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 id="2147483834" r:id="rId2"/>
  </p:sldMasterIdLst>
  <p:sldIdLst>
    <p:sldId id="256" r:id="rId3"/>
    <p:sldId id="257" r:id="rId4"/>
    <p:sldId id="258" r:id="rId5"/>
    <p:sldId id="259" r:id="rId6"/>
    <p:sldId id="301" r:id="rId7"/>
    <p:sldId id="291" r:id="rId8"/>
    <p:sldId id="359" r:id="rId9"/>
    <p:sldId id="292" r:id="rId10"/>
    <p:sldId id="260" r:id="rId11"/>
    <p:sldId id="293" r:id="rId12"/>
    <p:sldId id="294" r:id="rId13"/>
    <p:sldId id="343" r:id="rId14"/>
    <p:sldId id="262" r:id="rId15"/>
    <p:sldId id="295" r:id="rId16"/>
    <p:sldId id="296" r:id="rId17"/>
    <p:sldId id="297" r:id="rId18"/>
    <p:sldId id="298" r:id="rId19"/>
    <p:sldId id="299" r:id="rId20"/>
    <p:sldId id="302" r:id="rId21"/>
    <p:sldId id="306" r:id="rId22"/>
    <p:sldId id="300" r:id="rId23"/>
    <p:sldId id="303" r:id="rId24"/>
    <p:sldId id="304" r:id="rId25"/>
    <p:sldId id="305" r:id="rId26"/>
    <p:sldId id="307" r:id="rId27"/>
    <p:sldId id="344" r:id="rId28"/>
    <p:sldId id="348" r:id="rId29"/>
    <p:sldId id="347" r:id="rId30"/>
    <p:sldId id="308" r:id="rId31"/>
    <p:sldId id="309" r:id="rId32"/>
    <p:sldId id="310" r:id="rId33"/>
    <p:sldId id="357" r:id="rId34"/>
    <p:sldId id="358" r:id="rId35"/>
    <p:sldId id="311" r:id="rId36"/>
    <p:sldId id="312" r:id="rId37"/>
    <p:sldId id="313" r:id="rId38"/>
    <p:sldId id="314" r:id="rId39"/>
    <p:sldId id="315" r:id="rId40"/>
    <p:sldId id="316" r:id="rId41"/>
    <p:sldId id="349" r:id="rId42"/>
    <p:sldId id="350" r:id="rId43"/>
    <p:sldId id="317" r:id="rId44"/>
    <p:sldId id="318" r:id="rId45"/>
    <p:sldId id="319" r:id="rId46"/>
    <p:sldId id="320" r:id="rId47"/>
    <p:sldId id="321" r:id="rId48"/>
    <p:sldId id="322" r:id="rId49"/>
    <p:sldId id="323" r:id="rId50"/>
    <p:sldId id="324" r:id="rId51"/>
    <p:sldId id="325" r:id="rId52"/>
    <p:sldId id="328" r:id="rId53"/>
    <p:sldId id="330" r:id="rId54"/>
    <p:sldId id="331" r:id="rId55"/>
    <p:sldId id="332" r:id="rId56"/>
    <p:sldId id="333" r:id="rId57"/>
    <p:sldId id="334" r:id="rId58"/>
    <p:sldId id="351" r:id="rId59"/>
    <p:sldId id="335" r:id="rId60"/>
    <p:sldId id="336" r:id="rId61"/>
    <p:sldId id="352" r:id="rId62"/>
    <p:sldId id="337" r:id="rId63"/>
    <p:sldId id="338" r:id="rId64"/>
    <p:sldId id="353" r:id="rId65"/>
    <p:sldId id="339" r:id="rId66"/>
    <p:sldId id="340" r:id="rId67"/>
    <p:sldId id="354" r:id="rId68"/>
    <p:sldId id="341" r:id="rId69"/>
    <p:sldId id="355" r:id="rId70"/>
    <p:sldId id="356" r:id="rId71"/>
    <p:sldId id="342" r:id="rId72"/>
    <p:sldId id="326" r:id="rId73"/>
    <p:sldId id="345" r:id="rId74"/>
    <p:sldId id="346"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05"/>
    <p:restoredTop sz="94624"/>
  </p:normalViewPr>
  <p:slideViewPr>
    <p:cSldViewPr snapToGrid="0" snapToObjects="1">
      <p:cViewPr varScale="1">
        <p:scale>
          <a:sx n="106" d="100"/>
          <a:sy n="106" d="100"/>
        </p:scale>
        <p:origin x="4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76029EC-7DD2-1942-805A-BA23C36CBB76}" type="datetimeFigureOut">
              <a:rPr lang="en-US" smtClean="0"/>
              <a:t>1/1/21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BE70CF7-2CC7-C548-B37F-0C7A72011E3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9318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6029EC-7DD2-1942-805A-BA23C36CBB76}" type="datetimeFigureOut">
              <a:rPr lang="en-US" smtClean="0"/>
              <a:t>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70CF7-2CC7-C548-B37F-0C7A72011E3C}" type="slidenum">
              <a:rPr lang="en-US" smtClean="0"/>
              <a:t>‹#›</a:t>
            </a:fld>
            <a:endParaRPr lang="en-US"/>
          </a:p>
        </p:txBody>
      </p:sp>
    </p:spTree>
    <p:extLst>
      <p:ext uri="{BB962C8B-B14F-4D97-AF65-F5344CB8AC3E}">
        <p14:creationId xmlns:p14="http://schemas.microsoft.com/office/powerpoint/2010/main" val="394423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029EC-7DD2-1942-805A-BA23C36CBB76}" type="datetimeFigureOut">
              <a:rPr lang="en-US" smtClean="0"/>
              <a:t>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0CF7-2CC7-C548-B37F-0C7A72011E3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1727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029EC-7DD2-1942-805A-BA23C36CBB76}" type="datetimeFigureOut">
              <a:rPr lang="en-US" smtClean="0"/>
              <a:t>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0CF7-2CC7-C548-B37F-0C7A72011E3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6415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029EC-7DD2-1942-805A-BA23C36CBB76}" type="datetimeFigureOut">
              <a:rPr lang="en-US" smtClean="0"/>
              <a:t>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0CF7-2CC7-C548-B37F-0C7A72011E3C}" type="slidenum">
              <a:rPr lang="en-US" smtClean="0"/>
              <a:t>‹#›</a:t>
            </a:fld>
            <a:endParaRPr lang="en-US"/>
          </a:p>
        </p:txBody>
      </p:sp>
    </p:spTree>
    <p:extLst>
      <p:ext uri="{BB962C8B-B14F-4D97-AF65-F5344CB8AC3E}">
        <p14:creationId xmlns:p14="http://schemas.microsoft.com/office/powerpoint/2010/main" val="1269461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029EC-7DD2-1942-805A-BA23C36CBB76}" type="datetimeFigureOut">
              <a:rPr lang="en-US" smtClean="0"/>
              <a:t>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0CF7-2CC7-C548-B37F-0C7A72011E3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0558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029EC-7DD2-1942-805A-BA23C36CBB76}" type="datetimeFigureOut">
              <a:rPr lang="en-US" smtClean="0"/>
              <a:t>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0CF7-2CC7-C548-B37F-0C7A72011E3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7828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029EC-7DD2-1942-805A-BA23C36CBB76}" type="datetimeFigureOut">
              <a:rPr lang="en-US" smtClean="0"/>
              <a:t>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0CF7-2CC7-C548-B37F-0C7A72011E3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7959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029EC-7DD2-1942-805A-BA23C36CBB76}" type="datetimeFigureOut">
              <a:rPr lang="en-US" smtClean="0"/>
              <a:t>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0CF7-2CC7-C548-B37F-0C7A72011E3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2851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B3BB-A8D0-5B48-A8CF-DEB87EA45C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F09152-94F8-5E4D-BC86-2CF64AEB00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62A1D0-AB5E-3049-9025-06C05AD32E98}"/>
              </a:ext>
            </a:extLst>
          </p:cNvPr>
          <p:cNvSpPr>
            <a:spLocks noGrp="1"/>
          </p:cNvSpPr>
          <p:nvPr>
            <p:ph type="dt" sz="half" idx="10"/>
          </p:nvPr>
        </p:nvSpPr>
        <p:spPr/>
        <p:txBody>
          <a:bodyPr/>
          <a:lstStyle/>
          <a:p>
            <a:fld id="{876029EC-7DD2-1942-805A-BA23C36CBB76}" type="datetimeFigureOut">
              <a:rPr lang="en-US" smtClean="0"/>
              <a:t>1/1/21</a:t>
            </a:fld>
            <a:endParaRPr lang="en-US"/>
          </a:p>
        </p:txBody>
      </p:sp>
      <p:sp>
        <p:nvSpPr>
          <p:cNvPr id="5" name="Footer Placeholder 4">
            <a:extLst>
              <a:ext uri="{FF2B5EF4-FFF2-40B4-BE49-F238E27FC236}">
                <a16:creationId xmlns:a16="http://schemas.microsoft.com/office/drawing/2014/main" id="{CA944D04-D54D-D542-81F3-4D9918B0C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6E538-8647-A746-BAAB-56A6E4071887}"/>
              </a:ext>
            </a:extLst>
          </p:cNvPr>
          <p:cNvSpPr>
            <a:spLocks noGrp="1"/>
          </p:cNvSpPr>
          <p:nvPr>
            <p:ph type="sldNum" sz="quarter" idx="12"/>
          </p:nvPr>
        </p:nvSpPr>
        <p:spPr/>
        <p:txBody>
          <a:bodyPr/>
          <a:lstStyle/>
          <a:p>
            <a:fld id="{1BE70CF7-2CC7-C548-B37F-0C7A72011E3C}" type="slidenum">
              <a:rPr lang="en-US" smtClean="0"/>
              <a:t>‹#›</a:t>
            </a:fld>
            <a:endParaRPr lang="en-US"/>
          </a:p>
        </p:txBody>
      </p:sp>
    </p:spTree>
    <p:extLst>
      <p:ext uri="{BB962C8B-B14F-4D97-AF65-F5344CB8AC3E}">
        <p14:creationId xmlns:p14="http://schemas.microsoft.com/office/powerpoint/2010/main" val="27300728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A70F-8560-6E44-92D9-8D8BBDC753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5E2DF0-9715-3147-ACA9-1FB6CD5A45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941647-1A88-2F48-A879-300CCCF81C4D}"/>
              </a:ext>
            </a:extLst>
          </p:cNvPr>
          <p:cNvSpPr>
            <a:spLocks noGrp="1"/>
          </p:cNvSpPr>
          <p:nvPr>
            <p:ph type="dt" sz="half" idx="10"/>
          </p:nvPr>
        </p:nvSpPr>
        <p:spPr/>
        <p:txBody>
          <a:bodyPr/>
          <a:lstStyle/>
          <a:p>
            <a:fld id="{876029EC-7DD2-1942-805A-BA23C36CBB76}" type="datetimeFigureOut">
              <a:rPr lang="en-US" smtClean="0"/>
              <a:t>1/1/21</a:t>
            </a:fld>
            <a:endParaRPr lang="en-US"/>
          </a:p>
        </p:txBody>
      </p:sp>
      <p:sp>
        <p:nvSpPr>
          <p:cNvPr id="5" name="Footer Placeholder 4">
            <a:extLst>
              <a:ext uri="{FF2B5EF4-FFF2-40B4-BE49-F238E27FC236}">
                <a16:creationId xmlns:a16="http://schemas.microsoft.com/office/drawing/2014/main" id="{2C4785BC-E14A-F245-AA92-DAC8788FB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EABB8-2CD7-AE4E-B5D1-FD743735163B}"/>
              </a:ext>
            </a:extLst>
          </p:cNvPr>
          <p:cNvSpPr>
            <a:spLocks noGrp="1"/>
          </p:cNvSpPr>
          <p:nvPr>
            <p:ph type="sldNum" sz="quarter" idx="12"/>
          </p:nvPr>
        </p:nvSpPr>
        <p:spPr/>
        <p:txBody>
          <a:bodyPr/>
          <a:lstStyle/>
          <a:p>
            <a:fld id="{1BE70CF7-2CC7-C548-B37F-0C7A72011E3C}" type="slidenum">
              <a:rPr lang="en-US" smtClean="0"/>
              <a:t>‹#›</a:t>
            </a:fld>
            <a:endParaRPr lang="en-US"/>
          </a:p>
        </p:txBody>
      </p:sp>
    </p:spTree>
    <p:extLst>
      <p:ext uri="{BB962C8B-B14F-4D97-AF65-F5344CB8AC3E}">
        <p14:creationId xmlns:p14="http://schemas.microsoft.com/office/powerpoint/2010/main" val="2121838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029EC-7DD2-1942-805A-BA23C36CBB76}" type="datetimeFigureOut">
              <a:rPr lang="en-US" smtClean="0"/>
              <a:t>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0CF7-2CC7-C548-B37F-0C7A72011E3C}" type="slidenum">
              <a:rPr lang="en-US" smtClean="0"/>
              <a:t>‹#›</a:t>
            </a:fld>
            <a:endParaRPr lang="en-US"/>
          </a:p>
        </p:txBody>
      </p:sp>
    </p:spTree>
    <p:extLst>
      <p:ext uri="{BB962C8B-B14F-4D97-AF65-F5344CB8AC3E}">
        <p14:creationId xmlns:p14="http://schemas.microsoft.com/office/powerpoint/2010/main" val="1249951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C061-356D-494A-9C56-D7C4CCA4B0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DF81D3-8302-484B-BE60-D6FDD95971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C64CD4-9D79-FC44-AC00-D48136004CE5}"/>
              </a:ext>
            </a:extLst>
          </p:cNvPr>
          <p:cNvSpPr>
            <a:spLocks noGrp="1"/>
          </p:cNvSpPr>
          <p:nvPr>
            <p:ph type="dt" sz="half" idx="10"/>
          </p:nvPr>
        </p:nvSpPr>
        <p:spPr/>
        <p:txBody>
          <a:bodyPr/>
          <a:lstStyle/>
          <a:p>
            <a:fld id="{876029EC-7DD2-1942-805A-BA23C36CBB76}" type="datetimeFigureOut">
              <a:rPr lang="en-US" smtClean="0"/>
              <a:t>1/1/21</a:t>
            </a:fld>
            <a:endParaRPr lang="en-US"/>
          </a:p>
        </p:txBody>
      </p:sp>
      <p:sp>
        <p:nvSpPr>
          <p:cNvPr id="5" name="Footer Placeholder 4">
            <a:extLst>
              <a:ext uri="{FF2B5EF4-FFF2-40B4-BE49-F238E27FC236}">
                <a16:creationId xmlns:a16="http://schemas.microsoft.com/office/drawing/2014/main" id="{DC21B9DD-89DD-8845-A4E4-641DEA819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CB41D-93AA-9342-ABF7-3625252E32D2}"/>
              </a:ext>
            </a:extLst>
          </p:cNvPr>
          <p:cNvSpPr>
            <a:spLocks noGrp="1"/>
          </p:cNvSpPr>
          <p:nvPr>
            <p:ph type="sldNum" sz="quarter" idx="12"/>
          </p:nvPr>
        </p:nvSpPr>
        <p:spPr/>
        <p:txBody>
          <a:bodyPr/>
          <a:lstStyle/>
          <a:p>
            <a:fld id="{1BE70CF7-2CC7-C548-B37F-0C7A72011E3C}" type="slidenum">
              <a:rPr lang="en-US" smtClean="0"/>
              <a:t>‹#›</a:t>
            </a:fld>
            <a:endParaRPr lang="en-US"/>
          </a:p>
        </p:txBody>
      </p:sp>
    </p:spTree>
    <p:extLst>
      <p:ext uri="{BB962C8B-B14F-4D97-AF65-F5344CB8AC3E}">
        <p14:creationId xmlns:p14="http://schemas.microsoft.com/office/powerpoint/2010/main" val="37406223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B341-E9B9-DF49-87B0-6F4FF2598A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04C3E6-49E7-7647-ACE8-B126BCA2E7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DFE65B-6629-0D48-AA7E-E4121810DA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F1C1E4-3989-6642-921E-48309756A2E7}"/>
              </a:ext>
            </a:extLst>
          </p:cNvPr>
          <p:cNvSpPr>
            <a:spLocks noGrp="1"/>
          </p:cNvSpPr>
          <p:nvPr>
            <p:ph type="dt" sz="half" idx="10"/>
          </p:nvPr>
        </p:nvSpPr>
        <p:spPr/>
        <p:txBody>
          <a:bodyPr/>
          <a:lstStyle/>
          <a:p>
            <a:fld id="{876029EC-7DD2-1942-805A-BA23C36CBB76}" type="datetimeFigureOut">
              <a:rPr lang="en-US" smtClean="0"/>
              <a:t>1/1/21</a:t>
            </a:fld>
            <a:endParaRPr lang="en-US"/>
          </a:p>
        </p:txBody>
      </p:sp>
      <p:sp>
        <p:nvSpPr>
          <p:cNvPr id="6" name="Footer Placeholder 5">
            <a:extLst>
              <a:ext uri="{FF2B5EF4-FFF2-40B4-BE49-F238E27FC236}">
                <a16:creationId xmlns:a16="http://schemas.microsoft.com/office/drawing/2014/main" id="{E777540E-2BB7-A847-91F3-65C474673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74FAE4-5DD2-AD4E-B581-EF4E1FD6AA05}"/>
              </a:ext>
            </a:extLst>
          </p:cNvPr>
          <p:cNvSpPr>
            <a:spLocks noGrp="1"/>
          </p:cNvSpPr>
          <p:nvPr>
            <p:ph type="sldNum" sz="quarter" idx="12"/>
          </p:nvPr>
        </p:nvSpPr>
        <p:spPr/>
        <p:txBody>
          <a:bodyPr/>
          <a:lstStyle/>
          <a:p>
            <a:fld id="{1BE70CF7-2CC7-C548-B37F-0C7A72011E3C}" type="slidenum">
              <a:rPr lang="en-US" smtClean="0"/>
              <a:t>‹#›</a:t>
            </a:fld>
            <a:endParaRPr lang="en-US"/>
          </a:p>
        </p:txBody>
      </p:sp>
    </p:spTree>
    <p:extLst>
      <p:ext uri="{BB962C8B-B14F-4D97-AF65-F5344CB8AC3E}">
        <p14:creationId xmlns:p14="http://schemas.microsoft.com/office/powerpoint/2010/main" val="1889739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2825F-E72B-4848-A842-4592DB0129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66A957-BD41-7A45-9093-B1A34FAFB5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A78D22-40D5-B745-A603-CB1E2EE6F6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DF028F-E935-7F4F-9B2C-8B7A95147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DF310B-4A8C-4E4A-B488-57CB3D813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01F975-2DB3-2F4C-A832-C17F16F1E09D}"/>
              </a:ext>
            </a:extLst>
          </p:cNvPr>
          <p:cNvSpPr>
            <a:spLocks noGrp="1"/>
          </p:cNvSpPr>
          <p:nvPr>
            <p:ph type="dt" sz="half" idx="10"/>
          </p:nvPr>
        </p:nvSpPr>
        <p:spPr/>
        <p:txBody>
          <a:bodyPr/>
          <a:lstStyle/>
          <a:p>
            <a:fld id="{876029EC-7DD2-1942-805A-BA23C36CBB76}" type="datetimeFigureOut">
              <a:rPr lang="en-US" smtClean="0"/>
              <a:t>1/1/21</a:t>
            </a:fld>
            <a:endParaRPr lang="en-US"/>
          </a:p>
        </p:txBody>
      </p:sp>
      <p:sp>
        <p:nvSpPr>
          <p:cNvPr id="8" name="Footer Placeholder 7">
            <a:extLst>
              <a:ext uri="{FF2B5EF4-FFF2-40B4-BE49-F238E27FC236}">
                <a16:creationId xmlns:a16="http://schemas.microsoft.com/office/drawing/2014/main" id="{189F2926-D788-D444-88BC-5F6BC31AA3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BDC83A-604C-6545-8B2E-FC0FDEF62C36}"/>
              </a:ext>
            </a:extLst>
          </p:cNvPr>
          <p:cNvSpPr>
            <a:spLocks noGrp="1"/>
          </p:cNvSpPr>
          <p:nvPr>
            <p:ph type="sldNum" sz="quarter" idx="12"/>
          </p:nvPr>
        </p:nvSpPr>
        <p:spPr/>
        <p:txBody>
          <a:bodyPr/>
          <a:lstStyle/>
          <a:p>
            <a:fld id="{1BE70CF7-2CC7-C548-B37F-0C7A72011E3C}" type="slidenum">
              <a:rPr lang="en-US" smtClean="0"/>
              <a:t>‹#›</a:t>
            </a:fld>
            <a:endParaRPr lang="en-US"/>
          </a:p>
        </p:txBody>
      </p:sp>
    </p:spTree>
    <p:extLst>
      <p:ext uri="{BB962C8B-B14F-4D97-AF65-F5344CB8AC3E}">
        <p14:creationId xmlns:p14="http://schemas.microsoft.com/office/powerpoint/2010/main" val="26289478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DECE-E403-F946-950C-6CC6FD2E54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86CBF7-553F-184E-BA1A-58FA7281AA73}"/>
              </a:ext>
            </a:extLst>
          </p:cNvPr>
          <p:cNvSpPr>
            <a:spLocks noGrp="1"/>
          </p:cNvSpPr>
          <p:nvPr>
            <p:ph type="dt" sz="half" idx="10"/>
          </p:nvPr>
        </p:nvSpPr>
        <p:spPr/>
        <p:txBody>
          <a:bodyPr/>
          <a:lstStyle/>
          <a:p>
            <a:fld id="{876029EC-7DD2-1942-805A-BA23C36CBB76}" type="datetimeFigureOut">
              <a:rPr lang="en-US" smtClean="0"/>
              <a:t>1/1/21</a:t>
            </a:fld>
            <a:endParaRPr lang="en-US"/>
          </a:p>
        </p:txBody>
      </p:sp>
      <p:sp>
        <p:nvSpPr>
          <p:cNvPr id="4" name="Footer Placeholder 3">
            <a:extLst>
              <a:ext uri="{FF2B5EF4-FFF2-40B4-BE49-F238E27FC236}">
                <a16:creationId xmlns:a16="http://schemas.microsoft.com/office/drawing/2014/main" id="{ABCD0731-730A-8F4F-9444-65C8CEBBFE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B3A1A2-3576-DE48-ABC9-E958F4FFE341}"/>
              </a:ext>
            </a:extLst>
          </p:cNvPr>
          <p:cNvSpPr>
            <a:spLocks noGrp="1"/>
          </p:cNvSpPr>
          <p:nvPr>
            <p:ph type="sldNum" sz="quarter" idx="12"/>
          </p:nvPr>
        </p:nvSpPr>
        <p:spPr/>
        <p:txBody>
          <a:bodyPr/>
          <a:lstStyle/>
          <a:p>
            <a:fld id="{1BE70CF7-2CC7-C548-B37F-0C7A72011E3C}" type="slidenum">
              <a:rPr lang="en-US" smtClean="0"/>
              <a:t>‹#›</a:t>
            </a:fld>
            <a:endParaRPr lang="en-US"/>
          </a:p>
        </p:txBody>
      </p:sp>
    </p:spTree>
    <p:extLst>
      <p:ext uri="{BB962C8B-B14F-4D97-AF65-F5344CB8AC3E}">
        <p14:creationId xmlns:p14="http://schemas.microsoft.com/office/powerpoint/2010/main" val="3006780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E08473-9E50-E842-A181-61F0DCD48C3F}"/>
              </a:ext>
            </a:extLst>
          </p:cNvPr>
          <p:cNvSpPr>
            <a:spLocks noGrp="1"/>
          </p:cNvSpPr>
          <p:nvPr>
            <p:ph type="dt" sz="half" idx="10"/>
          </p:nvPr>
        </p:nvSpPr>
        <p:spPr/>
        <p:txBody>
          <a:bodyPr/>
          <a:lstStyle/>
          <a:p>
            <a:fld id="{876029EC-7DD2-1942-805A-BA23C36CBB76}" type="datetimeFigureOut">
              <a:rPr lang="en-US" smtClean="0"/>
              <a:t>1/1/21</a:t>
            </a:fld>
            <a:endParaRPr lang="en-US"/>
          </a:p>
        </p:txBody>
      </p:sp>
      <p:sp>
        <p:nvSpPr>
          <p:cNvPr id="3" name="Footer Placeholder 2">
            <a:extLst>
              <a:ext uri="{FF2B5EF4-FFF2-40B4-BE49-F238E27FC236}">
                <a16:creationId xmlns:a16="http://schemas.microsoft.com/office/drawing/2014/main" id="{4912F0FB-CF93-0D44-948B-06254A99FD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8291AB-1081-794E-B369-B6CD1D9CE040}"/>
              </a:ext>
            </a:extLst>
          </p:cNvPr>
          <p:cNvSpPr>
            <a:spLocks noGrp="1"/>
          </p:cNvSpPr>
          <p:nvPr>
            <p:ph type="sldNum" sz="quarter" idx="12"/>
          </p:nvPr>
        </p:nvSpPr>
        <p:spPr/>
        <p:txBody>
          <a:bodyPr/>
          <a:lstStyle/>
          <a:p>
            <a:fld id="{1BE70CF7-2CC7-C548-B37F-0C7A72011E3C}" type="slidenum">
              <a:rPr lang="en-US" smtClean="0"/>
              <a:t>‹#›</a:t>
            </a:fld>
            <a:endParaRPr lang="en-US"/>
          </a:p>
        </p:txBody>
      </p:sp>
    </p:spTree>
    <p:extLst>
      <p:ext uri="{BB962C8B-B14F-4D97-AF65-F5344CB8AC3E}">
        <p14:creationId xmlns:p14="http://schemas.microsoft.com/office/powerpoint/2010/main" val="2150950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7776-4751-3040-9C4B-E225A8B99F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79354A-96CB-2E45-9243-A40EE207C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9D9EE4-86FD-2446-954A-D3DFD4586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E9D4BB-AFE7-6F40-AF0D-1C158AAD0123}"/>
              </a:ext>
            </a:extLst>
          </p:cNvPr>
          <p:cNvSpPr>
            <a:spLocks noGrp="1"/>
          </p:cNvSpPr>
          <p:nvPr>
            <p:ph type="dt" sz="half" idx="10"/>
          </p:nvPr>
        </p:nvSpPr>
        <p:spPr/>
        <p:txBody>
          <a:bodyPr/>
          <a:lstStyle/>
          <a:p>
            <a:fld id="{876029EC-7DD2-1942-805A-BA23C36CBB76}" type="datetimeFigureOut">
              <a:rPr lang="en-US" smtClean="0"/>
              <a:t>1/1/21</a:t>
            </a:fld>
            <a:endParaRPr lang="en-US"/>
          </a:p>
        </p:txBody>
      </p:sp>
      <p:sp>
        <p:nvSpPr>
          <p:cNvPr id="6" name="Footer Placeholder 5">
            <a:extLst>
              <a:ext uri="{FF2B5EF4-FFF2-40B4-BE49-F238E27FC236}">
                <a16:creationId xmlns:a16="http://schemas.microsoft.com/office/drawing/2014/main" id="{0CB33441-85BB-DC4C-BD07-EF979B2F79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F14720-721B-3949-B431-41AAD9A0CDC2}"/>
              </a:ext>
            </a:extLst>
          </p:cNvPr>
          <p:cNvSpPr>
            <a:spLocks noGrp="1"/>
          </p:cNvSpPr>
          <p:nvPr>
            <p:ph type="sldNum" sz="quarter" idx="12"/>
          </p:nvPr>
        </p:nvSpPr>
        <p:spPr/>
        <p:txBody>
          <a:bodyPr/>
          <a:lstStyle/>
          <a:p>
            <a:fld id="{1BE70CF7-2CC7-C548-B37F-0C7A72011E3C}" type="slidenum">
              <a:rPr lang="en-US" smtClean="0"/>
              <a:t>‹#›</a:t>
            </a:fld>
            <a:endParaRPr lang="en-US"/>
          </a:p>
        </p:txBody>
      </p:sp>
    </p:spTree>
    <p:extLst>
      <p:ext uri="{BB962C8B-B14F-4D97-AF65-F5344CB8AC3E}">
        <p14:creationId xmlns:p14="http://schemas.microsoft.com/office/powerpoint/2010/main" val="30260541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7117-1D63-4745-AB31-AD03A26AE8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21A525-E008-474B-B1EE-6B1D500B9E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103E40-C11C-234F-8083-96156F59F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4F5CAA-2B15-0948-A89F-827DD6FAFBEB}"/>
              </a:ext>
            </a:extLst>
          </p:cNvPr>
          <p:cNvSpPr>
            <a:spLocks noGrp="1"/>
          </p:cNvSpPr>
          <p:nvPr>
            <p:ph type="dt" sz="half" idx="10"/>
          </p:nvPr>
        </p:nvSpPr>
        <p:spPr/>
        <p:txBody>
          <a:bodyPr/>
          <a:lstStyle/>
          <a:p>
            <a:fld id="{876029EC-7DD2-1942-805A-BA23C36CBB76}" type="datetimeFigureOut">
              <a:rPr lang="en-US" smtClean="0"/>
              <a:t>1/1/21</a:t>
            </a:fld>
            <a:endParaRPr lang="en-US"/>
          </a:p>
        </p:txBody>
      </p:sp>
      <p:sp>
        <p:nvSpPr>
          <p:cNvPr id="6" name="Footer Placeholder 5">
            <a:extLst>
              <a:ext uri="{FF2B5EF4-FFF2-40B4-BE49-F238E27FC236}">
                <a16:creationId xmlns:a16="http://schemas.microsoft.com/office/drawing/2014/main" id="{09832CF9-8B59-7742-A4DA-F3C4B3BAB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C2C52E-DE36-D543-B6EF-90B10AD73502}"/>
              </a:ext>
            </a:extLst>
          </p:cNvPr>
          <p:cNvSpPr>
            <a:spLocks noGrp="1"/>
          </p:cNvSpPr>
          <p:nvPr>
            <p:ph type="sldNum" sz="quarter" idx="12"/>
          </p:nvPr>
        </p:nvSpPr>
        <p:spPr/>
        <p:txBody>
          <a:bodyPr/>
          <a:lstStyle/>
          <a:p>
            <a:fld id="{1BE70CF7-2CC7-C548-B37F-0C7A72011E3C}" type="slidenum">
              <a:rPr lang="en-US" smtClean="0"/>
              <a:t>‹#›</a:t>
            </a:fld>
            <a:endParaRPr lang="en-US"/>
          </a:p>
        </p:txBody>
      </p:sp>
    </p:spTree>
    <p:extLst>
      <p:ext uri="{BB962C8B-B14F-4D97-AF65-F5344CB8AC3E}">
        <p14:creationId xmlns:p14="http://schemas.microsoft.com/office/powerpoint/2010/main" val="15375980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4751-BCCE-844B-91E3-13BFD3894F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DC3C2B-A971-AB4E-A583-4652E24D16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292CD-5EFC-5A4E-930C-A460197A81BE}"/>
              </a:ext>
            </a:extLst>
          </p:cNvPr>
          <p:cNvSpPr>
            <a:spLocks noGrp="1"/>
          </p:cNvSpPr>
          <p:nvPr>
            <p:ph type="dt" sz="half" idx="10"/>
          </p:nvPr>
        </p:nvSpPr>
        <p:spPr/>
        <p:txBody>
          <a:bodyPr/>
          <a:lstStyle/>
          <a:p>
            <a:fld id="{876029EC-7DD2-1942-805A-BA23C36CBB76}" type="datetimeFigureOut">
              <a:rPr lang="en-US" smtClean="0"/>
              <a:t>1/1/21</a:t>
            </a:fld>
            <a:endParaRPr lang="en-US"/>
          </a:p>
        </p:txBody>
      </p:sp>
      <p:sp>
        <p:nvSpPr>
          <p:cNvPr id="5" name="Footer Placeholder 4">
            <a:extLst>
              <a:ext uri="{FF2B5EF4-FFF2-40B4-BE49-F238E27FC236}">
                <a16:creationId xmlns:a16="http://schemas.microsoft.com/office/drawing/2014/main" id="{C03883B7-1EFB-D94E-9600-7330A0E59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01E7FB-2CA6-AF4A-9CF6-1D73CFEEFC39}"/>
              </a:ext>
            </a:extLst>
          </p:cNvPr>
          <p:cNvSpPr>
            <a:spLocks noGrp="1"/>
          </p:cNvSpPr>
          <p:nvPr>
            <p:ph type="sldNum" sz="quarter" idx="12"/>
          </p:nvPr>
        </p:nvSpPr>
        <p:spPr/>
        <p:txBody>
          <a:bodyPr/>
          <a:lstStyle/>
          <a:p>
            <a:fld id="{1BE70CF7-2CC7-C548-B37F-0C7A72011E3C}" type="slidenum">
              <a:rPr lang="en-US" smtClean="0"/>
              <a:t>‹#›</a:t>
            </a:fld>
            <a:endParaRPr lang="en-US"/>
          </a:p>
        </p:txBody>
      </p:sp>
    </p:spTree>
    <p:extLst>
      <p:ext uri="{BB962C8B-B14F-4D97-AF65-F5344CB8AC3E}">
        <p14:creationId xmlns:p14="http://schemas.microsoft.com/office/powerpoint/2010/main" val="23627958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B9521B-F3AF-A844-A78C-F83CB0759C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C1AAA0-DEEB-704E-8F0C-18861F1B02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4A75ED-3F19-7B40-B022-CA8BFB927F27}"/>
              </a:ext>
            </a:extLst>
          </p:cNvPr>
          <p:cNvSpPr>
            <a:spLocks noGrp="1"/>
          </p:cNvSpPr>
          <p:nvPr>
            <p:ph type="dt" sz="half" idx="10"/>
          </p:nvPr>
        </p:nvSpPr>
        <p:spPr/>
        <p:txBody>
          <a:bodyPr/>
          <a:lstStyle/>
          <a:p>
            <a:fld id="{876029EC-7DD2-1942-805A-BA23C36CBB76}" type="datetimeFigureOut">
              <a:rPr lang="en-US" smtClean="0"/>
              <a:t>1/1/21</a:t>
            </a:fld>
            <a:endParaRPr lang="en-US"/>
          </a:p>
        </p:txBody>
      </p:sp>
      <p:sp>
        <p:nvSpPr>
          <p:cNvPr id="5" name="Footer Placeholder 4">
            <a:extLst>
              <a:ext uri="{FF2B5EF4-FFF2-40B4-BE49-F238E27FC236}">
                <a16:creationId xmlns:a16="http://schemas.microsoft.com/office/drawing/2014/main" id="{48871829-9E70-8D4F-BDE5-6849FAD04F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F894A-09D0-E84C-965E-ECFEAA251EC4}"/>
              </a:ext>
            </a:extLst>
          </p:cNvPr>
          <p:cNvSpPr>
            <a:spLocks noGrp="1"/>
          </p:cNvSpPr>
          <p:nvPr>
            <p:ph type="sldNum" sz="quarter" idx="12"/>
          </p:nvPr>
        </p:nvSpPr>
        <p:spPr/>
        <p:txBody>
          <a:bodyPr/>
          <a:lstStyle/>
          <a:p>
            <a:fld id="{1BE70CF7-2CC7-C548-B37F-0C7A72011E3C}" type="slidenum">
              <a:rPr lang="en-US" smtClean="0"/>
              <a:t>‹#›</a:t>
            </a:fld>
            <a:endParaRPr lang="en-US"/>
          </a:p>
        </p:txBody>
      </p:sp>
    </p:spTree>
    <p:extLst>
      <p:ext uri="{BB962C8B-B14F-4D97-AF65-F5344CB8AC3E}">
        <p14:creationId xmlns:p14="http://schemas.microsoft.com/office/powerpoint/2010/main" val="1540844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029EC-7DD2-1942-805A-BA23C36CBB76}" type="datetimeFigureOut">
              <a:rPr lang="en-US" smtClean="0"/>
              <a:t>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0CF7-2CC7-C548-B37F-0C7A72011E3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918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6029EC-7DD2-1942-805A-BA23C36CBB76}" type="datetimeFigureOut">
              <a:rPr lang="en-US" smtClean="0"/>
              <a:t>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70CF7-2CC7-C548-B37F-0C7A72011E3C}" type="slidenum">
              <a:rPr lang="en-US" smtClean="0"/>
              <a:t>‹#›</a:t>
            </a:fld>
            <a:endParaRPr lang="en-US"/>
          </a:p>
        </p:txBody>
      </p:sp>
    </p:spTree>
    <p:extLst>
      <p:ext uri="{BB962C8B-B14F-4D97-AF65-F5344CB8AC3E}">
        <p14:creationId xmlns:p14="http://schemas.microsoft.com/office/powerpoint/2010/main" val="204018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6029EC-7DD2-1942-805A-BA23C36CBB76}" type="datetimeFigureOut">
              <a:rPr lang="en-US" smtClean="0"/>
              <a:t>1/1/21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E70CF7-2CC7-C548-B37F-0C7A72011E3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510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6029EC-7DD2-1942-805A-BA23C36CBB76}" type="datetimeFigureOut">
              <a:rPr lang="en-US" smtClean="0"/>
              <a:t>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E70CF7-2CC7-C548-B37F-0C7A72011E3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2190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029EC-7DD2-1942-805A-BA23C36CBB76}" type="datetimeFigureOut">
              <a:rPr lang="en-US" smtClean="0"/>
              <a:t>1/1/21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E70CF7-2CC7-C548-B37F-0C7A72011E3C}" type="slidenum">
              <a:rPr lang="en-US" smtClean="0"/>
              <a:t>‹#›</a:t>
            </a:fld>
            <a:endParaRPr lang="en-US"/>
          </a:p>
        </p:txBody>
      </p:sp>
    </p:spTree>
    <p:extLst>
      <p:ext uri="{BB962C8B-B14F-4D97-AF65-F5344CB8AC3E}">
        <p14:creationId xmlns:p14="http://schemas.microsoft.com/office/powerpoint/2010/main" val="320339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6029EC-7DD2-1942-805A-BA23C36CBB76}" type="datetimeFigureOut">
              <a:rPr lang="en-US" smtClean="0"/>
              <a:t>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70CF7-2CC7-C548-B37F-0C7A72011E3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309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6029EC-7DD2-1942-805A-BA23C36CBB76}" type="datetimeFigureOut">
              <a:rPr lang="en-US" smtClean="0"/>
              <a:t>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70CF7-2CC7-C548-B37F-0C7A72011E3C}" type="slidenum">
              <a:rPr lang="en-US" smtClean="0"/>
              <a:t>‹#›</a:t>
            </a:fld>
            <a:endParaRPr lang="en-US"/>
          </a:p>
        </p:txBody>
      </p:sp>
    </p:spTree>
    <p:extLst>
      <p:ext uri="{BB962C8B-B14F-4D97-AF65-F5344CB8AC3E}">
        <p14:creationId xmlns:p14="http://schemas.microsoft.com/office/powerpoint/2010/main" val="277619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6029EC-7DD2-1942-805A-BA23C36CBB76}" type="datetimeFigureOut">
              <a:rPr lang="en-US" smtClean="0"/>
              <a:t>1/1/21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E70CF7-2CC7-C548-B37F-0C7A72011E3C}" type="slidenum">
              <a:rPr lang="en-US" smtClean="0"/>
              <a:t>‹#›</a:t>
            </a:fld>
            <a:endParaRPr lang="en-US"/>
          </a:p>
        </p:txBody>
      </p:sp>
    </p:spTree>
    <p:extLst>
      <p:ext uri="{BB962C8B-B14F-4D97-AF65-F5344CB8AC3E}">
        <p14:creationId xmlns:p14="http://schemas.microsoft.com/office/powerpoint/2010/main" val="244138095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D5849D-0041-F449-92ED-769D184681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C94408-F747-A341-828A-1B746FF74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527D9-2BF8-574B-B4FD-6F87192889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029EC-7DD2-1942-805A-BA23C36CBB76}" type="datetimeFigureOut">
              <a:rPr lang="en-US" smtClean="0"/>
              <a:t>1/1/21</a:t>
            </a:fld>
            <a:endParaRPr lang="en-US"/>
          </a:p>
        </p:txBody>
      </p:sp>
      <p:sp>
        <p:nvSpPr>
          <p:cNvPr id="5" name="Footer Placeholder 4">
            <a:extLst>
              <a:ext uri="{FF2B5EF4-FFF2-40B4-BE49-F238E27FC236}">
                <a16:creationId xmlns:a16="http://schemas.microsoft.com/office/drawing/2014/main" id="{68F73AEF-6AC4-E54F-985A-FE5D2D76AD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5B3D46-023C-714B-9C06-E12F0261F8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70CF7-2CC7-C548-B37F-0C7A72011E3C}" type="slidenum">
              <a:rPr lang="en-US" smtClean="0"/>
              <a:t>‹#›</a:t>
            </a:fld>
            <a:endParaRPr lang="en-US"/>
          </a:p>
        </p:txBody>
      </p:sp>
    </p:spTree>
    <p:extLst>
      <p:ext uri="{BB962C8B-B14F-4D97-AF65-F5344CB8AC3E}">
        <p14:creationId xmlns:p14="http://schemas.microsoft.com/office/powerpoint/2010/main" val="3486482116"/>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BADB-4A54-DB44-9D00-4A210BD3ECB8}"/>
              </a:ext>
            </a:extLst>
          </p:cNvPr>
          <p:cNvSpPr>
            <a:spLocks noGrp="1"/>
          </p:cNvSpPr>
          <p:nvPr>
            <p:ph type="ctrTitle"/>
          </p:nvPr>
        </p:nvSpPr>
        <p:spPr>
          <a:xfrm>
            <a:off x="2688165" y="3146478"/>
            <a:ext cx="6815669" cy="1515533"/>
          </a:xfrm>
        </p:spPr>
        <p:txBody>
          <a:bodyPr/>
          <a:lstStyle/>
          <a:p>
            <a:r>
              <a:rPr lang="en-US" dirty="0">
                <a:latin typeface="Corbel" panose="020B0503020204020204" pitchFamily="34" charset="0"/>
              </a:rPr>
              <a:t>Chapter 6 </a:t>
            </a:r>
            <a:br>
              <a:rPr lang="en-US" dirty="0">
                <a:latin typeface="Corbel" panose="020B0503020204020204" pitchFamily="34" charset="0"/>
              </a:rPr>
            </a:br>
            <a:br>
              <a:rPr lang="en-US" dirty="0">
                <a:latin typeface="Corbel" panose="020B0503020204020204" pitchFamily="34" charset="0"/>
              </a:rPr>
            </a:br>
            <a:r>
              <a:rPr lang="en-US" sz="2800" dirty="0">
                <a:latin typeface="Corbel" panose="020B0503020204020204" pitchFamily="34" charset="0"/>
              </a:rPr>
              <a:t>Data Models</a:t>
            </a:r>
            <a:br>
              <a:rPr lang="th-TH" sz="2800" dirty="0">
                <a:latin typeface="Corbel" panose="020B0503020204020204" pitchFamily="34" charset="0"/>
              </a:rPr>
            </a:br>
            <a:r>
              <a:rPr lang="th-TH" sz="2800" dirty="0">
                <a:latin typeface="Corbel" panose="020B0503020204020204" pitchFamily="34" charset="0"/>
              </a:rPr>
              <a:t>(</a:t>
            </a:r>
            <a:r>
              <a:rPr lang="en-US" sz="2800" dirty="0">
                <a:latin typeface="Corbel" panose="020B0503020204020204" pitchFamily="34" charset="0"/>
              </a:rPr>
              <a:t>Phase 2 : Analysis Phase</a:t>
            </a:r>
            <a:r>
              <a:rPr lang="th-TH" sz="2800" dirty="0">
                <a:latin typeface="Corbel" panose="020B0503020204020204" pitchFamily="34" charset="0"/>
              </a:rPr>
              <a:t>)</a:t>
            </a:r>
            <a:endParaRPr lang="en-US" dirty="0">
              <a:latin typeface="Corbel" panose="020B0503020204020204" pitchFamily="34" charset="0"/>
            </a:endParaRPr>
          </a:p>
        </p:txBody>
      </p:sp>
    </p:spTree>
    <p:extLst>
      <p:ext uri="{BB962C8B-B14F-4D97-AF65-F5344CB8AC3E}">
        <p14:creationId xmlns:p14="http://schemas.microsoft.com/office/powerpoint/2010/main" val="2320072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15DC5-0CA6-7147-9D54-3F87DEC55034}"/>
              </a:ext>
            </a:extLst>
          </p:cNvPr>
          <p:cNvSpPr>
            <a:spLocks noGrp="1"/>
          </p:cNvSpPr>
          <p:nvPr>
            <p:ph type="title"/>
          </p:nvPr>
        </p:nvSpPr>
        <p:spPr/>
        <p:txBody>
          <a:bodyPr>
            <a:normAutofit/>
          </a:bodyPr>
          <a:lstStyle/>
          <a:p>
            <a:r>
              <a:rPr lang="en-US" sz="4000" b="1" i="0" dirty="0">
                <a:solidFill>
                  <a:srgbClr val="222222"/>
                </a:solidFill>
                <a:effectLst/>
                <a:latin typeface="Garamond" panose="02020404030301010803" pitchFamily="18" charset="0"/>
              </a:rPr>
              <a:t>Logical Data Model</a:t>
            </a:r>
            <a:endParaRPr lang="en-US" sz="4000" b="1" dirty="0">
              <a:latin typeface="Garamond" panose="02020404030301010803" pitchFamily="18" charset="0"/>
            </a:endParaRPr>
          </a:p>
        </p:txBody>
      </p:sp>
      <p:pic>
        <p:nvPicPr>
          <p:cNvPr id="2050" name="Picture 2" descr="Logical Data Model">
            <a:extLst>
              <a:ext uri="{FF2B5EF4-FFF2-40B4-BE49-F238E27FC236}">
                <a16:creationId xmlns:a16="http://schemas.microsoft.com/office/drawing/2014/main" id="{6FAF6D93-F9E5-5B4A-AE04-9E3269F99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2327" y="2666749"/>
            <a:ext cx="6878470" cy="2251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660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A8C82-5A55-E041-9BAF-469AFCF48C1B}"/>
              </a:ext>
            </a:extLst>
          </p:cNvPr>
          <p:cNvSpPr>
            <a:spLocks noGrp="1"/>
          </p:cNvSpPr>
          <p:nvPr>
            <p:ph type="title"/>
          </p:nvPr>
        </p:nvSpPr>
        <p:spPr/>
        <p:txBody>
          <a:bodyPr/>
          <a:lstStyle/>
          <a:p>
            <a:r>
              <a:rPr lang="en-US" sz="4400" b="1" i="0" dirty="0">
                <a:solidFill>
                  <a:srgbClr val="222222"/>
                </a:solidFill>
                <a:effectLst/>
                <a:latin typeface="Garamond" panose="02020404030301010803" pitchFamily="18" charset="0"/>
              </a:rPr>
              <a:t>Logical Data Model</a:t>
            </a:r>
            <a:endParaRPr lang="en-US" dirty="0"/>
          </a:p>
        </p:txBody>
      </p:sp>
      <p:sp>
        <p:nvSpPr>
          <p:cNvPr id="3" name="Content Placeholder 2">
            <a:extLst>
              <a:ext uri="{FF2B5EF4-FFF2-40B4-BE49-F238E27FC236}">
                <a16:creationId xmlns:a16="http://schemas.microsoft.com/office/drawing/2014/main" id="{8332EDF0-E05B-1741-A7F7-CC974EBCCB9F}"/>
              </a:ext>
            </a:extLst>
          </p:cNvPr>
          <p:cNvSpPr>
            <a:spLocks noGrp="1"/>
          </p:cNvSpPr>
          <p:nvPr>
            <p:ph idx="1"/>
          </p:nvPr>
        </p:nvSpPr>
        <p:spPr/>
        <p:txBody>
          <a:bodyPr>
            <a:noAutofit/>
          </a:bodyPr>
          <a:lstStyle/>
          <a:p>
            <a:pPr algn="l">
              <a:spcAft>
                <a:spcPts val="0"/>
              </a:spcAft>
            </a:pPr>
            <a:r>
              <a:rPr lang="en-US" sz="2000" b="0" i="0" dirty="0">
                <a:solidFill>
                  <a:srgbClr val="222222"/>
                </a:solidFill>
                <a:effectLst/>
                <a:latin typeface="Garamond" panose="02020404030301010803" pitchFamily="18" charset="0"/>
              </a:rPr>
              <a:t>At this Data Modeling level, no primary or secondary key is defined. At this Data modeling level, you need to verify and adjust the connector details that were set earlier for relationships.</a:t>
            </a:r>
          </a:p>
          <a:p>
            <a:pPr marL="0" indent="0">
              <a:spcAft>
                <a:spcPts val="0"/>
              </a:spcAft>
              <a:buNone/>
            </a:pPr>
            <a:endParaRPr lang="en-US" sz="2000" dirty="0">
              <a:latin typeface="Garamond" panose="02020404030301010803" pitchFamily="18" charset="0"/>
            </a:endParaRPr>
          </a:p>
        </p:txBody>
      </p:sp>
    </p:spTree>
    <p:extLst>
      <p:ext uri="{BB962C8B-B14F-4D97-AF65-F5344CB8AC3E}">
        <p14:creationId xmlns:p14="http://schemas.microsoft.com/office/powerpoint/2010/main" val="3492638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A8C82-5A55-E041-9BAF-469AFCF48C1B}"/>
              </a:ext>
            </a:extLst>
          </p:cNvPr>
          <p:cNvSpPr>
            <a:spLocks noGrp="1"/>
          </p:cNvSpPr>
          <p:nvPr>
            <p:ph type="title"/>
          </p:nvPr>
        </p:nvSpPr>
        <p:spPr/>
        <p:txBody>
          <a:bodyPr/>
          <a:lstStyle/>
          <a:p>
            <a:pPr marL="0" indent="0" algn="l">
              <a:spcAft>
                <a:spcPts val="0"/>
              </a:spcAft>
              <a:buNone/>
            </a:pPr>
            <a:r>
              <a:rPr lang="en-US" sz="4400" b="1" i="0" dirty="0">
                <a:solidFill>
                  <a:srgbClr val="222222"/>
                </a:solidFill>
                <a:effectLst/>
                <a:latin typeface="Garamond" panose="02020404030301010803" pitchFamily="18" charset="0"/>
              </a:rPr>
              <a:t>Characteristics of a Logical data model</a:t>
            </a:r>
            <a:endParaRPr lang="en-US" sz="4400" b="0" i="0" dirty="0">
              <a:solidFill>
                <a:srgbClr val="222222"/>
              </a:solidFill>
              <a:effectLst/>
              <a:latin typeface="Garamond" panose="02020404030301010803" pitchFamily="18" charset="0"/>
            </a:endParaRPr>
          </a:p>
        </p:txBody>
      </p:sp>
      <p:sp>
        <p:nvSpPr>
          <p:cNvPr id="3" name="Content Placeholder 2">
            <a:extLst>
              <a:ext uri="{FF2B5EF4-FFF2-40B4-BE49-F238E27FC236}">
                <a16:creationId xmlns:a16="http://schemas.microsoft.com/office/drawing/2014/main" id="{8332EDF0-E05B-1741-A7F7-CC974EBCCB9F}"/>
              </a:ext>
            </a:extLst>
          </p:cNvPr>
          <p:cNvSpPr>
            <a:spLocks noGrp="1"/>
          </p:cNvSpPr>
          <p:nvPr>
            <p:ph idx="1"/>
          </p:nvPr>
        </p:nvSpPr>
        <p:spPr/>
        <p:txBody>
          <a:bodyPr>
            <a:noAutofit/>
          </a:bodyPr>
          <a:lstStyle/>
          <a:p>
            <a:pPr marL="0" indent="0" algn="l">
              <a:spcAft>
                <a:spcPts val="0"/>
              </a:spcAft>
              <a:buNone/>
            </a:pPr>
            <a:r>
              <a:rPr lang="en-US" sz="2000" b="0" i="0" dirty="0">
                <a:solidFill>
                  <a:srgbClr val="222222"/>
                </a:solidFill>
                <a:effectLst/>
                <a:latin typeface="Garamond" panose="02020404030301010803" pitchFamily="18" charset="0"/>
              </a:rPr>
              <a:t>Describes data needs for a single project but could integrate with other logical data models based on the scope of the project.</a:t>
            </a:r>
          </a:p>
          <a:p>
            <a:pPr algn="l">
              <a:spcAft>
                <a:spcPts val="0"/>
              </a:spcAft>
              <a:buFont typeface="Arial" panose="020B0604020202020204" pitchFamily="34" charset="0"/>
              <a:buChar char="•"/>
            </a:pPr>
            <a:r>
              <a:rPr lang="en-US" sz="2000" b="0" i="0" dirty="0">
                <a:solidFill>
                  <a:srgbClr val="222222"/>
                </a:solidFill>
                <a:effectLst/>
                <a:latin typeface="Garamond" panose="02020404030301010803" pitchFamily="18" charset="0"/>
              </a:rPr>
              <a:t>Designed and developed independently from the DBMS.</a:t>
            </a:r>
          </a:p>
          <a:p>
            <a:pPr algn="l">
              <a:spcAft>
                <a:spcPts val="0"/>
              </a:spcAft>
              <a:buFont typeface="Arial" panose="020B0604020202020204" pitchFamily="34" charset="0"/>
              <a:buChar char="•"/>
            </a:pPr>
            <a:r>
              <a:rPr lang="en-US" sz="2000" b="0" i="0" dirty="0">
                <a:solidFill>
                  <a:srgbClr val="222222"/>
                </a:solidFill>
                <a:effectLst/>
                <a:latin typeface="Garamond" panose="02020404030301010803" pitchFamily="18" charset="0"/>
              </a:rPr>
              <a:t>Data attributes will have datatypes with exact precisions and length.</a:t>
            </a:r>
          </a:p>
          <a:p>
            <a:pPr algn="l">
              <a:spcAft>
                <a:spcPts val="0"/>
              </a:spcAft>
              <a:buFont typeface="Arial" panose="020B0604020202020204" pitchFamily="34" charset="0"/>
              <a:buChar char="•"/>
            </a:pPr>
            <a:r>
              <a:rPr lang="en-US" sz="2000" b="0" i="0" dirty="0">
                <a:solidFill>
                  <a:srgbClr val="222222"/>
                </a:solidFill>
                <a:effectLst/>
                <a:latin typeface="Garamond" panose="02020404030301010803" pitchFamily="18" charset="0"/>
              </a:rPr>
              <a:t>Normalization processes to the model is applied typically till 3NF.</a:t>
            </a:r>
          </a:p>
          <a:p>
            <a:pPr>
              <a:spcAft>
                <a:spcPts val="0"/>
              </a:spcAft>
            </a:pPr>
            <a:endParaRPr lang="en-US" sz="2000" dirty="0">
              <a:latin typeface="Garamond" panose="02020404030301010803" pitchFamily="18" charset="0"/>
            </a:endParaRPr>
          </a:p>
        </p:txBody>
      </p:sp>
    </p:spTree>
    <p:extLst>
      <p:ext uri="{BB962C8B-B14F-4D97-AF65-F5344CB8AC3E}">
        <p14:creationId xmlns:p14="http://schemas.microsoft.com/office/powerpoint/2010/main" val="796572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81BA-91C6-8549-93E1-1A0CADD1D634}"/>
              </a:ext>
            </a:extLst>
          </p:cNvPr>
          <p:cNvSpPr>
            <a:spLocks noGrp="1"/>
          </p:cNvSpPr>
          <p:nvPr>
            <p:ph type="title"/>
          </p:nvPr>
        </p:nvSpPr>
        <p:spPr>
          <a:xfrm>
            <a:off x="1295401" y="780426"/>
            <a:ext cx="9601196" cy="1303867"/>
          </a:xfrm>
        </p:spPr>
        <p:txBody>
          <a:bodyPr>
            <a:normAutofit/>
          </a:bodyPr>
          <a:lstStyle/>
          <a:p>
            <a:r>
              <a:rPr lang="en-US" sz="4000" b="1" i="0" dirty="0">
                <a:solidFill>
                  <a:srgbClr val="222222"/>
                </a:solidFill>
                <a:effectLst/>
                <a:latin typeface="Garamond" panose="02020404030301010803" pitchFamily="18" charset="0"/>
              </a:rPr>
              <a:t>Physical Data Model</a:t>
            </a:r>
            <a:endParaRPr lang="en-US" sz="4000" b="1" dirty="0">
              <a:latin typeface="Garamond" panose="02020404030301010803" pitchFamily="18" charset="0"/>
            </a:endParaRPr>
          </a:p>
        </p:txBody>
      </p:sp>
      <p:sp>
        <p:nvSpPr>
          <p:cNvPr id="3" name="Content Placeholder 2">
            <a:extLst>
              <a:ext uri="{FF2B5EF4-FFF2-40B4-BE49-F238E27FC236}">
                <a16:creationId xmlns:a16="http://schemas.microsoft.com/office/drawing/2014/main" id="{50CA9DE3-FD3B-AB46-A7BC-488D719831AE}"/>
              </a:ext>
            </a:extLst>
          </p:cNvPr>
          <p:cNvSpPr>
            <a:spLocks noGrp="1"/>
          </p:cNvSpPr>
          <p:nvPr>
            <p:ph idx="1"/>
          </p:nvPr>
        </p:nvSpPr>
        <p:spPr>
          <a:xfrm>
            <a:off x="1295401" y="2460812"/>
            <a:ext cx="9601196" cy="3415056"/>
          </a:xfrm>
        </p:spPr>
        <p:txBody>
          <a:bodyPr>
            <a:noAutofit/>
          </a:bodyPr>
          <a:lstStyle/>
          <a:p>
            <a:pPr marL="0" indent="0" algn="thaiDist">
              <a:buNone/>
            </a:pPr>
            <a:r>
              <a:rPr lang="en-US" sz="2000" b="1" i="0" dirty="0">
                <a:solidFill>
                  <a:srgbClr val="222222"/>
                </a:solidFill>
                <a:effectLst/>
                <a:latin typeface="Garamond" panose="02020404030301010803" pitchFamily="18" charset="0"/>
              </a:rPr>
              <a:t>	Physical Data Model</a:t>
            </a:r>
            <a:r>
              <a:rPr lang="en-US" sz="2000" b="0" i="0" dirty="0">
                <a:solidFill>
                  <a:srgbClr val="222222"/>
                </a:solidFill>
                <a:effectLst/>
                <a:latin typeface="Garamond" panose="02020404030301010803" pitchFamily="18" charset="0"/>
              </a:rPr>
              <a:t>: This Data Model describes </a:t>
            </a:r>
            <a:r>
              <a:rPr lang="en-US" sz="2000" b="1" i="0" dirty="0">
                <a:solidFill>
                  <a:srgbClr val="222222"/>
                </a:solidFill>
                <a:effectLst/>
                <a:latin typeface="Garamond" panose="02020404030301010803" pitchFamily="18" charset="0"/>
              </a:rPr>
              <a:t>HOW</a:t>
            </a:r>
            <a:r>
              <a:rPr lang="en-US" sz="2000" b="0" i="0" dirty="0">
                <a:solidFill>
                  <a:srgbClr val="222222"/>
                </a:solidFill>
                <a:effectLst/>
                <a:latin typeface="Garamond" panose="02020404030301010803" pitchFamily="18" charset="0"/>
              </a:rPr>
              <a:t> the system will be implemented using a specific DBMS system. This model is typically created by </a:t>
            </a:r>
            <a:r>
              <a:rPr lang="en-US" sz="2000" b="0" i="0" u="sng" dirty="0">
                <a:solidFill>
                  <a:srgbClr val="222222"/>
                </a:solidFill>
                <a:effectLst/>
                <a:latin typeface="Garamond" panose="02020404030301010803" pitchFamily="18" charset="0"/>
              </a:rPr>
              <a:t>DBA and developers</a:t>
            </a:r>
            <a:r>
              <a:rPr lang="en-US" sz="2000" b="0" i="0" dirty="0">
                <a:solidFill>
                  <a:srgbClr val="222222"/>
                </a:solidFill>
                <a:effectLst/>
                <a:latin typeface="Garamond" panose="02020404030301010803" pitchFamily="18" charset="0"/>
              </a:rPr>
              <a:t>. The purpose is actual implementation of the database.</a:t>
            </a:r>
          </a:p>
          <a:p>
            <a:pPr marL="0" indent="0" algn="thaiDist">
              <a:buNone/>
            </a:pPr>
            <a:r>
              <a:rPr lang="en-US" sz="2000" dirty="0">
                <a:solidFill>
                  <a:srgbClr val="222222"/>
                </a:solidFill>
                <a:latin typeface="Garamond" panose="02020404030301010803" pitchFamily="18" charset="0"/>
              </a:rPr>
              <a:t>	</a:t>
            </a:r>
            <a:r>
              <a:rPr lang="en-US" sz="2000" b="0" i="0" dirty="0">
                <a:solidFill>
                  <a:srgbClr val="222222"/>
                </a:solidFill>
                <a:effectLst/>
                <a:latin typeface="Garamond" panose="02020404030301010803" pitchFamily="18" charset="0"/>
              </a:rPr>
              <a:t>A </a:t>
            </a:r>
            <a:r>
              <a:rPr lang="en-US" sz="2000" b="1" i="0" dirty="0">
                <a:solidFill>
                  <a:srgbClr val="222222"/>
                </a:solidFill>
                <a:effectLst/>
                <a:latin typeface="Garamond" panose="02020404030301010803" pitchFamily="18" charset="0"/>
              </a:rPr>
              <a:t>Physical Data Model</a:t>
            </a:r>
            <a:r>
              <a:rPr lang="en-US" sz="2000" b="0" i="0" dirty="0">
                <a:solidFill>
                  <a:srgbClr val="222222"/>
                </a:solidFill>
                <a:effectLst/>
                <a:latin typeface="Garamond" panose="02020404030301010803" pitchFamily="18" charset="0"/>
              </a:rPr>
              <a:t> describes a database-specific implementation of the data model. It offers database abstraction and helps generate the schema. This is because of the richness of meta-data offered by a Physical Data Model. The physical data model also helps in </a:t>
            </a:r>
            <a:r>
              <a:rPr lang="en-US" sz="2000" b="0" i="0" u="sng" dirty="0">
                <a:solidFill>
                  <a:srgbClr val="222222"/>
                </a:solidFill>
                <a:effectLst/>
                <a:latin typeface="Garamond" panose="02020404030301010803" pitchFamily="18" charset="0"/>
              </a:rPr>
              <a:t>visualizing database structure by replicating database column keys, constraints, indexes, triggers, and other RDBMS features.</a:t>
            </a:r>
          </a:p>
        </p:txBody>
      </p:sp>
    </p:spTree>
    <p:extLst>
      <p:ext uri="{BB962C8B-B14F-4D97-AF65-F5344CB8AC3E}">
        <p14:creationId xmlns:p14="http://schemas.microsoft.com/office/powerpoint/2010/main" val="2901209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969B-8FFA-FF4A-BC48-7DB4402AD6FB}"/>
              </a:ext>
            </a:extLst>
          </p:cNvPr>
          <p:cNvSpPr>
            <a:spLocks noGrp="1"/>
          </p:cNvSpPr>
          <p:nvPr>
            <p:ph type="title"/>
          </p:nvPr>
        </p:nvSpPr>
        <p:spPr/>
        <p:txBody>
          <a:bodyPr>
            <a:normAutofit/>
          </a:bodyPr>
          <a:lstStyle/>
          <a:p>
            <a:r>
              <a:rPr lang="en-US" sz="4000" b="1" i="0" dirty="0">
                <a:solidFill>
                  <a:srgbClr val="222222"/>
                </a:solidFill>
                <a:effectLst/>
                <a:latin typeface="Garamond" panose="02020404030301010803" pitchFamily="18" charset="0"/>
              </a:rPr>
              <a:t>Physical Data Model</a:t>
            </a:r>
            <a:endParaRPr lang="en-US" sz="4000" b="1" dirty="0">
              <a:latin typeface="Garamond" panose="02020404030301010803" pitchFamily="18" charset="0"/>
            </a:endParaRPr>
          </a:p>
        </p:txBody>
      </p:sp>
      <p:pic>
        <p:nvPicPr>
          <p:cNvPr id="3074" name="Picture 2" descr="Physical Data Model">
            <a:extLst>
              <a:ext uri="{FF2B5EF4-FFF2-40B4-BE49-F238E27FC236}">
                <a16:creationId xmlns:a16="http://schemas.microsoft.com/office/drawing/2014/main" id="{14FAD164-C612-574C-BA30-657F25CDAA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0316" y="2891118"/>
            <a:ext cx="7087034" cy="2404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068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E503C-94E5-8943-85CA-D0C6802AA448}"/>
              </a:ext>
            </a:extLst>
          </p:cNvPr>
          <p:cNvSpPr>
            <a:spLocks noGrp="1"/>
          </p:cNvSpPr>
          <p:nvPr>
            <p:ph type="title"/>
          </p:nvPr>
        </p:nvSpPr>
        <p:spPr/>
        <p:txBody>
          <a:bodyPr>
            <a:normAutofit fontScale="90000"/>
          </a:bodyPr>
          <a:lstStyle/>
          <a:p>
            <a:r>
              <a:rPr lang="en-US" b="1" dirty="0">
                <a:solidFill>
                  <a:srgbClr val="222222"/>
                </a:solidFill>
                <a:latin typeface="Garamond" panose="02020404030301010803" pitchFamily="18" charset="0"/>
              </a:rPr>
              <a:t>Characteristics of a physical data model:</a:t>
            </a:r>
            <a:endParaRPr lang="en-US" dirty="0">
              <a:latin typeface="Garamond" panose="02020404030301010803" pitchFamily="18" charset="0"/>
            </a:endParaRPr>
          </a:p>
        </p:txBody>
      </p:sp>
      <p:sp>
        <p:nvSpPr>
          <p:cNvPr id="3" name="Content Placeholder 2">
            <a:extLst>
              <a:ext uri="{FF2B5EF4-FFF2-40B4-BE49-F238E27FC236}">
                <a16:creationId xmlns:a16="http://schemas.microsoft.com/office/drawing/2014/main" id="{F2114302-B224-D340-A895-A2CDE3513C95}"/>
              </a:ext>
            </a:extLst>
          </p:cNvPr>
          <p:cNvSpPr>
            <a:spLocks noGrp="1"/>
          </p:cNvSpPr>
          <p:nvPr>
            <p:ph idx="1"/>
          </p:nvPr>
        </p:nvSpPr>
        <p:spPr/>
        <p:txBody>
          <a:bodyPr>
            <a:noAutofit/>
          </a:bodyPr>
          <a:lstStyle/>
          <a:p>
            <a:pPr algn="thaiDist">
              <a:spcAft>
                <a:spcPts val="0"/>
              </a:spcAft>
              <a:buFont typeface="Arial" panose="020B0604020202020204" pitchFamily="34" charset="0"/>
              <a:buChar char="•"/>
            </a:pPr>
            <a:r>
              <a:rPr lang="en-US" sz="2000" b="0" i="0" dirty="0">
                <a:solidFill>
                  <a:srgbClr val="222222"/>
                </a:solidFill>
                <a:effectLst/>
                <a:latin typeface="Garamond" panose="02020404030301010803" pitchFamily="18" charset="0"/>
              </a:rPr>
              <a:t>The physical data model describes data need for a single project or application though it maybe integrated with other physical data models based on project scope.</a:t>
            </a:r>
          </a:p>
          <a:p>
            <a:pPr algn="thaiDist">
              <a:spcAft>
                <a:spcPts val="0"/>
              </a:spcAft>
              <a:buFont typeface="Arial" panose="020B0604020202020204" pitchFamily="34" charset="0"/>
              <a:buChar char="•"/>
            </a:pPr>
            <a:r>
              <a:rPr lang="en-US" sz="2000" b="0" i="0" dirty="0">
                <a:solidFill>
                  <a:srgbClr val="222222"/>
                </a:solidFill>
                <a:effectLst/>
                <a:latin typeface="Garamond" panose="02020404030301010803" pitchFamily="18" charset="0"/>
              </a:rPr>
              <a:t>Data Model contains relationships between tables that which addresses cardinality and nullability of the relationships.</a:t>
            </a:r>
          </a:p>
          <a:p>
            <a:pPr algn="thaiDist">
              <a:spcAft>
                <a:spcPts val="0"/>
              </a:spcAft>
              <a:buFont typeface="Arial" panose="020B0604020202020204" pitchFamily="34" charset="0"/>
              <a:buChar char="•"/>
            </a:pPr>
            <a:r>
              <a:rPr lang="en-US" sz="2000" b="0" i="0" dirty="0">
                <a:solidFill>
                  <a:srgbClr val="222222"/>
                </a:solidFill>
                <a:effectLst/>
                <a:latin typeface="Garamond" panose="02020404030301010803" pitchFamily="18" charset="0"/>
              </a:rPr>
              <a:t>Developed for a specific version of a DBMS, location, data storage or technology to be used in the project.</a:t>
            </a:r>
          </a:p>
          <a:p>
            <a:pPr algn="thaiDist">
              <a:spcAft>
                <a:spcPts val="0"/>
              </a:spcAft>
              <a:buFont typeface="Arial" panose="020B0604020202020204" pitchFamily="34" charset="0"/>
              <a:buChar char="•"/>
            </a:pPr>
            <a:r>
              <a:rPr lang="en-US" sz="2000" b="0" i="0" dirty="0">
                <a:solidFill>
                  <a:srgbClr val="222222"/>
                </a:solidFill>
                <a:effectLst/>
                <a:latin typeface="Garamond" panose="02020404030301010803" pitchFamily="18" charset="0"/>
              </a:rPr>
              <a:t>Columns should have exact datatypes, lengths assigned and default values.</a:t>
            </a:r>
          </a:p>
          <a:p>
            <a:pPr algn="thaiDist">
              <a:spcAft>
                <a:spcPts val="0"/>
              </a:spcAft>
              <a:buFont typeface="Arial" panose="020B0604020202020204" pitchFamily="34" charset="0"/>
              <a:buChar char="•"/>
            </a:pPr>
            <a:r>
              <a:rPr lang="en-US" sz="2000" b="0" i="0" dirty="0">
                <a:solidFill>
                  <a:srgbClr val="222222"/>
                </a:solidFill>
                <a:effectLst/>
                <a:latin typeface="Garamond" panose="02020404030301010803" pitchFamily="18" charset="0"/>
              </a:rPr>
              <a:t>Primary and Foreign keys, views, indexes, access profiles, and authorizations, etc. are defined.</a:t>
            </a:r>
          </a:p>
          <a:p>
            <a:pPr algn="thaiDist">
              <a:spcAft>
                <a:spcPts val="0"/>
              </a:spcAft>
            </a:pPr>
            <a:endParaRPr lang="en-US" sz="2000" dirty="0">
              <a:latin typeface="Garamond" panose="02020404030301010803" pitchFamily="18" charset="0"/>
            </a:endParaRPr>
          </a:p>
        </p:txBody>
      </p:sp>
    </p:spTree>
    <p:extLst>
      <p:ext uri="{BB962C8B-B14F-4D97-AF65-F5344CB8AC3E}">
        <p14:creationId xmlns:p14="http://schemas.microsoft.com/office/powerpoint/2010/main" val="1142933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CA0AA-D228-B54F-B60A-8F1B7BAEF572}"/>
              </a:ext>
            </a:extLst>
          </p:cNvPr>
          <p:cNvSpPr>
            <a:spLocks noGrp="1"/>
          </p:cNvSpPr>
          <p:nvPr>
            <p:ph type="title"/>
          </p:nvPr>
        </p:nvSpPr>
        <p:spPr/>
        <p:txBody>
          <a:bodyPr>
            <a:normAutofit fontScale="90000"/>
          </a:bodyPr>
          <a:lstStyle/>
          <a:p>
            <a:r>
              <a:rPr lang="en-US" b="1" dirty="0">
                <a:solidFill>
                  <a:srgbClr val="222222"/>
                </a:solidFill>
                <a:latin typeface="Garamond" panose="02020404030301010803" pitchFamily="18" charset="0"/>
              </a:rPr>
              <a:t>Advantages and Disadvantages of Data Model:</a:t>
            </a:r>
            <a:endParaRPr lang="en-US" dirty="0">
              <a:latin typeface="Garamond" panose="02020404030301010803" pitchFamily="18" charset="0"/>
            </a:endParaRPr>
          </a:p>
        </p:txBody>
      </p:sp>
      <p:sp>
        <p:nvSpPr>
          <p:cNvPr id="3" name="Content Placeholder 2">
            <a:extLst>
              <a:ext uri="{FF2B5EF4-FFF2-40B4-BE49-F238E27FC236}">
                <a16:creationId xmlns:a16="http://schemas.microsoft.com/office/drawing/2014/main" id="{F4907A71-E560-D841-9A12-665EBDAE03E0}"/>
              </a:ext>
            </a:extLst>
          </p:cNvPr>
          <p:cNvSpPr>
            <a:spLocks noGrp="1"/>
          </p:cNvSpPr>
          <p:nvPr>
            <p:ph idx="1"/>
          </p:nvPr>
        </p:nvSpPr>
        <p:spPr/>
        <p:txBody>
          <a:bodyPr>
            <a:normAutofit fontScale="85000" lnSpcReduction="20000"/>
          </a:bodyPr>
          <a:lstStyle/>
          <a:p>
            <a:pPr marL="0" indent="0" algn="l">
              <a:buNone/>
            </a:pPr>
            <a:r>
              <a:rPr lang="en-US" b="1" i="0" dirty="0">
                <a:solidFill>
                  <a:srgbClr val="222222"/>
                </a:solidFill>
                <a:effectLst/>
                <a:latin typeface="Garamond" panose="02020404030301010803" pitchFamily="18" charset="0"/>
              </a:rPr>
              <a:t>Advantages of Data model:</a:t>
            </a:r>
            <a:endParaRPr lang="en-US" b="0" i="0" dirty="0">
              <a:solidFill>
                <a:srgbClr val="222222"/>
              </a:solidFill>
              <a:effectLst/>
              <a:latin typeface="Garamond" panose="02020404030301010803" pitchFamily="18" charset="0"/>
            </a:endParaRPr>
          </a:p>
          <a:p>
            <a:pPr algn="l">
              <a:buFont typeface="Arial" panose="020B0604020202020204" pitchFamily="34" charset="0"/>
              <a:buChar char="•"/>
            </a:pPr>
            <a:r>
              <a:rPr lang="en-US" b="0" i="0" dirty="0">
                <a:solidFill>
                  <a:srgbClr val="222222"/>
                </a:solidFill>
                <a:effectLst/>
                <a:latin typeface="Garamond" panose="02020404030301010803" pitchFamily="18" charset="0"/>
              </a:rPr>
              <a:t>The main goal of a designing data model is to make certain that data objects offered by the functional team are represented accurately.</a:t>
            </a:r>
          </a:p>
          <a:p>
            <a:pPr algn="l">
              <a:buFont typeface="Arial" panose="020B0604020202020204" pitchFamily="34" charset="0"/>
              <a:buChar char="•"/>
            </a:pPr>
            <a:r>
              <a:rPr lang="en-US" b="0" i="0" dirty="0">
                <a:solidFill>
                  <a:srgbClr val="222222"/>
                </a:solidFill>
                <a:effectLst/>
                <a:latin typeface="Garamond" panose="02020404030301010803" pitchFamily="18" charset="0"/>
              </a:rPr>
              <a:t>The data model should be detailed enough to be used for building the physical database.</a:t>
            </a:r>
          </a:p>
          <a:p>
            <a:pPr algn="l">
              <a:buFont typeface="Arial" panose="020B0604020202020204" pitchFamily="34" charset="0"/>
              <a:buChar char="•"/>
            </a:pPr>
            <a:r>
              <a:rPr lang="en-US" b="0" i="0" dirty="0">
                <a:solidFill>
                  <a:srgbClr val="222222"/>
                </a:solidFill>
                <a:effectLst/>
                <a:latin typeface="Garamond" panose="02020404030301010803" pitchFamily="18" charset="0"/>
              </a:rPr>
              <a:t>The information in the data model can be used for defining the relationship between tables, primary and foreign keys, and stored procedures.</a:t>
            </a:r>
          </a:p>
          <a:p>
            <a:pPr algn="l">
              <a:buFont typeface="Arial" panose="020B0604020202020204" pitchFamily="34" charset="0"/>
              <a:buChar char="•"/>
            </a:pPr>
            <a:r>
              <a:rPr lang="en-US" b="0" i="0" dirty="0">
                <a:solidFill>
                  <a:srgbClr val="222222"/>
                </a:solidFill>
                <a:effectLst/>
                <a:latin typeface="Garamond" panose="02020404030301010803" pitchFamily="18" charset="0"/>
              </a:rPr>
              <a:t>Data Model helps business to communicate the within and across organizations.</a:t>
            </a:r>
          </a:p>
          <a:p>
            <a:pPr algn="l">
              <a:buFont typeface="Arial" panose="020B0604020202020204" pitchFamily="34" charset="0"/>
              <a:buChar char="•"/>
            </a:pPr>
            <a:r>
              <a:rPr lang="en-US" b="0" i="0" dirty="0">
                <a:solidFill>
                  <a:srgbClr val="222222"/>
                </a:solidFill>
                <a:effectLst/>
                <a:latin typeface="Garamond" panose="02020404030301010803" pitchFamily="18" charset="0"/>
              </a:rPr>
              <a:t>Data model helps to documents data mappings in ETL process</a:t>
            </a:r>
          </a:p>
          <a:p>
            <a:pPr algn="l">
              <a:buFont typeface="Arial" panose="020B0604020202020204" pitchFamily="34" charset="0"/>
              <a:buChar char="•"/>
            </a:pPr>
            <a:r>
              <a:rPr lang="en-US" b="0" i="0" dirty="0">
                <a:solidFill>
                  <a:srgbClr val="222222"/>
                </a:solidFill>
                <a:effectLst/>
                <a:latin typeface="Garamond" panose="02020404030301010803" pitchFamily="18" charset="0"/>
              </a:rPr>
              <a:t>Help to recognize correct sources of data to populate the model</a:t>
            </a:r>
          </a:p>
          <a:p>
            <a:endParaRPr lang="en-US" dirty="0">
              <a:latin typeface="Garamond" panose="02020404030301010803" pitchFamily="18" charset="0"/>
            </a:endParaRPr>
          </a:p>
        </p:txBody>
      </p:sp>
    </p:spTree>
    <p:extLst>
      <p:ext uri="{BB962C8B-B14F-4D97-AF65-F5344CB8AC3E}">
        <p14:creationId xmlns:p14="http://schemas.microsoft.com/office/powerpoint/2010/main" val="2971651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D966-C189-EA4C-8FEE-748C5605D66A}"/>
              </a:ext>
            </a:extLst>
          </p:cNvPr>
          <p:cNvSpPr>
            <a:spLocks noGrp="1"/>
          </p:cNvSpPr>
          <p:nvPr>
            <p:ph type="title"/>
          </p:nvPr>
        </p:nvSpPr>
        <p:spPr/>
        <p:txBody>
          <a:bodyPr>
            <a:normAutofit/>
          </a:bodyPr>
          <a:lstStyle/>
          <a:p>
            <a:r>
              <a:rPr lang="en-US" sz="4000" b="1" dirty="0">
                <a:solidFill>
                  <a:srgbClr val="222222"/>
                </a:solidFill>
                <a:latin typeface="Garamond" panose="02020404030301010803" pitchFamily="18" charset="0"/>
              </a:rPr>
              <a:t>Disadvantages of Data model</a:t>
            </a:r>
            <a:endParaRPr lang="en-US" sz="4000" dirty="0">
              <a:latin typeface="Garamond" panose="02020404030301010803" pitchFamily="18" charset="0"/>
            </a:endParaRPr>
          </a:p>
        </p:txBody>
      </p:sp>
      <p:sp>
        <p:nvSpPr>
          <p:cNvPr id="3" name="Content Placeholder 2">
            <a:extLst>
              <a:ext uri="{FF2B5EF4-FFF2-40B4-BE49-F238E27FC236}">
                <a16:creationId xmlns:a16="http://schemas.microsoft.com/office/drawing/2014/main" id="{8564665D-1D80-8A48-9EBB-5A85EAAA4DD3}"/>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222222"/>
                </a:solidFill>
                <a:effectLst/>
                <a:latin typeface="Garamond" panose="02020404030301010803" pitchFamily="18" charset="0"/>
              </a:rPr>
              <a:t>To develop Data model one should know physical data stored characteristics.</a:t>
            </a:r>
          </a:p>
          <a:p>
            <a:pPr algn="l">
              <a:buFont typeface="Arial" panose="020B0604020202020204" pitchFamily="34" charset="0"/>
              <a:buChar char="•"/>
            </a:pPr>
            <a:r>
              <a:rPr lang="en-US" sz="2000" b="0" i="0" dirty="0">
                <a:solidFill>
                  <a:srgbClr val="222222"/>
                </a:solidFill>
                <a:effectLst/>
                <a:latin typeface="Garamond" panose="02020404030301010803" pitchFamily="18" charset="0"/>
              </a:rPr>
              <a:t>This is a navigational system produces complex application development, management. Thus, it requires a knowledge of the biographical truth.</a:t>
            </a:r>
          </a:p>
          <a:p>
            <a:pPr algn="l">
              <a:buFont typeface="Arial" panose="020B0604020202020204" pitchFamily="34" charset="0"/>
              <a:buChar char="•"/>
            </a:pPr>
            <a:r>
              <a:rPr lang="en-US" sz="2000" b="0" i="0" dirty="0">
                <a:solidFill>
                  <a:srgbClr val="222222"/>
                </a:solidFill>
                <a:effectLst/>
                <a:latin typeface="Garamond" panose="02020404030301010803" pitchFamily="18" charset="0"/>
              </a:rPr>
              <a:t>Even smaller change made in structure require modification in the entire application.</a:t>
            </a:r>
          </a:p>
          <a:p>
            <a:pPr algn="l">
              <a:buFont typeface="Arial" panose="020B0604020202020204" pitchFamily="34" charset="0"/>
              <a:buChar char="•"/>
            </a:pPr>
            <a:r>
              <a:rPr lang="en-US" sz="2000" b="0" i="0" dirty="0">
                <a:solidFill>
                  <a:srgbClr val="222222"/>
                </a:solidFill>
                <a:effectLst/>
                <a:latin typeface="Garamond" panose="02020404030301010803" pitchFamily="18" charset="0"/>
              </a:rPr>
              <a:t>There is no set data manipulation language in DBMS.</a:t>
            </a:r>
          </a:p>
          <a:p>
            <a:endParaRPr lang="en-US" sz="2000" dirty="0">
              <a:latin typeface="Garamond" panose="02020404030301010803" pitchFamily="18" charset="0"/>
            </a:endParaRPr>
          </a:p>
        </p:txBody>
      </p:sp>
    </p:spTree>
    <p:extLst>
      <p:ext uri="{BB962C8B-B14F-4D97-AF65-F5344CB8AC3E}">
        <p14:creationId xmlns:p14="http://schemas.microsoft.com/office/powerpoint/2010/main" val="826766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56D27-CE62-244F-A8A7-6924ADF0AFBA}"/>
              </a:ext>
            </a:extLst>
          </p:cNvPr>
          <p:cNvSpPr>
            <a:spLocks noGrp="1"/>
          </p:cNvSpPr>
          <p:nvPr>
            <p:ph type="title"/>
          </p:nvPr>
        </p:nvSpPr>
        <p:spPr/>
        <p:txBody>
          <a:bodyPr>
            <a:normAutofit/>
          </a:bodyPr>
          <a:lstStyle/>
          <a:p>
            <a:r>
              <a:rPr lang="en-US" b="1" dirty="0">
                <a:solidFill>
                  <a:srgbClr val="222222"/>
                </a:solidFill>
                <a:latin typeface="Garamond" panose="02020404030301010803" pitchFamily="18" charset="0"/>
              </a:rPr>
              <a:t>Conclusion</a:t>
            </a:r>
            <a:endParaRPr lang="en-US" dirty="0">
              <a:latin typeface="Garamond" panose="02020404030301010803" pitchFamily="18" charset="0"/>
            </a:endParaRPr>
          </a:p>
        </p:txBody>
      </p:sp>
      <p:sp>
        <p:nvSpPr>
          <p:cNvPr id="3" name="Content Placeholder 2">
            <a:extLst>
              <a:ext uri="{FF2B5EF4-FFF2-40B4-BE49-F238E27FC236}">
                <a16:creationId xmlns:a16="http://schemas.microsoft.com/office/drawing/2014/main" id="{C05EBC9A-4675-9B45-A486-44BB8301DCB7}"/>
              </a:ext>
            </a:extLst>
          </p:cNvPr>
          <p:cNvSpPr>
            <a:spLocks noGrp="1"/>
          </p:cNvSpPr>
          <p:nvPr>
            <p:ph idx="1"/>
          </p:nvPr>
        </p:nvSpPr>
        <p:spPr/>
        <p:txBody>
          <a:bodyPr>
            <a:noAutofit/>
          </a:bodyPr>
          <a:lstStyle/>
          <a:p>
            <a:pPr algn="l">
              <a:spcAft>
                <a:spcPts val="0"/>
              </a:spcAft>
              <a:buFont typeface="Arial" panose="020B0604020202020204" pitchFamily="34" charset="0"/>
              <a:buChar char="•"/>
            </a:pPr>
            <a:r>
              <a:rPr lang="en-US" sz="2000" b="0" i="0" dirty="0">
                <a:solidFill>
                  <a:srgbClr val="222222"/>
                </a:solidFill>
                <a:effectLst/>
                <a:latin typeface="Garamond" panose="02020404030301010803" pitchFamily="18" charset="0"/>
              </a:rPr>
              <a:t>Data modeling is the process of developing data model for the data to be stored in a Database.</a:t>
            </a:r>
          </a:p>
          <a:p>
            <a:pPr algn="l">
              <a:spcAft>
                <a:spcPts val="0"/>
              </a:spcAft>
              <a:buFont typeface="Arial" panose="020B0604020202020204" pitchFamily="34" charset="0"/>
              <a:buChar char="•"/>
            </a:pPr>
            <a:r>
              <a:rPr lang="en-US" sz="2000" b="0" i="0" dirty="0">
                <a:solidFill>
                  <a:srgbClr val="222222"/>
                </a:solidFill>
                <a:effectLst/>
                <a:latin typeface="Garamond" panose="02020404030301010803" pitchFamily="18" charset="0"/>
              </a:rPr>
              <a:t>Data Models ensure consistency in naming conventions, default values, semantics, security while ensuring quality of the data.</a:t>
            </a:r>
          </a:p>
          <a:p>
            <a:pPr algn="l">
              <a:spcAft>
                <a:spcPts val="0"/>
              </a:spcAft>
              <a:buFont typeface="Arial" panose="020B0604020202020204" pitchFamily="34" charset="0"/>
              <a:buChar char="•"/>
            </a:pPr>
            <a:r>
              <a:rPr lang="en-US" sz="2000" b="0" i="0" dirty="0">
                <a:solidFill>
                  <a:srgbClr val="222222"/>
                </a:solidFill>
                <a:effectLst/>
                <a:latin typeface="Garamond" panose="02020404030301010803" pitchFamily="18" charset="0"/>
              </a:rPr>
              <a:t>Data Model structure helps to define the relational tables, primary and foreign keys and stored procedures.</a:t>
            </a:r>
          </a:p>
          <a:p>
            <a:pPr algn="l">
              <a:spcAft>
                <a:spcPts val="0"/>
              </a:spcAft>
              <a:buFont typeface="Arial" panose="020B0604020202020204" pitchFamily="34" charset="0"/>
              <a:buChar char="•"/>
            </a:pPr>
            <a:r>
              <a:rPr lang="en-US" sz="2000" b="0" i="0" dirty="0">
                <a:solidFill>
                  <a:srgbClr val="222222"/>
                </a:solidFill>
                <a:effectLst/>
                <a:latin typeface="Garamond" panose="02020404030301010803" pitchFamily="18" charset="0"/>
              </a:rPr>
              <a:t>There are three types of conceptual, logical, and physical.</a:t>
            </a:r>
          </a:p>
          <a:p>
            <a:pPr marL="0" indent="0">
              <a:spcAft>
                <a:spcPts val="0"/>
              </a:spcAft>
              <a:buNone/>
            </a:pPr>
            <a:endParaRPr lang="en-US" sz="2000" dirty="0">
              <a:latin typeface="Garamond" panose="02020404030301010803" pitchFamily="18" charset="0"/>
            </a:endParaRPr>
          </a:p>
        </p:txBody>
      </p:sp>
    </p:spTree>
    <p:extLst>
      <p:ext uri="{BB962C8B-B14F-4D97-AF65-F5344CB8AC3E}">
        <p14:creationId xmlns:p14="http://schemas.microsoft.com/office/powerpoint/2010/main" val="2975998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56D27-CE62-244F-A8A7-6924ADF0AFBA}"/>
              </a:ext>
            </a:extLst>
          </p:cNvPr>
          <p:cNvSpPr>
            <a:spLocks noGrp="1"/>
          </p:cNvSpPr>
          <p:nvPr>
            <p:ph type="title"/>
          </p:nvPr>
        </p:nvSpPr>
        <p:spPr/>
        <p:txBody>
          <a:bodyPr>
            <a:normAutofit/>
          </a:bodyPr>
          <a:lstStyle/>
          <a:p>
            <a:r>
              <a:rPr lang="en-US" b="1" dirty="0">
                <a:solidFill>
                  <a:srgbClr val="222222"/>
                </a:solidFill>
                <a:latin typeface="Garamond" panose="02020404030301010803" pitchFamily="18" charset="0"/>
              </a:rPr>
              <a:t>Conclusion</a:t>
            </a:r>
            <a:endParaRPr lang="en-US" dirty="0">
              <a:latin typeface="Garamond" panose="02020404030301010803" pitchFamily="18" charset="0"/>
            </a:endParaRPr>
          </a:p>
        </p:txBody>
      </p:sp>
      <p:sp>
        <p:nvSpPr>
          <p:cNvPr id="3" name="Content Placeholder 2">
            <a:extLst>
              <a:ext uri="{FF2B5EF4-FFF2-40B4-BE49-F238E27FC236}">
                <a16:creationId xmlns:a16="http://schemas.microsoft.com/office/drawing/2014/main" id="{C05EBC9A-4675-9B45-A486-44BB8301DCB7}"/>
              </a:ext>
            </a:extLst>
          </p:cNvPr>
          <p:cNvSpPr>
            <a:spLocks noGrp="1"/>
          </p:cNvSpPr>
          <p:nvPr>
            <p:ph idx="1"/>
          </p:nvPr>
        </p:nvSpPr>
        <p:spPr/>
        <p:txBody>
          <a:bodyPr>
            <a:noAutofit/>
          </a:bodyPr>
          <a:lstStyle/>
          <a:p>
            <a:pPr algn="l">
              <a:spcAft>
                <a:spcPts val="0"/>
              </a:spcAft>
              <a:buFont typeface="Arial" panose="020B0604020202020204" pitchFamily="34" charset="0"/>
              <a:buChar char="•"/>
            </a:pPr>
            <a:r>
              <a:rPr lang="en-US" sz="2000" b="0" i="0" dirty="0">
                <a:solidFill>
                  <a:srgbClr val="222222"/>
                </a:solidFill>
                <a:effectLst/>
                <a:latin typeface="Garamond" panose="02020404030301010803" pitchFamily="18" charset="0"/>
              </a:rPr>
              <a:t>The main aim of conceptual model is to establish the entities, their attributes, and their relationships.</a:t>
            </a:r>
          </a:p>
          <a:p>
            <a:pPr algn="l">
              <a:spcAft>
                <a:spcPts val="0"/>
              </a:spcAft>
              <a:buFont typeface="Arial" panose="020B0604020202020204" pitchFamily="34" charset="0"/>
              <a:buChar char="•"/>
            </a:pPr>
            <a:r>
              <a:rPr lang="en-US" sz="2000" b="0" i="0" dirty="0">
                <a:solidFill>
                  <a:srgbClr val="222222"/>
                </a:solidFill>
                <a:effectLst/>
                <a:latin typeface="Garamond" panose="02020404030301010803" pitchFamily="18" charset="0"/>
              </a:rPr>
              <a:t>Logical data model defines the structure of the data elements and set the relationships between them.</a:t>
            </a:r>
          </a:p>
          <a:p>
            <a:pPr algn="l">
              <a:spcAft>
                <a:spcPts val="0"/>
              </a:spcAft>
              <a:buFont typeface="Arial" panose="020B0604020202020204" pitchFamily="34" charset="0"/>
              <a:buChar char="•"/>
            </a:pPr>
            <a:r>
              <a:rPr lang="en-US" sz="2000" b="0" i="0" dirty="0">
                <a:solidFill>
                  <a:srgbClr val="222222"/>
                </a:solidFill>
                <a:effectLst/>
                <a:latin typeface="Garamond" panose="02020404030301010803" pitchFamily="18" charset="0"/>
              </a:rPr>
              <a:t>A Physical Data Model describes the database specific implementation of the data model.</a:t>
            </a:r>
          </a:p>
          <a:p>
            <a:pPr algn="l">
              <a:spcAft>
                <a:spcPts val="0"/>
              </a:spcAft>
              <a:buFont typeface="Arial" panose="020B0604020202020204" pitchFamily="34" charset="0"/>
              <a:buChar char="•"/>
            </a:pPr>
            <a:r>
              <a:rPr lang="en-US" sz="2000" b="0" i="0" dirty="0">
                <a:solidFill>
                  <a:srgbClr val="222222"/>
                </a:solidFill>
                <a:effectLst/>
                <a:latin typeface="Garamond" panose="02020404030301010803" pitchFamily="18" charset="0"/>
              </a:rPr>
              <a:t>The main goal of a designing data model is to make certain that data objects offered by the functional team are represented accurately.</a:t>
            </a:r>
          </a:p>
          <a:p>
            <a:pPr>
              <a:spcAft>
                <a:spcPts val="0"/>
              </a:spcAft>
            </a:pPr>
            <a:endParaRPr lang="en-US" sz="2000" dirty="0">
              <a:latin typeface="Garamond" panose="02020404030301010803" pitchFamily="18" charset="0"/>
            </a:endParaRPr>
          </a:p>
        </p:txBody>
      </p:sp>
    </p:spTree>
    <p:extLst>
      <p:ext uri="{BB962C8B-B14F-4D97-AF65-F5344CB8AC3E}">
        <p14:creationId xmlns:p14="http://schemas.microsoft.com/office/powerpoint/2010/main" val="3766904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1BBD-6EAB-014F-A5E8-40201BF0B785}"/>
              </a:ext>
            </a:extLst>
          </p:cNvPr>
          <p:cNvSpPr>
            <a:spLocks noGrp="1"/>
          </p:cNvSpPr>
          <p:nvPr>
            <p:ph type="title"/>
          </p:nvPr>
        </p:nvSpPr>
        <p:spPr/>
        <p:txBody>
          <a:bodyPr>
            <a:normAutofit/>
          </a:bodyPr>
          <a:lstStyle/>
          <a:p>
            <a:r>
              <a:rPr lang="en-US" b="1" dirty="0">
                <a:latin typeface="Garamond" panose="02020404030301010803" pitchFamily="18" charset="0"/>
              </a:rPr>
              <a:t>Topics covered </a:t>
            </a:r>
          </a:p>
        </p:txBody>
      </p:sp>
      <p:sp>
        <p:nvSpPr>
          <p:cNvPr id="3" name="Content Placeholder 2">
            <a:extLst>
              <a:ext uri="{FF2B5EF4-FFF2-40B4-BE49-F238E27FC236}">
                <a16:creationId xmlns:a16="http://schemas.microsoft.com/office/drawing/2014/main" id="{F6A093F1-5C13-B94A-B69F-FAD569AA40FB}"/>
              </a:ext>
            </a:extLst>
          </p:cNvPr>
          <p:cNvSpPr>
            <a:spLocks noGrp="1"/>
          </p:cNvSpPr>
          <p:nvPr>
            <p:ph idx="1"/>
          </p:nvPr>
        </p:nvSpPr>
        <p:spPr/>
        <p:txBody>
          <a:bodyPr>
            <a:normAutofit/>
          </a:bodyPr>
          <a:lstStyle/>
          <a:p>
            <a:r>
              <a:rPr lang="en-US" sz="2000" b="1" dirty="0">
                <a:latin typeface="Garamond" panose="02020404030301010803" pitchFamily="18" charset="0"/>
              </a:rPr>
              <a:t>Conceptual Data Models</a:t>
            </a:r>
          </a:p>
          <a:p>
            <a:r>
              <a:rPr lang="en-US" sz="2000" b="1" dirty="0">
                <a:latin typeface="Garamond" panose="02020404030301010803" pitchFamily="18" charset="0"/>
              </a:rPr>
              <a:t>Logical Data Models</a:t>
            </a:r>
          </a:p>
          <a:p>
            <a:r>
              <a:rPr lang="en-US" sz="2000" b="1" dirty="0">
                <a:latin typeface="Garamond" panose="02020404030301010803" pitchFamily="18" charset="0"/>
              </a:rPr>
              <a:t>Physical Data Models</a:t>
            </a:r>
          </a:p>
          <a:p>
            <a:r>
              <a:rPr lang="en-US" sz="2000" b="1" dirty="0">
                <a:latin typeface="Garamond" panose="02020404030301010803" pitchFamily="18" charset="0"/>
              </a:rPr>
              <a:t>Entity Relationship Diagram</a:t>
            </a:r>
          </a:p>
          <a:p>
            <a:r>
              <a:rPr lang="en-US" sz="2000" b="1" dirty="0">
                <a:latin typeface="Garamond" panose="02020404030301010803" pitchFamily="18" charset="0"/>
              </a:rPr>
              <a:t>Data Dictionary</a:t>
            </a:r>
          </a:p>
          <a:p>
            <a:r>
              <a:rPr lang="en-US" sz="2000" b="1" dirty="0">
                <a:latin typeface="Garamond" panose="02020404030301010803" pitchFamily="18" charset="0"/>
              </a:rPr>
              <a:t>Normalization </a:t>
            </a:r>
          </a:p>
          <a:p>
            <a:endParaRPr lang="en-US" sz="2000" b="1" dirty="0">
              <a:latin typeface="Garamond" panose="02020404030301010803" pitchFamily="18" charset="0"/>
            </a:endParaRPr>
          </a:p>
          <a:p>
            <a:endParaRPr lang="en-US" sz="2000" b="1" dirty="0">
              <a:latin typeface="Garamond" panose="02020404030301010803" pitchFamily="18" charset="0"/>
            </a:endParaRPr>
          </a:p>
        </p:txBody>
      </p:sp>
    </p:spTree>
    <p:extLst>
      <p:ext uri="{BB962C8B-B14F-4D97-AF65-F5344CB8AC3E}">
        <p14:creationId xmlns:p14="http://schemas.microsoft.com/office/powerpoint/2010/main" val="3528975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ED217-EF39-134F-8BC6-60B88D59A4EB}"/>
              </a:ext>
            </a:extLst>
          </p:cNvPr>
          <p:cNvSpPr>
            <a:spLocks noGrp="1"/>
          </p:cNvSpPr>
          <p:nvPr>
            <p:ph type="title"/>
          </p:nvPr>
        </p:nvSpPr>
        <p:spPr>
          <a:xfrm>
            <a:off x="1389532" y="2777066"/>
            <a:ext cx="9601196" cy="1303867"/>
          </a:xfrm>
        </p:spPr>
        <p:txBody>
          <a:bodyPr>
            <a:normAutofit/>
          </a:bodyPr>
          <a:lstStyle/>
          <a:p>
            <a:r>
              <a:rPr lang="en-US" sz="5400" b="1" dirty="0">
                <a:latin typeface="Garamond" panose="02020404030301010803" pitchFamily="18" charset="0"/>
              </a:rPr>
              <a:t>Entity Relationship Diagram</a:t>
            </a:r>
            <a:endParaRPr lang="en-US" sz="5400" dirty="0"/>
          </a:p>
        </p:txBody>
      </p:sp>
    </p:spTree>
    <p:extLst>
      <p:ext uri="{BB962C8B-B14F-4D97-AF65-F5344CB8AC3E}">
        <p14:creationId xmlns:p14="http://schemas.microsoft.com/office/powerpoint/2010/main" val="209874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A0AE-174C-FE4C-ACB6-C3566F3D4BBE}"/>
              </a:ext>
            </a:extLst>
          </p:cNvPr>
          <p:cNvSpPr>
            <a:spLocks noGrp="1"/>
          </p:cNvSpPr>
          <p:nvPr>
            <p:ph type="title"/>
          </p:nvPr>
        </p:nvSpPr>
        <p:spPr/>
        <p:txBody>
          <a:bodyPr>
            <a:normAutofit/>
          </a:bodyPr>
          <a:lstStyle/>
          <a:p>
            <a:r>
              <a:rPr lang="en-US" sz="4000" b="1" dirty="0">
                <a:latin typeface="Garamond" panose="02020404030301010803" pitchFamily="18" charset="0"/>
              </a:rPr>
              <a:t>Entity Relationship Diagram</a:t>
            </a:r>
            <a:endParaRPr lang="en-US" sz="4000" dirty="0">
              <a:latin typeface="Garamond" panose="02020404030301010803" pitchFamily="18" charset="0"/>
            </a:endParaRPr>
          </a:p>
        </p:txBody>
      </p:sp>
      <p:sp>
        <p:nvSpPr>
          <p:cNvPr id="3" name="Content Placeholder 2">
            <a:extLst>
              <a:ext uri="{FF2B5EF4-FFF2-40B4-BE49-F238E27FC236}">
                <a16:creationId xmlns:a16="http://schemas.microsoft.com/office/drawing/2014/main" id="{AF058FBC-985C-074D-9E09-61B39F9E7B90}"/>
              </a:ext>
            </a:extLst>
          </p:cNvPr>
          <p:cNvSpPr>
            <a:spLocks noGrp="1"/>
          </p:cNvSpPr>
          <p:nvPr>
            <p:ph idx="1"/>
          </p:nvPr>
        </p:nvSpPr>
        <p:spPr/>
        <p:txBody>
          <a:bodyPr>
            <a:normAutofit/>
          </a:bodyPr>
          <a:lstStyle/>
          <a:p>
            <a:pPr marL="0" indent="0" algn="thaiDist">
              <a:spcBef>
                <a:spcPts val="0"/>
              </a:spcBef>
              <a:spcAft>
                <a:spcPts val="0"/>
              </a:spcAft>
              <a:buNone/>
            </a:pPr>
            <a:r>
              <a:rPr lang="en-US" sz="2000" b="0" i="0" dirty="0">
                <a:solidFill>
                  <a:srgbClr val="282C33"/>
                </a:solidFill>
                <a:effectLst/>
                <a:latin typeface="Garamond" panose="02020404030301010803" pitchFamily="18" charset="0"/>
              </a:rPr>
              <a:t>	</a:t>
            </a:r>
            <a:r>
              <a:rPr lang="en-US" sz="2000" b="1" i="0" dirty="0">
                <a:solidFill>
                  <a:srgbClr val="282C33"/>
                </a:solidFill>
                <a:effectLst/>
                <a:latin typeface="Garamond" panose="02020404030301010803" pitchFamily="18" charset="0"/>
              </a:rPr>
              <a:t>An Entity Relationship (ER) Diagram </a:t>
            </a:r>
            <a:r>
              <a:rPr lang="en-US" sz="2000" b="0" i="0" dirty="0">
                <a:solidFill>
                  <a:srgbClr val="282C33"/>
                </a:solidFill>
                <a:effectLst/>
                <a:latin typeface="Garamond" panose="02020404030301010803" pitchFamily="18" charset="0"/>
              </a:rPr>
              <a:t>is a type of flowchart that illustrates how “entities” such as people, objects or concepts relate to each other within a system. </a:t>
            </a:r>
          </a:p>
          <a:p>
            <a:pPr marL="0" indent="0" algn="thaiDist">
              <a:spcBef>
                <a:spcPts val="0"/>
              </a:spcBef>
              <a:spcAft>
                <a:spcPts val="0"/>
              </a:spcAft>
              <a:buNone/>
            </a:pPr>
            <a:r>
              <a:rPr lang="en-US" sz="2000" dirty="0">
                <a:solidFill>
                  <a:srgbClr val="282C33"/>
                </a:solidFill>
                <a:latin typeface="Garamond" panose="02020404030301010803" pitchFamily="18" charset="0"/>
              </a:rPr>
              <a:t>	</a:t>
            </a:r>
            <a:r>
              <a:rPr lang="en-US" sz="2000" b="1" i="0" dirty="0">
                <a:solidFill>
                  <a:srgbClr val="282C33"/>
                </a:solidFill>
                <a:effectLst/>
                <a:latin typeface="Garamond" panose="02020404030301010803" pitchFamily="18" charset="0"/>
              </a:rPr>
              <a:t>ER Diagrams </a:t>
            </a:r>
            <a:r>
              <a:rPr lang="en-US" sz="2000" b="0" i="0" dirty="0">
                <a:solidFill>
                  <a:srgbClr val="282C33"/>
                </a:solidFill>
                <a:effectLst/>
                <a:latin typeface="Garamond" panose="02020404030301010803" pitchFamily="18" charset="0"/>
              </a:rPr>
              <a:t>are most often used to design or debug relational databases in the fields of software engineering, business information systems, education and research. Also known as </a:t>
            </a:r>
            <a:r>
              <a:rPr lang="en-US" sz="2000" b="1" i="0" dirty="0">
                <a:solidFill>
                  <a:srgbClr val="282C33"/>
                </a:solidFill>
                <a:effectLst/>
                <a:latin typeface="Garamond" panose="02020404030301010803" pitchFamily="18" charset="0"/>
              </a:rPr>
              <a:t>ERDs</a:t>
            </a:r>
            <a:r>
              <a:rPr lang="en-US" sz="2000" b="0" i="0" dirty="0">
                <a:solidFill>
                  <a:srgbClr val="282C33"/>
                </a:solidFill>
                <a:effectLst/>
                <a:latin typeface="Garamond" panose="02020404030301010803" pitchFamily="18" charset="0"/>
              </a:rPr>
              <a:t> or </a:t>
            </a:r>
            <a:r>
              <a:rPr lang="en-US" sz="2000" b="1" i="0" dirty="0">
                <a:solidFill>
                  <a:srgbClr val="282C33"/>
                </a:solidFill>
                <a:effectLst/>
                <a:latin typeface="Garamond" panose="02020404030301010803" pitchFamily="18" charset="0"/>
              </a:rPr>
              <a:t>ER Models</a:t>
            </a:r>
            <a:r>
              <a:rPr lang="en-US" sz="2000" b="0" i="0" dirty="0">
                <a:solidFill>
                  <a:srgbClr val="282C33"/>
                </a:solidFill>
                <a:effectLst/>
                <a:latin typeface="Garamond" panose="02020404030301010803" pitchFamily="18" charset="0"/>
              </a:rPr>
              <a:t>, they use a defined set of symbols such as rectangles, diamonds, ovals and connecting lines to depict the interconnectedness of entities, relationships and their attributes.</a:t>
            </a:r>
            <a:endParaRPr lang="en-US" sz="2000" dirty="0">
              <a:latin typeface="Garamond" panose="02020404030301010803" pitchFamily="18" charset="0"/>
            </a:endParaRPr>
          </a:p>
        </p:txBody>
      </p:sp>
    </p:spTree>
    <p:extLst>
      <p:ext uri="{BB962C8B-B14F-4D97-AF65-F5344CB8AC3E}">
        <p14:creationId xmlns:p14="http://schemas.microsoft.com/office/powerpoint/2010/main" val="2675627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D0FF-AEDA-084A-B198-930834A1253A}"/>
              </a:ext>
            </a:extLst>
          </p:cNvPr>
          <p:cNvSpPr>
            <a:spLocks noGrp="1"/>
          </p:cNvSpPr>
          <p:nvPr>
            <p:ph type="title"/>
          </p:nvPr>
        </p:nvSpPr>
        <p:spPr/>
        <p:txBody>
          <a:bodyPr>
            <a:normAutofit/>
          </a:bodyPr>
          <a:lstStyle/>
          <a:p>
            <a:r>
              <a:rPr lang="en-US" sz="4000" b="1" i="0" dirty="0">
                <a:solidFill>
                  <a:srgbClr val="333333"/>
                </a:solidFill>
                <a:effectLst/>
                <a:latin typeface="Garamond" panose="02020404030301010803" pitchFamily="18" charset="0"/>
              </a:rPr>
              <a:t>When to draw ER Diagrams?</a:t>
            </a:r>
            <a:endParaRPr lang="en-US" sz="4000" b="1" dirty="0">
              <a:latin typeface="Garamond" panose="02020404030301010803" pitchFamily="18" charset="0"/>
            </a:endParaRPr>
          </a:p>
        </p:txBody>
      </p:sp>
      <p:sp>
        <p:nvSpPr>
          <p:cNvPr id="3" name="Content Placeholder 2">
            <a:extLst>
              <a:ext uri="{FF2B5EF4-FFF2-40B4-BE49-F238E27FC236}">
                <a16:creationId xmlns:a16="http://schemas.microsoft.com/office/drawing/2014/main" id="{E0BFECC0-92FA-8749-B20A-B12BC10C29C8}"/>
              </a:ext>
            </a:extLst>
          </p:cNvPr>
          <p:cNvSpPr>
            <a:spLocks noGrp="1"/>
          </p:cNvSpPr>
          <p:nvPr>
            <p:ph idx="1"/>
          </p:nvPr>
        </p:nvSpPr>
        <p:spPr/>
        <p:txBody>
          <a:bodyPr>
            <a:normAutofit/>
          </a:bodyPr>
          <a:lstStyle/>
          <a:p>
            <a:pPr marL="0" indent="0">
              <a:buNone/>
            </a:pPr>
            <a:r>
              <a:rPr lang="en-US" sz="2000" b="0" i="0" dirty="0">
                <a:solidFill>
                  <a:schemeClr val="tx1"/>
                </a:solidFill>
                <a:effectLst/>
                <a:latin typeface="Garamond" panose="02020404030301010803" pitchFamily="18" charset="0"/>
              </a:rPr>
              <a:t>	While ER models are mostly developed for designing relational databases in terms of concept visualization and in terms of physical database design</a:t>
            </a:r>
            <a:endParaRPr lang="en-US" sz="2000" dirty="0">
              <a:solidFill>
                <a:schemeClr val="tx1"/>
              </a:solidFill>
              <a:latin typeface="Garamond" panose="02020404030301010803" pitchFamily="18" charset="0"/>
            </a:endParaRPr>
          </a:p>
        </p:txBody>
      </p:sp>
    </p:spTree>
    <p:extLst>
      <p:ext uri="{BB962C8B-B14F-4D97-AF65-F5344CB8AC3E}">
        <p14:creationId xmlns:p14="http://schemas.microsoft.com/office/powerpoint/2010/main" val="4256408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E8541-D9EB-7848-994A-8564BF4E13C5}"/>
              </a:ext>
            </a:extLst>
          </p:cNvPr>
          <p:cNvSpPr>
            <a:spLocks noGrp="1"/>
          </p:cNvSpPr>
          <p:nvPr>
            <p:ph type="title"/>
          </p:nvPr>
        </p:nvSpPr>
        <p:spPr/>
        <p:txBody>
          <a:bodyPr>
            <a:normAutofit/>
          </a:bodyPr>
          <a:lstStyle/>
          <a:p>
            <a:r>
              <a:rPr lang="en-US" sz="4000" b="1" i="0" dirty="0">
                <a:solidFill>
                  <a:srgbClr val="333333"/>
                </a:solidFill>
                <a:effectLst/>
                <a:latin typeface="Garamond" panose="02020404030301010803" pitchFamily="18" charset="0"/>
              </a:rPr>
              <a:t>ERD notations guide</a:t>
            </a:r>
            <a:endParaRPr lang="en-US" sz="4000" b="1" dirty="0">
              <a:latin typeface="Garamond" panose="02020404030301010803" pitchFamily="18" charset="0"/>
            </a:endParaRPr>
          </a:p>
        </p:txBody>
      </p:sp>
      <p:sp>
        <p:nvSpPr>
          <p:cNvPr id="3" name="Content Placeholder 2">
            <a:extLst>
              <a:ext uri="{FF2B5EF4-FFF2-40B4-BE49-F238E27FC236}">
                <a16:creationId xmlns:a16="http://schemas.microsoft.com/office/drawing/2014/main" id="{A7D32B4B-0BD4-EF45-AF5E-2FA00A228D0C}"/>
              </a:ext>
            </a:extLst>
          </p:cNvPr>
          <p:cNvSpPr>
            <a:spLocks noGrp="1"/>
          </p:cNvSpPr>
          <p:nvPr>
            <p:ph idx="1"/>
          </p:nvPr>
        </p:nvSpPr>
        <p:spPr/>
        <p:txBody>
          <a:bodyPr>
            <a:normAutofit/>
          </a:bodyPr>
          <a:lstStyle/>
          <a:p>
            <a:pPr marL="0" indent="0" algn="ctr">
              <a:buNone/>
            </a:pPr>
            <a:r>
              <a:rPr lang="en-US" sz="2000" b="0" i="0" dirty="0">
                <a:solidFill>
                  <a:schemeClr val="tx1"/>
                </a:solidFill>
                <a:effectLst/>
                <a:latin typeface="Garamond" panose="02020404030301010803" pitchFamily="18" charset="0"/>
              </a:rPr>
              <a:t>An ER Diagram contains entities, attributes, and relationships. In this section, we will go through the ERD symbols in detail.</a:t>
            </a:r>
            <a:endParaRPr lang="en-US" sz="2000" dirty="0">
              <a:solidFill>
                <a:schemeClr val="tx1"/>
              </a:solidFill>
              <a:latin typeface="Garamond" panose="02020404030301010803" pitchFamily="18" charset="0"/>
            </a:endParaRPr>
          </a:p>
        </p:txBody>
      </p:sp>
    </p:spTree>
    <p:extLst>
      <p:ext uri="{BB962C8B-B14F-4D97-AF65-F5344CB8AC3E}">
        <p14:creationId xmlns:p14="http://schemas.microsoft.com/office/powerpoint/2010/main" val="812455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5E67-5F12-8B48-8C93-43DBEFB0C60A}"/>
              </a:ext>
            </a:extLst>
          </p:cNvPr>
          <p:cNvSpPr>
            <a:spLocks noGrp="1"/>
          </p:cNvSpPr>
          <p:nvPr>
            <p:ph type="title"/>
          </p:nvPr>
        </p:nvSpPr>
        <p:spPr/>
        <p:txBody>
          <a:bodyPr>
            <a:normAutofit/>
          </a:bodyPr>
          <a:lstStyle/>
          <a:p>
            <a:r>
              <a:rPr lang="en-US" sz="4000" b="1" i="0" dirty="0">
                <a:solidFill>
                  <a:srgbClr val="333333"/>
                </a:solidFill>
                <a:effectLst/>
                <a:latin typeface="Garamond" panose="02020404030301010803" pitchFamily="18" charset="0"/>
              </a:rPr>
              <a:t>1. Entity</a:t>
            </a:r>
            <a:endParaRPr lang="en-US" sz="4000" b="1" dirty="0">
              <a:latin typeface="Garamond" panose="02020404030301010803" pitchFamily="18" charset="0"/>
            </a:endParaRPr>
          </a:p>
        </p:txBody>
      </p:sp>
      <p:sp>
        <p:nvSpPr>
          <p:cNvPr id="3" name="Content Placeholder 2">
            <a:extLst>
              <a:ext uri="{FF2B5EF4-FFF2-40B4-BE49-F238E27FC236}">
                <a16:creationId xmlns:a16="http://schemas.microsoft.com/office/drawing/2014/main" id="{6897F447-9E67-4040-A2F2-F01343FE4195}"/>
              </a:ext>
            </a:extLst>
          </p:cNvPr>
          <p:cNvSpPr>
            <a:spLocks noGrp="1"/>
          </p:cNvSpPr>
          <p:nvPr>
            <p:ph idx="1"/>
          </p:nvPr>
        </p:nvSpPr>
        <p:spPr/>
        <p:txBody>
          <a:bodyPr>
            <a:normAutofit/>
          </a:bodyPr>
          <a:lstStyle/>
          <a:p>
            <a:pPr marL="0" indent="0" algn="thaiDist">
              <a:spcAft>
                <a:spcPts val="0"/>
              </a:spcAft>
              <a:buNone/>
            </a:pPr>
            <a:r>
              <a:rPr lang="en-US" sz="2000" b="0" i="0" dirty="0">
                <a:solidFill>
                  <a:schemeClr val="tx1"/>
                </a:solidFill>
                <a:effectLst/>
                <a:latin typeface="Garamond" panose="02020404030301010803" pitchFamily="18" charset="0"/>
              </a:rPr>
              <a:t>	An ERD entity is a </a:t>
            </a:r>
            <a:r>
              <a:rPr lang="en-US" sz="2000" b="1" i="0" dirty="0">
                <a:solidFill>
                  <a:schemeClr val="tx1"/>
                </a:solidFill>
                <a:effectLst/>
                <a:latin typeface="Garamond" panose="02020404030301010803" pitchFamily="18" charset="0"/>
              </a:rPr>
              <a:t>definable thing or concept within a system</a:t>
            </a:r>
            <a:r>
              <a:rPr lang="en-US" sz="2000" b="0" i="0" dirty="0">
                <a:solidFill>
                  <a:schemeClr val="tx1"/>
                </a:solidFill>
                <a:effectLst/>
                <a:latin typeface="Garamond" panose="02020404030301010803" pitchFamily="18" charset="0"/>
              </a:rPr>
              <a:t>, such as a person/role (e.g. Student), object (e.g. Invoice), concept (e.g. Profile) or event (e.g. Transaction) (note: In ERD, the term "entity" is often used instead of "table", but they are the same). When determining entities, think of them as nouns. In ER models, an entity is shown as a rounded rectangle, with its name on top and its attributes listed in the body of the entity shape. The ERD example below shows an example of an ER entity.</a:t>
            </a:r>
            <a:endParaRPr lang="en-US" sz="2000" dirty="0">
              <a:solidFill>
                <a:schemeClr val="tx1"/>
              </a:solidFill>
              <a:latin typeface="Garamond" panose="02020404030301010803" pitchFamily="18" charset="0"/>
            </a:endParaRPr>
          </a:p>
        </p:txBody>
      </p:sp>
      <p:pic>
        <p:nvPicPr>
          <p:cNvPr id="4098" name="Picture 2" descr="Entity">
            <a:extLst>
              <a:ext uri="{FF2B5EF4-FFF2-40B4-BE49-F238E27FC236}">
                <a16:creationId xmlns:a16="http://schemas.microsoft.com/office/drawing/2014/main" id="{564D3ADD-8D9A-CE4C-848E-8FD48076C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843" y="4849532"/>
            <a:ext cx="1452165" cy="838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671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C5B0-DB8C-1948-8E69-381DAD9EC341}"/>
              </a:ext>
            </a:extLst>
          </p:cNvPr>
          <p:cNvSpPr>
            <a:spLocks noGrp="1"/>
          </p:cNvSpPr>
          <p:nvPr>
            <p:ph type="title"/>
          </p:nvPr>
        </p:nvSpPr>
        <p:spPr/>
        <p:txBody>
          <a:bodyPr>
            <a:normAutofit/>
          </a:bodyPr>
          <a:lstStyle/>
          <a:p>
            <a:r>
              <a:rPr lang="en-US" sz="4000" b="1" dirty="0">
                <a:solidFill>
                  <a:schemeClr val="tx1"/>
                </a:solidFill>
                <a:latin typeface="Garamond" panose="02020404030301010803" pitchFamily="18" charset="0"/>
              </a:rPr>
              <a:t>2. </a:t>
            </a:r>
            <a:r>
              <a:rPr lang="en-US" sz="4000" b="1" i="0" dirty="0">
                <a:solidFill>
                  <a:schemeClr val="tx1"/>
                </a:solidFill>
                <a:effectLst/>
                <a:latin typeface="Garamond" panose="02020404030301010803" pitchFamily="18" charset="0"/>
              </a:rPr>
              <a:t>Entity Attributes</a:t>
            </a:r>
            <a:endParaRPr lang="en-US" sz="4000" b="1" dirty="0">
              <a:solidFill>
                <a:schemeClr val="tx1"/>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DE7500C7-EF1F-0C4C-82DA-838735013033}"/>
              </a:ext>
            </a:extLst>
          </p:cNvPr>
          <p:cNvSpPr>
            <a:spLocks noGrp="1"/>
          </p:cNvSpPr>
          <p:nvPr>
            <p:ph idx="1"/>
          </p:nvPr>
        </p:nvSpPr>
        <p:spPr/>
        <p:txBody>
          <a:bodyPr>
            <a:normAutofit/>
          </a:bodyPr>
          <a:lstStyle/>
          <a:p>
            <a:pPr marL="0" indent="0" algn="l">
              <a:buNone/>
            </a:pPr>
            <a:r>
              <a:rPr lang="en-US" sz="2000" b="0" i="0" dirty="0">
                <a:solidFill>
                  <a:schemeClr val="tx1"/>
                </a:solidFill>
                <a:effectLst/>
                <a:latin typeface="Garamond" panose="02020404030301010803" pitchFamily="18" charset="0"/>
              </a:rPr>
              <a:t>	Also known as a column, an attribute is a </a:t>
            </a:r>
            <a:r>
              <a:rPr lang="en-US" sz="2000" b="1" i="0" dirty="0">
                <a:solidFill>
                  <a:schemeClr val="tx1"/>
                </a:solidFill>
                <a:effectLst/>
                <a:latin typeface="Garamond" panose="02020404030301010803" pitchFamily="18" charset="0"/>
              </a:rPr>
              <a:t>property or characteristic of the entity that holds it</a:t>
            </a:r>
            <a:r>
              <a:rPr lang="en-US" sz="2000" b="0" i="0" dirty="0">
                <a:solidFill>
                  <a:schemeClr val="tx1"/>
                </a:solidFill>
                <a:effectLst/>
                <a:latin typeface="Garamond" panose="02020404030301010803" pitchFamily="18" charset="0"/>
              </a:rPr>
              <a:t>.</a:t>
            </a:r>
          </a:p>
          <a:p>
            <a:pPr marL="0" indent="0" algn="l">
              <a:buNone/>
            </a:pPr>
            <a:r>
              <a:rPr lang="en-US" sz="2000" b="0" i="0" dirty="0">
                <a:solidFill>
                  <a:schemeClr val="tx1"/>
                </a:solidFill>
                <a:effectLst/>
                <a:latin typeface="Garamond" panose="02020404030301010803" pitchFamily="18" charset="0"/>
              </a:rPr>
              <a:t>	An attribute has a name that describes the property and a type that describes the kind of attribute it is, such as varchar for a string, and int for integer. When an ERD is drawn for physical database development, it is important to ensure the use of types that are supported by the target RDBMS.</a:t>
            </a:r>
          </a:p>
          <a:p>
            <a:pPr marL="0" indent="0" algn="l">
              <a:buNone/>
            </a:pPr>
            <a:r>
              <a:rPr lang="en-US" sz="2000" b="0" i="0" dirty="0">
                <a:solidFill>
                  <a:schemeClr val="tx1"/>
                </a:solidFill>
                <a:effectLst/>
                <a:latin typeface="Garamond" panose="02020404030301010803" pitchFamily="18" charset="0"/>
              </a:rPr>
              <a:t>	</a:t>
            </a:r>
            <a:endParaRPr lang="en-US" sz="2000" dirty="0">
              <a:solidFill>
                <a:schemeClr val="tx1"/>
              </a:solidFill>
              <a:latin typeface="Garamond" panose="02020404030301010803" pitchFamily="18" charset="0"/>
            </a:endParaRPr>
          </a:p>
        </p:txBody>
      </p:sp>
    </p:spTree>
    <p:extLst>
      <p:ext uri="{BB962C8B-B14F-4D97-AF65-F5344CB8AC3E}">
        <p14:creationId xmlns:p14="http://schemas.microsoft.com/office/powerpoint/2010/main" val="2323748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C5B0-DB8C-1948-8E69-381DAD9EC341}"/>
              </a:ext>
            </a:extLst>
          </p:cNvPr>
          <p:cNvSpPr>
            <a:spLocks noGrp="1"/>
          </p:cNvSpPr>
          <p:nvPr>
            <p:ph type="title"/>
          </p:nvPr>
        </p:nvSpPr>
        <p:spPr/>
        <p:txBody>
          <a:bodyPr>
            <a:normAutofit/>
          </a:bodyPr>
          <a:lstStyle/>
          <a:p>
            <a:r>
              <a:rPr lang="en-US" sz="4000" b="1" dirty="0">
                <a:solidFill>
                  <a:schemeClr val="tx1"/>
                </a:solidFill>
                <a:latin typeface="Garamond" panose="02020404030301010803" pitchFamily="18" charset="0"/>
              </a:rPr>
              <a:t>2. </a:t>
            </a:r>
            <a:r>
              <a:rPr lang="en-US" sz="4000" b="1" i="0" dirty="0">
                <a:solidFill>
                  <a:schemeClr val="tx1"/>
                </a:solidFill>
                <a:effectLst/>
                <a:latin typeface="Garamond" panose="02020404030301010803" pitchFamily="18" charset="0"/>
              </a:rPr>
              <a:t>Entity Attributes</a:t>
            </a:r>
            <a:endParaRPr lang="en-US" sz="4000" b="1" dirty="0">
              <a:solidFill>
                <a:schemeClr val="tx1"/>
              </a:solidFill>
              <a:latin typeface="Garamond" panose="02020404030301010803" pitchFamily="18" charset="0"/>
            </a:endParaRPr>
          </a:p>
        </p:txBody>
      </p:sp>
      <p:pic>
        <p:nvPicPr>
          <p:cNvPr id="10242" name="Picture 2" descr="ER Diagrams | ER Diagram Symbols | Gate Vidyalay">
            <a:extLst>
              <a:ext uri="{FF2B5EF4-FFF2-40B4-BE49-F238E27FC236}">
                <a16:creationId xmlns:a16="http://schemas.microsoft.com/office/drawing/2014/main" id="{6A4A8D1E-F54E-8142-924C-75B5962D1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026" y="1937084"/>
            <a:ext cx="8255000"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952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What is an attribute?">
            <a:extLst>
              <a:ext uri="{FF2B5EF4-FFF2-40B4-BE49-F238E27FC236}">
                <a16:creationId xmlns:a16="http://schemas.microsoft.com/office/drawing/2014/main" id="{9F518AF3-9A92-784E-B2DF-766099CA3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1322" y="2394284"/>
            <a:ext cx="7420678" cy="429460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ttributes and Types of Attributes">
            <a:extLst>
              <a:ext uri="{FF2B5EF4-FFF2-40B4-BE49-F238E27FC236}">
                <a16:creationId xmlns:a16="http://schemas.microsoft.com/office/drawing/2014/main" id="{03E40038-C387-6D4F-A68A-BACCC0F65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7050505" cy="3642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679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2B4DF213-BEED-1D4F-B291-28BF2446FB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494" y="635007"/>
            <a:ext cx="7007058" cy="26522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7033047-AE96-1F49-BAA5-14079393D3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5702" y="4095750"/>
            <a:ext cx="674370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156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C5B0-DB8C-1948-8E69-381DAD9EC341}"/>
              </a:ext>
            </a:extLst>
          </p:cNvPr>
          <p:cNvSpPr>
            <a:spLocks noGrp="1"/>
          </p:cNvSpPr>
          <p:nvPr>
            <p:ph type="title"/>
          </p:nvPr>
        </p:nvSpPr>
        <p:spPr/>
        <p:txBody>
          <a:bodyPr>
            <a:normAutofit/>
          </a:bodyPr>
          <a:lstStyle/>
          <a:p>
            <a:r>
              <a:rPr lang="en-US" sz="4000" b="1" dirty="0">
                <a:solidFill>
                  <a:schemeClr val="tx1"/>
                </a:solidFill>
                <a:latin typeface="Garamond" panose="02020404030301010803" pitchFamily="18" charset="0"/>
              </a:rPr>
              <a:t>2. </a:t>
            </a:r>
            <a:r>
              <a:rPr lang="en-US" sz="4000" b="1" i="0" dirty="0">
                <a:solidFill>
                  <a:schemeClr val="tx1"/>
                </a:solidFill>
                <a:effectLst/>
                <a:latin typeface="Garamond" panose="02020404030301010803" pitchFamily="18" charset="0"/>
              </a:rPr>
              <a:t>Entity Attributes</a:t>
            </a:r>
            <a:endParaRPr lang="en-US" sz="4000" b="1" dirty="0">
              <a:solidFill>
                <a:schemeClr val="tx1"/>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DE7500C7-EF1F-0C4C-82DA-838735013033}"/>
              </a:ext>
            </a:extLst>
          </p:cNvPr>
          <p:cNvSpPr>
            <a:spLocks noGrp="1"/>
          </p:cNvSpPr>
          <p:nvPr>
            <p:ph idx="1"/>
          </p:nvPr>
        </p:nvSpPr>
        <p:spPr/>
        <p:txBody>
          <a:bodyPr>
            <a:normAutofit/>
          </a:bodyPr>
          <a:lstStyle/>
          <a:p>
            <a:pPr marL="0" indent="0" algn="l">
              <a:buNone/>
            </a:pPr>
            <a:r>
              <a:rPr lang="en-US" sz="2000" b="0" i="0" dirty="0">
                <a:solidFill>
                  <a:schemeClr val="tx1"/>
                </a:solidFill>
                <a:effectLst/>
                <a:latin typeface="Garamond" panose="02020404030301010803" pitchFamily="18" charset="0"/>
              </a:rPr>
              <a:t>	The ER diagram example below shows an entity with some attributes in it.</a:t>
            </a:r>
          </a:p>
          <a:p>
            <a:pPr marL="0" indent="0" algn="l">
              <a:buNone/>
            </a:pPr>
            <a:r>
              <a:rPr lang="en-US" sz="2000" b="0" i="0" dirty="0">
                <a:solidFill>
                  <a:schemeClr val="tx1"/>
                </a:solidFill>
                <a:effectLst/>
                <a:latin typeface="Garamond" panose="02020404030301010803" pitchFamily="18" charset="0"/>
              </a:rPr>
              <a:t>	</a:t>
            </a:r>
            <a:endParaRPr lang="en-US" sz="2000" dirty="0">
              <a:solidFill>
                <a:schemeClr val="tx1"/>
              </a:solidFill>
              <a:latin typeface="Garamond" panose="02020404030301010803" pitchFamily="18" charset="0"/>
            </a:endParaRPr>
          </a:p>
        </p:txBody>
      </p:sp>
      <p:pic>
        <p:nvPicPr>
          <p:cNvPr id="5122" name="Picture 2" descr="Entity Attributes">
            <a:extLst>
              <a:ext uri="{FF2B5EF4-FFF2-40B4-BE49-F238E27FC236}">
                <a16:creationId xmlns:a16="http://schemas.microsoft.com/office/drawing/2014/main" id="{F17FB52B-EC37-BC4A-B890-F5FAB0BA8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861" y="3096979"/>
            <a:ext cx="3124573" cy="3049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86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35EE-5FA9-8F48-9634-5ECF01847CA0}"/>
              </a:ext>
            </a:extLst>
          </p:cNvPr>
          <p:cNvSpPr>
            <a:spLocks noGrp="1"/>
          </p:cNvSpPr>
          <p:nvPr>
            <p:ph type="title"/>
          </p:nvPr>
        </p:nvSpPr>
        <p:spPr/>
        <p:txBody>
          <a:bodyPr>
            <a:normAutofit/>
          </a:bodyPr>
          <a:lstStyle/>
          <a:p>
            <a:r>
              <a:rPr lang="en-US" sz="4000" b="1" i="0" dirty="0">
                <a:solidFill>
                  <a:srgbClr val="222222"/>
                </a:solidFill>
                <a:effectLst/>
                <a:latin typeface="Garamond" panose="02020404030301010803" pitchFamily="18" charset="0"/>
              </a:rPr>
              <a:t>Data Modelling</a:t>
            </a:r>
            <a:endParaRPr lang="en-US" sz="4000" b="1" dirty="0">
              <a:latin typeface="Garamond" panose="02020404030301010803" pitchFamily="18" charset="0"/>
            </a:endParaRPr>
          </a:p>
        </p:txBody>
      </p:sp>
      <p:sp>
        <p:nvSpPr>
          <p:cNvPr id="3" name="Content Placeholder 2">
            <a:extLst>
              <a:ext uri="{FF2B5EF4-FFF2-40B4-BE49-F238E27FC236}">
                <a16:creationId xmlns:a16="http://schemas.microsoft.com/office/drawing/2014/main" id="{DA0D800B-7BF8-6047-B05F-3DF1B3BEE968}"/>
              </a:ext>
            </a:extLst>
          </p:cNvPr>
          <p:cNvSpPr>
            <a:spLocks noGrp="1"/>
          </p:cNvSpPr>
          <p:nvPr>
            <p:ph idx="1"/>
          </p:nvPr>
        </p:nvSpPr>
        <p:spPr>
          <a:xfrm>
            <a:off x="1295401" y="2556931"/>
            <a:ext cx="9601196" cy="3548033"/>
          </a:xfrm>
        </p:spPr>
        <p:txBody>
          <a:bodyPr>
            <a:normAutofit/>
          </a:bodyPr>
          <a:lstStyle/>
          <a:p>
            <a:pPr marL="0" indent="0" algn="thaiDist">
              <a:buNone/>
            </a:pPr>
            <a:r>
              <a:rPr lang="en-US" sz="2000" b="1" i="0" dirty="0">
                <a:solidFill>
                  <a:srgbClr val="222222"/>
                </a:solidFill>
                <a:effectLst/>
                <a:latin typeface="Garamond" panose="02020404030301010803" pitchFamily="18" charset="0"/>
              </a:rPr>
              <a:t>	Data modeling (data modelling)</a:t>
            </a:r>
            <a:r>
              <a:rPr lang="en-US" sz="2000" b="0" i="0" dirty="0">
                <a:solidFill>
                  <a:srgbClr val="222222"/>
                </a:solidFill>
                <a:effectLst/>
                <a:latin typeface="Garamond" panose="02020404030301010803" pitchFamily="18" charset="0"/>
              </a:rPr>
              <a:t> is the process of creating a data model for the data to be stored in a database. This data model is a conceptual representation of Data objects, the associations between different data objects, and the rules.</a:t>
            </a:r>
          </a:p>
          <a:p>
            <a:pPr marL="0" indent="0" algn="thaiDist">
              <a:buNone/>
            </a:pPr>
            <a:r>
              <a:rPr lang="en-US" sz="2000" dirty="0">
                <a:solidFill>
                  <a:srgbClr val="222222"/>
                </a:solidFill>
                <a:latin typeface="Garamond" panose="02020404030301010803" pitchFamily="18" charset="0"/>
              </a:rPr>
              <a:t>	</a:t>
            </a:r>
            <a:r>
              <a:rPr lang="en-US" sz="2000" b="0" i="0" dirty="0">
                <a:solidFill>
                  <a:srgbClr val="222222"/>
                </a:solidFill>
                <a:effectLst/>
                <a:latin typeface="Garamond" panose="02020404030301010803" pitchFamily="18" charset="0"/>
              </a:rPr>
              <a:t>Data modeling helps in the visual representation of data and enforces business rules, regulatory compliances, and government policies on the data. Data Models ensure consistency in naming conventions, default values, semantics, security while ensuring quality of the data.</a:t>
            </a:r>
          </a:p>
        </p:txBody>
      </p:sp>
    </p:spTree>
    <p:extLst>
      <p:ext uri="{BB962C8B-B14F-4D97-AF65-F5344CB8AC3E}">
        <p14:creationId xmlns:p14="http://schemas.microsoft.com/office/powerpoint/2010/main" val="724395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C5B0-DB8C-1948-8E69-381DAD9EC341}"/>
              </a:ext>
            </a:extLst>
          </p:cNvPr>
          <p:cNvSpPr>
            <a:spLocks noGrp="1"/>
          </p:cNvSpPr>
          <p:nvPr>
            <p:ph type="title"/>
          </p:nvPr>
        </p:nvSpPr>
        <p:spPr/>
        <p:txBody>
          <a:bodyPr>
            <a:normAutofit/>
          </a:bodyPr>
          <a:lstStyle/>
          <a:p>
            <a:r>
              <a:rPr lang="en-US" sz="4000" b="1" dirty="0">
                <a:solidFill>
                  <a:schemeClr val="tx1"/>
                </a:solidFill>
                <a:latin typeface="Garamond" panose="02020404030301010803" pitchFamily="18" charset="0"/>
              </a:rPr>
              <a:t>2. </a:t>
            </a:r>
            <a:r>
              <a:rPr lang="en-US" sz="4000" b="1" i="0" dirty="0">
                <a:solidFill>
                  <a:schemeClr val="tx1"/>
                </a:solidFill>
                <a:effectLst/>
                <a:latin typeface="Garamond" panose="02020404030301010803" pitchFamily="18" charset="0"/>
              </a:rPr>
              <a:t>Entity Attributes</a:t>
            </a:r>
            <a:endParaRPr lang="en-US" sz="4000" b="1" dirty="0">
              <a:solidFill>
                <a:schemeClr val="tx1"/>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DE7500C7-EF1F-0C4C-82DA-838735013033}"/>
              </a:ext>
            </a:extLst>
          </p:cNvPr>
          <p:cNvSpPr>
            <a:spLocks noGrp="1"/>
          </p:cNvSpPr>
          <p:nvPr>
            <p:ph idx="1"/>
          </p:nvPr>
        </p:nvSpPr>
        <p:spPr>
          <a:xfrm>
            <a:off x="1295402" y="2395567"/>
            <a:ext cx="9601196" cy="3318936"/>
          </a:xfrm>
        </p:spPr>
        <p:txBody>
          <a:bodyPr>
            <a:normAutofit/>
          </a:bodyPr>
          <a:lstStyle/>
          <a:p>
            <a:pPr marL="0" indent="0" algn="l">
              <a:buNone/>
            </a:pPr>
            <a:r>
              <a:rPr lang="en-US" sz="2000" b="1" i="0" dirty="0">
                <a:solidFill>
                  <a:schemeClr val="tx1"/>
                </a:solidFill>
                <a:effectLst/>
                <a:latin typeface="Garamond" panose="02020404030301010803" pitchFamily="18" charset="0"/>
              </a:rPr>
              <a:t>Primary Key</a:t>
            </a:r>
          </a:p>
          <a:p>
            <a:pPr marL="0" indent="0" algn="l">
              <a:buNone/>
            </a:pPr>
            <a:r>
              <a:rPr lang="en-US" sz="2000" b="0" i="0" dirty="0">
                <a:solidFill>
                  <a:schemeClr val="tx1"/>
                </a:solidFill>
                <a:effectLst/>
                <a:latin typeface="Garamond" panose="02020404030301010803" pitchFamily="18" charset="0"/>
              </a:rPr>
              <a:t>	Also known as PK, a primary key is a special kind of entity attribute that </a:t>
            </a:r>
            <a:r>
              <a:rPr lang="en-US" sz="2000" b="1" i="0" dirty="0">
                <a:solidFill>
                  <a:schemeClr val="tx1"/>
                </a:solidFill>
                <a:effectLst/>
                <a:latin typeface="Garamond" panose="02020404030301010803" pitchFamily="18" charset="0"/>
              </a:rPr>
              <a:t>uniquely defines a record in a database table</a:t>
            </a:r>
            <a:r>
              <a:rPr lang="en-US" sz="2000" b="0" i="0" dirty="0">
                <a:solidFill>
                  <a:schemeClr val="tx1"/>
                </a:solidFill>
                <a:effectLst/>
                <a:latin typeface="Garamond" panose="02020404030301010803" pitchFamily="18" charset="0"/>
              </a:rPr>
              <a:t>. In other words, there must not be two (or more) records that share the same value for the primary key attribute. The ERD example below shows an entity 'Product' with a primary key attribute 'ID', and a preview of table records in the database. The third record is invalid because the value of ID 'PDT-0002' is already used by another record.</a:t>
            </a:r>
          </a:p>
          <a:p>
            <a:pPr marL="0" indent="0" algn="l">
              <a:buNone/>
            </a:pPr>
            <a:r>
              <a:rPr lang="en-US" sz="2000" b="0" i="0" dirty="0">
                <a:solidFill>
                  <a:schemeClr val="tx1"/>
                </a:solidFill>
                <a:effectLst/>
                <a:latin typeface="Garamond" panose="02020404030301010803" pitchFamily="18" charset="0"/>
              </a:rPr>
              <a:t>	</a:t>
            </a:r>
            <a:endParaRPr lang="en-US" sz="2000" dirty="0">
              <a:solidFill>
                <a:schemeClr val="tx1"/>
              </a:solidFill>
              <a:latin typeface="Garamond" panose="02020404030301010803" pitchFamily="18" charset="0"/>
            </a:endParaRPr>
          </a:p>
        </p:txBody>
      </p:sp>
      <p:pic>
        <p:nvPicPr>
          <p:cNvPr id="7170" name="Picture 2" descr="Primary Key">
            <a:extLst>
              <a:ext uri="{FF2B5EF4-FFF2-40B4-BE49-F238E27FC236}">
                <a16:creationId xmlns:a16="http://schemas.microsoft.com/office/drawing/2014/main" id="{783FFF32-3E10-ED4D-8343-C2CD779D2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706" y="4787900"/>
            <a:ext cx="8890000" cy="207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545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C5B0-DB8C-1948-8E69-381DAD9EC341}"/>
              </a:ext>
            </a:extLst>
          </p:cNvPr>
          <p:cNvSpPr>
            <a:spLocks noGrp="1"/>
          </p:cNvSpPr>
          <p:nvPr>
            <p:ph type="title"/>
          </p:nvPr>
        </p:nvSpPr>
        <p:spPr/>
        <p:txBody>
          <a:bodyPr>
            <a:normAutofit/>
          </a:bodyPr>
          <a:lstStyle/>
          <a:p>
            <a:r>
              <a:rPr lang="en-US" sz="4000" b="1" dirty="0">
                <a:solidFill>
                  <a:schemeClr val="tx1"/>
                </a:solidFill>
                <a:latin typeface="Garamond" panose="02020404030301010803" pitchFamily="18" charset="0"/>
              </a:rPr>
              <a:t>2. </a:t>
            </a:r>
            <a:r>
              <a:rPr lang="en-US" sz="4000" b="1" i="0" dirty="0">
                <a:solidFill>
                  <a:schemeClr val="tx1"/>
                </a:solidFill>
                <a:effectLst/>
                <a:latin typeface="Garamond" panose="02020404030301010803" pitchFamily="18" charset="0"/>
              </a:rPr>
              <a:t>Entity Attributes</a:t>
            </a:r>
            <a:endParaRPr lang="en-US" sz="4000" b="1" dirty="0">
              <a:solidFill>
                <a:schemeClr val="tx1"/>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DE7500C7-EF1F-0C4C-82DA-838735013033}"/>
              </a:ext>
            </a:extLst>
          </p:cNvPr>
          <p:cNvSpPr>
            <a:spLocks noGrp="1"/>
          </p:cNvSpPr>
          <p:nvPr>
            <p:ph idx="1"/>
          </p:nvPr>
        </p:nvSpPr>
        <p:spPr>
          <a:xfrm>
            <a:off x="1295402" y="2395567"/>
            <a:ext cx="9601196" cy="3318936"/>
          </a:xfrm>
        </p:spPr>
        <p:txBody>
          <a:bodyPr>
            <a:normAutofit/>
          </a:bodyPr>
          <a:lstStyle/>
          <a:p>
            <a:pPr marL="0" indent="0" algn="l">
              <a:buNone/>
            </a:pPr>
            <a:r>
              <a:rPr lang="en-US" sz="2000" b="1" i="0" dirty="0">
                <a:solidFill>
                  <a:schemeClr val="tx1"/>
                </a:solidFill>
                <a:effectLst/>
                <a:latin typeface="Garamond" panose="02020404030301010803" pitchFamily="18" charset="0"/>
              </a:rPr>
              <a:t>Foreign Key</a:t>
            </a:r>
          </a:p>
          <a:p>
            <a:pPr marL="0" indent="0" algn="l">
              <a:buNone/>
            </a:pPr>
            <a:r>
              <a:rPr lang="en-US" sz="2000" b="0" i="0" dirty="0">
                <a:solidFill>
                  <a:schemeClr val="tx1"/>
                </a:solidFill>
                <a:effectLst/>
                <a:latin typeface="Garamond" panose="02020404030301010803" pitchFamily="18" charset="0"/>
              </a:rPr>
              <a:t>	Also known as FK, a foreign key is a </a:t>
            </a:r>
            <a:r>
              <a:rPr lang="en-US" sz="2000" b="1" i="0" dirty="0">
                <a:solidFill>
                  <a:schemeClr val="tx1"/>
                </a:solidFill>
                <a:effectLst/>
                <a:latin typeface="Garamond" panose="02020404030301010803" pitchFamily="18" charset="0"/>
              </a:rPr>
              <a:t>reference to a primary key in a table</a:t>
            </a:r>
            <a:r>
              <a:rPr lang="en-US" sz="2000" b="0" i="0" dirty="0">
                <a:solidFill>
                  <a:schemeClr val="tx1"/>
                </a:solidFill>
                <a:effectLst/>
                <a:latin typeface="Garamond" panose="02020404030301010803" pitchFamily="18" charset="0"/>
              </a:rPr>
              <a:t>. It is used to identify the relationships between entities. Note that foreign keys need not be unique. Multiple records can share the same values. The ER Diagram example below shows an entity with some columns, among which a foreign key is used in referencing another entity.	</a:t>
            </a:r>
            <a:endParaRPr lang="en-US" sz="2000" dirty="0">
              <a:solidFill>
                <a:schemeClr val="tx1"/>
              </a:solidFill>
              <a:latin typeface="Garamond" panose="02020404030301010803" pitchFamily="18" charset="0"/>
            </a:endParaRPr>
          </a:p>
        </p:txBody>
      </p:sp>
    </p:spTree>
    <p:extLst>
      <p:ext uri="{BB962C8B-B14F-4D97-AF65-F5344CB8AC3E}">
        <p14:creationId xmlns:p14="http://schemas.microsoft.com/office/powerpoint/2010/main" val="39065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e Entity-Relationship Model">
            <a:extLst>
              <a:ext uri="{FF2B5EF4-FFF2-40B4-BE49-F238E27FC236}">
                <a16:creationId xmlns:a16="http://schemas.microsoft.com/office/drawing/2014/main" id="{7961168C-2EDB-1A4E-8D7C-3C09662D1C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11" y="96253"/>
            <a:ext cx="71215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350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5A1BC531-0714-5749-812F-502F51576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737" y="540669"/>
            <a:ext cx="11049000" cy="580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965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C5B0-DB8C-1948-8E69-381DAD9EC341}"/>
              </a:ext>
            </a:extLst>
          </p:cNvPr>
          <p:cNvSpPr>
            <a:spLocks noGrp="1"/>
          </p:cNvSpPr>
          <p:nvPr>
            <p:ph type="title"/>
          </p:nvPr>
        </p:nvSpPr>
        <p:spPr/>
        <p:txBody>
          <a:bodyPr>
            <a:normAutofit/>
          </a:bodyPr>
          <a:lstStyle/>
          <a:p>
            <a:r>
              <a:rPr lang="en-US" sz="4000" b="1" dirty="0">
                <a:solidFill>
                  <a:schemeClr val="tx1"/>
                </a:solidFill>
                <a:latin typeface="Garamond" panose="02020404030301010803" pitchFamily="18" charset="0"/>
              </a:rPr>
              <a:t>2. </a:t>
            </a:r>
            <a:r>
              <a:rPr lang="en-US" sz="4000" b="1" i="0" dirty="0">
                <a:solidFill>
                  <a:schemeClr val="tx1"/>
                </a:solidFill>
                <a:effectLst/>
                <a:latin typeface="Garamond" panose="02020404030301010803" pitchFamily="18" charset="0"/>
              </a:rPr>
              <a:t>Entity Attributes</a:t>
            </a:r>
            <a:endParaRPr lang="en-US" sz="4000" b="1" dirty="0">
              <a:solidFill>
                <a:schemeClr val="tx1"/>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DE7500C7-EF1F-0C4C-82DA-838735013033}"/>
              </a:ext>
            </a:extLst>
          </p:cNvPr>
          <p:cNvSpPr>
            <a:spLocks noGrp="1"/>
          </p:cNvSpPr>
          <p:nvPr>
            <p:ph idx="1"/>
          </p:nvPr>
        </p:nvSpPr>
        <p:spPr>
          <a:xfrm>
            <a:off x="1295402" y="2395567"/>
            <a:ext cx="9601196" cy="3318936"/>
          </a:xfrm>
        </p:spPr>
        <p:txBody>
          <a:bodyPr>
            <a:normAutofit/>
          </a:bodyPr>
          <a:lstStyle/>
          <a:p>
            <a:pPr marL="0" indent="0" algn="l">
              <a:buNone/>
            </a:pPr>
            <a:r>
              <a:rPr lang="en-US" sz="2000" b="1" i="0" dirty="0">
                <a:solidFill>
                  <a:schemeClr val="tx1"/>
                </a:solidFill>
                <a:effectLst/>
                <a:latin typeface="Garamond" panose="02020404030301010803" pitchFamily="18" charset="0"/>
              </a:rPr>
              <a:t>Foreign Key</a:t>
            </a:r>
          </a:p>
          <a:p>
            <a:pPr marL="0" indent="0" algn="l">
              <a:buNone/>
            </a:pPr>
            <a:r>
              <a:rPr lang="en-US" sz="2000" b="0" i="0" dirty="0">
                <a:solidFill>
                  <a:schemeClr val="tx1"/>
                </a:solidFill>
                <a:effectLst/>
                <a:latin typeface="Garamond" panose="02020404030301010803" pitchFamily="18" charset="0"/>
              </a:rPr>
              <a:t>	</a:t>
            </a:r>
            <a:endParaRPr lang="en-US" sz="2000" dirty="0">
              <a:solidFill>
                <a:schemeClr val="tx1"/>
              </a:solidFill>
              <a:latin typeface="Garamond" panose="02020404030301010803" pitchFamily="18" charset="0"/>
            </a:endParaRPr>
          </a:p>
        </p:txBody>
      </p:sp>
      <p:pic>
        <p:nvPicPr>
          <p:cNvPr id="9218" name="Picture 2" descr="Foreign Key">
            <a:extLst>
              <a:ext uri="{FF2B5EF4-FFF2-40B4-BE49-F238E27FC236}">
                <a16:creationId xmlns:a16="http://schemas.microsoft.com/office/drawing/2014/main" id="{655BA60A-A56D-5947-81E7-C965C1A66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871" y="2997200"/>
            <a:ext cx="10668000" cy="386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130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0F25ED-394F-D04C-899D-555EF66B831D}"/>
              </a:ext>
            </a:extLst>
          </p:cNvPr>
          <p:cNvCxnSpPr>
            <a:stCxn id="5" idx="3"/>
            <a:endCxn id="6" idx="1"/>
          </p:cNvCxnSpPr>
          <p:nvPr/>
        </p:nvCxnSpPr>
        <p:spPr>
          <a:xfrm flipV="1">
            <a:off x="2891117" y="4803713"/>
            <a:ext cx="5085228" cy="1033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6669915-8E17-0F45-AFC3-EDAF826E4552}"/>
              </a:ext>
            </a:extLst>
          </p:cNvPr>
          <p:cNvSpPr>
            <a:spLocks noGrp="1"/>
          </p:cNvSpPr>
          <p:nvPr>
            <p:ph type="title"/>
          </p:nvPr>
        </p:nvSpPr>
        <p:spPr/>
        <p:txBody>
          <a:bodyPr>
            <a:normAutofit/>
          </a:bodyPr>
          <a:lstStyle/>
          <a:p>
            <a:r>
              <a:rPr lang="en-US" sz="4000" b="1" i="0" dirty="0">
                <a:solidFill>
                  <a:srgbClr val="333333"/>
                </a:solidFill>
                <a:effectLst/>
                <a:latin typeface="Garamond" panose="02020404030301010803" pitchFamily="18" charset="0"/>
              </a:rPr>
              <a:t>3. Relationship</a:t>
            </a:r>
            <a:endParaRPr lang="en-US" sz="4000" b="1" dirty="0">
              <a:latin typeface="Garamond" panose="02020404030301010803" pitchFamily="18" charset="0"/>
            </a:endParaRPr>
          </a:p>
        </p:txBody>
      </p:sp>
      <p:sp>
        <p:nvSpPr>
          <p:cNvPr id="3" name="Content Placeholder 2">
            <a:extLst>
              <a:ext uri="{FF2B5EF4-FFF2-40B4-BE49-F238E27FC236}">
                <a16:creationId xmlns:a16="http://schemas.microsoft.com/office/drawing/2014/main" id="{C6B880F7-24CA-F94E-8CE4-13BA47EB7299}"/>
              </a:ext>
            </a:extLst>
          </p:cNvPr>
          <p:cNvSpPr>
            <a:spLocks noGrp="1"/>
          </p:cNvSpPr>
          <p:nvPr>
            <p:ph idx="1"/>
          </p:nvPr>
        </p:nvSpPr>
        <p:spPr/>
        <p:txBody>
          <a:bodyPr>
            <a:normAutofit/>
          </a:bodyPr>
          <a:lstStyle/>
          <a:p>
            <a:pPr marL="0" indent="0">
              <a:buNone/>
            </a:pPr>
            <a:r>
              <a:rPr lang="en-US" sz="2000" b="0" i="0" dirty="0">
                <a:solidFill>
                  <a:schemeClr val="tx1"/>
                </a:solidFill>
                <a:effectLst/>
                <a:latin typeface="Garamond" panose="02020404030301010803" pitchFamily="18" charset="0"/>
              </a:rPr>
              <a:t>	A relationship between two entities signifies that the </a:t>
            </a:r>
            <a:r>
              <a:rPr lang="en-US" sz="2000" b="1" i="0" dirty="0">
                <a:solidFill>
                  <a:schemeClr val="tx1"/>
                </a:solidFill>
                <a:effectLst/>
                <a:latin typeface="Garamond" panose="02020404030301010803" pitchFamily="18" charset="0"/>
              </a:rPr>
              <a:t>two entities are associated with each other somehow</a:t>
            </a:r>
            <a:r>
              <a:rPr lang="en-US" sz="2000" b="0" i="0" dirty="0">
                <a:solidFill>
                  <a:schemeClr val="tx1"/>
                </a:solidFill>
                <a:effectLst/>
                <a:latin typeface="Garamond" panose="02020404030301010803" pitchFamily="18" charset="0"/>
              </a:rPr>
              <a:t>. For example, a student might enroll in a course. The entity Student is therefore related to Course, and a relationship is presented as a connector connecting between them.</a:t>
            </a:r>
            <a:endParaRPr lang="en-US" sz="2000" dirty="0">
              <a:solidFill>
                <a:schemeClr val="tx1"/>
              </a:solidFill>
              <a:latin typeface="Garamond" panose="02020404030301010803" pitchFamily="18" charset="0"/>
            </a:endParaRPr>
          </a:p>
        </p:txBody>
      </p:sp>
      <p:sp>
        <p:nvSpPr>
          <p:cNvPr id="4" name="Diamond 3">
            <a:extLst>
              <a:ext uri="{FF2B5EF4-FFF2-40B4-BE49-F238E27FC236}">
                <a16:creationId xmlns:a16="http://schemas.microsoft.com/office/drawing/2014/main" id="{B5039400-E5C9-AA4B-9D68-98723239803C}"/>
              </a:ext>
            </a:extLst>
          </p:cNvPr>
          <p:cNvSpPr/>
          <p:nvPr/>
        </p:nvSpPr>
        <p:spPr>
          <a:xfrm>
            <a:off x="4195482" y="4343400"/>
            <a:ext cx="2272553" cy="941294"/>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Enroll</a:t>
            </a:r>
          </a:p>
        </p:txBody>
      </p:sp>
      <p:sp>
        <p:nvSpPr>
          <p:cNvPr id="5" name="Rounded Rectangle 4">
            <a:extLst>
              <a:ext uri="{FF2B5EF4-FFF2-40B4-BE49-F238E27FC236}">
                <a16:creationId xmlns:a16="http://schemas.microsoft.com/office/drawing/2014/main" id="{0FF3DCDD-BACE-9944-93C7-A0875B604FE1}"/>
              </a:ext>
            </a:extLst>
          </p:cNvPr>
          <p:cNvSpPr/>
          <p:nvPr/>
        </p:nvSpPr>
        <p:spPr>
          <a:xfrm>
            <a:off x="1532964" y="4538382"/>
            <a:ext cx="1358153" cy="551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a:t>
            </a:r>
          </a:p>
        </p:txBody>
      </p:sp>
      <p:sp>
        <p:nvSpPr>
          <p:cNvPr id="6" name="Rounded Rectangle 5">
            <a:extLst>
              <a:ext uri="{FF2B5EF4-FFF2-40B4-BE49-F238E27FC236}">
                <a16:creationId xmlns:a16="http://schemas.microsoft.com/office/drawing/2014/main" id="{AE716DAE-8FA5-9D4C-9A1C-78ABF82329C9}"/>
              </a:ext>
            </a:extLst>
          </p:cNvPr>
          <p:cNvSpPr/>
          <p:nvPr/>
        </p:nvSpPr>
        <p:spPr>
          <a:xfrm>
            <a:off x="7976345" y="4528048"/>
            <a:ext cx="1358153" cy="551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Course</a:t>
            </a:r>
          </a:p>
        </p:txBody>
      </p:sp>
      <p:sp>
        <p:nvSpPr>
          <p:cNvPr id="9" name="TextBox 8">
            <a:extLst>
              <a:ext uri="{FF2B5EF4-FFF2-40B4-BE49-F238E27FC236}">
                <a16:creationId xmlns:a16="http://schemas.microsoft.com/office/drawing/2014/main" id="{409C4649-1BEF-DD45-8444-E00E46F70098}"/>
              </a:ext>
            </a:extLst>
          </p:cNvPr>
          <p:cNvSpPr txBox="1"/>
          <p:nvPr/>
        </p:nvSpPr>
        <p:spPr>
          <a:xfrm>
            <a:off x="6095999" y="5691202"/>
            <a:ext cx="1231427" cy="369332"/>
          </a:xfrm>
          <a:prstGeom prst="rect">
            <a:avLst/>
          </a:prstGeom>
          <a:noFill/>
        </p:spPr>
        <p:txBody>
          <a:bodyPr wrap="none" rtlCol="0">
            <a:spAutoFit/>
          </a:bodyPr>
          <a:lstStyle/>
          <a:p>
            <a:r>
              <a:rPr lang="en-US" dirty="0"/>
              <a:t>relationship</a:t>
            </a:r>
          </a:p>
        </p:txBody>
      </p:sp>
      <p:cxnSp>
        <p:nvCxnSpPr>
          <p:cNvPr id="11" name="Straight Arrow Connector 10">
            <a:extLst>
              <a:ext uri="{FF2B5EF4-FFF2-40B4-BE49-F238E27FC236}">
                <a16:creationId xmlns:a16="http://schemas.microsoft.com/office/drawing/2014/main" id="{994B74D9-193A-AC4B-AF0F-BB4C4F6C5AF8}"/>
              </a:ext>
            </a:extLst>
          </p:cNvPr>
          <p:cNvCxnSpPr/>
          <p:nvPr/>
        </p:nvCxnSpPr>
        <p:spPr>
          <a:xfrm flipH="1" flipV="1">
            <a:off x="5862918" y="5160291"/>
            <a:ext cx="605117" cy="470647"/>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867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37169-7E1B-094B-A3BB-B3A18535C7F5}"/>
              </a:ext>
            </a:extLst>
          </p:cNvPr>
          <p:cNvSpPr>
            <a:spLocks noGrp="1"/>
          </p:cNvSpPr>
          <p:nvPr>
            <p:ph type="title"/>
          </p:nvPr>
        </p:nvSpPr>
        <p:spPr/>
        <p:txBody>
          <a:bodyPr>
            <a:normAutofit/>
          </a:bodyPr>
          <a:lstStyle/>
          <a:p>
            <a:r>
              <a:rPr lang="en-US" sz="4000" b="1" i="0" dirty="0">
                <a:solidFill>
                  <a:srgbClr val="333333"/>
                </a:solidFill>
                <a:effectLst/>
                <a:latin typeface="Garamond" panose="02020404030301010803" pitchFamily="18" charset="0"/>
              </a:rPr>
              <a:t>4. Cardinality</a:t>
            </a:r>
            <a:endParaRPr lang="en-US" sz="4000" b="1" dirty="0">
              <a:latin typeface="Garamond" panose="02020404030301010803" pitchFamily="18" charset="0"/>
            </a:endParaRPr>
          </a:p>
        </p:txBody>
      </p:sp>
      <p:sp>
        <p:nvSpPr>
          <p:cNvPr id="3" name="Content Placeholder 2">
            <a:extLst>
              <a:ext uri="{FF2B5EF4-FFF2-40B4-BE49-F238E27FC236}">
                <a16:creationId xmlns:a16="http://schemas.microsoft.com/office/drawing/2014/main" id="{3D7F9F9F-9D86-EF48-8AA3-0CD6A0793312}"/>
              </a:ext>
            </a:extLst>
          </p:cNvPr>
          <p:cNvSpPr>
            <a:spLocks noGrp="1"/>
          </p:cNvSpPr>
          <p:nvPr>
            <p:ph idx="1"/>
          </p:nvPr>
        </p:nvSpPr>
        <p:spPr/>
        <p:txBody>
          <a:bodyPr>
            <a:normAutofit/>
          </a:bodyPr>
          <a:lstStyle/>
          <a:p>
            <a:pPr marL="0" indent="0" algn="thaiDist">
              <a:buNone/>
            </a:pPr>
            <a:r>
              <a:rPr lang="en-US" sz="2000" b="0" i="0" dirty="0">
                <a:solidFill>
                  <a:schemeClr val="tx1"/>
                </a:solidFill>
                <a:effectLst/>
                <a:latin typeface="Garamond" panose="02020404030301010803" pitchFamily="18" charset="0"/>
              </a:rPr>
              <a:t>	Cardinality defines the </a:t>
            </a:r>
            <a:r>
              <a:rPr lang="en-US" sz="2000" b="1" i="0" dirty="0">
                <a:solidFill>
                  <a:schemeClr val="tx1"/>
                </a:solidFill>
                <a:effectLst/>
                <a:latin typeface="Garamond" panose="02020404030301010803" pitchFamily="18" charset="0"/>
              </a:rPr>
              <a:t>possible number of occurrences in one entity which is associated with the number of occurrences in another</a:t>
            </a:r>
            <a:r>
              <a:rPr lang="en-US" sz="2000" b="0" i="0" dirty="0">
                <a:solidFill>
                  <a:schemeClr val="tx1"/>
                </a:solidFill>
                <a:effectLst/>
                <a:latin typeface="Garamond" panose="02020404030301010803" pitchFamily="18" charset="0"/>
              </a:rPr>
              <a:t>. For example, ONE team has MANY players. When present in an ERD, the entity Team and Player are inter-connected with a one-to-many relationship.</a:t>
            </a:r>
          </a:p>
          <a:p>
            <a:pPr marL="0" indent="0" algn="thaiDist">
              <a:buNone/>
            </a:pPr>
            <a:r>
              <a:rPr lang="en-US" sz="2000" b="0" i="0" dirty="0">
                <a:solidFill>
                  <a:schemeClr val="tx1"/>
                </a:solidFill>
                <a:effectLst/>
                <a:latin typeface="Garamond" panose="02020404030301010803" pitchFamily="18" charset="0"/>
              </a:rPr>
              <a:t>	In an ER diagram, cardinality is represented as a crow's foot at the connector's ends. The three common cardinal relationships are one-to-one, one-to-many, and many-to-many.</a:t>
            </a:r>
          </a:p>
          <a:p>
            <a:pPr algn="thaiDist"/>
            <a:endParaRPr lang="en-US" sz="2000" dirty="0">
              <a:solidFill>
                <a:schemeClr val="tx1"/>
              </a:solidFill>
              <a:latin typeface="Garamond" panose="02020404030301010803" pitchFamily="18" charset="0"/>
            </a:endParaRPr>
          </a:p>
        </p:txBody>
      </p:sp>
    </p:spTree>
    <p:extLst>
      <p:ext uri="{BB962C8B-B14F-4D97-AF65-F5344CB8AC3E}">
        <p14:creationId xmlns:p14="http://schemas.microsoft.com/office/powerpoint/2010/main" val="26313983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37169-7E1B-094B-A3BB-B3A18535C7F5}"/>
              </a:ext>
            </a:extLst>
          </p:cNvPr>
          <p:cNvSpPr>
            <a:spLocks noGrp="1"/>
          </p:cNvSpPr>
          <p:nvPr>
            <p:ph type="title"/>
          </p:nvPr>
        </p:nvSpPr>
        <p:spPr/>
        <p:txBody>
          <a:bodyPr>
            <a:normAutofit/>
          </a:bodyPr>
          <a:lstStyle/>
          <a:p>
            <a:r>
              <a:rPr lang="en-US" sz="4000" b="1" i="0" dirty="0">
                <a:solidFill>
                  <a:srgbClr val="333333"/>
                </a:solidFill>
                <a:effectLst/>
                <a:latin typeface="Garamond" panose="02020404030301010803" pitchFamily="18" charset="0"/>
              </a:rPr>
              <a:t>4. Cardinality</a:t>
            </a:r>
            <a:endParaRPr lang="en-US" sz="4000" b="1" dirty="0">
              <a:latin typeface="Garamond" panose="02020404030301010803" pitchFamily="18" charset="0"/>
            </a:endParaRPr>
          </a:p>
        </p:txBody>
      </p:sp>
      <p:sp>
        <p:nvSpPr>
          <p:cNvPr id="3" name="Content Placeholder 2">
            <a:extLst>
              <a:ext uri="{FF2B5EF4-FFF2-40B4-BE49-F238E27FC236}">
                <a16:creationId xmlns:a16="http://schemas.microsoft.com/office/drawing/2014/main" id="{3D7F9F9F-9D86-EF48-8AA3-0CD6A0793312}"/>
              </a:ext>
            </a:extLst>
          </p:cNvPr>
          <p:cNvSpPr>
            <a:spLocks noGrp="1"/>
          </p:cNvSpPr>
          <p:nvPr>
            <p:ph idx="1"/>
          </p:nvPr>
        </p:nvSpPr>
        <p:spPr/>
        <p:txBody>
          <a:bodyPr>
            <a:normAutofit/>
          </a:bodyPr>
          <a:lstStyle/>
          <a:p>
            <a:pPr algn="l"/>
            <a:r>
              <a:rPr lang="en-US" sz="2000" b="0" i="0" dirty="0">
                <a:solidFill>
                  <a:schemeClr val="tx1"/>
                </a:solidFill>
                <a:effectLst/>
                <a:latin typeface="Garamond" panose="02020404030301010803" pitchFamily="18" charset="0"/>
              </a:rPr>
              <a:t>One-to-One cardinality example</a:t>
            </a:r>
          </a:p>
          <a:p>
            <a:pPr marL="0" indent="0" algn="l">
              <a:buNone/>
            </a:pPr>
            <a:r>
              <a:rPr lang="en-US" sz="2000" b="0" i="0" dirty="0">
                <a:solidFill>
                  <a:schemeClr val="tx1"/>
                </a:solidFill>
                <a:effectLst/>
                <a:latin typeface="Garamond" panose="02020404030301010803" pitchFamily="18" charset="0"/>
              </a:rPr>
              <a:t>A one-to-one relationship is mostly used to split an entity in two to provide information concisely and make it more understandable. The figure below shows an example of a one-to-one relationship.</a:t>
            </a:r>
          </a:p>
        </p:txBody>
      </p:sp>
      <p:pic>
        <p:nvPicPr>
          <p:cNvPr id="10242" name="Picture 2" descr="One-to-One cardinality example">
            <a:extLst>
              <a:ext uri="{FF2B5EF4-FFF2-40B4-BE49-F238E27FC236}">
                <a16:creationId xmlns:a16="http://schemas.microsoft.com/office/drawing/2014/main" id="{A63897BA-40EE-B945-9B7D-04916DFA1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699" y="4216400"/>
            <a:ext cx="55626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353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37169-7E1B-094B-A3BB-B3A18535C7F5}"/>
              </a:ext>
            </a:extLst>
          </p:cNvPr>
          <p:cNvSpPr>
            <a:spLocks noGrp="1"/>
          </p:cNvSpPr>
          <p:nvPr>
            <p:ph type="title"/>
          </p:nvPr>
        </p:nvSpPr>
        <p:spPr/>
        <p:txBody>
          <a:bodyPr>
            <a:normAutofit/>
          </a:bodyPr>
          <a:lstStyle/>
          <a:p>
            <a:r>
              <a:rPr lang="en-US" sz="4000" b="1" i="0" dirty="0">
                <a:solidFill>
                  <a:srgbClr val="333333"/>
                </a:solidFill>
                <a:effectLst/>
                <a:latin typeface="Garamond" panose="02020404030301010803" pitchFamily="18" charset="0"/>
              </a:rPr>
              <a:t>4. Cardinality</a:t>
            </a:r>
            <a:endParaRPr lang="en-US" sz="4000" b="1" dirty="0">
              <a:latin typeface="Garamond" panose="02020404030301010803" pitchFamily="18" charset="0"/>
            </a:endParaRPr>
          </a:p>
        </p:txBody>
      </p:sp>
      <p:sp>
        <p:nvSpPr>
          <p:cNvPr id="3" name="Content Placeholder 2">
            <a:extLst>
              <a:ext uri="{FF2B5EF4-FFF2-40B4-BE49-F238E27FC236}">
                <a16:creationId xmlns:a16="http://schemas.microsoft.com/office/drawing/2014/main" id="{3D7F9F9F-9D86-EF48-8AA3-0CD6A0793312}"/>
              </a:ext>
            </a:extLst>
          </p:cNvPr>
          <p:cNvSpPr>
            <a:spLocks noGrp="1"/>
          </p:cNvSpPr>
          <p:nvPr>
            <p:ph idx="1"/>
          </p:nvPr>
        </p:nvSpPr>
        <p:spPr/>
        <p:txBody>
          <a:bodyPr>
            <a:normAutofit/>
          </a:bodyPr>
          <a:lstStyle/>
          <a:p>
            <a:pPr algn="thaiDist"/>
            <a:r>
              <a:rPr lang="en-US" sz="2000" b="0" i="0" dirty="0">
                <a:solidFill>
                  <a:schemeClr val="tx1"/>
                </a:solidFill>
                <a:effectLst/>
                <a:latin typeface="Garamond" panose="02020404030301010803" pitchFamily="18" charset="0"/>
              </a:rPr>
              <a:t>One-to-Many cardinality example</a:t>
            </a:r>
          </a:p>
          <a:p>
            <a:pPr marL="0" indent="0" algn="thaiDist">
              <a:buNone/>
            </a:pPr>
            <a:r>
              <a:rPr lang="en-US" sz="2000" b="0" i="0" dirty="0">
                <a:solidFill>
                  <a:schemeClr val="tx1"/>
                </a:solidFill>
                <a:effectLst/>
                <a:latin typeface="Garamond" panose="02020404030301010803" pitchFamily="18" charset="0"/>
              </a:rPr>
              <a:t>	A one-to-many relationship refers to the relationship between two entities X and Y in which an instance of X may be linked to many instances of Y, but an instance of Y is linked to only one instance of X. The figure below shows an example of a one-to-many relationship.</a:t>
            </a:r>
          </a:p>
        </p:txBody>
      </p:sp>
      <p:pic>
        <p:nvPicPr>
          <p:cNvPr id="12290" name="Picture 2" descr="One-to-Many cardinality example">
            <a:extLst>
              <a:ext uri="{FF2B5EF4-FFF2-40B4-BE49-F238E27FC236}">
                <a16:creationId xmlns:a16="http://schemas.microsoft.com/office/drawing/2014/main" id="{34CCDE97-8886-514B-B80F-E5AFDACF7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849" y="4439771"/>
            <a:ext cx="54483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484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37169-7E1B-094B-A3BB-B3A18535C7F5}"/>
              </a:ext>
            </a:extLst>
          </p:cNvPr>
          <p:cNvSpPr>
            <a:spLocks noGrp="1"/>
          </p:cNvSpPr>
          <p:nvPr>
            <p:ph type="title"/>
          </p:nvPr>
        </p:nvSpPr>
        <p:spPr/>
        <p:txBody>
          <a:bodyPr>
            <a:normAutofit/>
          </a:bodyPr>
          <a:lstStyle/>
          <a:p>
            <a:r>
              <a:rPr lang="en-US" sz="4000" b="1" i="0" dirty="0">
                <a:solidFill>
                  <a:srgbClr val="333333"/>
                </a:solidFill>
                <a:effectLst/>
                <a:latin typeface="Garamond" panose="02020404030301010803" pitchFamily="18" charset="0"/>
              </a:rPr>
              <a:t>4. Cardinality</a:t>
            </a:r>
            <a:endParaRPr lang="en-US" sz="4000" b="1" dirty="0">
              <a:latin typeface="Garamond" panose="02020404030301010803" pitchFamily="18" charset="0"/>
            </a:endParaRPr>
          </a:p>
        </p:txBody>
      </p:sp>
      <p:sp>
        <p:nvSpPr>
          <p:cNvPr id="3" name="Content Placeholder 2">
            <a:extLst>
              <a:ext uri="{FF2B5EF4-FFF2-40B4-BE49-F238E27FC236}">
                <a16:creationId xmlns:a16="http://schemas.microsoft.com/office/drawing/2014/main" id="{3D7F9F9F-9D86-EF48-8AA3-0CD6A0793312}"/>
              </a:ext>
            </a:extLst>
          </p:cNvPr>
          <p:cNvSpPr>
            <a:spLocks noGrp="1"/>
          </p:cNvSpPr>
          <p:nvPr>
            <p:ph idx="1"/>
          </p:nvPr>
        </p:nvSpPr>
        <p:spPr>
          <a:xfrm>
            <a:off x="1295402" y="2449356"/>
            <a:ext cx="9601196" cy="3318936"/>
          </a:xfrm>
        </p:spPr>
        <p:txBody>
          <a:bodyPr>
            <a:normAutofit/>
          </a:bodyPr>
          <a:lstStyle/>
          <a:p>
            <a:pPr algn="thaiDist"/>
            <a:r>
              <a:rPr lang="en-US" sz="2000" b="0" i="0" dirty="0">
                <a:solidFill>
                  <a:schemeClr val="tx1"/>
                </a:solidFill>
                <a:effectLst/>
                <a:latin typeface="Garamond" panose="02020404030301010803" pitchFamily="18" charset="0"/>
              </a:rPr>
              <a:t>Many-to-Many cardinality example</a:t>
            </a:r>
          </a:p>
          <a:p>
            <a:pPr marL="0" indent="0" algn="thaiDist">
              <a:buNone/>
            </a:pPr>
            <a:r>
              <a:rPr lang="en-US" sz="2000" b="0" i="0" dirty="0">
                <a:solidFill>
                  <a:schemeClr val="tx1"/>
                </a:solidFill>
                <a:effectLst/>
                <a:latin typeface="Garamond" panose="02020404030301010803" pitchFamily="18" charset="0"/>
              </a:rPr>
              <a:t>	A many-to-many relationship refers to the relationship between two entities X and Y in which X may be linked to many instances of Y and vice versa. The figure below shows an example of a many-to-many relationship. Note that a many-to-many relationship is split into a pair of one-to-many relationships in a physical ERD. You will know what a physical ERD is in the next section.</a:t>
            </a:r>
          </a:p>
        </p:txBody>
      </p:sp>
      <p:pic>
        <p:nvPicPr>
          <p:cNvPr id="14338" name="Picture 2" descr="Many-to-Many cardinality example">
            <a:extLst>
              <a:ext uri="{FF2B5EF4-FFF2-40B4-BE49-F238E27FC236}">
                <a16:creationId xmlns:a16="http://schemas.microsoft.com/office/drawing/2014/main" id="{905BAD58-B851-FF4E-849B-42403B82B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1282" y="4472891"/>
            <a:ext cx="55880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338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D5AE-3A96-0047-8269-ED2C2D61A0F3}"/>
              </a:ext>
            </a:extLst>
          </p:cNvPr>
          <p:cNvSpPr>
            <a:spLocks noGrp="1"/>
          </p:cNvSpPr>
          <p:nvPr>
            <p:ph type="title"/>
          </p:nvPr>
        </p:nvSpPr>
        <p:spPr/>
        <p:txBody>
          <a:bodyPr>
            <a:normAutofit/>
          </a:bodyPr>
          <a:lstStyle/>
          <a:p>
            <a:r>
              <a:rPr lang="en-US" sz="4000" b="1" i="0" dirty="0">
                <a:solidFill>
                  <a:srgbClr val="222222"/>
                </a:solidFill>
                <a:effectLst/>
                <a:latin typeface="Garamond" panose="02020404030301010803" pitchFamily="18" charset="0"/>
              </a:rPr>
              <a:t>Conceptual Data Model</a:t>
            </a:r>
            <a:endParaRPr lang="en-US" sz="4000" b="1" dirty="0">
              <a:latin typeface="Garamond" panose="02020404030301010803" pitchFamily="18" charset="0"/>
            </a:endParaRPr>
          </a:p>
        </p:txBody>
      </p:sp>
      <p:sp>
        <p:nvSpPr>
          <p:cNvPr id="3" name="Content Placeholder 2">
            <a:extLst>
              <a:ext uri="{FF2B5EF4-FFF2-40B4-BE49-F238E27FC236}">
                <a16:creationId xmlns:a16="http://schemas.microsoft.com/office/drawing/2014/main" id="{0860D620-3CA3-CF48-9152-FD4C7669432D}"/>
              </a:ext>
            </a:extLst>
          </p:cNvPr>
          <p:cNvSpPr>
            <a:spLocks noGrp="1"/>
          </p:cNvSpPr>
          <p:nvPr>
            <p:ph idx="1"/>
          </p:nvPr>
        </p:nvSpPr>
        <p:spPr/>
        <p:txBody>
          <a:bodyPr>
            <a:noAutofit/>
          </a:bodyPr>
          <a:lstStyle/>
          <a:p>
            <a:pPr marL="0" indent="0" algn="thaiDist">
              <a:buNone/>
            </a:pPr>
            <a:r>
              <a:rPr lang="en-US" sz="2000" b="1" i="0" dirty="0">
                <a:solidFill>
                  <a:srgbClr val="222222"/>
                </a:solidFill>
                <a:effectLst/>
                <a:latin typeface="Garamond" panose="02020404030301010803" pitchFamily="18" charset="0"/>
              </a:rPr>
              <a:t>Conceptual Data Model:</a:t>
            </a:r>
            <a:r>
              <a:rPr lang="en-US" sz="2000" b="0" i="0" dirty="0">
                <a:solidFill>
                  <a:srgbClr val="222222"/>
                </a:solidFill>
                <a:effectLst/>
                <a:latin typeface="Garamond" panose="02020404030301010803" pitchFamily="18" charset="0"/>
              </a:rPr>
              <a:t> This Data Model defines </a:t>
            </a:r>
            <a:r>
              <a:rPr lang="en-US" sz="2000" b="1" i="0" u="sng" dirty="0">
                <a:solidFill>
                  <a:srgbClr val="222222"/>
                </a:solidFill>
                <a:effectLst/>
                <a:latin typeface="Garamond" panose="02020404030301010803" pitchFamily="18" charset="0"/>
              </a:rPr>
              <a:t>WHAT</a:t>
            </a:r>
            <a:r>
              <a:rPr lang="en-US" sz="2000" b="0" i="0" u="sng" dirty="0">
                <a:solidFill>
                  <a:srgbClr val="222222"/>
                </a:solidFill>
                <a:effectLst/>
                <a:latin typeface="Garamond" panose="02020404030301010803" pitchFamily="18" charset="0"/>
              </a:rPr>
              <a:t> the system contains</a:t>
            </a:r>
            <a:r>
              <a:rPr lang="en-US" sz="2000" b="0" i="0" dirty="0">
                <a:solidFill>
                  <a:srgbClr val="222222"/>
                </a:solidFill>
                <a:effectLst/>
                <a:latin typeface="Garamond" panose="02020404030301010803" pitchFamily="18" charset="0"/>
              </a:rPr>
              <a:t>. This model is typically created by </a:t>
            </a:r>
            <a:r>
              <a:rPr lang="en-US" sz="2000" b="0" i="0" u="sng" dirty="0">
                <a:solidFill>
                  <a:srgbClr val="222222"/>
                </a:solidFill>
                <a:effectLst/>
                <a:latin typeface="Garamond" panose="02020404030301010803" pitchFamily="18" charset="0"/>
              </a:rPr>
              <a:t>Business stakeholders and Data Architects</a:t>
            </a:r>
            <a:r>
              <a:rPr lang="en-US" sz="2000" b="0" i="0" dirty="0">
                <a:solidFill>
                  <a:srgbClr val="222222"/>
                </a:solidFill>
                <a:effectLst/>
                <a:latin typeface="Garamond" panose="02020404030301010803" pitchFamily="18" charset="0"/>
              </a:rPr>
              <a:t>. The purpose is to organize, scope and define business concepts and rules.</a:t>
            </a:r>
          </a:p>
          <a:p>
            <a:pPr marL="0" indent="0" algn="thaiDist">
              <a:buNone/>
            </a:pPr>
            <a:r>
              <a:rPr lang="en-US" sz="2000" b="0" i="0" dirty="0">
                <a:solidFill>
                  <a:srgbClr val="222222"/>
                </a:solidFill>
                <a:effectLst/>
                <a:latin typeface="Garamond" panose="02020404030301010803" pitchFamily="18" charset="0"/>
              </a:rPr>
              <a:t>A </a:t>
            </a:r>
            <a:r>
              <a:rPr lang="en-US" sz="2000" b="1" i="0" dirty="0">
                <a:solidFill>
                  <a:srgbClr val="222222"/>
                </a:solidFill>
                <a:effectLst/>
                <a:latin typeface="Garamond" panose="02020404030301010803" pitchFamily="18" charset="0"/>
              </a:rPr>
              <a:t>Conceptual Data Model</a:t>
            </a:r>
            <a:r>
              <a:rPr lang="en-US" sz="2000" b="0" i="0" dirty="0">
                <a:solidFill>
                  <a:srgbClr val="222222"/>
                </a:solidFill>
                <a:effectLst/>
                <a:latin typeface="Garamond" panose="02020404030301010803" pitchFamily="18" charset="0"/>
              </a:rPr>
              <a:t> is an organized view of database concepts and their relationships. The purpose of creating a conceptual data model is to establish entities, their attributes, and relationships. In this data modeling level, there is hardly any detail available on the actual database structure. Business stakeholders and data architects typically create a conceptual data model.</a:t>
            </a:r>
          </a:p>
          <a:p>
            <a:pPr marL="0" indent="0" algn="thaiDist">
              <a:buNone/>
            </a:pPr>
            <a:endParaRPr lang="en-US" sz="2000" b="0" i="0" dirty="0">
              <a:solidFill>
                <a:srgbClr val="222222"/>
              </a:solidFill>
              <a:effectLst/>
              <a:latin typeface="Garamond" panose="02020404030301010803" pitchFamily="18" charset="0"/>
            </a:endParaRPr>
          </a:p>
        </p:txBody>
      </p:sp>
    </p:spTree>
    <p:extLst>
      <p:ext uri="{BB962C8B-B14F-4D97-AF65-F5344CB8AC3E}">
        <p14:creationId xmlns:p14="http://schemas.microsoft.com/office/powerpoint/2010/main" val="18715362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 Is Entity Relationship Diagram ( ERD ) | ER Model Explained In DBMS  With Examples - YouTube">
            <a:extLst>
              <a:ext uri="{FF2B5EF4-FFF2-40B4-BE49-F238E27FC236}">
                <a16:creationId xmlns:a16="http://schemas.microsoft.com/office/drawing/2014/main" id="{D3077088-064B-2840-AD5A-9F0B795C92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05" r="4152" b="32881"/>
          <a:stretch/>
        </p:blipFill>
        <p:spPr bwMode="auto">
          <a:xfrm>
            <a:off x="2092270" y="1693052"/>
            <a:ext cx="8510237" cy="347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121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ity Relationship Diagram - Common ERD Symbols and Notations |  Relationship diagram, Diagram, Erd">
            <a:extLst>
              <a:ext uri="{FF2B5EF4-FFF2-40B4-BE49-F238E27FC236}">
                <a16:creationId xmlns:a16="http://schemas.microsoft.com/office/drawing/2014/main" id="{7E0A3AD9-C5AF-064A-9805-84E1A21DEB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063" y="0"/>
            <a:ext cx="91582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563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ERD example - Movie Rental System">
            <a:extLst>
              <a:ext uri="{FF2B5EF4-FFF2-40B4-BE49-F238E27FC236}">
                <a16:creationId xmlns:a16="http://schemas.microsoft.com/office/drawing/2014/main" id="{FBC800EB-FDA9-8E45-B640-FE76F6F31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350" y="0"/>
            <a:ext cx="658971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05753F5-4BE6-D44B-9D83-019764FCC5CB}"/>
              </a:ext>
            </a:extLst>
          </p:cNvPr>
          <p:cNvSpPr txBox="1"/>
          <p:nvPr/>
        </p:nvSpPr>
        <p:spPr>
          <a:xfrm>
            <a:off x="421340" y="863708"/>
            <a:ext cx="2188420" cy="461665"/>
          </a:xfrm>
          <a:prstGeom prst="rect">
            <a:avLst/>
          </a:prstGeom>
          <a:noFill/>
        </p:spPr>
        <p:txBody>
          <a:bodyPr wrap="none" rtlCol="0">
            <a:spAutoFit/>
          </a:bodyPr>
          <a:lstStyle/>
          <a:p>
            <a:r>
              <a:rPr lang="en-US" sz="2400" b="1" dirty="0"/>
              <a:t>Example of ERD</a:t>
            </a:r>
          </a:p>
        </p:txBody>
      </p:sp>
    </p:spTree>
    <p:extLst>
      <p:ext uri="{BB962C8B-B14F-4D97-AF65-F5344CB8AC3E}">
        <p14:creationId xmlns:p14="http://schemas.microsoft.com/office/powerpoint/2010/main" val="20143465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F1CCD-24DA-244A-BD5C-EFC2C69E21E8}"/>
              </a:ext>
            </a:extLst>
          </p:cNvPr>
          <p:cNvSpPr>
            <a:spLocks noGrp="1"/>
          </p:cNvSpPr>
          <p:nvPr>
            <p:ph type="title"/>
          </p:nvPr>
        </p:nvSpPr>
        <p:spPr/>
        <p:txBody>
          <a:bodyPr>
            <a:normAutofit/>
          </a:bodyPr>
          <a:lstStyle/>
          <a:p>
            <a:pPr algn="ctr"/>
            <a:r>
              <a:rPr lang="en-US" sz="4000" b="1" i="0" dirty="0">
                <a:solidFill>
                  <a:srgbClr val="333333"/>
                </a:solidFill>
                <a:effectLst/>
                <a:latin typeface="Garamond" panose="02020404030301010803" pitchFamily="18" charset="0"/>
              </a:rPr>
              <a:t>Choosing an ERD tool</a:t>
            </a:r>
            <a:endParaRPr lang="en-US" sz="4000" b="1" dirty="0">
              <a:latin typeface="Garamond" panose="02020404030301010803" pitchFamily="18" charset="0"/>
            </a:endParaRPr>
          </a:p>
        </p:txBody>
      </p:sp>
      <p:pic>
        <p:nvPicPr>
          <p:cNvPr id="16386" name="Picture 2" descr="Wide range of DBMS supported">
            <a:extLst>
              <a:ext uri="{FF2B5EF4-FFF2-40B4-BE49-F238E27FC236}">
                <a16:creationId xmlns:a16="http://schemas.microsoft.com/office/drawing/2014/main" id="{32B6679A-674A-784E-9B50-429B3DC357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2389841"/>
            <a:ext cx="9042400" cy="353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883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895D-AAAF-0040-A817-27022BAF3001}"/>
              </a:ext>
            </a:extLst>
          </p:cNvPr>
          <p:cNvSpPr>
            <a:spLocks noGrp="1"/>
          </p:cNvSpPr>
          <p:nvPr>
            <p:ph type="title"/>
          </p:nvPr>
        </p:nvSpPr>
        <p:spPr>
          <a:xfrm>
            <a:off x="1295402" y="2649567"/>
            <a:ext cx="9601196" cy="1303867"/>
          </a:xfrm>
        </p:spPr>
        <p:txBody>
          <a:bodyPr>
            <a:normAutofit/>
          </a:bodyPr>
          <a:lstStyle/>
          <a:p>
            <a:r>
              <a:rPr lang="en-US" sz="4400" b="1" dirty="0">
                <a:latin typeface="Garamond" panose="02020404030301010803" pitchFamily="18" charset="0"/>
              </a:rPr>
              <a:t>Data Dictionary</a:t>
            </a:r>
            <a:endParaRPr lang="en-US" dirty="0"/>
          </a:p>
        </p:txBody>
      </p:sp>
    </p:spTree>
    <p:extLst>
      <p:ext uri="{BB962C8B-B14F-4D97-AF65-F5344CB8AC3E}">
        <p14:creationId xmlns:p14="http://schemas.microsoft.com/office/powerpoint/2010/main" val="286065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2DEA-5020-A645-8125-69A7AE474E95}"/>
              </a:ext>
            </a:extLst>
          </p:cNvPr>
          <p:cNvSpPr>
            <a:spLocks noGrp="1"/>
          </p:cNvSpPr>
          <p:nvPr>
            <p:ph type="title"/>
          </p:nvPr>
        </p:nvSpPr>
        <p:spPr/>
        <p:txBody>
          <a:bodyPr>
            <a:normAutofit/>
          </a:bodyPr>
          <a:lstStyle/>
          <a:p>
            <a:r>
              <a:rPr lang="en-US" sz="4000" b="1" i="0" dirty="0">
                <a:solidFill>
                  <a:srgbClr val="000000"/>
                </a:solidFill>
                <a:effectLst/>
                <a:latin typeface="Garamond" panose="02020404030301010803" pitchFamily="18" charset="0"/>
              </a:rPr>
              <a:t>What Is a Data Dictionary?</a:t>
            </a:r>
            <a:endParaRPr lang="en-US" sz="4000" dirty="0">
              <a:latin typeface="Garamond" panose="02020404030301010803" pitchFamily="18" charset="0"/>
            </a:endParaRPr>
          </a:p>
        </p:txBody>
      </p:sp>
      <p:sp>
        <p:nvSpPr>
          <p:cNvPr id="3" name="Content Placeholder 2">
            <a:extLst>
              <a:ext uri="{FF2B5EF4-FFF2-40B4-BE49-F238E27FC236}">
                <a16:creationId xmlns:a16="http://schemas.microsoft.com/office/drawing/2014/main" id="{4B774131-8D3A-7242-B688-DF45D6A3440D}"/>
              </a:ext>
            </a:extLst>
          </p:cNvPr>
          <p:cNvSpPr>
            <a:spLocks noGrp="1"/>
          </p:cNvSpPr>
          <p:nvPr>
            <p:ph idx="1"/>
          </p:nvPr>
        </p:nvSpPr>
        <p:spPr>
          <a:xfrm>
            <a:off x="1021976" y="2449355"/>
            <a:ext cx="10300448" cy="3736291"/>
          </a:xfrm>
        </p:spPr>
        <p:txBody>
          <a:bodyPr>
            <a:noAutofit/>
          </a:bodyPr>
          <a:lstStyle/>
          <a:p>
            <a:pPr marL="0" indent="0" algn="thaiDist">
              <a:buNone/>
            </a:pPr>
            <a:r>
              <a:rPr lang="en-US" sz="2000" b="0" i="0" dirty="0">
                <a:solidFill>
                  <a:schemeClr val="tx1"/>
                </a:solidFill>
                <a:effectLst/>
                <a:latin typeface="Garamond" panose="02020404030301010803" pitchFamily="18" charset="0"/>
              </a:rPr>
              <a:t>	</a:t>
            </a:r>
            <a:r>
              <a:rPr lang="en-US" sz="2000" b="1" i="0" dirty="0">
                <a:solidFill>
                  <a:schemeClr val="tx1"/>
                </a:solidFill>
                <a:effectLst/>
                <a:latin typeface="Garamond" panose="02020404030301010803" pitchFamily="18" charset="0"/>
              </a:rPr>
              <a:t>A Data Dictionary </a:t>
            </a:r>
            <a:r>
              <a:rPr lang="en-US" sz="2000" b="0" i="0" dirty="0">
                <a:solidFill>
                  <a:schemeClr val="tx1"/>
                </a:solidFill>
                <a:effectLst/>
                <a:latin typeface="Garamond" panose="02020404030301010803" pitchFamily="18" charset="0"/>
              </a:rPr>
              <a:t>is a collection of names, definitions, and attributes about data elements that are being used or captured in a database, information system, or part of a research project. It describes the meanings and purposes of data elements within the context of a project, and provides guidance on interpretation, accepted meanings and representation. A Data Dictionary also provides metadata about data elements. The metadata included in a Data Dictionary can assist in defining the scope and characteristics of data elements, as well the rules for their usage and application. </a:t>
            </a:r>
          </a:p>
          <a:p>
            <a:pPr marL="0" indent="0" algn="thaiDist">
              <a:buNone/>
            </a:pPr>
            <a:r>
              <a:rPr lang="th-TH" sz="2000" b="1" i="0" dirty="0">
                <a:solidFill>
                  <a:schemeClr val="tx1"/>
                </a:solidFill>
                <a:effectLst/>
                <a:latin typeface="Garamond" panose="02020404030301010803" pitchFamily="18" charset="0"/>
              </a:rPr>
              <a:t>	</a:t>
            </a:r>
            <a:r>
              <a:rPr lang="en-US" sz="2000" b="1" i="0" dirty="0">
                <a:solidFill>
                  <a:schemeClr val="tx1"/>
                </a:solidFill>
                <a:effectLst/>
                <a:latin typeface="Garamond" panose="02020404030301010803" pitchFamily="18" charset="0"/>
              </a:rPr>
              <a:t>A data dictionary is a collection of metadata</a:t>
            </a:r>
            <a:r>
              <a:rPr lang="en-US" sz="2000" b="0" i="0" dirty="0">
                <a:solidFill>
                  <a:schemeClr val="tx1"/>
                </a:solidFill>
                <a:effectLst/>
                <a:latin typeface="Garamond" panose="02020404030301010803" pitchFamily="18" charset="0"/>
              </a:rPr>
              <a:t> such as object name, data type, size, classification, and relationships with other data assets. Think of it as a list along with a description of tables, fields, and columns. </a:t>
            </a:r>
            <a:r>
              <a:rPr lang="en-US" sz="2000" b="1" i="0" dirty="0">
                <a:solidFill>
                  <a:schemeClr val="tx1"/>
                </a:solidFill>
                <a:effectLst/>
                <a:latin typeface="Garamond" panose="02020404030301010803" pitchFamily="18" charset="0"/>
              </a:rPr>
              <a:t>The primary goal of a data dictionary is</a:t>
            </a:r>
            <a:r>
              <a:rPr lang="en-US" sz="2000" b="0" i="0" dirty="0">
                <a:solidFill>
                  <a:schemeClr val="tx1"/>
                </a:solidFill>
                <a:effectLst/>
                <a:latin typeface="Garamond" panose="02020404030301010803" pitchFamily="18" charset="0"/>
              </a:rPr>
              <a:t> to help data teams understand data assets.</a:t>
            </a:r>
            <a:endParaRPr lang="en-US" sz="2000" dirty="0">
              <a:solidFill>
                <a:schemeClr val="tx1"/>
              </a:solidFill>
              <a:latin typeface="Garamond" panose="02020404030301010803" pitchFamily="18" charset="0"/>
            </a:endParaRPr>
          </a:p>
        </p:txBody>
      </p:sp>
    </p:spTree>
    <p:extLst>
      <p:ext uri="{BB962C8B-B14F-4D97-AF65-F5344CB8AC3E}">
        <p14:creationId xmlns:p14="http://schemas.microsoft.com/office/powerpoint/2010/main" val="1842449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F70F-20D4-284D-8A31-FD81C9FF45E1}"/>
              </a:ext>
            </a:extLst>
          </p:cNvPr>
          <p:cNvSpPr>
            <a:spLocks noGrp="1"/>
          </p:cNvSpPr>
          <p:nvPr>
            <p:ph type="title"/>
          </p:nvPr>
        </p:nvSpPr>
        <p:spPr/>
        <p:txBody>
          <a:bodyPr>
            <a:normAutofit/>
          </a:bodyPr>
          <a:lstStyle/>
          <a:p>
            <a:r>
              <a:rPr lang="en-US" sz="4000" b="1" i="0" dirty="0">
                <a:solidFill>
                  <a:srgbClr val="171717"/>
                </a:solidFill>
                <a:effectLst/>
                <a:latin typeface="Garamond" panose="02020404030301010803" pitchFamily="18" charset="0"/>
              </a:rPr>
              <a:t>What is a data dictionary used for?</a:t>
            </a:r>
            <a:endParaRPr lang="en-US" sz="4000" dirty="0">
              <a:latin typeface="Garamond" panose="02020404030301010803" pitchFamily="18" charset="0"/>
            </a:endParaRPr>
          </a:p>
        </p:txBody>
      </p:sp>
      <p:sp>
        <p:nvSpPr>
          <p:cNvPr id="3" name="Content Placeholder 2">
            <a:extLst>
              <a:ext uri="{FF2B5EF4-FFF2-40B4-BE49-F238E27FC236}">
                <a16:creationId xmlns:a16="http://schemas.microsoft.com/office/drawing/2014/main" id="{3A9C39FB-9352-4048-A2B6-6B2F2F3DF39B}"/>
              </a:ext>
            </a:extLst>
          </p:cNvPr>
          <p:cNvSpPr>
            <a:spLocks noGrp="1"/>
          </p:cNvSpPr>
          <p:nvPr>
            <p:ph idx="1"/>
          </p:nvPr>
        </p:nvSpPr>
        <p:spPr/>
        <p:txBody>
          <a:bodyPr>
            <a:normAutofit/>
          </a:bodyPr>
          <a:lstStyle/>
          <a:p>
            <a:pPr marL="0" indent="0" algn="thaiDist">
              <a:buNone/>
            </a:pPr>
            <a:r>
              <a:rPr lang="en-US" sz="2000" b="0" i="0" dirty="0">
                <a:solidFill>
                  <a:schemeClr val="tx1"/>
                </a:solidFill>
                <a:effectLst/>
                <a:latin typeface="Garamond" panose="02020404030301010803" pitchFamily="18" charset="0"/>
              </a:rPr>
              <a:t>	A data dictionary is used by data administrators, analysts, and engineers to understand and trust data assets. It helps in the creation of authentic, transparent, and consistent data throughout the organization.</a:t>
            </a:r>
            <a:endParaRPr lang="en-US" sz="2000" dirty="0">
              <a:solidFill>
                <a:schemeClr val="tx1"/>
              </a:solidFill>
              <a:latin typeface="Garamond" panose="02020404030301010803" pitchFamily="18" charset="0"/>
            </a:endParaRPr>
          </a:p>
        </p:txBody>
      </p:sp>
    </p:spTree>
    <p:extLst>
      <p:ext uri="{BB962C8B-B14F-4D97-AF65-F5344CB8AC3E}">
        <p14:creationId xmlns:p14="http://schemas.microsoft.com/office/powerpoint/2010/main" val="4608162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efining a Data Dictionary">
            <a:extLst>
              <a:ext uri="{FF2B5EF4-FFF2-40B4-BE49-F238E27FC236}">
                <a16:creationId xmlns:a16="http://schemas.microsoft.com/office/drawing/2014/main" id="{FEE9BA17-42B0-4D4B-BFB3-B29E2C203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0"/>
            <a:ext cx="9829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BDBBDD8-C71A-A640-931D-DDD0FF3ADEDE}"/>
              </a:ext>
            </a:extLst>
          </p:cNvPr>
          <p:cNvSpPr txBox="1"/>
          <p:nvPr/>
        </p:nvSpPr>
        <p:spPr>
          <a:xfrm>
            <a:off x="434787" y="984731"/>
            <a:ext cx="1367120" cy="1015663"/>
          </a:xfrm>
          <a:prstGeom prst="rect">
            <a:avLst/>
          </a:prstGeom>
          <a:noFill/>
        </p:spPr>
        <p:txBody>
          <a:bodyPr wrap="square" rtlCol="0">
            <a:spAutoFit/>
          </a:bodyPr>
          <a:lstStyle/>
          <a:p>
            <a:pPr algn="ctr"/>
            <a:r>
              <a:rPr lang="en-US" sz="2000" b="1" dirty="0"/>
              <a:t>Example of Data Dictionary</a:t>
            </a:r>
          </a:p>
        </p:txBody>
      </p:sp>
    </p:spTree>
    <p:extLst>
      <p:ext uri="{BB962C8B-B14F-4D97-AF65-F5344CB8AC3E}">
        <p14:creationId xmlns:p14="http://schemas.microsoft.com/office/powerpoint/2010/main" val="41611792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8754-6A19-5540-A28F-9F39EB8BD204}"/>
              </a:ext>
            </a:extLst>
          </p:cNvPr>
          <p:cNvSpPr>
            <a:spLocks noGrp="1"/>
          </p:cNvSpPr>
          <p:nvPr>
            <p:ph type="title"/>
          </p:nvPr>
        </p:nvSpPr>
        <p:spPr/>
        <p:txBody>
          <a:bodyPr>
            <a:normAutofit/>
          </a:bodyPr>
          <a:lstStyle/>
          <a:p>
            <a:r>
              <a:rPr lang="en-US" sz="4000" b="1" dirty="0">
                <a:latin typeface="Garamond" panose="02020404030301010803" pitchFamily="18" charset="0"/>
              </a:rPr>
              <a:t>Normalization </a:t>
            </a:r>
            <a:endParaRPr lang="en-US" sz="4000" dirty="0"/>
          </a:p>
        </p:txBody>
      </p:sp>
      <p:sp>
        <p:nvSpPr>
          <p:cNvPr id="3" name="Content Placeholder 2">
            <a:extLst>
              <a:ext uri="{FF2B5EF4-FFF2-40B4-BE49-F238E27FC236}">
                <a16:creationId xmlns:a16="http://schemas.microsoft.com/office/drawing/2014/main" id="{CB6B64DD-52A6-4040-9841-9B3DD485E871}"/>
              </a:ext>
            </a:extLst>
          </p:cNvPr>
          <p:cNvSpPr>
            <a:spLocks noGrp="1"/>
          </p:cNvSpPr>
          <p:nvPr>
            <p:ph idx="1"/>
          </p:nvPr>
        </p:nvSpPr>
        <p:spPr>
          <a:xfrm>
            <a:off x="1102659" y="2556931"/>
            <a:ext cx="10112188" cy="3548033"/>
          </a:xfrm>
        </p:spPr>
        <p:txBody>
          <a:bodyPr>
            <a:noAutofit/>
          </a:bodyPr>
          <a:lstStyle/>
          <a:p>
            <a:pPr algn="just">
              <a:spcBef>
                <a:spcPts val="0"/>
              </a:spcBef>
              <a:spcAft>
                <a:spcPts val="0"/>
              </a:spcAft>
            </a:pPr>
            <a:r>
              <a:rPr lang="en-US" sz="2000" b="0" i="0" dirty="0">
                <a:solidFill>
                  <a:srgbClr val="333333"/>
                </a:solidFill>
                <a:effectLst/>
                <a:latin typeface="Garamond" panose="02020404030301010803" pitchFamily="18" charset="0"/>
              </a:rPr>
              <a:t>A large database defined as a single relation may result in data duplication. This repetition of data may result in:</a:t>
            </a:r>
          </a:p>
          <a:p>
            <a:pPr algn="just">
              <a:spcBef>
                <a:spcPts val="0"/>
              </a:spcBef>
              <a:spcAft>
                <a:spcPts val="0"/>
              </a:spcAft>
              <a:buFont typeface="Arial" panose="020B0604020202020204" pitchFamily="34" charset="0"/>
              <a:buChar char="•"/>
            </a:pPr>
            <a:r>
              <a:rPr lang="en-US" sz="2000" b="0" i="0" dirty="0">
                <a:solidFill>
                  <a:srgbClr val="000000"/>
                </a:solidFill>
                <a:effectLst/>
                <a:latin typeface="Garamond" panose="02020404030301010803" pitchFamily="18" charset="0"/>
              </a:rPr>
              <a:t>Making relations very large.</a:t>
            </a:r>
          </a:p>
          <a:p>
            <a:pPr algn="just">
              <a:spcBef>
                <a:spcPts val="0"/>
              </a:spcBef>
              <a:spcAft>
                <a:spcPts val="0"/>
              </a:spcAft>
              <a:buFont typeface="Arial" panose="020B0604020202020204" pitchFamily="34" charset="0"/>
              <a:buChar char="•"/>
            </a:pPr>
            <a:r>
              <a:rPr lang="en-US" sz="2000" b="0" i="0" dirty="0">
                <a:solidFill>
                  <a:srgbClr val="000000"/>
                </a:solidFill>
                <a:effectLst/>
                <a:latin typeface="Garamond" panose="02020404030301010803" pitchFamily="18" charset="0"/>
              </a:rPr>
              <a:t>It isn't easy to maintain and update data as it would involve searching many records in relation.</a:t>
            </a:r>
          </a:p>
          <a:p>
            <a:pPr algn="just">
              <a:spcBef>
                <a:spcPts val="0"/>
              </a:spcBef>
              <a:spcAft>
                <a:spcPts val="0"/>
              </a:spcAft>
              <a:buFont typeface="Arial" panose="020B0604020202020204" pitchFamily="34" charset="0"/>
              <a:buChar char="•"/>
            </a:pPr>
            <a:r>
              <a:rPr lang="en-US" sz="2000" b="0" i="0" dirty="0">
                <a:solidFill>
                  <a:srgbClr val="000000"/>
                </a:solidFill>
                <a:effectLst/>
                <a:latin typeface="Garamond" panose="02020404030301010803" pitchFamily="18" charset="0"/>
              </a:rPr>
              <a:t>Wastage and poor utilization of disk space and resources.</a:t>
            </a:r>
          </a:p>
          <a:p>
            <a:pPr algn="just">
              <a:spcBef>
                <a:spcPts val="0"/>
              </a:spcBef>
              <a:spcAft>
                <a:spcPts val="0"/>
              </a:spcAft>
              <a:buFont typeface="Arial" panose="020B0604020202020204" pitchFamily="34" charset="0"/>
              <a:buChar char="•"/>
            </a:pPr>
            <a:r>
              <a:rPr lang="en-US" sz="2000" b="0" i="0" dirty="0">
                <a:solidFill>
                  <a:srgbClr val="000000"/>
                </a:solidFill>
                <a:effectLst/>
                <a:latin typeface="Garamond" panose="02020404030301010803" pitchFamily="18" charset="0"/>
              </a:rPr>
              <a:t>The likelihood of errors and inconsistencies increases.</a:t>
            </a:r>
          </a:p>
          <a:p>
            <a:pPr algn="just">
              <a:spcBef>
                <a:spcPts val="0"/>
              </a:spcBef>
              <a:spcAft>
                <a:spcPts val="0"/>
              </a:spcAft>
            </a:pPr>
            <a:r>
              <a:rPr lang="en-US" sz="2000" b="0" i="0" dirty="0">
                <a:solidFill>
                  <a:srgbClr val="333333"/>
                </a:solidFill>
                <a:effectLst/>
                <a:latin typeface="Garamond" panose="02020404030301010803" pitchFamily="18" charset="0"/>
              </a:rPr>
              <a:t>So to handle these problems, we should analyze and decompose the relations with redundant data into smaller, simpler, and well-structured relations that are satisfy desirable properties. Normalization is a process of decomposing the relations into relations with fewer attributes.</a:t>
            </a:r>
          </a:p>
          <a:p>
            <a:pPr>
              <a:spcBef>
                <a:spcPts val="0"/>
              </a:spcBef>
              <a:spcAft>
                <a:spcPts val="0"/>
              </a:spcAft>
            </a:pPr>
            <a:endParaRPr lang="en-US" sz="2000" dirty="0">
              <a:latin typeface="Garamond" panose="02020404030301010803" pitchFamily="18" charset="0"/>
            </a:endParaRPr>
          </a:p>
        </p:txBody>
      </p:sp>
    </p:spTree>
    <p:extLst>
      <p:ext uri="{BB962C8B-B14F-4D97-AF65-F5344CB8AC3E}">
        <p14:creationId xmlns:p14="http://schemas.microsoft.com/office/powerpoint/2010/main" val="3645129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418A4-7BA9-4B4A-87AF-12AF37A6E80D}"/>
              </a:ext>
            </a:extLst>
          </p:cNvPr>
          <p:cNvSpPr>
            <a:spLocks noGrp="1"/>
          </p:cNvSpPr>
          <p:nvPr>
            <p:ph type="title"/>
          </p:nvPr>
        </p:nvSpPr>
        <p:spPr/>
        <p:txBody>
          <a:bodyPr>
            <a:normAutofit/>
          </a:bodyPr>
          <a:lstStyle/>
          <a:p>
            <a:r>
              <a:rPr lang="en-US" sz="4000" b="1" i="0" dirty="0">
                <a:solidFill>
                  <a:schemeClr val="tx1"/>
                </a:solidFill>
                <a:effectLst/>
                <a:latin typeface="Garamond" panose="02020404030301010803" pitchFamily="18" charset="0"/>
              </a:rPr>
              <a:t>What is Normalization?</a:t>
            </a:r>
            <a:endParaRPr lang="en-US" sz="4000" b="1" dirty="0">
              <a:solidFill>
                <a:schemeClr val="tx1"/>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0A37EE45-45D1-7C47-BCB4-52851332A998}"/>
              </a:ext>
            </a:extLst>
          </p:cNvPr>
          <p:cNvSpPr>
            <a:spLocks noGrp="1"/>
          </p:cNvSpPr>
          <p:nvPr>
            <p:ph idx="1"/>
          </p:nvPr>
        </p:nvSpPr>
        <p:spPr>
          <a:xfrm>
            <a:off x="1116106" y="2556932"/>
            <a:ext cx="10192869" cy="3318936"/>
          </a:xfrm>
        </p:spPr>
        <p:txBody>
          <a:bodyPr>
            <a:noAutofit/>
          </a:bodyPr>
          <a:lstStyle/>
          <a:p>
            <a:pPr algn="just">
              <a:buFont typeface="Arial" panose="020B0604020202020204" pitchFamily="34" charset="0"/>
              <a:buChar char="•"/>
            </a:pPr>
            <a:r>
              <a:rPr lang="en-US" sz="2000" b="0" i="0" dirty="0">
                <a:solidFill>
                  <a:srgbClr val="000000"/>
                </a:solidFill>
                <a:effectLst/>
                <a:latin typeface="Garamond" panose="02020404030301010803" pitchFamily="18" charset="0"/>
              </a:rPr>
              <a:t>Normalization is the process of organizing the data in the database.</a:t>
            </a:r>
          </a:p>
          <a:p>
            <a:pPr algn="just">
              <a:buFont typeface="Arial" panose="020B0604020202020204" pitchFamily="34" charset="0"/>
              <a:buChar char="•"/>
            </a:pPr>
            <a:r>
              <a:rPr lang="en-US" sz="2000" b="0" i="0" dirty="0">
                <a:solidFill>
                  <a:srgbClr val="000000"/>
                </a:solidFill>
                <a:effectLst/>
                <a:latin typeface="Garamond" panose="02020404030301010803" pitchFamily="18" charset="0"/>
              </a:rPr>
              <a:t>Normalization is used to minimize the redundancy from a relation or set of relations. It is also used to eliminate undesirable characteristics like Insertion, Update, and Deletion Anomalies.</a:t>
            </a:r>
          </a:p>
          <a:p>
            <a:pPr algn="just">
              <a:buFont typeface="Arial" panose="020B0604020202020204" pitchFamily="34" charset="0"/>
              <a:buChar char="•"/>
            </a:pPr>
            <a:r>
              <a:rPr lang="en-US" sz="2000" b="0" i="0" dirty="0">
                <a:solidFill>
                  <a:srgbClr val="000000"/>
                </a:solidFill>
                <a:effectLst/>
                <a:latin typeface="Garamond" panose="02020404030301010803" pitchFamily="18" charset="0"/>
              </a:rPr>
              <a:t>Normalization divides the larger table into smaller and links them using relationships.</a:t>
            </a:r>
          </a:p>
          <a:p>
            <a:pPr algn="just">
              <a:buFont typeface="Arial" panose="020B0604020202020204" pitchFamily="34" charset="0"/>
              <a:buChar char="•"/>
            </a:pPr>
            <a:r>
              <a:rPr lang="en-US" sz="2000" b="0" i="0" dirty="0">
                <a:solidFill>
                  <a:srgbClr val="000000"/>
                </a:solidFill>
                <a:effectLst/>
                <a:latin typeface="Garamond" panose="02020404030301010803" pitchFamily="18" charset="0"/>
              </a:rPr>
              <a:t>The normal form is used to reduce redundancy from the database table.</a:t>
            </a:r>
          </a:p>
          <a:p>
            <a:pPr algn="just" rtl="0">
              <a:spcBef>
                <a:spcPts val="0"/>
              </a:spcBef>
              <a:spcAft>
                <a:spcPts val="0"/>
              </a:spcAft>
            </a:pPr>
            <a:r>
              <a:rPr lang="en-US" sz="2000" b="0" i="0" u="none" strike="noStrike" dirty="0">
                <a:solidFill>
                  <a:srgbClr val="000000"/>
                </a:solidFill>
                <a:effectLst/>
                <a:latin typeface="Garamond" panose="02020404030301010803" pitchFamily="18" charset="0"/>
              </a:rPr>
              <a:t>Normalization is a database design technique that reduces data redundancy and eliminates undesirable characteristics like Insertion, Update and Deletion Anomalies. Normalization rules divides larger tables into smaller tables and links them using relationships. The purpose of Normalization in SQL is to eliminate redundant (repetitive) data and ensure data is stored logically.</a:t>
            </a:r>
            <a:endParaRPr lang="en-US" sz="2000" b="0" dirty="0">
              <a:effectLst/>
              <a:latin typeface="Garamond" panose="02020404030301010803" pitchFamily="18" charset="0"/>
            </a:endParaRPr>
          </a:p>
          <a:p>
            <a:br>
              <a:rPr lang="en-US" sz="2000" dirty="0">
                <a:latin typeface="Garamond" panose="02020404030301010803" pitchFamily="18" charset="0"/>
              </a:rPr>
            </a:br>
            <a:endParaRPr lang="en-US" sz="2000" dirty="0">
              <a:latin typeface="Garamond" panose="02020404030301010803" pitchFamily="18" charset="0"/>
            </a:endParaRPr>
          </a:p>
          <a:p>
            <a:pPr algn="just">
              <a:buFont typeface="Arial" panose="020B0604020202020204" pitchFamily="34" charset="0"/>
              <a:buChar char="•"/>
            </a:pPr>
            <a:endParaRPr lang="en-US" sz="2000" b="0" i="0" dirty="0">
              <a:solidFill>
                <a:srgbClr val="000000"/>
              </a:solidFill>
              <a:effectLst/>
              <a:latin typeface="Garamond" panose="02020404030301010803" pitchFamily="18" charset="0"/>
            </a:endParaRPr>
          </a:p>
          <a:p>
            <a:endParaRPr lang="en-US" sz="2000" dirty="0">
              <a:latin typeface="Garamond" panose="02020404030301010803" pitchFamily="18" charset="0"/>
            </a:endParaRPr>
          </a:p>
        </p:txBody>
      </p:sp>
    </p:spTree>
    <p:extLst>
      <p:ext uri="{BB962C8B-B14F-4D97-AF65-F5344CB8AC3E}">
        <p14:creationId xmlns:p14="http://schemas.microsoft.com/office/powerpoint/2010/main" val="267155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D5AE-3A96-0047-8269-ED2C2D61A0F3}"/>
              </a:ext>
            </a:extLst>
          </p:cNvPr>
          <p:cNvSpPr>
            <a:spLocks noGrp="1"/>
          </p:cNvSpPr>
          <p:nvPr>
            <p:ph type="title"/>
          </p:nvPr>
        </p:nvSpPr>
        <p:spPr/>
        <p:txBody>
          <a:bodyPr>
            <a:normAutofit/>
          </a:bodyPr>
          <a:lstStyle/>
          <a:p>
            <a:r>
              <a:rPr lang="en-US" sz="4000" b="1" i="0" dirty="0">
                <a:solidFill>
                  <a:srgbClr val="222222"/>
                </a:solidFill>
                <a:effectLst/>
                <a:latin typeface="Garamond" panose="02020404030301010803" pitchFamily="18" charset="0"/>
              </a:rPr>
              <a:t>Conceptual Data Model</a:t>
            </a:r>
            <a:endParaRPr lang="en-US" sz="4000" b="1" dirty="0">
              <a:latin typeface="Garamond" panose="02020404030301010803" pitchFamily="18" charset="0"/>
            </a:endParaRPr>
          </a:p>
        </p:txBody>
      </p:sp>
      <p:sp>
        <p:nvSpPr>
          <p:cNvPr id="3" name="Content Placeholder 2">
            <a:extLst>
              <a:ext uri="{FF2B5EF4-FFF2-40B4-BE49-F238E27FC236}">
                <a16:creationId xmlns:a16="http://schemas.microsoft.com/office/drawing/2014/main" id="{0860D620-3CA3-CF48-9152-FD4C7669432D}"/>
              </a:ext>
            </a:extLst>
          </p:cNvPr>
          <p:cNvSpPr>
            <a:spLocks noGrp="1"/>
          </p:cNvSpPr>
          <p:nvPr>
            <p:ph idx="1"/>
          </p:nvPr>
        </p:nvSpPr>
        <p:spPr/>
        <p:txBody>
          <a:bodyPr>
            <a:noAutofit/>
          </a:bodyPr>
          <a:lstStyle/>
          <a:p>
            <a:pPr marL="0" indent="0" algn="thaiDist">
              <a:spcBef>
                <a:spcPts val="0"/>
              </a:spcBef>
              <a:spcAft>
                <a:spcPts val="200"/>
              </a:spcAft>
              <a:buNone/>
            </a:pPr>
            <a:r>
              <a:rPr lang="en-US" sz="2000" b="0" i="0" dirty="0">
                <a:solidFill>
                  <a:srgbClr val="222222"/>
                </a:solidFill>
                <a:effectLst/>
                <a:latin typeface="Garamond" panose="02020404030301010803" pitchFamily="18" charset="0"/>
              </a:rPr>
              <a:t>The 3 basic tenants of Conceptual Data Model are</a:t>
            </a:r>
          </a:p>
          <a:p>
            <a:pPr algn="thaiDist">
              <a:spcBef>
                <a:spcPts val="0"/>
              </a:spcBef>
              <a:spcAft>
                <a:spcPts val="200"/>
              </a:spcAft>
              <a:buFont typeface="Arial" panose="020B0604020202020204" pitchFamily="34" charset="0"/>
              <a:buChar char="•"/>
            </a:pPr>
            <a:r>
              <a:rPr lang="en-US" sz="2000" b="1" i="0" dirty="0">
                <a:solidFill>
                  <a:srgbClr val="222222"/>
                </a:solidFill>
                <a:effectLst/>
                <a:latin typeface="Garamond" panose="02020404030301010803" pitchFamily="18" charset="0"/>
              </a:rPr>
              <a:t>Entity</a:t>
            </a:r>
            <a:r>
              <a:rPr lang="en-US" sz="2000" b="0" i="0" dirty="0">
                <a:solidFill>
                  <a:srgbClr val="222222"/>
                </a:solidFill>
                <a:effectLst/>
                <a:latin typeface="Garamond" panose="02020404030301010803" pitchFamily="18" charset="0"/>
              </a:rPr>
              <a:t>: A real-world thing</a:t>
            </a:r>
          </a:p>
          <a:p>
            <a:pPr algn="thaiDist">
              <a:spcBef>
                <a:spcPts val="0"/>
              </a:spcBef>
              <a:spcAft>
                <a:spcPts val="200"/>
              </a:spcAft>
              <a:buFont typeface="Arial" panose="020B0604020202020204" pitchFamily="34" charset="0"/>
              <a:buChar char="•"/>
            </a:pPr>
            <a:r>
              <a:rPr lang="en-US" sz="2000" b="1" i="0" dirty="0">
                <a:solidFill>
                  <a:srgbClr val="222222"/>
                </a:solidFill>
                <a:effectLst/>
                <a:latin typeface="Garamond" panose="02020404030301010803" pitchFamily="18" charset="0"/>
              </a:rPr>
              <a:t>Attribute</a:t>
            </a:r>
            <a:r>
              <a:rPr lang="en-US" sz="2000" b="0" i="0" dirty="0">
                <a:solidFill>
                  <a:srgbClr val="222222"/>
                </a:solidFill>
                <a:effectLst/>
                <a:latin typeface="Garamond" panose="02020404030301010803" pitchFamily="18" charset="0"/>
              </a:rPr>
              <a:t>: Characteristics or properties of an entity</a:t>
            </a:r>
          </a:p>
          <a:p>
            <a:pPr algn="thaiDist">
              <a:spcBef>
                <a:spcPts val="0"/>
              </a:spcBef>
              <a:spcAft>
                <a:spcPts val="200"/>
              </a:spcAft>
              <a:buFont typeface="Arial" panose="020B0604020202020204" pitchFamily="34" charset="0"/>
              <a:buChar char="•"/>
            </a:pPr>
            <a:r>
              <a:rPr lang="en-US" sz="2000" b="1" i="0" dirty="0">
                <a:solidFill>
                  <a:srgbClr val="222222"/>
                </a:solidFill>
                <a:effectLst/>
                <a:latin typeface="Garamond" panose="02020404030301010803" pitchFamily="18" charset="0"/>
              </a:rPr>
              <a:t>Relationship</a:t>
            </a:r>
            <a:r>
              <a:rPr lang="en-US" sz="2000" b="0" i="0" dirty="0">
                <a:solidFill>
                  <a:srgbClr val="222222"/>
                </a:solidFill>
                <a:effectLst/>
                <a:latin typeface="Garamond" panose="02020404030301010803" pitchFamily="18" charset="0"/>
              </a:rPr>
              <a:t>: Dependency or association between two entities</a:t>
            </a:r>
          </a:p>
          <a:p>
            <a:pPr marL="0" indent="0" algn="thaiDist">
              <a:spcBef>
                <a:spcPts val="0"/>
              </a:spcBef>
              <a:spcAft>
                <a:spcPts val="200"/>
              </a:spcAft>
              <a:buNone/>
            </a:pPr>
            <a:r>
              <a:rPr lang="en-US" sz="2000" b="0" i="0" dirty="0">
                <a:solidFill>
                  <a:srgbClr val="222222"/>
                </a:solidFill>
                <a:effectLst/>
                <a:latin typeface="Garamond" panose="02020404030301010803" pitchFamily="18" charset="0"/>
              </a:rPr>
              <a:t>Data model example:</a:t>
            </a:r>
          </a:p>
          <a:p>
            <a:pPr algn="thaiDist">
              <a:spcBef>
                <a:spcPts val="0"/>
              </a:spcBef>
              <a:spcAft>
                <a:spcPts val="200"/>
              </a:spcAft>
              <a:buFont typeface="Arial" panose="020B0604020202020204" pitchFamily="34" charset="0"/>
              <a:buChar char="•"/>
            </a:pPr>
            <a:r>
              <a:rPr lang="en-US" sz="2000" b="0" i="0" dirty="0">
                <a:solidFill>
                  <a:srgbClr val="222222"/>
                </a:solidFill>
                <a:effectLst/>
                <a:latin typeface="Garamond" panose="02020404030301010803" pitchFamily="18" charset="0"/>
              </a:rPr>
              <a:t>Customer and Product are two entities. Customer number and name are attributes of the Customer entity</a:t>
            </a:r>
          </a:p>
          <a:p>
            <a:pPr algn="thaiDist">
              <a:spcBef>
                <a:spcPts val="0"/>
              </a:spcBef>
              <a:spcAft>
                <a:spcPts val="200"/>
              </a:spcAft>
              <a:buFont typeface="Arial" panose="020B0604020202020204" pitchFamily="34" charset="0"/>
              <a:buChar char="•"/>
            </a:pPr>
            <a:r>
              <a:rPr lang="en-US" sz="2000" b="0" i="0" dirty="0">
                <a:solidFill>
                  <a:srgbClr val="222222"/>
                </a:solidFill>
                <a:effectLst/>
                <a:latin typeface="Garamond" panose="02020404030301010803" pitchFamily="18" charset="0"/>
              </a:rPr>
              <a:t>Product name and price are attributes of product entity</a:t>
            </a:r>
          </a:p>
          <a:p>
            <a:pPr algn="thaiDist">
              <a:spcBef>
                <a:spcPts val="0"/>
              </a:spcBef>
              <a:spcAft>
                <a:spcPts val="200"/>
              </a:spcAft>
              <a:buFont typeface="Arial" panose="020B0604020202020204" pitchFamily="34" charset="0"/>
              <a:buChar char="•"/>
            </a:pPr>
            <a:r>
              <a:rPr lang="en-US" sz="2000" b="0" i="0" dirty="0">
                <a:solidFill>
                  <a:srgbClr val="222222"/>
                </a:solidFill>
                <a:effectLst/>
                <a:latin typeface="Garamond" panose="02020404030301010803" pitchFamily="18" charset="0"/>
              </a:rPr>
              <a:t>Sale is the relationship between the customer and product</a:t>
            </a:r>
          </a:p>
          <a:p>
            <a:pPr marL="0" indent="0" algn="thaiDist">
              <a:buNone/>
            </a:pPr>
            <a:endParaRPr lang="en-US" sz="2000" b="0" i="0" dirty="0">
              <a:solidFill>
                <a:srgbClr val="222222"/>
              </a:solidFill>
              <a:effectLst/>
              <a:latin typeface="Garamond" panose="02020404030301010803" pitchFamily="18" charset="0"/>
            </a:endParaRPr>
          </a:p>
        </p:txBody>
      </p:sp>
    </p:spTree>
    <p:extLst>
      <p:ext uri="{BB962C8B-B14F-4D97-AF65-F5344CB8AC3E}">
        <p14:creationId xmlns:p14="http://schemas.microsoft.com/office/powerpoint/2010/main" val="41374217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FC362-721A-3742-B9E2-104878FDB88C}"/>
              </a:ext>
            </a:extLst>
          </p:cNvPr>
          <p:cNvSpPr>
            <a:spLocks noGrp="1"/>
          </p:cNvSpPr>
          <p:nvPr>
            <p:ph type="title"/>
          </p:nvPr>
        </p:nvSpPr>
        <p:spPr/>
        <p:txBody>
          <a:bodyPr>
            <a:normAutofit/>
          </a:bodyPr>
          <a:lstStyle/>
          <a:p>
            <a:r>
              <a:rPr lang="en-US" sz="4000" b="1" dirty="0">
                <a:solidFill>
                  <a:srgbClr val="333333"/>
                </a:solidFill>
                <a:latin typeface="Garamond" panose="02020404030301010803" pitchFamily="18" charset="0"/>
              </a:rPr>
              <a:t>Why do we need Normalization?</a:t>
            </a:r>
            <a:endParaRPr lang="en-US" sz="4000" b="1" dirty="0">
              <a:latin typeface="Garamond" panose="02020404030301010803" pitchFamily="18" charset="0"/>
            </a:endParaRPr>
          </a:p>
        </p:txBody>
      </p:sp>
      <p:sp>
        <p:nvSpPr>
          <p:cNvPr id="3" name="Content Placeholder 2">
            <a:extLst>
              <a:ext uri="{FF2B5EF4-FFF2-40B4-BE49-F238E27FC236}">
                <a16:creationId xmlns:a16="http://schemas.microsoft.com/office/drawing/2014/main" id="{0CE7276C-399B-B247-8E90-B6CDEF5B76FA}"/>
              </a:ext>
            </a:extLst>
          </p:cNvPr>
          <p:cNvSpPr>
            <a:spLocks noGrp="1"/>
          </p:cNvSpPr>
          <p:nvPr>
            <p:ph idx="1"/>
          </p:nvPr>
        </p:nvSpPr>
        <p:spPr/>
        <p:txBody>
          <a:bodyPr>
            <a:normAutofit/>
          </a:bodyPr>
          <a:lstStyle/>
          <a:p>
            <a:pPr marL="0" indent="0" algn="just">
              <a:buNone/>
            </a:pPr>
            <a:r>
              <a:rPr lang="en-US" sz="2000" b="0" i="0" dirty="0">
                <a:solidFill>
                  <a:srgbClr val="333333"/>
                </a:solidFill>
                <a:effectLst/>
                <a:latin typeface="Garamond" panose="02020404030301010803" pitchFamily="18" charset="0"/>
              </a:rPr>
              <a:t>	The main reason for normalizing the relations is removing these anomalies. Failure to eliminate anomalies leads to data redundancy and can cause data integrity and other problems as the database grows. Normalization consists of a series of guidelines that helps to guide you in creating a good database structure.</a:t>
            </a:r>
          </a:p>
          <a:p>
            <a:pPr marL="0" indent="0" algn="just">
              <a:buNone/>
            </a:pPr>
            <a:endParaRPr lang="en-US" sz="2000" b="0" i="0" dirty="0">
              <a:solidFill>
                <a:srgbClr val="333333"/>
              </a:solidFill>
              <a:effectLst/>
              <a:latin typeface="Garamond" panose="02020404030301010803" pitchFamily="18" charset="0"/>
            </a:endParaRPr>
          </a:p>
          <a:p>
            <a:endParaRPr lang="en-US" sz="2000" dirty="0">
              <a:latin typeface="Garamond" panose="02020404030301010803" pitchFamily="18" charset="0"/>
            </a:endParaRPr>
          </a:p>
        </p:txBody>
      </p:sp>
    </p:spTree>
    <p:extLst>
      <p:ext uri="{BB962C8B-B14F-4D97-AF65-F5344CB8AC3E}">
        <p14:creationId xmlns:p14="http://schemas.microsoft.com/office/powerpoint/2010/main" val="1783379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589A3-7A34-204C-BF36-886B48F1DF00}"/>
              </a:ext>
            </a:extLst>
          </p:cNvPr>
          <p:cNvSpPr>
            <a:spLocks noGrp="1"/>
          </p:cNvSpPr>
          <p:nvPr>
            <p:ph type="title"/>
          </p:nvPr>
        </p:nvSpPr>
        <p:spPr/>
        <p:txBody>
          <a:bodyPr>
            <a:normAutofit/>
          </a:bodyPr>
          <a:lstStyle/>
          <a:p>
            <a:r>
              <a:rPr lang="en-US" sz="4000" b="1" dirty="0"/>
              <a:t>Steps of Normalization</a:t>
            </a:r>
          </a:p>
        </p:txBody>
      </p:sp>
      <p:pic>
        <p:nvPicPr>
          <p:cNvPr id="1026" name="Picture 2">
            <a:extLst>
              <a:ext uri="{FF2B5EF4-FFF2-40B4-BE49-F238E27FC236}">
                <a16:creationId xmlns:a16="http://schemas.microsoft.com/office/drawing/2014/main" id="{0E8178BA-C2AE-FC4D-9B41-BF8839D71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409" y="2407024"/>
            <a:ext cx="10731181" cy="3142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1662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D34A0-D5BF-5C43-A797-2E53DEE1DF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7E8347-51A0-144F-8DB9-2B4E4600C0AE}"/>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6EB40DE8-C461-A545-B099-524CC60EB1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8" y="0"/>
            <a:ext cx="116554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1670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E7A0-A493-674B-B933-F371ED19372C}"/>
              </a:ext>
            </a:extLst>
          </p:cNvPr>
          <p:cNvSpPr>
            <a:spLocks noGrp="1"/>
          </p:cNvSpPr>
          <p:nvPr>
            <p:ph type="title"/>
          </p:nvPr>
        </p:nvSpPr>
        <p:spPr>
          <a:xfrm>
            <a:off x="1295402" y="982133"/>
            <a:ext cx="9601196" cy="1048374"/>
          </a:xfrm>
        </p:spPr>
        <p:txBody>
          <a:bodyPr>
            <a:normAutofit/>
          </a:bodyPr>
          <a:lstStyle/>
          <a:p>
            <a:pPr rtl="0">
              <a:spcBef>
                <a:spcPts val="0"/>
              </a:spcBef>
              <a:spcAft>
                <a:spcPts val="0"/>
              </a:spcAft>
            </a:pPr>
            <a:r>
              <a:rPr lang="en-US" sz="4000" b="1" i="0" u="none" strike="noStrike" dirty="0">
                <a:solidFill>
                  <a:srgbClr val="000000"/>
                </a:solidFill>
                <a:effectLst/>
                <a:latin typeface="Garamond" panose="02020404030301010803" pitchFamily="18" charset="0"/>
              </a:rPr>
              <a:t>Order amount</a:t>
            </a:r>
            <a:endParaRPr lang="en-US" sz="4000" dirty="0">
              <a:latin typeface="Garamond" panose="02020404030301010803" pitchFamily="18" charset="0"/>
            </a:endParaRPr>
          </a:p>
        </p:txBody>
      </p:sp>
      <p:graphicFrame>
        <p:nvGraphicFramePr>
          <p:cNvPr id="4" name="Table 3">
            <a:extLst>
              <a:ext uri="{FF2B5EF4-FFF2-40B4-BE49-F238E27FC236}">
                <a16:creationId xmlns:a16="http://schemas.microsoft.com/office/drawing/2014/main" id="{12B2EBEA-7385-9C47-8772-22D48173B7F7}"/>
              </a:ext>
            </a:extLst>
          </p:cNvPr>
          <p:cNvGraphicFramePr>
            <a:graphicFrameLocks noGrp="1"/>
          </p:cNvGraphicFramePr>
          <p:nvPr>
            <p:extLst>
              <p:ext uri="{D42A27DB-BD31-4B8C-83A1-F6EECF244321}">
                <p14:modId xmlns:p14="http://schemas.microsoft.com/office/powerpoint/2010/main" val="2882412897"/>
              </p:ext>
            </p:extLst>
          </p:nvPr>
        </p:nvGraphicFramePr>
        <p:xfrm>
          <a:off x="1040823" y="2474259"/>
          <a:ext cx="10138164" cy="3362140"/>
        </p:xfrm>
        <a:graphic>
          <a:graphicData uri="http://schemas.openxmlformats.org/drawingml/2006/table">
            <a:tbl>
              <a:tblPr/>
              <a:tblGrid>
                <a:gridCol w="1197064">
                  <a:extLst>
                    <a:ext uri="{9D8B030D-6E8A-4147-A177-3AD203B41FA5}">
                      <a16:colId xmlns:a16="http://schemas.microsoft.com/office/drawing/2014/main" val="2668561660"/>
                    </a:ext>
                  </a:extLst>
                </a:gridCol>
                <a:gridCol w="1055231">
                  <a:extLst>
                    <a:ext uri="{9D8B030D-6E8A-4147-A177-3AD203B41FA5}">
                      <a16:colId xmlns:a16="http://schemas.microsoft.com/office/drawing/2014/main" val="1933978498"/>
                    </a:ext>
                  </a:extLst>
                </a:gridCol>
                <a:gridCol w="941765">
                  <a:extLst>
                    <a:ext uri="{9D8B030D-6E8A-4147-A177-3AD203B41FA5}">
                      <a16:colId xmlns:a16="http://schemas.microsoft.com/office/drawing/2014/main" val="113953587"/>
                    </a:ext>
                  </a:extLst>
                </a:gridCol>
                <a:gridCol w="1310530">
                  <a:extLst>
                    <a:ext uri="{9D8B030D-6E8A-4147-A177-3AD203B41FA5}">
                      <a16:colId xmlns:a16="http://schemas.microsoft.com/office/drawing/2014/main" val="540293371"/>
                    </a:ext>
                  </a:extLst>
                </a:gridCol>
                <a:gridCol w="1911898">
                  <a:extLst>
                    <a:ext uri="{9D8B030D-6E8A-4147-A177-3AD203B41FA5}">
                      <a16:colId xmlns:a16="http://schemas.microsoft.com/office/drawing/2014/main" val="3730048504"/>
                    </a:ext>
                  </a:extLst>
                </a:gridCol>
                <a:gridCol w="953112">
                  <a:extLst>
                    <a:ext uri="{9D8B030D-6E8A-4147-A177-3AD203B41FA5}">
                      <a16:colId xmlns:a16="http://schemas.microsoft.com/office/drawing/2014/main" val="475657080"/>
                    </a:ext>
                  </a:extLst>
                </a:gridCol>
                <a:gridCol w="1134658">
                  <a:extLst>
                    <a:ext uri="{9D8B030D-6E8A-4147-A177-3AD203B41FA5}">
                      <a16:colId xmlns:a16="http://schemas.microsoft.com/office/drawing/2014/main" val="3255217735"/>
                    </a:ext>
                  </a:extLst>
                </a:gridCol>
                <a:gridCol w="953112">
                  <a:extLst>
                    <a:ext uri="{9D8B030D-6E8A-4147-A177-3AD203B41FA5}">
                      <a16:colId xmlns:a16="http://schemas.microsoft.com/office/drawing/2014/main" val="3479800901"/>
                    </a:ext>
                  </a:extLst>
                </a:gridCol>
                <a:gridCol w="680794">
                  <a:extLst>
                    <a:ext uri="{9D8B030D-6E8A-4147-A177-3AD203B41FA5}">
                      <a16:colId xmlns:a16="http://schemas.microsoft.com/office/drawing/2014/main" val="4269411109"/>
                    </a:ext>
                  </a:extLst>
                </a:gridCol>
              </a:tblGrid>
              <a:tr h="507318">
                <a:tc>
                  <a:txBody>
                    <a:bodyPr/>
                    <a:lstStyle/>
                    <a:p>
                      <a:pPr algn="ctr" rtl="0" fontAlgn="ctr">
                        <a:spcBef>
                          <a:spcPts val="0"/>
                        </a:spcBef>
                        <a:spcAft>
                          <a:spcPts val="0"/>
                        </a:spcAft>
                      </a:pPr>
                      <a:r>
                        <a:rPr lang="en-US" sz="1500" b="1" i="0" u="none" strike="noStrike">
                          <a:solidFill>
                            <a:srgbClr val="FFFFFF"/>
                          </a:solidFill>
                          <a:effectLst/>
                          <a:latin typeface="Sarabun"/>
                        </a:rPr>
                        <a:t>Customer Name</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500" b="1" i="0" u="none" strike="noStrike">
                          <a:solidFill>
                            <a:srgbClr val="FFFFFF"/>
                          </a:solidFill>
                          <a:effectLst/>
                          <a:latin typeface="Sarabun"/>
                        </a:rPr>
                        <a:t>Days</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500" b="1" i="0" u="none" strike="noStrike">
                          <a:solidFill>
                            <a:srgbClr val="FFFFFF"/>
                          </a:solidFill>
                          <a:effectLst/>
                          <a:latin typeface="Sarabun"/>
                        </a:rPr>
                        <a:t>Food Allergies</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500" b="1" i="0" u="none" strike="noStrike">
                          <a:solidFill>
                            <a:srgbClr val="FFFFFF"/>
                          </a:solidFill>
                          <a:effectLst/>
                          <a:latin typeface="Sarabun"/>
                        </a:rPr>
                        <a:t>Shipping Address</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500" b="1" i="0" u="none" strike="noStrike">
                          <a:solidFill>
                            <a:srgbClr val="FFFFFF"/>
                          </a:solidFill>
                          <a:effectLst/>
                          <a:latin typeface="Sarabun"/>
                        </a:rPr>
                        <a:t>Newsletter</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500" b="1" i="0" u="none" strike="noStrike">
                          <a:solidFill>
                            <a:srgbClr val="FFFFFF"/>
                          </a:solidFill>
                          <a:effectLst/>
                          <a:latin typeface="Sarabun"/>
                        </a:rPr>
                        <a:t>Area</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500" b="1" i="0" u="none" strike="noStrike">
                          <a:solidFill>
                            <a:srgbClr val="FFFFFF"/>
                          </a:solidFill>
                          <a:effectLst/>
                          <a:latin typeface="Sarabun"/>
                        </a:rPr>
                        <a:t>Delivery Branch</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500" b="1" i="0" u="none" strike="noStrike">
                          <a:solidFill>
                            <a:srgbClr val="FFFFFF"/>
                          </a:solidFill>
                          <a:effectLst/>
                          <a:latin typeface="Sarabun"/>
                        </a:rPr>
                        <a:t>Branch Phone</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500" b="1" i="0" u="none" strike="noStrike">
                          <a:solidFill>
                            <a:srgbClr val="FFFFFF"/>
                          </a:solidFill>
                          <a:effectLst/>
                          <a:latin typeface="Sarabun"/>
                        </a:rPr>
                        <a:t>Price</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1264947149"/>
                  </a:ext>
                </a:extLst>
              </a:tr>
              <a:tr h="507318">
                <a:tc>
                  <a:txBody>
                    <a:bodyPr/>
                    <a:lstStyle/>
                    <a:p>
                      <a:pPr algn="ctr" rtl="0" fontAlgn="ctr">
                        <a:spcBef>
                          <a:spcPts val="0"/>
                        </a:spcBef>
                        <a:spcAft>
                          <a:spcPts val="0"/>
                        </a:spcAft>
                      </a:pPr>
                      <a:r>
                        <a:rPr lang="en-US" sz="1500" b="0" i="0" u="none" strike="noStrike">
                          <a:solidFill>
                            <a:srgbClr val="000000"/>
                          </a:solidFill>
                          <a:effectLst/>
                          <a:latin typeface="Sarabun"/>
                        </a:rPr>
                        <a:t>AMAL KALAEPEH</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5 days</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Sea Foods</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Yala City</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dirty="0">
                          <a:solidFill>
                            <a:srgbClr val="000000"/>
                          </a:solidFill>
                          <a:effectLst/>
                          <a:latin typeface="Sarabun"/>
                        </a:rPr>
                        <a:t>lose weight and exercise</a:t>
                      </a:r>
                      <a:endParaRPr lang="en-US" sz="1100" dirty="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Yala</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mueang district</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02-000-3000</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1,225</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extLst>
                  <a:ext uri="{0D108BD9-81ED-4DB2-BD59-A6C34878D82A}">
                    <a16:rowId xmlns:a16="http://schemas.microsoft.com/office/drawing/2014/main" val="2668474704"/>
                  </a:ext>
                </a:extLst>
              </a:tr>
              <a:tr h="732610">
                <a:tc>
                  <a:txBody>
                    <a:bodyPr/>
                    <a:lstStyle/>
                    <a:p>
                      <a:pPr algn="ctr" rtl="0" fontAlgn="ctr">
                        <a:spcBef>
                          <a:spcPts val="0"/>
                        </a:spcBef>
                        <a:spcAft>
                          <a:spcPts val="0"/>
                        </a:spcAft>
                      </a:pPr>
                      <a:br>
                        <a:rPr lang="en-US" sz="1500" b="0" i="0" u="none" strike="noStrike">
                          <a:solidFill>
                            <a:srgbClr val="000000"/>
                          </a:solidFill>
                          <a:effectLst/>
                          <a:latin typeface="Sarabun"/>
                        </a:rPr>
                      </a:br>
                      <a:r>
                        <a:rPr lang="en-US" sz="1500" b="0" i="0" u="none" strike="noStrike">
                          <a:solidFill>
                            <a:srgbClr val="000000"/>
                          </a:solidFill>
                          <a:effectLst/>
                          <a:latin typeface="Sarabun"/>
                        </a:rPr>
                        <a:t>NASRUDIN YUSOH</a:t>
                      </a:r>
                      <a:endParaRPr lang="en-US" sz="1100">
                        <a:effectLst/>
                      </a:endParaRPr>
                    </a:p>
                  </a:txBody>
                  <a:tcPr marL="17019" marR="17019" marT="17019" marB="1701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45 Days, </a:t>
                      </a:r>
                      <a:endParaRPr lang="en-US" sz="1100">
                        <a:effectLst/>
                      </a:endParaRPr>
                    </a:p>
                    <a:p>
                      <a:pPr algn="ctr" rtl="0" fontAlgn="ctr">
                        <a:spcBef>
                          <a:spcPts val="0"/>
                        </a:spcBef>
                        <a:spcAft>
                          <a:spcPts val="0"/>
                        </a:spcAft>
                      </a:pPr>
                      <a:r>
                        <a:rPr lang="en-US" sz="1500" b="0" i="0" u="none" strike="noStrike">
                          <a:solidFill>
                            <a:srgbClr val="000000"/>
                          </a:solidFill>
                          <a:effectLst/>
                          <a:latin typeface="Sarabun"/>
                        </a:rPr>
                        <a:t>25 Days</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crab </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Tak Bai, Narathiwat</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healthy cooking, </a:t>
                      </a:r>
                      <a:endParaRPr lang="en-US" sz="1100">
                        <a:effectLst/>
                      </a:endParaRPr>
                    </a:p>
                    <a:p>
                      <a:pPr algn="ctr" rtl="0" fontAlgn="ctr">
                        <a:spcBef>
                          <a:spcPts val="0"/>
                        </a:spcBef>
                        <a:spcAft>
                          <a:spcPts val="0"/>
                        </a:spcAft>
                      </a:pPr>
                      <a:r>
                        <a:rPr lang="en-US" sz="1500" b="0" i="0" u="none" strike="noStrike">
                          <a:solidFill>
                            <a:srgbClr val="000000"/>
                          </a:solidFill>
                          <a:effectLst/>
                          <a:latin typeface="Sarabun"/>
                        </a:rPr>
                        <a:t>lose weight and exercise</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Narathiwat</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Tak Bai</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02-000-4000</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16,100</a:t>
                      </a:r>
                      <a:endParaRPr lang="en-US" sz="1100">
                        <a:effectLst/>
                      </a:endParaRPr>
                    </a:p>
                    <a:p>
                      <a:pPr algn="ctr" rtl="0" fontAlgn="ctr">
                        <a:spcBef>
                          <a:spcPts val="0"/>
                        </a:spcBef>
                        <a:spcAft>
                          <a:spcPts val="0"/>
                        </a:spcAft>
                      </a:pPr>
                      <a:r>
                        <a:rPr lang="en-US" sz="1500" b="0" i="0" u="none" strike="noStrike">
                          <a:solidFill>
                            <a:srgbClr val="000000"/>
                          </a:solidFill>
                          <a:effectLst/>
                          <a:latin typeface="Sarabun"/>
                        </a:rPr>
                        <a:t>6,075</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extLst>
                  <a:ext uri="{0D108BD9-81ED-4DB2-BD59-A6C34878D82A}">
                    <a16:rowId xmlns:a16="http://schemas.microsoft.com/office/drawing/2014/main" val="2790621619"/>
                  </a:ext>
                </a:extLst>
              </a:tr>
              <a:tr h="1054457">
                <a:tc>
                  <a:txBody>
                    <a:bodyPr/>
                    <a:lstStyle/>
                    <a:p>
                      <a:pPr algn="ctr" rtl="0" fontAlgn="ctr">
                        <a:spcBef>
                          <a:spcPts val="0"/>
                        </a:spcBef>
                        <a:spcAft>
                          <a:spcPts val="0"/>
                        </a:spcAft>
                      </a:pPr>
                      <a:br>
                        <a:rPr lang="en-US" sz="1500" b="0" i="0" u="none" strike="noStrike">
                          <a:solidFill>
                            <a:srgbClr val="000000"/>
                          </a:solidFill>
                          <a:effectLst/>
                          <a:latin typeface="Sarabun"/>
                        </a:rPr>
                      </a:br>
                      <a:r>
                        <a:rPr lang="en-US" sz="1500" b="0" i="0" u="none" strike="noStrike">
                          <a:solidFill>
                            <a:srgbClr val="000000"/>
                          </a:solidFill>
                          <a:effectLst/>
                          <a:latin typeface="Sarabun"/>
                        </a:rPr>
                        <a:t>HILMI ARWAEKACHI</a:t>
                      </a:r>
                      <a:endParaRPr lang="en-US" sz="1100">
                        <a:effectLst/>
                      </a:endParaRPr>
                    </a:p>
                    <a:p>
                      <a:pPr fontAlgn="ctr"/>
                      <a:br>
                        <a:rPr lang="en-US" sz="1100">
                          <a:effectLst/>
                        </a:rPr>
                      </a:b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25 Days</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No</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Saiburee, Pattani</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healthy cooking</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Pattani</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Saiburee</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02-000-5000</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6,075</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extLst>
                  <a:ext uri="{0D108BD9-81ED-4DB2-BD59-A6C34878D82A}">
                    <a16:rowId xmlns:a16="http://schemas.microsoft.com/office/drawing/2014/main" val="3370946113"/>
                  </a:ext>
                </a:extLst>
              </a:tr>
              <a:tr h="507318">
                <a:tc>
                  <a:txBody>
                    <a:bodyPr/>
                    <a:lstStyle/>
                    <a:p>
                      <a:pPr algn="ctr" rtl="0" fontAlgn="ctr">
                        <a:spcBef>
                          <a:spcPts val="0"/>
                        </a:spcBef>
                        <a:spcAft>
                          <a:spcPts val="0"/>
                        </a:spcAft>
                      </a:pPr>
                      <a:r>
                        <a:rPr lang="en-US" sz="1500" b="0" i="0" u="none" strike="noStrike">
                          <a:solidFill>
                            <a:srgbClr val="000000"/>
                          </a:solidFill>
                          <a:effectLst/>
                          <a:latin typeface="Sarabun"/>
                        </a:rPr>
                        <a:t>ARSISAH KAMPHUAN</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75Days</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No</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Ranong 85120</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lose weight and exercise</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Ranong</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Pak Nam</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02-000-5000</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dirty="0">
                          <a:solidFill>
                            <a:srgbClr val="000000"/>
                          </a:solidFill>
                          <a:effectLst/>
                          <a:latin typeface="Sarabun"/>
                        </a:rPr>
                        <a:t>16,250</a:t>
                      </a:r>
                      <a:endParaRPr lang="en-US" sz="1100" dirty="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extLst>
                  <a:ext uri="{0D108BD9-81ED-4DB2-BD59-A6C34878D82A}">
                    <a16:rowId xmlns:a16="http://schemas.microsoft.com/office/drawing/2014/main" val="525743965"/>
                  </a:ext>
                </a:extLst>
              </a:tr>
            </a:tbl>
          </a:graphicData>
        </a:graphic>
      </p:graphicFrame>
    </p:spTree>
    <p:extLst>
      <p:ext uri="{BB962C8B-B14F-4D97-AF65-F5344CB8AC3E}">
        <p14:creationId xmlns:p14="http://schemas.microsoft.com/office/powerpoint/2010/main" val="28161921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BE77-9D56-8340-98D8-DDD1BD0CFB2D}"/>
              </a:ext>
            </a:extLst>
          </p:cNvPr>
          <p:cNvSpPr>
            <a:spLocks noGrp="1"/>
          </p:cNvSpPr>
          <p:nvPr>
            <p:ph type="title"/>
          </p:nvPr>
        </p:nvSpPr>
        <p:spPr/>
        <p:txBody>
          <a:bodyPr>
            <a:normAutofit/>
          </a:bodyPr>
          <a:lstStyle/>
          <a:p>
            <a:pPr rtl="0">
              <a:spcBef>
                <a:spcPts val="0"/>
              </a:spcBef>
              <a:spcAft>
                <a:spcPts val="0"/>
              </a:spcAft>
            </a:pPr>
            <a:r>
              <a:rPr lang="en-US" sz="4000" b="1" i="0" u="none" strike="noStrike" dirty="0">
                <a:solidFill>
                  <a:srgbClr val="2D2D2D"/>
                </a:solidFill>
                <a:effectLst/>
                <a:latin typeface="Garamond" panose="02020404030301010803" pitchFamily="18" charset="0"/>
              </a:rPr>
              <a:t>1NF (First Normal Form) Rules</a:t>
            </a:r>
            <a:endParaRPr lang="en-US" sz="4000" dirty="0">
              <a:latin typeface="Garamond" panose="02020404030301010803" pitchFamily="18" charset="0"/>
            </a:endParaRPr>
          </a:p>
        </p:txBody>
      </p:sp>
      <p:sp>
        <p:nvSpPr>
          <p:cNvPr id="3" name="Content Placeholder 2">
            <a:extLst>
              <a:ext uri="{FF2B5EF4-FFF2-40B4-BE49-F238E27FC236}">
                <a16:creationId xmlns:a16="http://schemas.microsoft.com/office/drawing/2014/main" id="{C192E09A-19B3-3641-A204-C97F3645FEAA}"/>
              </a:ext>
            </a:extLst>
          </p:cNvPr>
          <p:cNvSpPr>
            <a:spLocks noGrp="1"/>
          </p:cNvSpPr>
          <p:nvPr>
            <p:ph idx="1"/>
          </p:nvPr>
        </p:nvSpPr>
        <p:spPr/>
        <p:txBody>
          <a:bodyPr>
            <a:noAutofit/>
          </a:bodyPr>
          <a:lstStyle/>
          <a:p>
            <a:pPr algn="just" rtl="0" fontAlgn="base">
              <a:spcBef>
                <a:spcPts val="0"/>
              </a:spcBef>
              <a:spcAft>
                <a:spcPts val="0"/>
              </a:spcAft>
              <a:buFont typeface="Arial" panose="020B0604020202020204" pitchFamily="34" charset="0"/>
              <a:buChar char="•"/>
            </a:pPr>
            <a:r>
              <a:rPr lang="en-US" sz="2000" b="0" i="0" u="none" strike="noStrike" dirty="0">
                <a:solidFill>
                  <a:srgbClr val="2D2D2D"/>
                </a:solidFill>
                <a:effectLst/>
                <a:latin typeface="Garamond" panose="02020404030301010803" pitchFamily="18" charset="0"/>
              </a:rPr>
              <a:t>Each table cell should contain a single value.</a:t>
            </a:r>
          </a:p>
          <a:p>
            <a:pPr algn="just" rtl="0" fontAlgn="base">
              <a:spcBef>
                <a:spcPts val="0"/>
              </a:spcBef>
              <a:spcAft>
                <a:spcPts val="0"/>
              </a:spcAft>
              <a:buFont typeface="Arial" panose="020B0604020202020204" pitchFamily="34" charset="0"/>
              <a:buChar char="•"/>
            </a:pPr>
            <a:r>
              <a:rPr lang="en-US" sz="2000" b="0" i="0" u="none" strike="noStrike" dirty="0">
                <a:solidFill>
                  <a:srgbClr val="2D2D2D"/>
                </a:solidFill>
                <a:effectLst/>
                <a:latin typeface="Garamond" panose="02020404030301010803" pitchFamily="18" charset="0"/>
              </a:rPr>
              <a:t>Each record needs to be unique</a:t>
            </a:r>
          </a:p>
          <a:p>
            <a:pPr algn="just" rtl="0" fontAlgn="base">
              <a:spcBef>
                <a:spcPts val="0"/>
              </a:spcBef>
              <a:spcAft>
                <a:spcPts val="0"/>
              </a:spcAft>
              <a:buFont typeface="Arial" panose="020B0604020202020204" pitchFamily="34" charset="0"/>
              <a:buChar char="•"/>
            </a:pPr>
            <a:r>
              <a:rPr lang="en-US" sz="2000" b="0" i="0" u="none" strike="noStrike" dirty="0">
                <a:solidFill>
                  <a:srgbClr val="2D2D2D"/>
                </a:solidFill>
                <a:effectLst/>
                <a:latin typeface="Garamond" panose="02020404030301010803" pitchFamily="18" charset="0"/>
              </a:rPr>
              <a:t>Each table must be identified with a unique column or concatenated columns called the primary key</a:t>
            </a:r>
          </a:p>
          <a:p>
            <a:pPr algn="just" rtl="0" fontAlgn="base">
              <a:spcBef>
                <a:spcPts val="0"/>
              </a:spcBef>
              <a:spcAft>
                <a:spcPts val="0"/>
              </a:spcAft>
              <a:buFont typeface="Arial" panose="020B0604020202020204" pitchFamily="34" charset="0"/>
              <a:buChar char="•"/>
            </a:pPr>
            <a:r>
              <a:rPr lang="en-US" sz="2000" b="0" i="0" u="none" strike="noStrike" dirty="0">
                <a:solidFill>
                  <a:srgbClr val="2D2D2D"/>
                </a:solidFill>
                <a:effectLst/>
                <a:latin typeface="Garamond" panose="02020404030301010803" pitchFamily="18" charset="0"/>
              </a:rPr>
              <a:t>A table is referred to as being in its First Normal Form if atomicity of the table is 1.</a:t>
            </a:r>
            <a:endParaRPr lang="en-US" sz="2000" b="0" dirty="0">
              <a:effectLst/>
              <a:latin typeface="Garamond" panose="02020404030301010803" pitchFamily="18" charset="0"/>
            </a:endParaRPr>
          </a:p>
          <a:p>
            <a:pPr algn="just" rtl="0">
              <a:spcBef>
                <a:spcPts val="0"/>
              </a:spcBef>
              <a:spcAft>
                <a:spcPts val="0"/>
              </a:spcAft>
            </a:pPr>
            <a:r>
              <a:rPr lang="en-US" sz="2000" b="0" i="0" u="none" strike="noStrike" dirty="0">
                <a:solidFill>
                  <a:srgbClr val="2D2D2D"/>
                </a:solidFill>
                <a:effectLst/>
                <a:latin typeface="Garamond" panose="02020404030301010803" pitchFamily="18" charset="0"/>
              </a:rPr>
              <a:t>Here, atomicity states that a single cell cannot hold multiple values. It must hold only a single-valued attribute.</a:t>
            </a:r>
            <a:endParaRPr lang="en-US" sz="2000" b="0" dirty="0">
              <a:effectLst/>
              <a:latin typeface="Garamond" panose="02020404030301010803" pitchFamily="18" charset="0"/>
            </a:endParaRPr>
          </a:p>
          <a:p>
            <a:pPr algn="just" rtl="0">
              <a:spcBef>
                <a:spcPts val="0"/>
              </a:spcBef>
              <a:spcAft>
                <a:spcPts val="0"/>
              </a:spcAft>
            </a:pPr>
            <a:r>
              <a:rPr lang="en-US" sz="2000" b="0" i="0" u="none" strike="noStrike" dirty="0">
                <a:solidFill>
                  <a:srgbClr val="2D2D2D"/>
                </a:solidFill>
                <a:effectLst/>
                <a:latin typeface="Garamond" panose="02020404030301010803" pitchFamily="18" charset="0"/>
              </a:rPr>
              <a:t>The First normal form disallows the multi-valued attribute, composite attribute, and their combinations.</a:t>
            </a:r>
            <a:endParaRPr lang="en-US" sz="2000" i="0" u="none" strike="noStrike" dirty="0">
              <a:solidFill>
                <a:srgbClr val="2D2D2D"/>
              </a:solidFill>
              <a:latin typeface="Garamond" panose="02020404030301010803" pitchFamily="18" charset="0"/>
            </a:endParaRPr>
          </a:p>
          <a:p>
            <a:pPr algn="just" rtl="0">
              <a:spcBef>
                <a:spcPts val="0"/>
              </a:spcBef>
              <a:spcAft>
                <a:spcPts val="0"/>
              </a:spcAft>
            </a:pPr>
            <a:br>
              <a:rPr lang="en-US" sz="2000" dirty="0">
                <a:latin typeface="Garamond" panose="02020404030301010803" pitchFamily="18" charset="0"/>
              </a:rPr>
            </a:br>
            <a:endParaRPr lang="en-US" sz="2000" dirty="0">
              <a:latin typeface="Garamond" panose="02020404030301010803" pitchFamily="18" charset="0"/>
            </a:endParaRPr>
          </a:p>
        </p:txBody>
      </p:sp>
    </p:spTree>
    <p:extLst>
      <p:ext uri="{BB962C8B-B14F-4D97-AF65-F5344CB8AC3E}">
        <p14:creationId xmlns:p14="http://schemas.microsoft.com/office/powerpoint/2010/main" val="34955164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050B-D179-AE4F-B3B2-B13E45006D34}"/>
              </a:ext>
            </a:extLst>
          </p:cNvPr>
          <p:cNvSpPr>
            <a:spLocks noGrp="1"/>
          </p:cNvSpPr>
          <p:nvPr>
            <p:ph type="title"/>
          </p:nvPr>
        </p:nvSpPr>
        <p:spPr/>
        <p:txBody>
          <a:bodyPr>
            <a:normAutofit/>
          </a:bodyPr>
          <a:lstStyle/>
          <a:p>
            <a:r>
              <a:rPr lang="en-US" sz="4000" b="1" dirty="0">
                <a:latin typeface="Garamond" panose="02020404030301010803" pitchFamily="18" charset="0"/>
              </a:rPr>
              <a:t>Example of </a:t>
            </a:r>
            <a:r>
              <a:rPr lang="en-US" sz="4000" b="1" i="0" u="none" strike="noStrike" dirty="0">
                <a:solidFill>
                  <a:srgbClr val="2D2D2D"/>
                </a:solidFill>
                <a:effectLst/>
                <a:latin typeface="Garamond" panose="02020404030301010803" pitchFamily="18" charset="0"/>
              </a:rPr>
              <a:t>1NF</a:t>
            </a:r>
            <a:endParaRPr lang="en-US" sz="4000" b="1" dirty="0">
              <a:latin typeface="Garamond" panose="02020404030301010803" pitchFamily="18" charset="0"/>
            </a:endParaRPr>
          </a:p>
        </p:txBody>
      </p:sp>
      <p:graphicFrame>
        <p:nvGraphicFramePr>
          <p:cNvPr id="4" name="Table 3">
            <a:extLst>
              <a:ext uri="{FF2B5EF4-FFF2-40B4-BE49-F238E27FC236}">
                <a16:creationId xmlns:a16="http://schemas.microsoft.com/office/drawing/2014/main" id="{5AB1EB94-0924-B74B-B1A1-EF86F206C48F}"/>
              </a:ext>
            </a:extLst>
          </p:cNvPr>
          <p:cNvGraphicFramePr>
            <a:graphicFrameLocks noGrp="1"/>
          </p:cNvGraphicFramePr>
          <p:nvPr/>
        </p:nvGraphicFramePr>
        <p:xfrm>
          <a:off x="1372783" y="2557463"/>
          <a:ext cx="9446434" cy="3317875"/>
        </p:xfrm>
        <a:graphic>
          <a:graphicData uri="http://schemas.openxmlformats.org/drawingml/2006/table">
            <a:tbl>
              <a:tblPr/>
              <a:tblGrid>
                <a:gridCol w="1341943">
                  <a:extLst>
                    <a:ext uri="{9D8B030D-6E8A-4147-A177-3AD203B41FA5}">
                      <a16:colId xmlns:a16="http://schemas.microsoft.com/office/drawing/2014/main" val="1994773553"/>
                    </a:ext>
                  </a:extLst>
                </a:gridCol>
                <a:gridCol w="1151746">
                  <a:extLst>
                    <a:ext uri="{9D8B030D-6E8A-4147-A177-3AD203B41FA5}">
                      <a16:colId xmlns:a16="http://schemas.microsoft.com/office/drawing/2014/main" val="441772979"/>
                    </a:ext>
                  </a:extLst>
                </a:gridCol>
                <a:gridCol w="649839">
                  <a:extLst>
                    <a:ext uri="{9D8B030D-6E8A-4147-A177-3AD203B41FA5}">
                      <a16:colId xmlns:a16="http://schemas.microsoft.com/office/drawing/2014/main" val="3583489057"/>
                    </a:ext>
                  </a:extLst>
                </a:gridCol>
                <a:gridCol w="750220">
                  <a:extLst>
                    <a:ext uri="{9D8B030D-6E8A-4147-A177-3AD203B41FA5}">
                      <a16:colId xmlns:a16="http://schemas.microsoft.com/office/drawing/2014/main" val="3627146351"/>
                    </a:ext>
                  </a:extLst>
                </a:gridCol>
                <a:gridCol w="1051365">
                  <a:extLst>
                    <a:ext uri="{9D8B030D-6E8A-4147-A177-3AD203B41FA5}">
                      <a16:colId xmlns:a16="http://schemas.microsoft.com/office/drawing/2014/main" val="4290432696"/>
                    </a:ext>
                  </a:extLst>
                </a:gridCol>
                <a:gridCol w="1526856">
                  <a:extLst>
                    <a:ext uri="{9D8B030D-6E8A-4147-A177-3AD203B41FA5}">
                      <a16:colId xmlns:a16="http://schemas.microsoft.com/office/drawing/2014/main" val="3480146092"/>
                    </a:ext>
                  </a:extLst>
                </a:gridCol>
                <a:gridCol w="760787">
                  <a:extLst>
                    <a:ext uri="{9D8B030D-6E8A-4147-A177-3AD203B41FA5}">
                      <a16:colId xmlns:a16="http://schemas.microsoft.com/office/drawing/2014/main" val="2295662114"/>
                    </a:ext>
                  </a:extLst>
                </a:gridCol>
                <a:gridCol w="908717">
                  <a:extLst>
                    <a:ext uri="{9D8B030D-6E8A-4147-A177-3AD203B41FA5}">
                      <a16:colId xmlns:a16="http://schemas.microsoft.com/office/drawing/2014/main" val="2426335730"/>
                    </a:ext>
                  </a:extLst>
                </a:gridCol>
                <a:gridCol w="760787">
                  <a:extLst>
                    <a:ext uri="{9D8B030D-6E8A-4147-A177-3AD203B41FA5}">
                      <a16:colId xmlns:a16="http://schemas.microsoft.com/office/drawing/2014/main" val="1976125684"/>
                    </a:ext>
                  </a:extLst>
                </a:gridCol>
                <a:gridCol w="544174">
                  <a:extLst>
                    <a:ext uri="{9D8B030D-6E8A-4147-A177-3AD203B41FA5}">
                      <a16:colId xmlns:a16="http://schemas.microsoft.com/office/drawing/2014/main" val="910128180"/>
                    </a:ext>
                  </a:extLst>
                </a:gridCol>
              </a:tblGrid>
              <a:tr h="458585">
                <a:tc>
                  <a:txBody>
                    <a:bodyPr/>
                    <a:lstStyle/>
                    <a:p>
                      <a:pPr algn="ctr" rtl="0" fontAlgn="ctr">
                        <a:spcBef>
                          <a:spcPts val="0"/>
                        </a:spcBef>
                        <a:spcAft>
                          <a:spcPts val="0"/>
                        </a:spcAft>
                      </a:pPr>
                      <a:r>
                        <a:rPr lang="en-US" sz="1300" b="1" i="0" u="none" strike="noStrike">
                          <a:solidFill>
                            <a:srgbClr val="000000"/>
                          </a:solidFill>
                          <a:effectLst/>
                          <a:latin typeface="Sarabun"/>
                        </a:rPr>
                        <a:t>Customer ID</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Customer Name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Days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Food Allergies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Shipping Address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Newsletter</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Area</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Delivery Branch</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Branch Phone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Price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31107863"/>
                  </a:ext>
                </a:extLst>
              </a:tr>
              <a:tr h="458585">
                <a:tc>
                  <a:txBody>
                    <a:bodyPr/>
                    <a:lstStyle/>
                    <a:p>
                      <a:pPr algn="ctr" rtl="0" fontAlgn="ctr">
                        <a:spcBef>
                          <a:spcPts val="0"/>
                        </a:spcBef>
                        <a:spcAft>
                          <a:spcPts val="0"/>
                        </a:spcAft>
                      </a:pPr>
                      <a:r>
                        <a:rPr lang="en-US" sz="1300" b="0" i="0" u="none" strike="noStrike">
                          <a:solidFill>
                            <a:srgbClr val="000000"/>
                          </a:solidFill>
                          <a:effectLst/>
                          <a:latin typeface="Sarabun"/>
                        </a:rPr>
                        <a:t>F001</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AMAL KALAEPEH</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5 days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Sea Foods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Yala City</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lose weight and exercise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Yala</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mueang district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02-000-3000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1,225</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8915458"/>
                  </a:ext>
                </a:extLst>
              </a:tr>
              <a:tr h="640329">
                <a:tc>
                  <a:txBody>
                    <a:bodyPr/>
                    <a:lstStyle/>
                    <a:p>
                      <a:pPr algn="ctr" rtl="0" fontAlgn="ctr">
                        <a:spcBef>
                          <a:spcPts val="0"/>
                        </a:spcBef>
                        <a:spcAft>
                          <a:spcPts val="0"/>
                        </a:spcAft>
                      </a:pPr>
                      <a:r>
                        <a:rPr lang="en-US" sz="1300" b="0" i="0" u="none" strike="noStrike">
                          <a:solidFill>
                            <a:srgbClr val="000000"/>
                          </a:solidFill>
                          <a:effectLst/>
                          <a:latin typeface="Sarabun"/>
                        </a:rPr>
                        <a:t>M001</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br>
                        <a:rPr lang="en-US" sz="1300" b="0" i="0" u="none" strike="noStrike" dirty="0">
                          <a:solidFill>
                            <a:srgbClr val="000000"/>
                          </a:solidFill>
                          <a:effectLst/>
                          <a:latin typeface="Sarabun"/>
                        </a:rPr>
                      </a:br>
                      <a:r>
                        <a:rPr lang="en-US" sz="1300" b="0" i="0" u="none" strike="noStrike" dirty="0">
                          <a:solidFill>
                            <a:srgbClr val="000000"/>
                          </a:solidFill>
                          <a:effectLst/>
                          <a:latin typeface="Sarabun"/>
                        </a:rPr>
                        <a:t>NASRUDIN YUSOH</a:t>
                      </a:r>
                      <a:endParaRPr lang="en-US" sz="1000" dirty="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45 Days </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crab </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Tak Bai, Narathiwat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healthy cooking, </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Narathiwat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Tak Bai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02-000-4000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16,100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4154421"/>
                  </a:ext>
                </a:extLst>
              </a:tr>
              <a:tr h="640329">
                <a:tc>
                  <a:txBody>
                    <a:bodyPr/>
                    <a:lstStyle/>
                    <a:p>
                      <a:pPr algn="ctr" rtl="0" fontAlgn="ctr">
                        <a:spcBef>
                          <a:spcPts val="0"/>
                        </a:spcBef>
                        <a:spcAft>
                          <a:spcPts val="0"/>
                        </a:spcAft>
                      </a:pPr>
                      <a:r>
                        <a:rPr lang="en-US" sz="1300" b="0" i="0" u="none" strike="noStrike">
                          <a:solidFill>
                            <a:srgbClr val="000000"/>
                          </a:solidFill>
                          <a:effectLst/>
                          <a:latin typeface="Sarabun"/>
                        </a:rPr>
                        <a:t>M001</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br>
                        <a:rPr lang="en-US" sz="1300" b="0" i="0" u="none" strike="noStrike">
                          <a:solidFill>
                            <a:srgbClr val="000000"/>
                          </a:solidFill>
                          <a:effectLst/>
                          <a:latin typeface="Sarabun"/>
                        </a:rPr>
                      </a:br>
                      <a:r>
                        <a:rPr lang="en-US" sz="1300" b="0" i="0" u="none" strike="noStrike">
                          <a:solidFill>
                            <a:srgbClr val="000000"/>
                          </a:solidFill>
                          <a:effectLst/>
                          <a:latin typeface="Sarabun"/>
                        </a:rPr>
                        <a:t>NASRUDIN YUSOH</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25 Days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crab </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Tak Bai, Narathiwat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lose weight and exercise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Narathiwat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Tak Bai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02-000-4000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6,075</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714595487"/>
                  </a:ext>
                </a:extLst>
              </a:tr>
              <a:tr h="661462">
                <a:tc>
                  <a:txBody>
                    <a:bodyPr/>
                    <a:lstStyle/>
                    <a:p>
                      <a:pPr algn="ctr" rtl="0" fontAlgn="ctr">
                        <a:spcBef>
                          <a:spcPts val="0"/>
                        </a:spcBef>
                        <a:spcAft>
                          <a:spcPts val="0"/>
                        </a:spcAft>
                      </a:pPr>
                      <a:r>
                        <a:rPr lang="en-US" sz="1300" b="0" i="0" u="none" strike="noStrike">
                          <a:solidFill>
                            <a:srgbClr val="000000"/>
                          </a:solidFill>
                          <a:effectLst/>
                          <a:latin typeface="Sarabun"/>
                        </a:rPr>
                        <a:t>M002</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br>
                        <a:rPr lang="en-US" sz="1300" b="0" i="0" u="none" strike="noStrike">
                          <a:solidFill>
                            <a:srgbClr val="000000"/>
                          </a:solidFill>
                          <a:effectLst/>
                          <a:latin typeface="Sarabun"/>
                        </a:rPr>
                      </a:br>
                      <a:r>
                        <a:rPr lang="en-US" sz="1300" b="0" i="0" u="none" strike="noStrike">
                          <a:solidFill>
                            <a:srgbClr val="000000"/>
                          </a:solidFill>
                          <a:effectLst/>
                          <a:latin typeface="Sarabun"/>
                        </a:rPr>
                        <a:t>HILMI ARWAEKACHI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25 Days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No</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Saiburee, Pattani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healthy cooking</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Pattani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Saiburee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02-000-5000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6,075</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33298282"/>
                  </a:ext>
                </a:extLst>
              </a:tr>
              <a:tr h="458585">
                <a:tc>
                  <a:txBody>
                    <a:bodyPr/>
                    <a:lstStyle/>
                    <a:p>
                      <a:pPr algn="ctr" rtl="0" fontAlgn="ctr">
                        <a:spcBef>
                          <a:spcPts val="0"/>
                        </a:spcBef>
                        <a:spcAft>
                          <a:spcPts val="0"/>
                        </a:spcAft>
                      </a:pPr>
                      <a:r>
                        <a:rPr lang="en-US" sz="1300" b="0" i="0" u="none" strike="noStrike">
                          <a:solidFill>
                            <a:srgbClr val="000000"/>
                          </a:solidFill>
                          <a:effectLst/>
                          <a:latin typeface="Sarabun"/>
                        </a:rPr>
                        <a:t>F002</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ARSISAH KAMPHUAN</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75Days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No</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Ranong </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lose weight and exercise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Ranong</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Pak Nam</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02-000-5000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dirty="0">
                          <a:solidFill>
                            <a:srgbClr val="000000"/>
                          </a:solidFill>
                          <a:effectLst/>
                          <a:latin typeface="Sarabun"/>
                        </a:rPr>
                        <a:t>16,250</a:t>
                      </a:r>
                      <a:endParaRPr lang="en-US" sz="10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45770069"/>
                  </a:ext>
                </a:extLst>
              </a:tr>
            </a:tbl>
          </a:graphicData>
        </a:graphic>
      </p:graphicFrame>
      <p:sp>
        <p:nvSpPr>
          <p:cNvPr id="5" name="Rectangle 1">
            <a:extLst>
              <a:ext uri="{FF2B5EF4-FFF2-40B4-BE49-F238E27FC236}">
                <a16:creationId xmlns:a16="http://schemas.microsoft.com/office/drawing/2014/main" id="{A6E991DC-56DB-9740-9080-AE25DEC7BF62}"/>
              </a:ext>
            </a:extLst>
          </p:cNvPr>
          <p:cNvSpPr>
            <a:spLocks noChangeArrowheads="1"/>
          </p:cNvSpPr>
          <p:nvPr/>
        </p:nvSpPr>
        <p:spPr bwMode="auto">
          <a:xfrm>
            <a:off x="1373188" y="25574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824282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4EC1-E55E-C241-ADAD-E2B388CDD8A3}"/>
              </a:ext>
            </a:extLst>
          </p:cNvPr>
          <p:cNvSpPr>
            <a:spLocks noGrp="1"/>
          </p:cNvSpPr>
          <p:nvPr>
            <p:ph type="title"/>
          </p:nvPr>
        </p:nvSpPr>
        <p:spPr/>
        <p:txBody>
          <a:bodyPr>
            <a:normAutofit/>
          </a:bodyPr>
          <a:lstStyle/>
          <a:p>
            <a:pPr rtl="0">
              <a:spcBef>
                <a:spcPts val="0"/>
              </a:spcBef>
              <a:spcAft>
                <a:spcPts val="0"/>
              </a:spcAft>
            </a:pPr>
            <a:r>
              <a:rPr lang="en-US" sz="4000" b="1" i="0" u="none" strike="noStrike" dirty="0">
                <a:solidFill>
                  <a:srgbClr val="2D2D2D"/>
                </a:solidFill>
                <a:effectLst/>
                <a:latin typeface="Garamond" panose="02020404030301010803" pitchFamily="18" charset="0"/>
              </a:rPr>
              <a:t>2NF (Second Normal Form) Rules</a:t>
            </a:r>
            <a:endParaRPr lang="en-US" sz="4000" dirty="0">
              <a:latin typeface="Garamond" panose="02020404030301010803" pitchFamily="18" charset="0"/>
            </a:endParaRPr>
          </a:p>
        </p:txBody>
      </p:sp>
      <p:sp>
        <p:nvSpPr>
          <p:cNvPr id="3" name="Content Placeholder 2">
            <a:extLst>
              <a:ext uri="{FF2B5EF4-FFF2-40B4-BE49-F238E27FC236}">
                <a16:creationId xmlns:a16="http://schemas.microsoft.com/office/drawing/2014/main" id="{7A6BC78F-0CDD-D14F-AA8D-977339F0F637}"/>
              </a:ext>
            </a:extLst>
          </p:cNvPr>
          <p:cNvSpPr>
            <a:spLocks noGrp="1"/>
          </p:cNvSpPr>
          <p:nvPr>
            <p:ph idx="1"/>
          </p:nvPr>
        </p:nvSpPr>
        <p:spPr>
          <a:xfrm>
            <a:off x="1295402" y="2435909"/>
            <a:ext cx="9601196" cy="3318936"/>
          </a:xfrm>
        </p:spPr>
        <p:txBody>
          <a:bodyPr>
            <a:normAutofit/>
          </a:bodyPr>
          <a:lstStyle/>
          <a:p>
            <a:pPr algn="just" rtl="0">
              <a:spcBef>
                <a:spcPts val="0"/>
              </a:spcBef>
              <a:spcAft>
                <a:spcPts val="0"/>
              </a:spcAft>
            </a:pPr>
            <a:r>
              <a:rPr lang="en-US" sz="2000" b="0" i="0" u="none" strike="noStrike" dirty="0">
                <a:solidFill>
                  <a:srgbClr val="2D2D2D"/>
                </a:solidFill>
                <a:effectLst/>
                <a:latin typeface="Garamond" panose="02020404030301010803" pitchFamily="18" charset="0"/>
              </a:rPr>
              <a:t>Rule 1- Be in 1NF</a:t>
            </a:r>
            <a:endParaRPr lang="en-US" sz="2000" b="0" dirty="0">
              <a:effectLst/>
              <a:latin typeface="Garamond" panose="02020404030301010803" pitchFamily="18" charset="0"/>
            </a:endParaRPr>
          </a:p>
          <a:p>
            <a:pPr algn="just" rtl="0">
              <a:spcBef>
                <a:spcPts val="0"/>
              </a:spcBef>
              <a:spcAft>
                <a:spcPts val="0"/>
              </a:spcAft>
            </a:pPr>
            <a:r>
              <a:rPr lang="en-US" sz="2000" b="0" i="0" u="none" strike="noStrike" dirty="0">
                <a:solidFill>
                  <a:srgbClr val="2D2D2D"/>
                </a:solidFill>
                <a:effectLst/>
                <a:latin typeface="Garamond" panose="02020404030301010803" pitchFamily="18" charset="0"/>
              </a:rPr>
              <a:t>Rule 2- Single Column Primary Key that does not functionally dependent on any subset of candidate key relation</a:t>
            </a:r>
            <a:endParaRPr lang="en-US" sz="2000" b="0" dirty="0">
              <a:effectLst/>
              <a:latin typeface="Garamond" panose="02020404030301010803" pitchFamily="18" charset="0"/>
            </a:endParaRPr>
          </a:p>
          <a:p>
            <a:pPr algn="just" rtl="0">
              <a:spcBef>
                <a:spcPts val="0"/>
              </a:spcBef>
              <a:spcAft>
                <a:spcPts val="0"/>
              </a:spcAft>
            </a:pPr>
            <a:r>
              <a:rPr lang="en-US" sz="2000" b="0" i="0" u="none" strike="noStrike" dirty="0">
                <a:solidFill>
                  <a:srgbClr val="2D2D2D"/>
                </a:solidFill>
                <a:effectLst/>
                <a:latin typeface="Garamond" panose="02020404030301010803" pitchFamily="18" charset="0"/>
              </a:rPr>
              <a:t>The first condition for the table to be in Second Normal Form is that the table has to be in First Normal Form. The table should not possess partial dependency. The partial dependency here means the proper subset of the candidate key should give a non-prime attribute.</a:t>
            </a:r>
            <a:endParaRPr lang="en-US" sz="2000" b="0" dirty="0">
              <a:effectLst/>
              <a:latin typeface="Garamond" panose="02020404030301010803" pitchFamily="18" charset="0"/>
            </a:endParaRPr>
          </a:p>
          <a:p>
            <a:pPr marL="0" indent="0">
              <a:buNone/>
            </a:pPr>
            <a:br>
              <a:rPr lang="en-US" sz="2000" dirty="0">
                <a:latin typeface="Garamond" panose="02020404030301010803" pitchFamily="18" charset="0"/>
              </a:rPr>
            </a:br>
            <a:endParaRPr lang="en-US" sz="2000" dirty="0">
              <a:latin typeface="Garamond" panose="02020404030301010803" pitchFamily="18" charset="0"/>
            </a:endParaRPr>
          </a:p>
        </p:txBody>
      </p:sp>
      <p:pic>
        <p:nvPicPr>
          <p:cNvPr id="5122" name="Picture 2" descr="normalizationinsql_5">
            <a:extLst>
              <a:ext uri="{FF2B5EF4-FFF2-40B4-BE49-F238E27FC236}">
                <a16:creationId xmlns:a16="http://schemas.microsoft.com/office/drawing/2014/main" id="{C1D98BE1-6A99-3B42-A591-EC2E10FA02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2965" y="4664637"/>
            <a:ext cx="1612900" cy="13462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normalizationinsql_6.">
            <a:extLst>
              <a:ext uri="{FF2B5EF4-FFF2-40B4-BE49-F238E27FC236}">
                <a16:creationId xmlns:a16="http://schemas.microsoft.com/office/drawing/2014/main" id="{8C479EA1-B30D-AE40-AB6C-8F38EB737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6645" y="4665386"/>
            <a:ext cx="2032000" cy="13589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ormalizationinsql_4">
            <a:extLst>
              <a:ext uri="{FF2B5EF4-FFF2-40B4-BE49-F238E27FC236}">
                <a16:creationId xmlns:a16="http://schemas.microsoft.com/office/drawing/2014/main" id="{230573D6-F6DB-C944-9FAF-67F92FEFFD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0684" y="4664637"/>
            <a:ext cx="2667000" cy="134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3731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050B-D179-AE4F-B3B2-B13E45006D34}"/>
              </a:ext>
            </a:extLst>
          </p:cNvPr>
          <p:cNvSpPr>
            <a:spLocks noGrp="1"/>
          </p:cNvSpPr>
          <p:nvPr>
            <p:ph type="title"/>
          </p:nvPr>
        </p:nvSpPr>
        <p:spPr/>
        <p:txBody>
          <a:bodyPr>
            <a:normAutofit/>
          </a:bodyPr>
          <a:lstStyle/>
          <a:p>
            <a:r>
              <a:rPr lang="en-US" sz="4000" b="1" i="0" u="none" strike="noStrike" dirty="0">
                <a:solidFill>
                  <a:srgbClr val="2D2D2D"/>
                </a:solidFill>
                <a:effectLst/>
                <a:latin typeface="Garamond" panose="02020404030301010803" pitchFamily="18" charset="0"/>
              </a:rPr>
              <a:t>1NF</a:t>
            </a:r>
            <a:endParaRPr lang="en-US" sz="4000" b="1" dirty="0">
              <a:latin typeface="Garamond" panose="02020404030301010803" pitchFamily="18" charset="0"/>
            </a:endParaRPr>
          </a:p>
        </p:txBody>
      </p:sp>
      <p:graphicFrame>
        <p:nvGraphicFramePr>
          <p:cNvPr id="4" name="Table 3">
            <a:extLst>
              <a:ext uri="{FF2B5EF4-FFF2-40B4-BE49-F238E27FC236}">
                <a16:creationId xmlns:a16="http://schemas.microsoft.com/office/drawing/2014/main" id="{5AB1EB94-0924-B74B-B1A1-EF86F206C48F}"/>
              </a:ext>
            </a:extLst>
          </p:cNvPr>
          <p:cNvGraphicFramePr>
            <a:graphicFrameLocks noGrp="1"/>
          </p:cNvGraphicFramePr>
          <p:nvPr/>
        </p:nvGraphicFramePr>
        <p:xfrm>
          <a:off x="1372783" y="2557463"/>
          <a:ext cx="9446434" cy="3317875"/>
        </p:xfrm>
        <a:graphic>
          <a:graphicData uri="http://schemas.openxmlformats.org/drawingml/2006/table">
            <a:tbl>
              <a:tblPr/>
              <a:tblGrid>
                <a:gridCol w="1341943">
                  <a:extLst>
                    <a:ext uri="{9D8B030D-6E8A-4147-A177-3AD203B41FA5}">
                      <a16:colId xmlns:a16="http://schemas.microsoft.com/office/drawing/2014/main" val="1994773553"/>
                    </a:ext>
                  </a:extLst>
                </a:gridCol>
                <a:gridCol w="1151746">
                  <a:extLst>
                    <a:ext uri="{9D8B030D-6E8A-4147-A177-3AD203B41FA5}">
                      <a16:colId xmlns:a16="http://schemas.microsoft.com/office/drawing/2014/main" val="441772979"/>
                    </a:ext>
                  </a:extLst>
                </a:gridCol>
                <a:gridCol w="649839">
                  <a:extLst>
                    <a:ext uri="{9D8B030D-6E8A-4147-A177-3AD203B41FA5}">
                      <a16:colId xmlns:a16="http://schemas.microsoft.com/office/drawing/2014/main" val="3583489057"/>
                    </a:ext>
                  </a:extLst>
                </a:gridCol>
                <a:gridCol w="750220">
                  <a:extLst>
                    <a:ext uri="{9D8B030D-6E8A-4147-A177-3AD203B41FA5}">
                      <a16:colId xmlns:a16="http://schemas.microsoft.com/office/drawing/2014/main" val="3627146351"/>
                    </a:ext>
                  </a:extLst>
                </a:gridCol>
                <a:gridCol w="1051365">
                  <a:extLst>
                    <a:ext uri="{9D8B030D-6E8A-4147-A177-3AD203B41FA5}">
                      <a16:colId xmlns:a16="http://schemas.microsoft.com/office/drawing/2014/main" val="4290432696"/>
                    </a:ext>
                  </a:extLst>
                </a:gridCol>
                <a:gridCol w="1526856">
                  <a:extLst>
                    <a:ext uri="{9D8B030D-6E8A-4147-A177-3AD203B41FA5}">
                      <a16:colId xmlns:a16="http://schemas.microsoft.com/office/drawing/2014/main" val="3480146092"/>
                    </a:ext>
                  </a:extLst>
                </a:gridCol>
                <a:gridCol w="760787">
                  <a:extLst>
                    <a:ext uri="{9D8B030D-6E8A-4147-A177-3AD203B41FA5}">
                      <a16:colId xmlns:a16="http://schemas.microsoft.com/office/drawing/2014/main" val="2295662114"/>
                    </a:ext>
                  </a:extLst>
                </a:gridCol>
                <a:gridCol w="908717">
                  <a:extLst>
                    <a:ext uri="{9D8B030D-6E8A-4147-A177-3AD203B41FA5}">
                      <a16:colId xmlns:a16="http://schemas.microsoft.com/office/drawing/2014/main" val="2426335730"/>
                    </a:ext>
                  </a:extLst>
                </a:gridCol>
                <a:gridCol w="760787">
                  <a:extLst>
                    <a:ext uri="{9D8B030D-6E8A-4147-A177-3AD203B41FA5}">
                      <a16:colId xmlns:a16="http://schemas.microsoft.com/office/drawing/2014/main" val="1976125684"/>
                    </a:ext>
                  </a:extLst>
                </a:gridCol>
                <a:gridCol w="544174">
                  <a:extLst>
                    <a:ext uri="{9D8B030D-6E8A-4147-A177-3AD203B41FA5}">
                      <a16:colId xmlns:a16="http://schemas.microsoft.com/office/drawing/2014/main" val="910128180"/>
                    </a:ext>
                  </a:extLst>
                </a:gridCol>
              </a:tblGrid>
              <a:tr h="458585">
                <a:tc>
                  <a:txBody>
                    <a:bodyPr/>
                    <a:lstStyle/>
                    <a:p>
                      <a:pPr algn="ctr" rtl="0" fontAlgn="ctr">
                        <a:spcBef>
                          <a:spcPts val="0"/>
                        </a:spcBef>
                        <a:spcAft>
                          <a:spcPts val="0"/>
                        </a:spcAft>
                      </a:pPr>
                      <a:r>
                        <a:rPr lang="en-US" sz="1300" b="1" i="0" u="none" strike="noStrike">
                          <a:solidFill>
                            <a:srgbClr val="000000"/>
                          </a:solidFill>
                          <a:effectLst/>
                          <a:latin typeface="Sarabun"/>
                        </a:rPr>
                        <a:t>Customer ID</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Customer Name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Days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Food Allergies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Shipping Address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Newsletter</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Area</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Delivery Branch</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Branch Phone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Price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31107863"/>
                  </a:ext>
                </a:extLst>
              </a:tr>
              <a:tr h="458585">
                <a:tc>
                  <a:txBody>
                    <a:bodyPr/>
                    <a:lstStyle/>
                    <a:p>
                      <a:pPr algn="ctr" rtl="0" fontAlgn="ctr">
                        <a:spcBef>
                          <a:spcPts val="0"/>
                        </a:spcBef>
                        <a:spcAft>
                          <a:spcPts val="0"/>
                        </a:spcAft>
                      </a:pPr>
                      <a:r>
                        <a:rPr lang="en-US" sz="1300" b="0" i="0" u="none" strike="noStrike">
                          <a:solidFill>
                            <a:srgbClr val="000000"/>
                          </a:solidFill>
                          <a:effectLst/>
                          <a:latin typeface="Sarabun"/>
                        </a:rPr>
                        <a:t>F001</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AMAL KALAEPEH</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5 days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Sea Foods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Yala City</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lose weight and exercise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Yala</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mueang district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02-000-3000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1,225</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8915458"/>
                  </a:ext>
                </a:extLst>
              </a:tr>
              <a:tr h="640329">
                <a:tc>
                  <a:txBody>
                    <a:bodyPr/>
                    <a:lstStyle/>
                    <a:p>
                      <a:pPr algn="ctr" rtl="0" fontAlgn="ctr">
                        <a:spcBef>
                          <a:spcPts val="0"/>
                        </a:spcBef>
                        <a:spcAft>
                          <a:spcPts val="0"/>
                        </a:spcAft>
                      </a:pPr>
                      <a:r>
                        <a:rPr lang="en-US" sz="1300" b="0" i="0" u="none" strike="noStrike">
                          <a:solidFill>
                            <a:srgbClr val="000000"/>
                          </a:solidFill>
                          <a:effectLst/>
                          <a:latin typeface="Sarabun"/>
                        </a:rPr>
                        <a:t>M001</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br>
                        <a:rPr lang="en-US" sz="1300" b="0" i="0" u="none" strike="noStrike" dirty="0">
                          <a:solidFill>
                            <a:srgbClr val="000000"/>
                          </a:solidFill>
                          <a:effectLst/>
                          <a:latin typeface="Sarabun"/>
                        </a:rPr>
                      </a:br>
                      <a:r>
                        <a:rPr lang="en-US" sz="1300" b="0" i="0" u="none" strike="noStrike" dirty="0">
                          <a:solidFill>
                            <a:srgbClr val="000000"/>
                          </a:solidFill>
                          <a:effectLst/>
                          <a:latin typeface="Sarabun"/>
                        </a:rPr>
                        <a:t>NASRUDIN YUSOH</a:t>
                      </a:r>
                      <a:endParaRPr lang="en-US" sz="1000" dirty="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45 Days </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crab </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Tak Bai, Narathiwat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healthy cooking, </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Narathiwat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Tak Bai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02-000-4000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16,100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4154421"/>
                  </a:ext>
                </a:extLst>
              </a:tr>
              <a:tr h="640329">
                <a:tc>
                  <a:txBody>
                    <a:bodyPr/>
                    <a:lstStyle/>
                    <a:p>
                      <a:pPr algn="ctr" rtl="0" fontAlgn="ctr">
                        <a:spcBef>
                          <a:spcPts val="0"/>
                        </a:spcBef>
                        <a:spcAft>
                          <a:spcPts val="0"/>
                        </a:spcAft>
                      </a:pPr>
                      <a:r>
                        <a:rPr lang="en-US" sz="1300" b="0" i="0" u="none" strike="noStrike">
                          <a:solidFill>
                            <a:srgbClr val="000000"/>
                          </a:solidFill>
                          <a:effectLst/>
                          <a:latin typeface="Sarabun"/>
                        </a:rPr>
                        <a:t>M001</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br>
                        <a:rPr lang="en-US" sz="1300" b="0" i="0" u="none" strike="noStrike">
                          <a:solidFill>
                            <a:srgbClr val="000000"/>
                          </a:solidFill>
                          <a:effectLst/>
                          <a:latin typeface="Sarabun"/>
                        </a:rPr>
                      </a:br>
                      <a:r>
                        <a:rPr lang="en-US" sz="1300" b="0" i="0" u="none" strike="noStrike">
                          <a:solidFill>
                            <a:srgbClr val="000000"/>
                          </a:solidFill>
                          <a:effectLst/>
                          <a:latin typeface="Sarabun"/>
                        </a:rPr>
                        <a:t>NASRUDIN YUSOH</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25 Days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crab </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Tak Bai, Narathiwat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lose weight and exercise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Narathiwat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Tak Bai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02-000-4000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6,075</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714595487"/>
                  </a:ext>
                </a:extLst>
              </a:tr>
              <a:tr h="661462">
                <a:tc>
                  <a:txBody>
                    <a:bodyPr/>
                    <a:lstStyle/>
                    <a:p>
                      <a:pPr algn="ctr" rtl="0" fontAlgn="ctr">
                        <a:spcBef>
                          <a:spcPts val="0"/>
                        </a:spcBef>
                        <a:spcAft>
                          <a:spcPts val="0"/>
                        </a:spcAft>
                      </a:pPr>
                      <a:r>
                        <a:rPr lang="en-US" sz="1300" b="0" i="0" u="none" strike="noStrike">
                          <a:solidFill>
                            <a:srgbClr val="000000"/>
                          </a:solidFill>
                          <a:effectLst/>
                          <a:latin typeface="Sarabun"/>
                        </a:rPr>
                        <a:t>M002</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br>
                        <a:rPr lang="en-US" sz="1300" b="0" i="0" u="none" strike="noStrike">
                          <a:solidFill>
                            <a:srgbClr val="000000"/>
                          </a:solidFill>
                          <a:effectLst/>
                          <a:latin typeface="Sarabun"/>
                        </a:rPr>
                      </a:br>
                      <a:r>
                        <a:rPr lang="en-US" sz="1300" b="0" i="0" u="none" strike="noStrike">
                          <a:solidFill>
                            <a:srgbClr val="000000"/>
                          </a:solidFill>
                          <a:effectLst/>
                          <a:latin typeface="Sarabun"/>
                        </a:rPr>
                        <a:t>HILMI ARWAEKACHI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25 Days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No</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Saiburee, Pattani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healthy cooking</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Pattani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Saiburee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02-000-5000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6,075</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33298282"/>
                  </a:ext>
                </a:extLst>
              </a:tr>
              <a:tr h="458585">
                <a:tc>
                  <a:txBody>
                    <a:bodyPr/>
                    <a:lstStyle/>
                    <a:p>
                      <a:pPr algn="ctr" rtl="0" fontAlgn="ctr">
                        <a:spcBef>
                          <a:spcPts val="0"/>
                        </a:spcBef>
                        <a:spcAft>
                          <a:spcPts val="0"/>
                        </a:spcAft>
                      </a:pPr>
                      <a:r>
                        <a:rPr lang="en-US" sz="1300" b="0" i="0" u="none" strike="noStrike">
                          <a:solidFill>
                            <a:srgbClr val="000000"/>
                          </a:solidFill>
                          <a:effectLst/>
                          <a:latin typeface="Sarabun"/>
                        </a:rPr>
                        <a:t>F002</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ARSISAH KAMPHUAN</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75Days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No</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Ranong </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lose weight and exercise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Ranong</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Pak Nam</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02-000-5000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dirty="0">
                          <a:solidFill>
                            <a:srgbClr val="000000"/>
                          </a:solidFill>
                          <a:effectLst/>
                          <a:latin typeface="Sarabun"/>
                        </a:rPr>
                        <a:t>16,250</a:t>
                      </a:r>
                      <a:endParaRPr lang="en-US" sz="10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45770069"/>
                  </a:ext>
                </a:extLst>
              </a:tr>
            </a:tbl>
          </a:graphicData>
        </a:graphic>
      </p:graphicFrame>
      <p:sp>
        <p:nvSpPr>
          <p:cNvPr id="5" name="Rectangle 1">
            <a:extLst>
              <a:ext uri="{FF2B5EF4-FFF2-40B4-BE49-F238E27FC236}">
                <a16:creationId xmlns:a16="http://schemas.microsoft.com/office/drawing/2014/main" id="{A6E991DC-56DB-9740-9080-AE25DEC7BF62}"/>
              </a:ext>
            </a:extLst>
          </p:cNvPr>
          <p:cNvSpPr>
            <a:spLocks noChangeArrowheads="1"/>
          </p:cNvSpPr>
          <p:nvPr/>
        </p:nvSpPr>
        <p:spPr bwMode="auto">
          <a:xfrm>
            <a:off x="1373188" y="25574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543077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18F3E16-D3B5-4847-8224-FA1AA5F0A293}"/>
              </a:ext>
            </a:extLst>
          </p:cNvPr>
          <p:cNvGraphicFramePr>
            <a:graphicFrameLocks noGrp="1"/>
          </p:cNvGraphicFramePr>
          <p:nvPr>
            <p:ph idx="1"/>
            <p:extLst>
              <p:ext uri="{D42A27DB-BD31-4B8C-83A1-F6EECF244321}">
                <p14:modId xmlns:p14="http://schemas.microsoft.com/office/powerpoint/2010/main" val="773159288"/>
              </p:ext>
            </p:extLst>
          </p:nvPr>
        </p:nvGraphicFramePr>
        <p:xfrm>
          <a:off x="2144600" y="439986"/>
          <a:ext cx="8252421" cy="3317875"/>
        </p:xfrm>
        <a:graphic>
          <a:graphicData uri="http://schemas.openxmlformats.org/drawingml/2006/table">
            <a:tbl>
              <a:tblPr/>
              <a:tblGrid>
                <a:gridCol w="1341943">
                  <a:extLst>
                    <a:ext uri="{9D8B030D-6E8A-4147-A177-3AD203B41FA5}">
                      <a16:colId xmlns:a16="http://schemas.microsoft.com/office/drawing/2014/main" val="2935538722"/>
                    </a:ext>
                  </a:extLst>
                </a:gridCol>
                <a:gridCol w="1151746">
                  <a:extLst>
                    <a:ext uri="{9D8B030D-6E8A-4147-A177-3AD203B41FA5}">
                      <a16:colId xmlns:a16="http://schemas.microsoft.com/office/drawing/2014/main" val="1481742550"/>
                    </a:ext>
                  </a:extLst>
                </a:gridCol>
                <a:gridCol w="750220">
                  <a:extLst>
                    <a:ext uri="{9D8B030D-6E8A-4147-A177-3AD203B41FA5}">
                      <a16:colId xmlns:a16="http://schemas.microsoft.com/office/drawing/2014/main" val="2526485346"/>
                    </a:ext>
                  </a:extLst>
                </a:gridCol>
                <a:gridCol w="1051365">
                  <a:extLst>
                    <a:ext uri="{9D8B030D-6E8A-4147-A177-3AD203B41FA5}">
                      <a16:colId xmlns:a16="http://schemas.microsoft.com/office/drawing/2014/main" val="2052704965"/>
                    </a:ext>
                  </a:extLst>
                </a:gridCol>
                <a:gridCol w="1526856">
                  <a:extLst>
                    <a:ext uri="{9D8B030D-6E8A-4147-A177-3AD203B41FA5}">
                      <a16:colId xmlns:a16="http://schemas.microsoft.com/office/drawing/2014/main" val="2940057428"/>
                    </a:ext>
                  </a:extLst>
                </a:gridCol>
                <a:gridCol w="760787">
                  <a:extLst>
                    <a:ext uri="{9D8B030D-6E8A-4147-A177-3AD203B41FA5}">
                      <a16:colId xmlns:a16="http://schemas.microsoft.com/office/drawing/2014/main" val="3813951557"/>
                    </a:ext>
                  </a:extLst>
                </a:gridCol>
                <a:gridCol w="908717">
                  <a:extLst>
                    <a:ext uri="{9D8B030D-6E8A-4147-A177-3AD203B41FA5}">
                      <a16:colId xmlns:a16="http://schemas.microsoft.com/office/drawing/2014/main" val="2053118948"/>
                    </a:ext>
                  </a:extLst>
                </a:gridCol>
                <a:gridCol w="760787">
                  <a:extLst>
                    <a:ext uri="{9D8B030D-6E8A-4147-A177-3AD203B41FA5}">
                      <a16:colId xmlns:a16="http://schemas.microsoft.com/office/drawing/2014/main" val="2862971406"/>
                    </a:ext>
                  </a:extLst>
                </a:gridCol>
              </a:tblGrid>
              <a:tr h="458585">
                <a:tc>
                  <a:txBody>
                    <a:bodyPr/>
                    <a:lstStyle/>
                    <a:p>
                      <a:pPr algn="ctr" rtl="0" fontAlgn="ctr">
                        <a:spcBef>
                          <a:spcPts val="0"/>
                        </a:spcBef>
                        <a:spcAft>
                          <a:spcPts val="0"/>
                        </a:spcAft>
                      </a:pPr>
                      <a:r>
                        <a:rPr lang="en-US" sz="1300" b="1" i="0" u="none" strike="noStrike">
                          <a:solidFill>
                            <a:srgbClr val="000000"/>
                          </a:solidFill>
                          <a:effectLst/>
                          <a:latin typeface="Sarabun"/>
                        </a:rPr>
                        <a:t>Customer ID (pk)</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1" i="0" u="none" strike="noStrike" dirty="0">
                          <a:solidFill>
                            <a:srgbClr val="FFFFFF"/>
                          </a:solidFill>
                          <a:effectLst/>
                          <a:latin typeface="Sarabun"/>
                        </a:rPr>
                        <a:t>Customer Name</a:t>
                      </a:r>
                      <a:endParaRPr lang="en-US" sz="10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Food Allergies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Shipping Address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Newsletter</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Area</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Delivery Branch</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Branch Phone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1875637868"/>
                  </a:ext>
                </a:extLst>
              </a:tr>
              <a:tr h="458585">
                <a:tc>
                  <a:txBody>
                    <a:bodyPr/>
                    <a:lstStyle/>
                    <a:p>
                      <a:pPr algn="ctr" rtl="0" fontAlgn="ctr">
                        <a:spcBef>
                          <a:spcPts val="0"/>
                        </a:spcBef>
                        <a:spcAft>
                          <a:spcPts val="0"/>
                        </a:spcAft>
                      </a:pPr>
                      <a:r>
                        <a:rPr lang="en-US" sz="1300" b="0" i="0" u="none" strike="noStrike">
                          <a:solidFill>
                            <a:srgbClr val="000000"/>
                          </a:solidFill>
                          <a:effectLst/>
                          <a:latin typeface="Sarabun"/>
                        </a:rPr>
                        <a:t>F001</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dirty="0">
                          <a:solidFill>
                            <a:srgbClr val="000000"/>
                          </a:solidFill>
                          <a:effectLst/>
                          <a:latin typeface="Sarabun"/>
                        </a:rPr>
                        <a:t>AMAL KALAEPEH</a:t>
                      </a:r>
                      <a:endParaRPr lang="en-US" sz="10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Sea Foods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Yala City</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lose weight and exercise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Yala</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mueang district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02-000-3000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52718462"/>
                  </a:ext>
                </a:extLst>
              </a:tr>
              <a:tr h="640329">
                <a:tc>
                  <a:txBody>
                    <a:bodyPr/>
                    <a:lstStyle/>
                    <a:p>
                      <a:pPr algn="ctr" rtl="0" fontAlgn="ctr">
                        <a:spcBef>
                          <a:spcPts val="0"/>
                        </a:spcBef>
                        <a:spcAft>
                          <a:spcPts val="0"/>
                        </a:spcAft>
                      </a:pPr>
                      <a:r>
                        <a:rPr lang="en-US" sz="1300" b="0" i="0" u="none" strike="noStrike">
                          <a:solidFill>
                            <a:srgbClr val="000000"/>
                          </a:solidFill>
                          <a:effectLst/>
                          <a:latin typeface="Sarabun"/>
                        </a:rPr>
                        <a:t>M001</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br>
                        <a:rPr lang="en-US" sz="1300" b="0" i="0" u="none" strike="noStrike">
                          <a:solidFill>
                            <a:srgbClr val="000000"/>
                          </a:solidFill>
                          <a:effectLst/>
                          <a:latin typeface="Sarabun"/>
                        </a:rPr>
                      </a:br>
                      <a:r>
                        <a:rPr lang="en-US" sz="1300" b="0" i="0" u="none" strike="noStrike">
                          <a:solidFill>
                            <a:srgbClr val="000000"/>
                          </a:solidFill>
                          <a:effectLst/>
                          <a:latin typeface="Sarabun"/>
                        </a:rPr>
                        <a:t>NASRUDIN YUSOH</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dirty="0">
                          <a:solidFill>
                            <a:srgbClr val="000000"/>
                          </a:solidFill>
                          <a:effectLst/>
                          <a:latin typeface="Sarabun"/>
                        </a:rPr>
                        <a:t>crab </a:t>
                      </a:r>
                      <a:endParaRPr lang="en-US" sz="10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Tak Bai, Narathiwat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healthy cooking, </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Narathiwat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Tak Bai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02-000-4000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44938681"/>
                  </a:ext>
                </a:extLst>
              </a:tr>
              <a:tr h="640329">
                <a:tc>
                  <a:txBody>
                    <a:bodyPr/>
                    <a:lstStyle/>
                    <a:p>
                      <a:pPr algn="ctr" rtl="0" fontAlgn="ctr">
                        <a:spcBef>
                          <a:spcPts val="0"/>
                        </a:spcBef>
                        <a:spcAft>
                          <a:spcPts val="0"/>
                        </a:spcAft>
                      </a:pPr>
                      <a:r>
                        <a:rPr lang="en-US" sz="1300" b="0" i="0" u="none" strike="noStrike">
                          <a:solidFill>
                            <a:srgbClr val="000000"/>
                          </a:solidFill>
                          <a:effectLst/>
                          <a:latin typeface="Sarabun"/>
                        </a:rPr>
                        <a:t>M001</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br>
                        <a:rPr lang="en-US" sz="1300" b="0" i="0" u="none" strike="noStrike" dirty="0">
                          <a:solidFill>
                            <a:srgbClr val="000000"/>
                          </a:solidFill>
                          <a:effectLst/>
                          <a:latin typeface="Sarabun"/>
                        </a:rPr>
                      </a:br>
                      <a:r>
                        <a:rPr lang="en-US" sz="1300" b="0" i="0" u="none" strike="noStrike" dirty="0">
                          <a:solidFill>
                            <a:srgbClr val="000000"/>
                          </a:solidFill>
                          <a:effectLst/>
                          <a:latin typeface="Sarabun"/>
                        </a:rPr>
                        <a:t>NASRUDIN YUSOH</a:t>
                      </a:r>
                      <a:endParaRPr lang="en-US" sz="1000" dirty="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crab </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Tak Bai, Narathiwat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lose weight and exercise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Narathiwat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Tak Bai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02-000-4000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357798741"/>
                  </a:ext>
                </a:extLst>
              </a:tr>
              <a:tr h="661462">
                <a:tc>
                  <a:txBody>
                    <a:bodyPr/>
                    <a:lstStyle/>
                    <a:p>
                      <a:pPr algn="ctr" rtl="0" fontAlgn="ctr">
                        <a:spcBef>
                          <a:spcPts val="0"/>
                        </a:spcBef>
                        <a:spcAft>
                          <a:spcPts val="0"/>
                        </a:spcAft>
                      </a:pPr>
                      <a:r>
                        <a:rPr lang="en-US" sz="1300" b="0" i="0" u="none" strike="noStrike">
                          <a:solidFill>
                            <a:srgbClr val="000000"/>
                          </a:solidFill>
                          <a:effectLst/>
                          <a:latin typeface="Sarabun"/>
                        </a:rPr>
                        <a:t>M002</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br>
                        <a:rPr lang="en-US" sz="1300" b="0" i="0" u="none" strike="noStrike">
                          <a:solidFill>
                            <a:srgbClr val="000000"/>
                          </a:solidFill>
                          <a:effectLst/>
                          <a:latin typeface="Sarabun"/>
                        </a:rPr>
                      </a:br>
                      <a:r>
                        <a:rPr lang="en-US" sz="1300" b="0" i="0" u="none" strike="noStrike">
                          <a:solidFill>
                            <a:srgbClr val="000000"/>
                          </a:solidFill>
                          <a:effectLst/>
                          <a:latin typeface="Sarabun"/>
                        </a:rPr>
                        <a:t>HILMI ARWAEKACHI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No</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Saiburee, Pattani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healthy cooking</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Pattani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Saiburee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02-000-5000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79025381"/>
                  </a:ext>
                </a:extLst>
              </a:tr>
              <a:tr h="458585">
                <a:tc>
                  <a:txBody>
                    <a:bodyPr/>
                    <a:lstStyle/>
                    <a:p>
                      <a:pPr algn="ctr" rtl="0" fontAlgn="ctr">
                        <a:spcBef>
                          <a:spcPts val="0"/>
                        </a:spcBef>
                        <a:spcAft>
                          <a:spcPts val="0"/>
                        </a:spcAft>
                      </a:pPr>
                      <a:r>
                        <a:rPr lang="en-US" sz="1300" b="0" i="0" u="none" strike="noStrike">
                          <a:solidFill>
                            <a:srgbClr val="000000"/>
                          </a:solidFill>
                          <a:effectLst/>
                          <a:latin typeface="Sarabun"/>
                        </a:rPr>
                        <a:t>F002</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ARSISAH KAMPHUAN</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No</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Ranong 85120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lose weight and exercise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Ranong</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Pak Nam</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dirty="0">
                          <a:solidFill>
                            <a:srgbClr val="000000"/>
                          </a:solidFill>
                          <a:effectLst/>
                          <a:latin typeface="Sarabun"/>
                        </a:rPr>
                        <a:t>02-000-5000</a:t>
                      </a:r>
                      <a:endParaRPr lang="en-US" sz="10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62722264"/>
                  </a:ext>
                </a:extLst>
              </a:tr>
            </a:tbl>
          </a:graphicData>
        </a:graphic>
      </p:graphicFrame>
      <p:graphicFrame>
        <p:nvGraphicFramePr>
          <p:cNvPr id="10" name="Table 9">
            <a:extLst>
              <a:ext uri="{FF2B5EF4-FFF2-40B4-BE49-F238E27FC236}">
                <a16:creationId xmlns:a16="http://schemas.microsoft.com/office/drawing/2014/main" id="{F08F9E1B-2DF7-7641-921F-4E4A2659B1FA}"/>
              </a:ext>
            </a:extLst>
          </p:cNvPr>
          <p:cNvGraphicFramePr>
            <a:graphicFrameLocks noGrp="1"/>
          </p:cNvGraphicFramePr>
          <p:nvPr>
            <p:extLst>
              <p:ext uri="{D42A27DB-BD31-4B8C-83A1-F6EECF244321}">
                <p14:modId xmlns:p14="http://schemas.microsoft.com/office/powerpoint/2010/main" val="3255226536"/>
              </p:ext>
            </p:extLst>
          </p:nvPr>
        </p:nvGraphicFramePr>
        <p:xfrm>
          <a:off x="7192431" y="4523227"/>
          <a:ext cx="3027333" cy="1609824"/>
        </p:xfrm>
        <a:graphic>
          <a:graphicData uri="http://schemas.openxmlformats.org/drawingml/2006/table">
            <a:tbl>
              <a:tblPr/>
              <a:tblGrid>
                <a:gridCol w="1238874">
                  <a:extLst>
                    <a:ext uri="{9D8B030D-6E8A-4147-A177-3AD203B41FA5}">
                      <a16:colId xmlns:a16="http://schemas.microsoft.com/office/drawing/2014/main" val="2128942464"/>
                    </a:ext>
                  </a:extLst>
                </a:gridCol>
                <a:gridCol w="860612">
                  <a:extLst>
                    <a:ext uri="{9D8B030D-6E8A-4147-A177-3AD203B41FA5}">
                      <a16:colId xmlns:a16="http://schemas.microsoft.com/office/drawing/2014/main" val="2978291619"/>
                    </a:ext>
                  </a:extLst>
                </a:gridCol>
                <a:gridCol w="927847">
                  <a:extLst>
                    <a:ext uri="{9D8B030D-6E8A-4147-A177-3AD203B41FA5}">
                      <a16:colId xmlns:a16="http://schemas.microsoft.com/office/drawing/2014/main" val="1243741491"/>
                    </a:ext>
                  </a:extLst>
                </a:gridCol>
              </a:tblGrid>
              <a:tr h="142717">
                <a:tc>
                  <a:txBody>
                    <a:bodyPr/>
                    <a:lstStyle/>
                    <a:p>
                      <a:pPr algn="ctr" rtl="0" fontAlgn="ctr">
                        <a:spcBef>
                          <a:spcPts val="0"/>
                        </a:spcBef>
                        <a:spcAft>
                          <a:spcPts val="0"/>
                        </a:spcAft>
                      </a:pPr>
                      <a:r>
                        <a:rPr lang="en-US" sz="1200" b="1" i="0" u="none" strike="noStrike">
                          <a:solidFill>
                            <a:srgbClr val="000000"/>
                          </a:solidFill>
                          <a:effectLst/>
                          <a:latin typeface="Sarabun"/>
                        </a:rPr>
                        <a:t>Program no (pk)</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Days</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Price</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1826723658"/>
                  </a:ext>
                </a:extLst>
              </a:tr>
              <a:tr h="142717">
                <a:tc>
                  <a:txBody>
                    <a:bodyPr/>
                    <a:lstStyle/>
                    <a:p>
                      <a:pPr algn="ctr" rtl="0" fontAlgn="ctr">
                        <a:spcBef>
                          <a:spcPts val="0"/>
                        </a:spcBef>
                        <a:spcAft>
                          <a:spcPts val="0"/>
                        </a:spcAft>
                      </a:pPr>
                      <a:r>
                        <a:rPr lang="en-US" sz="1200" b="0" i="0" u="none" strike="noStrike">
                          <a:solidFill>
                            <a:srgbClr val="000000"/>
                          </a:solidFill>
                          <a:effectLst/>
                          <a:latin typeface="Sarabun"/>
                        </a:rPr>
                        <a:t>ST001</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5 days</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1,225</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16704617"/>
                  </a:ext>
                </a:extLst>
              </a:tr>
              <a:tr h="255946">
                <a:tc>
                  <a:txBody>
                    <a:bodyPr/>
                    <a:lstStyle/>
                    <a:p>
                      <a:pPr algn="ctr" rtl="0" fontAlgn="ctr">
                        <a:spcBef>
                          <a:spcPts val="0"/>
                        </a:spcBef>
                        <a:spcAft>
                          <a:spcPts val="0"/>
                        </a:spcAft>
                      </a:pPr>
                      <a:r>
                        <a:rPr lang="en-US" sz="1200" b="0" i="0" u="none" strike="noStrike">
                          <a:solidFill>
                            <a:srgbClr val="000000"/>
                          </a:solidFill>
                          <a:effectLst/>
                          <a:latin typeface="Sarabun"/>
                        </a:rPr>
                        <a:t>MT001</a:t>
                      </a:r>
                      <a:endParaRPr lang="en-US" sz="1200">
                        <a:effectLst/>
                      </a:endParaRPr>
                    </a:p>
                  </a:txBody>
                  <a:tcPr marL="25627" marR="25627" marT="25627" marB="2562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45 Days </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16,100</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52900142"/>
                  </a:ext>
                </a:extLst>
              </a:tr>
              <a:tr h="173973">
                <a:tc>
                  <a:txBody>
                    <a:bodyPr/>
                    <a:lstStyle/>
                    <a:p>
                      <a:pPr algn="ctr" rtl="0" fontAlgn="ctr">
                        <a:spcBef>
                          <a:spcPts val="0"/>
                        </a:spcBef>
                        <a:spcAft>
                          <a:spcPts val="0"/>
                        </a:spcAft>
                      </a:pPr>
                      <a:r>
                        <a:rPr lang="en-US" sz="1200" b="0" i="0" strike="sngStrike" dirty="0">
                          <a:solidFill>
                            <a:srgbClr val="000000"/>
                          </a:solidFill>
                          <a:effectLst/>
                          <a:latin typeface="Sarabun"/>
                        </a:rPr>
                        <a:t>MT002</a:t>
                      </a:r>
                      <a:endParaRPr lang="en-US" sz="1200" dirty="0">
                        <a:effectLst/>
                      </a:endParaRPr>
                    </a:p>
                  </a:txBody>
                  <a:tcPr marL="25627" marR="25627" marT="25627" marB="2562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a:solidFill>
                            <a:srgbClr val="000000"/>
                          </a:solidFill>
                          <a:effectLst/>
                          <a:latin typeface="Sarabun"/>
                        </a:rPr>
                        <a:t>25 Days</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strike="sngStrike">
                          <a:solidFill>
                            <a:srgbClr val="000000"/>
                          </a:solidFill>
                          <a:effectLst/>
                          <a:latin typeface="Sarabun"/>
                        </a:rPr>
                        <a:t>6,075</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95137437"/>
                  </a:ext>
                </a:extLst>
              </a:tr>
              <a:tr h="173973">
                <a:tc>
                  <a:txBody>
                    <a:bodyPr/>
                    <a:lstStyle/>
                    <a:p>
                      <a:pPr algn="ctr" rtl="0" fontAlgn="ctr">
                        <a:spcBef>
                          <a:spcPts val="0"/>
                        </a:spcBef>
                        <a:spcAft>
                          <a:spcPts val="0"/>
                        </a:spcAft>
                      </a:pPr>
                      <a:r>
                        <a:rPr lang="en-US" sz="1200" b="0" i="0" u="none" strike="noStrike">
                          <a:solidFill>
                            <a:srgbClr val="000000"/>
                          </a:solidFill>
                          <a:effectLst/>
                          <a:latin typeface="Sarabun"/>
                        </a:rPr>
                        <a:t>MT002</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25 Days</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6,075</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47063093"/>
                  </a:ext>
                </a:extLst>
              </a:tr>
              <a:tr h="255946">
                <a:tc>
                  <a:txBody>
                    <a:bodyPr/>
                    <a:lstStyle/>
                    <a:p>
                      <a:pPr algn="ctr" rtl="0" fontAlgn="ctr">
                        <a:spcBef>
                          <a:spcPts val="0"/>
                        </a:spcBef>
                        <a:spcAft>
                          <a:spcPts val="0"/>
                        </a:spcAft>
                      </a:pPr>
                      <a:r>
                        <a:rPr lang="en-US" sz="1200" b="0" i="0" u="none" strike="noStrike">
                          <a:solidFill>
                            <a:srgbClr val="000000"/>
                          </a:solidFill>
                          <a:effectLst/>
                          <a:latin typeface="Sarabun"/>
                        </a:rPr>
                        <a:t>LT001</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75Days</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16,250</a:t>
                      </a:r>
                      <a:endParaRPr lang="en-US" sz="1200" dirty="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10441563"/>
                  </a:ext>
                </a:extLst>
              </a:tr>
            </a:tbl>
          </a:graphicData>
        </a:graphic>
      </p:graphicFrame>
      <p:graphicFrame>
        <p:nvGraphicFramePr>
          <p:cNvPr id="12" name="Table 11">
            <a:extLst>
              <a:ext uri="{FF2B5EF4-FFF2-40B4-BE49-F238E27FC236}">
                <a16:creationId xmlns:a16="http://schemas.microsoft.com/office/drawing/2014/main" id="{185B06D7-52D7-C148-BAF8-A770604511AA}"/>
              </a:ext>
            </a:extLst>
          </p:cNvPr>
          <p:cNvGraphicFramePr>
            <a:graphicFrameLocks noGrp="1"/>
          </p:cNvGraphicFramePr>
          <p:nvPr>
            <p:extLst>
              <p:ext uri="{D42A27DB-BD31-4B8C-83A1-F6EECF244321}">
                <p14:modId xmlns:p14="http://schemas.microsoft.com/office/powerpoint/2010/main" val="2922788178"/>
              </p:ext>
            </p:extLst>
          </p:nvPr>
        </p:nvGraphicFramePr>
        <p:xfrm>
          <a:off x="824522" y="4908523"/>
          <a:ext cx="3191895" cy="1625846"/>
        </p:xfrm>
        <a:graphic>
          <a:graphicData uri="http://schemas.openxmlformats.org/drawingml/2006/table">
            <a:tbl>
              <a:tblPr/>
              <a:tblGrid>
                <a:gridCol w="708501">
                  <a:extLst>
                    <a:ext uri="{9D8B030D-6E8A-4147-A177-3AD203B41FA5}">
                      <a16:colId xmlns:a16="http://schemas.microsoft.com/office/drawing/2014/main" val="3433148701"/>
                    </a:ext>
                  </a:extLst>
                </a:gridCol>
                <a:gridCol w="1164530">
                  <a:extLst>
                    <a:ext uri="{9D8B030D-6E8A-4147-A177-3AD203B41FA5}">
                      <a16:colId xmlns:a16="http://schemas.microsoft.com/office/drawing/2014/main" val="3139544054"/>
                    </a:ext>
                  </a:extLst>
                </a:gridCol>
                <a:gridCol w="1318864">
                  <a:extLst>
                    <a:ext uri="{9D8B030D-6E8A-4147-A177-3AD203B41FA5}">
                      <a16:colId xmlns:a16="http://schemas.microsoft.com/office/drawing/2014/main" val="3060401803"/>
                    </a:ext>
                  </a:extLst>
                </a:gridCol>
              </a:tblGrid>
              <a:tr h="348928">
                <a:tc>
                  <a:txBody>
                    <a:bodyPr/>
                    <a:lstStyle/>
                    <a:p>
                      <a:pPr algn="ctr" rtl="0" fontAlgn="ctr">
                        <a:spcBef>
                          <a:spcPts val="0"/>
                        </a:spcBef>
                        <a:spcAft>
                          <a:spcPts val="0"/>
                        </a:spcAft>
                      </a:pPr>
                      <a:r>
                        <a:rPr lang="en-US" sz="1200" b="1" i="0" u="none" strike="noStrike">
                          <a:solidFill>
                            <a:srgbClr val="000000"/>
                          </a:solidFill>
                          <a:effectLst/>
                          <a:latin typeface="Sarabun"/>
                        </a:rPr>
                        <a:t>No (PK)</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000000"/>
                          </a:solidFill>
                          <a:effectLst/>
                          <a:latin typeface="Sarabun"/>
                        </a:rPr>
                        <a:t>Program no (fk)</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000000"/>
                          </a:solidFill>
                          <a:effectLst/>
                          <a:latin typeface="Sarabun"/>
                        </a:rPr>
                        <a:t>Customer ID (fk)</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426002082"/>
                  </a:ext>
                </a:extLst>
              </a:tr>
              <a:tr h="134889">
                <a:tc>
                  <a:txBody>
                    <a:bodyPr/>
                    <a:lstStyle/>
                    <a:p>
                      <a:pPr algn="ctr" rtl="0" fontAlgn="ctr">
                        <a:spcBef>
                          <a:spcPts val="0"/>
                        </a:spcBef>
                        <a:spcAft>
                          <a:spcPts val="0"/>
                        </a:spcAft>
                      </a:pPr>
                      <a:r>
                        <a:rPr lang="en-US" sz="1200" b="0" i="0" u="none" strike="noStrike">
                          <a:solidFill>
                            <a:srgbClr val="000000"/>
                          </a:solidFill>
                          <a:effectLst/>
                          <a:latin typeface="Sarabun"/>
                        </a:rPr>
                        <a:t>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ST001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F001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1654025848"/>
                  </a:ext>
                </a:extLst>
              </a:tr>
              <a:tr h="123741">
                <a:tc>
                  <a:txBody>
                    <a:bodyPr/>
                    <a:lstStyle/>
                    <a:p>
                      <a:pPr algn="ctr" rtl="0" fontAlgn="ctr">
                        <a:spcBef>
                          <a:spcPts val="0"/>
                        </a:spcBef>
                        <a:spcAft>
                          <a:spcPts val="0"/>
                        </a:spcAft>
                      </a:pPr>
                      <a:r>
                        <a:rPr lang="en-US" sz="1200" b="0" i="0" u="none" strike="noStrike">
                          <a:solidFill>
                            <a:srgbClr val="000000"/>
                          </a:solidFill>
                          <a:effectLst/>
                          <a:latin typeface="Sarabun"/>
                        </a:rPr>
                        <a:t>02</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MT001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089990346"/>
                  </a:ext>
                </a:extLst>
              </a:tr>
              <a:tr h="164431">
                <a:tc>
                  <a:txBody>
                    <a:bodyPr/>
                    <a:lstStyle/>
                    <a:p>
                      <a:pPr algn="ctr" rtl="0" fontAlgn="ctr">
                        <a:spcBef>
                          <a:spcPts val="0"/>
                        </a:spcBef>
                        <a:spcAft>
                          <a:spcPts val="0"/>
                        </a:spcAft>
                      </a:pPr>
                      <a:r>
                        <a:rPr lang="en-US" sz="1200" b="0" i="0" u="none" strike="noStrike">
                          <a:solidFill>
                            <a:srgbClr val="000000"/>
                          </a:solidFill>
                          <a:effectLst/>
                          <a:latin typeface="Sarabun"/>
                        </a:rPr>
                        <a:t>03</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MT002</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234748569"/>
                  </a:ext>
                </a:extLst>
              </a:tr>
              <a:tr h="164431">
                <a:tc>
                  <a:txBody>
                    <a:bodyPr/>
                    <a:lstStyle/>
                    <a:p>
                      <a:pPr algn="ctr" rtl="0" fontAlgn="ctr">
                        <a:spcBef>
                          <a:spcPts val="0"/>
                        </a:spcBef>
                        <a:spcAft>
                          <a:spcPts val="0"/>
                        </a:spcAft>
                      </a:pPr>
                      <a:r>
                        <a:rPr lang="en-US" sz="1200" b="0" i="0" u="none" strike="noStrike">
                          <a:solidFill>
                            <a:srgbClr val="000000"/>
                          </a:solidFill>
                          <a:effectLst/>
                          <a:latin typeface="Sarabun"/>
                        </a:rPr>
                        <a:t>04</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MT002</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M002</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2985585242"/>
                  </a:ext>
                </a:extLst>
              </a:tr>
              <a:tr h="134889">
                <a:tc>
                  <a:txBody>
                    <a:bodyPr/>
                    <a:lstStyle/>
                    <a:p>
                      <a:pPr algn="ctr" rtl="0" fontAlgn="ctr">
                        <a:spcBef>
                          <a:spcPts val="0"/>
                        </a:spcBef>
                        <a:spcAft>
                          <a:spcPts val="0"/>
                        </a:spcAft>
                      </a:pPr>
                      <a:r>
                        <a:rPr lang="en-US" sz="1200" b="0" i="0" u="none" strike="noStrike" dirty="0">
                          <a:solidFill>
                            <a:srgbClr val="000000"/>
                          </a:solidFill>
                          <a:effectLst/>
                          <a:latin typeface="Sarabun"/>
                        </a:rPr>
                        <a:t>05</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LT001</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F002</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1041574005"/>
                  </a:ext>
                </a:extLst>
              </a:tr>
            </a:tbl>
          </a:graphicData>
        </a:graphic>
      </p:graphicFrame>
      <p:cxnSp>
        <p:nvCxnSpPr>
          <p:cNvPr id="15" name="Elbow Connector 14">
            <a:extLst>
              <a:ext uri="{FF2B5EF4-FFF2-40B4-BE49-F238E27FC236}">
                <a16:creationId xmlns:a16="http://schemas.microsoft.com/office/drawing/2014/main" id="{6A61B556-BB61-DA47-981A-503BD1B01BCB}"/>
              </a:ext>
            </a:extLst>
          </p:cNvPr>
          <p:cNvCxnSpPr>
            <a:cxnSpLocks/>
          </p:cNvCxnSpPr>
          <p:nvPr/>
        </p:nvCxnSpPr>
        <p:spPr>
          <a:xfrm rot="16200000" flipH="1">
            <a:off x="945830" y="2281463"/>
            <a:ext cx="4132622" cy="1183341"/>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860C4811-E8D8-734E-94A1-32AC784F6543}"/>
              </a:ext>
            </a:extLst>
          </p:cNvPr>
          <p:cNvCxnSpPr>
            <a:cxnSpLocks/>
          </p:cNvCxnSpPr>
          <p:nvPr/>
        </p:nvCxnSpPr>
        <p:spPr>
          <a:xfrm flipV="1">
            <a:off x="2420469" y="4688326"/>
            <a:ext cx="4771962" cy="502239"/>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7DE3DF3-4489-6F49-A26B-C1B921D55439}"/>
              </a:ext>
            </a:extLst>
          </p:cNvPr>
          <p:cNvSpPr>
            <a:spLocks noGrp="1"/>
          </p:cNvSpPr>
          <p:nvPr>
            <p:ph type="title"/>
          </p:nvPr>
        </p:nvSpPr>
        <p:spPr>
          <a:xfrm>
            <a:off x="548653" y="982132"/>
            <a:ext cx="1183342" cy="1303867"/>
          </a:xfrm>
        </p:spPr>
        <p:txBody>
          <a:bodyPr>
            <a:normAutofit/>
          </a:bodyPr>
          <a:lstStyle/>
          <a:p>
            <a:r>
              <a:rPr lang="en-US" sz="4000" b="1" dirty="0">
                <a:solidFill>
                  <a:srgbClr val="2D2D2D"/>
                </a:solidFill>
                <a:latin typeface="Garamond" panose="02020404030301010803" pitchFamily="18" charset="0"/>
              </a:rPr>
              <a:t>2</a:t>
            </a:r>
            <a:r>
              <a:rPr lang="en-US" sz="4000" b="1" i="0" u="none" strike="noStrike" dirty="0">
                <a:solidFill>
                  <a:srgbClr val="2D2D2D"/>
                </a:solidFill>
                <a:effectLst/>
                <a:latin typeface="Garamond" panose="02020404030301010803" pitchFamily="18" charset="0"/>
              </a:rPr>
              <a:t>NF</a:t>
            </a:r>
            <a:endParaRPr lang="en-US" sz="4000" b="1" dirty="0">
              <a:latin typeface="Garamond" panose="02020404030301010803" pitchFamily="18" charset="0"/>
            </a:endParaRPr>
          </a:p>
        </p:txBody>
      </p:sp>
    </p:spTree>
    <p:extLst>
      <p:ext uri="{BB962C8B-B14F-4D97-AF65-F5344CB8AC3E}">
        <p14:creationId xmlns:p14="http://schemas.microsoft.com/office/powerpoint/2010/main" val="32425365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D9801-E451-5945-8055-C183D3DE7230}"/>
              </a:ext>
            </a:extLst>
          </p:cNvPr>
          <p:cNvSpPr>
            <a:spLocks noGrp="1"/>
          </p:cNvSpPr>
          <p:nvPr>
            <p:ph type="title"/>
          </p:nvPr>
        </p:nvSpPr>
        <p:spPr/>
        <p:txBody>
          <a:bodyPr>
            <a:normAutofit/>
          </a:bodyPr>
          <a:lstStyle/>
          <a:p>
            <a:r>
              <a:rPr lang="en-US" sz="4000" b="1" i="0" u="none" strike="noStrike" dirty="0">
                <a:solidFill>
                  <a:srgbClr val="2D2D2D"/>
                </a:solidFill>
                <a:effectLst/>
                <a:latin typeface="Garamond" panose="02020404030301010803" pitchFamily="18" charset="0"/>
              </a:rPr>
              <a:t>3NF (Third Normal Form) Rules</a:t>
            </a:r>
            <a:endParaRPr lang="en-US" sz="4000" dirty="0">
              <a:latin typeface="Garamond" panose="02020404030301010803" pitchFamily="18" charset="0"/>
            </a:endParaRPr>
          </a:p>
        </p:txBody>
      </p:sp>
      <p:sp>
        <p:nvSpPr>
          <p:cNvPr id="3" name="Content Placeholder 2">
            <a:extLst>
              <a:ext uri="{FF2B5EF4-FFF2-40B4-BE49-F238E27FC236}">
                <a16:creationId xmlns:a16="http://schemas.microsoft.com/office/drawing/2014/main" id="{98AC2DBD-50FE-D149-BCC5-16955469BF7F}"/>
              </a:ext>
            </a:extLst>
          </p:cNvPr>
          <p:cNvSpPr>
            <a:spLocks noGrp="1"/>
          </p:cNvSpPr>
          <p:nvPr>
            <p:ph idx="1"/>
          </p:nvPr>
        </p:nvSpPr>
        <p:spPr>
          <a:xfrm>
            <a:off x="1295401" y="2474259"/>
            <a:ext cx="9601196" cy="3401609"/>
          </a:xfrm>
        </p:spPr>
        <p:txBody>
          <a:bodyPr>
            <a:noAutofit/>
          </a:bodyPr>
          <a:lstStyle/>
          <a:p>
            <a:pPr algn="just" rtl="0">
              <a:spcBef>
                <a:spcPts val="0"/>
              </a:spcBef>
              <a:spcAft>
                <a:spcPts val="0"/>
              </a:spcAft>
            </a:pPr>
            <a:r>
              <a:rPr lang="en-US" sz="2000" b="0" i="0" u="none" strike="noStrike" dirty="0">
                <a:solidFill>
                  <a:srgbClr val="2D2D2D"/>
                </a:solidFill>
                <a:effectLst/>
                <a:latin typeface="Garamond" panose="02020404030301010803" pitchFamily="18" charset="0"/>
              </a:rPr>
              <a:t>Rule 1- Be in 2NF</a:t>
            </a:r>
            <a:endParaRPr lang="en-US" sz="2000" b="0" dirty="0">
              <a:effectLst/>
              <a:latin typeface="Garamond" panose="02020404030301010803" pitchFamily="18" charset="0"/>
            </a:endParaRPr>
          </a:p>
          <a:p>
            <a:pPr algn="just" rtl="0">
              <a:spcBef>
                <a:spcPts val="0"/>
              </a:spcBef>
              <a:spcAft>
                <a:spcPts val="0"/>
              </a:spcAft>
            </a:pPr>
            <a:r>
              <a:rPr lang="en-US" sz="2000" b="0" i="0" u="none" strike="noStrike" dirty="0">
                <a:solidFill>
                  <a:srgbClr val="2D2D2D"/>
                </a:solidFill>
                <a:effectLst/>
                <a:latin typeface="Garamond" panose="02020404030301010803" pitchFamily="18" charset="0"/>
              </a:rPr>
              <a:t>Rule 2- Has no transitive functional dependencies</a:t>
            </a:r>
            <a:endParaRPr lang="en-US" sz="2000" dirty="0">
              <a:latin typeface="Garamond" panose="02020404030301010803" pitchFamily="18" charset="0"/>
            </a:endParaRPr>
          </a:p>
          <a:p>
            <a:pPr algn="just" rtl="0">
              <a:spcBef>
                <a:spcPts val="0"/>
              </a:spcBef>
              <a:spcAft>
                <a:spcPts val="0"/>
              </a:spcAft>
            </a:pPr>
            <a:r>
              <a:rPr lang="en-US" sz="2000" b="0" i="0" u="none" strike="noStrike" dirty="0">
                <a:solidFill>
                  <a:srgbClr val="2D2D2D"/>
                </a:solidFill>
                <a:effectLst/>
                <a:latin typeface="Garamond" panose="02020404030301010803" pitchFamily="18" charset="0"/>
              </a:rPr>
              <a:t>The first condition for the table to be in Third Normal Form is that the table should be in the Second Normal Form.</a:t>
            </a:r>
            <a:endParaRPr lang="en-US" sz="2000" b="0" dirty="0">
              <a:effectLst/>
              <a:latin typeface="Garamond" panose="02020404030301010803" pitchFamily="18" charset="0"/>
            </a:endParaRPr>
          </a:p>
          <a:p>
            <a:pPr algn="just" rtl="0">
              <a:spcBef>
                <a:spcPts val="0"/>
              </a:spcBef>
              <a:spcAft>
                <a:spcPts val="0"/>
              </a:spcAft>
            </a:pPr>
            <a:r>
              <a:rPr lang="en-US" sz="2000" b="0" i="0" u="none" strike="noStrike" dirty="0">
                <a:solidFill>
                  <a:srgbClr val="2D2D2D"/>
                </a:solidFill>
                <a:effectLst/>
                <a:latin typeface="Garamond" panose="02020404030301010803" pitchFamily="18" charset="0"/>
              </a:rPr>
              <a:t>The second condition is that there should be no transitive dependency for non-prime attributes, which indicates that non-prime attributes (which are not a part of the candidate key) should not depend on other non-prime attributes in a table. Therefore, a transitive dependency is a functional dependency in which A → C (A determines C) indirectly, because of A → B and B → C (where it is not the case that B → A).</a:t>
            </a:r>
            <a:endParaRPr lang="en-US" sz="2000" b="0" dirty="0">
              <a:effectLst/>
              <a:latin typeface="Garamond" panose="02020404030301010803" pitchFamily="18" charset="0"/>
            </a:endParaRPr>
          </a:p>
          <a:p>
            <a:pPr algn="just" rtl="0">
              <a:spcBef>
                <a:spcPts val="0"/>
              </a:spcBef>
              <a:spcAft>
                <a:spcPts val="0"/>
              </a:spcAft>
            </a:pPr>
            <a:r>
              <a:rPr lang="en-US" sz="2000" b="0" i="0" u="none" strike="noStrike" dirty="0">
                <a:solidFill>
                  <a:srgbClr val="2D2D2D"/>
                </a:solidFill>
                <a:effectLst/>
                <a:latin typeface="Garamond" panose="02020404030301010803" pitchFamily="18" charset="0"/>
              </a:rPr>
              <a:t>The third Normal Form ensures the reduction of data duplication. It is also used to achieve data integrity.</a:t>
            </a:r>
            <a:endParaRPr lang="en-US" sz="2000" b="0" dirty="0">
              <a:effectLst/>
              <a:latin typeface="Garamond" panose="02020404030301010803" pitchFamily="18" charset="0"/>
            </a:endParaRPr>
          </a:p>
          <a:p>
            <a:pPr marL="0" indent="0">
              <a:buNone/>
            </a:pPr>
            <a:br>
              <a:rPr lang="en-US" sz="2000" b="0" dirty="0">
                <a:effectLst/>
                <a:latin typeface="Garamond" panose="02020404030301010803" pitchFamily="18" charset="0"/>
              </a:rPr>
            </a:br>
            <a:endParaRPr lang="en-US" sz="2000" dirty="0">
              <a:latin typeface="Garamond" panose="02020404030301010803" pitchFamily="18" charset="0"/>
            </a:endParaRPr>
          </a:p>
        </p:txBody>
      </p:sp>
    </p:spTree>
    <p:extLst>
      <p:ext uri="{BB962C8B-B14F-4D97-AF65-F5344CB8AC3E}">
        <p14:creationId xmlns:p14="http://schemas.microsoft.com/office/powerpoint/2010/main" val="3908883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2EE7-4756-CF47-BD76-296B0872F189}"/>
              </a:ext>
            </a:extLst>
          </p:cNvPr>
          <p:cNvSpPr>
            <a:spLocks noGrp="1"/>
          </p:cNvSpPr>
          <p:nvPr>
            <p:ph type="title"/>
          </p:nvPr>
        </p:nvSpPr>
        <p:spPr/>
        <p:txBody>
          <a:bodyPr>
            <a:normAutofit/>
          </a:bodyPr>
          <a:lstStyle/>
          <a:p>
            <a:r>
              <a:rPr kumimoji="0" lang="en-US" altLang="en-US" sz="4400" b="1" i="0" u="none" strike="noStrike" cap="none" normalizeH="0" baseline="0" dirty="0">
                <a:ln>
                  <a:noFill/>
                </a:ln>
                <a:solidFill>
                  <a:schemeClr val="tx1"/>
                </a:solidFill>
                <a:effectLst/>
                <a:latin typeface="Garamond" panose="02020404030301010803" pitchFamily="18" charset="0"/>
              </a:rPr>
              <a:t>Conceptual Data Model</a:t>
            </a:r>
            <a:endParaRPr lang="en-US" b="1" dirty="0">
              <a:latin typeface="Garamond" panose="02020404030301010803" pitchFamily="18" charset="0"/>
            </a:endParaRPr>
          </a:p>
        </p:txBody>
      </p:sp>
      <p:pic>
        <p:nvPicPr>
          <p:cNvPr id="1026" name="Picture 2" descr="Conceptual Data Model">
            <a:extLst>
              <a:ext uri="{FF2B5EF4-FFF2-40B4-BE49-F238E27FC236}">
                <a16:creationId xmlns:a16="http://schemas.microsoft.com/office/drawing/2014/main" id="{E544731E-CECD-1942-A94B-6AA18097A0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587" y="2755619"/>
            <a:ext cx="7821395" cy="25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8820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18F3E16-D3B5-4847-8224-FA1AA5F0A293}"/>
              </a:ext>
            </a:extLst>
          </p:cNvPr>
          <p:cNvGraphicFramePr>
            <a:graphicFrameLocks noGrp="1"/>
          </p:cNvGraphicFramePr>
          <p:nvPr>
            <p:ph idx="1"/>
          </p:nvPr>
        </p:nvGraphicFramePr>
        <p:xfrm>
          <a:off x="2144600" y="439986"/>
          <a:ext cx="8252421" cy="3317875"/>
        </p:xfrm>
        <a:graphic>
          <a:graphicData uri="http://schemas.openxmlformats.org/drawingml/2006/table">
            <a:tbl>
              <a:tblPr/>
              <a:tblGrid>
                <a:gridCol w="1341943">
                  <a:extLst>
                    <a:ext uri="{9D8B030D-6E8A-4147-A177-3AD203B41FA5}">
                      <a16:colId xmlns:a16="http://schemas.microsoft.com/office/drawing/2014/main" val="2935538722"/>
                    </a:ext>
                  </a:extLst>
                </a:gridCol>
                <a:gridCol w="1151746">
                  <a:extLst>
                    <a:ext uri="{9D8B030D-6E8A-4147-A177-3AD203B41FA5}">
                      <a16:colId xmlns:a16="http://schemas.microsoft.com/office/drawing/2014/main" val="1481742550"/>
                    </a:ext>
                  </a:extLst>
                </a:gridCol>
                <a:gridCol w="750220">
                  <a:extLst>
                    <a:ext uri="{9D8B030D-6E8A-4147-A177-3AD203B41FA5}">
                      <a16:colId xmlns:a16="http://schemas.microsoft.com/office/drawing/2014/main" val="2526485346"/>
                    </a:ext>
                  </a:extLst>
                </a:gridCol>
                <a:gridCol w="1051365">
                  <a:extLst>
                    <a:ext uri="{9D8B030D-6E8A-4147-A177-3AD203B41FA5}">
                      <a16:colId xmlns:a16="http://schemas.microsoft.com/office/drawing/2014/main" val="2052704965"/>
                    </a:ext>
                  </a:extLst>
                </a:gridCol>
                <a:gridCol w="1526856">
                  <a:extLst>
                    <a:ext uri="{9D8B030D-6E8A-4147-A177-3AD203B41FA5}">
                      <a16:colId xmlns:a16="http://schemas.microsoft.com/office/drawing/2014/main" val="2940057428"/>
                    </a:ext>
                  </a:extLst>
                </a:gridCol>
                <a:gridCol w="760787">
                  <a:extLst>
                    <a:ext uri="{9D8B030D-6E8A-4147-A177-3AD203B41FA5}">
                      <a16:colId xmlns:a16="http://schemas.microsoft.com/office/drawing/2014/main" val="3813951557"/>
                    </a:ext>
                  </a:extLst>
                </a:gridCol>
                <a:gridCol w="908717">
                  <a:extLst>
                    <a:ext uri="{9D8B030D-6E8A-4147-A177-3AD203B41FA5}">
                      <a16:colId xmlns:a16="http://schemas.microsoft.com/office/drawing/2014/main" val="2053118948"/>
                    </a:ext>
                  </a:extLst>
                </a:gridCol>
                <a:gridCol w="760787">
                  <a:extLst>
                    <a:ext uri="{9D8B030D-6E8A-4147-A177-3AD203B41FA5}">
                      <a16:colId xmlns:a16="http://schemas.microsoft.com/office/drawing/2014/main" val="2862971406"/>
                    </a:ext>
                  </a:extLst>
                </a:gridCol>
              </a:tblGrid>
              <a:tr h="458585">
                <a:tc>
                  <a:txBody>
                    <a:bodyPr/>
                    <a:lstStyle/>
                    <a:p>
                      <a:pPr algn="ctr" rtl="0" fontAlgn="ctr">
                        <a:spcBef>
                          <a:spcPts val="0"/>
                        </a:spcBef>
                        <a:spcAft>
                          <a:spcPts val="0"/>
                        </a:spcAft>
                      </a:pPr>
                      <a:r>
                        <a:rPr lang="en-US" sz="1300" b="1" i="0" u="none" strike="noStrike">
                          <a:solidFill>
                            <a:srgbClr val="000000"/>
                          </a:solidFill>
                          <a:effectLst/>
                          <a:latin typeface="Sarabun"/>
                        </a:rPr>
                        <a:t>Customer ID (pk)</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1" i="0" u="none" strike="noStrike" dirty="0">
                          <a:solidFill>
                            <a:srgbClr val="FFFFFF"/>
                          </a:solidFill>
                          <a:effectLst/>
                          <a:latin typeface="Sarabun"/>
                        </a:rPr>
                        <a:t>Customer Name</a:t>
                      </a:r>
                      <a:endParaRPr lang="en-US" sz="10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Food Allergies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Shipping Address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Newsletter</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Area</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Delivery Branch</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Branch Phone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1875637868"/>
                  </a:ext>
                </a:extLst>
              </a:tr>
              <a:tr h="458585">
                <a:tc>
                  <a:txBody>
                    <a:bodyPr/>
                    <a:lstStyle/>
                    <a:p>
                      <a:pPr algn="ctr" rtl="0" fontAlgn="ctr">
                        <a:spcBef>
                          <a:spcPts val="0"/>
                        </a:spcBef>
                        <a:spcAft>
                          <a:spcPts val="0"/>
                        </a:spcAft>
                      </a:pPr>
                      <a:r>
                        <a:rPr lang="en-US" sz="1300" b="0" i="0" u="none" strike="noStrike">
                          <a:solidFill>
                            <a:srgbClr val="000000"/>
                          </a:solidFill>
                          <a:effectLst/>
                          <a:latin typeface="Sarabun"/>
                        </a:rPr>
                        <a:t>F001</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dirty="0">
                          <a:solidFill>
                            <a:srgbClr val="000000"/>
                          </a:solidFill>
                          <a:effectLst/>
                          <a:latin typeface="Sarabun"/>
                        </a:rPr>
                        <a:t>AMAL KALAEPEH</a:t>
                      </a:r>
                      <a:endParaRPr lang="en-US" sz="10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Sea Foods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Yala City</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lose weight and exercise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Yala</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mueang district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02-000-3000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52718462"/>
                  </a:ext>
                </a:extLst>
              </a:tr>
              <a:tr h="640329">
                <a:tc>
                  <a:txBody>
                    <a:bodyPr/>
                    <a:lstStyle/>
                    <a:p>
                      <a:pPr algn="ctr" rtl="0" fontAlgn="ctr">
                        <a:spcBef>
                          <a:spcPts val="0"/>
                        </a:spcBef>
                        <a:spcAft>
                          <a:spcPts val="0"/>
                        </a:spcAft>
                      </a:pPr>
                      <a:r>
                        <a:rPr lang="en-US" sz="1300" b="0" i="0" u="none" strike="noStrike">
                          <a:solidFill>
                            <a:srgbClr val="000000"/>
                          </a:solidFill>
                          <a:effectLst/>
                          <a:latin typeface="Sarabun"/>
                        </a:rPr>
                        <a:t>M001</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br>
                        <a:rPr lang="en-US" sz="1300" b="0" i="0" u="none" strike="noStrike">
                          <a:solidFill>
                            <a:srgbClr val="000000"/>
                          </a:solidFill>
                          <a:effectLst/>
                          <a:latin typeface="Sarabun"/>
                        </a:rPr>
                      </a:br>
                      <a:r>
                        <a:rPr lang="en-US" sz="1300" b="0" i="0" u="none" strike="noStrike">
                          <a:solidFill>
                            <a:srgbClr val="000000"/>
                          </a:solidFill>
                          <a:effectLst/>
                          <a:latin typeface="Sarabun"/>
                        </a:rPr>
                        <a:t>NASRUDIN YUSOH</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dirty="0">
                          <a:solidFill>
                            <a:srgbClr val="000000"/>
                          </a:solidFill>
                          <a:effectLst/>
                          <a:latin typeface="Sarabun"/>
                        </a:rPr>
                        <a:t>crab </a:t>
                      </a:r>
                      <a:endParaRPr lang="en-US" sz="10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Tak Bai, Narathiwat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healthy cooking, </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Narathiwat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Tak Bai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02-000-4000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44938681"/>
                  </a:ext>
                </a:extLst>
              </a:tr>
              <a:tr h="640329">
                <a:tc>
                  <a:txBody>
                    <a:bodyPr/>
                    <a:lstStyle/>
                    <a:p>
                      <a:pPr algn="ctr" rtl="0" fontAlgn="ctr">
                        <a:spcBef>
                          <a:spcPts val="0"/>
                        </a:spcBef>
                        <a:spcAft>
                          <a:spcPts val="0"/>
                        </a:spcAft>
                      </a:pPr>
                      <a:r>
                        <a:rPr lang="en-US" sz="1300" b="0" i="0" u="none" strike="noStrike">
                          <a:solidFill>
                            <a:srgbClr val="000000"/>
                          </a:solidFill>
                          <a:effectLst/>
                          <a:latin typeface="Sarabun"/>
                        </a:rPr>
                        <a:t>M001</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br>
                        <a:rPr lang="en-US" sz="1300" b="0" i="0" u="none" strike="noStrike" dirty="0">
                          <a:solidFill>
                            <a:srgbClr val="000000"/>
                          </a:solidFill>
                          <a:effectLst/>
                          <a:latin typeface="Sarabun"/>
                        </a:rPr>
                      </a:br>
                      <a:r>
                        <a:rPr lang="en-US" sz="1300" b="0" i="0" u="none" strike="noStrike" dirty="0">
                          <a:solidFill>
                            <a:srgbClr val="000000"/>
                          </a:solidFill>
                          <a:effectLst/>
                          <a:latin typeface="Sarabun"/>
                        </a:rPr>
                        <a:t>NASRUDIN YUSOH</a:t>
                      </a:r>
                      <a:endParaRPr lang="en-US" sz="1000" dirty="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crab </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Tak Bai, Narathiwat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lose weight and exercise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Narathiwat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Tak Bai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02-000-4000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357798741"/>
                  </a:ext>
                </a:extLst>
              </a:tr>
              <a:tr h="661462">
                <a:tc>
                  <a:txBody>
                    <a:bodyPr/>
                    <a:lstStyle/>
                    <a:p>
                      <a:pPr algn="ctr" rtl="0" fontAlgn="ctr">
                        <a:spcBef>
                          <a:spcPts val="0"/>
                        </a:spcBef>
                        <a:spcAft>
                          <a:spcPts val="0"/>
                        </a:spcAft>
                      </a:pPr>
                      <a:r>
                        <a:rPr lang="en-US" sz="1300" b="0" i="0" u="none" strike="noStrike">
                          <a:solidFill>
                            <a:srgbClr val="000000"/>
                          </a:solidFill>
                          <a:effectLst/>
                          <a:latin typeface="Sarabun"/>
                        </a:rPr>
                        <a:t>M002</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br>
                        <a:rPr lang="en-US" sz="1300" b="0" i="0" u="none" strike="noStrike">
                          <a:solidFill>
                            <a:srgbClr val="000000"/>
                          </a:solidFill>
                          <a:effectLst/>
                          <a:latin typeface="Sarabun"/>
                        </a:rPr>
                      </a:br>
                      <a:r>
                        <a:rPr lang="en-US" sz="1300" b="0" i="0" u="none" strike="noStrike">
                          <a:solidFill>
                            <a:srgbClr val="000000"/>
                          </a:solidFill>
                          <a:effectLst/>
                          <a:latin typeface="Sarabun"/>
                        </a:rPr>
                        <a:t>HILMI ARWAEKACHI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No</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Saiburee, Pattani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healthy cooking</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Pattani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Saiburee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02-000-5000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79025381"/>
                  </a:ext>
                </a:extLst>
              </a:tr>
              <a:tr h="458585">
                <a:tc>
                  <a:txBody>
                    <a:bodyPr/>
                    <a:lstStyle/>
                    <a:p>
                      <a:pPr algn="ctr" rtl="0" fontAlgn="ctr">
                        <a:spcBef>
                          <a:spcPts val="0"/>
                        </a:spcBef>
                        <a:spcAft>
                          <a:spcPts val="0"/>
                        </a:spcAft>
                      </a:pPr>
                      <a:r>
                        <a:rPr lang="en-US" sz="1300" b="0" i="0" u="none" strike="noStrike">
                          <a:solidFill>
                            <a:srgbClr val="000000"/>
                          </a:solidFill>
                          <a:effectLst/>
                          <a:latin typeface="Sarabun"/>
                        </a:rPr>
                        <a:t>F002</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ARSISAH KAMPHUAN</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No</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Ranong 85120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lose weight and exercise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Ranong</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Pak Nam</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dirty="0">
                          <a:solidFill>
                            <a:srgbClr val="000000"/>
                          </a:solidFill>
                          <a:effectLst/>
                          <a:latin typeface="Sarabun"/>
                        </a:rPr>
                        <a:t>02-000-5000</a:t>
                      </a:r>
                      <a:endParaRPr lang="en-US" sz="10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62722264"/>
                  </a:ext>
                </a:extLst>
              </a:tr>
            </a:tbl>
          </a:graphicData>
        </a:graphic>
      </p:graphicFrame>
      <p:graphicFrame>
        <p:nvGraphicFramePr>
          <p:cNvPr id="10" name="Table 9">
            <a:extLst>
              <a:ext uri="{FF2B5EF4-FFF2-40B4-BE49-F238E27FC236}">
                <a16:creationId xmlns:a16="http://schemas.microsoft.com/office/drawing/2014/main" id="{F08F9E1B-2DF7-7641-921F-4E4A2659B1FA}"/>
              </a:ext>
            </a:extLst>
          </p:cNvPr>
          <p:cNvGraphicFramePr>
            <a:graphicFrameLocks noGrp="1"/>
          </p:cNvGraphicFramePr>
          <p:nvPr/>
        </p:nvGraphicFramePr>
        <p:xfrm>
          <a:off x="7192431" y="4523227"/>
          <a:ext cx="3027333" cy="1609824"/>
        </p:xfrm>
        <a:graphic>
          <a:graphicData uri="http://schemas.openxmlformats.org/drawingml/2006/table">
            <a:tbl>
              <a:tblPr/>
              <a:tblGrid>
                <a:gridCol w="1238874">
                  <a:extLst>
                    <a:ext uri="{9D8B030D-6E8A-4147-A177-3AD203B41FA5}">
                      <a16:colId xmlns:a16="http://schemas.microsoft.com/office/drawing/2014/main" val="2128942464"/>
                    </a:ext>
                  </a:extLst>
                </a:gridCol>
                <a:gridCol w="860612">
                  <a:extLst>
                    <a:ext uri="{9D8B030D-6E8A-4147-A177-3AD203B41FA5}">
                      <a16:colId xmlns:a16="http://schemas.microsoft.com/office/drawing/2014/main" val="2978291619"/>
                    </a:ext>
                  </a:extLst>
                </a:gridCol>
                <a:gridCol w="927847">
                  <a:extLst>
                    <a:ext uri="{9D8B030D-6E8A-4147-A177-3AD203B41FA5}">
                      <a16:colId xmlns:a16="http://schemas.microsoft.com/office/drawing/2014/main" val="1243741491"/>
                    </a:ext>
                  </a:extLst>
                </a:gridCol>
              </a:tblGrid>
              <a:tr h="142717">
                <a:tc>
                  <a:txBody>
                    <a:bodyPr/>
                    <a:lstStyle/>
                    <a:p>
                      <a:pPr algn="ctr" rtl="0" fontAlgn="ctr">
                        <a:spcBef>
                          <a:spcPts val="0"/>
                        </a:spcBef>
                        <a:spcAft>
                          <a:spcPts val="0"/>
                        </a:spcAft>
                      </a:pPr>
                      <a:r>
                        <a:rPr lang="en-US" sz="1200" b="1" i="0" u="none" strike="noStrike">
                          <a:solidFill>
                            <a:srgbClr val="000000"/>
                          </a:solidFill>
                          <a:effectLst/>
                          <a:latin typeface="Sarabun"/>
                        </a:rPr>
                        <a:t>Program no (pk)</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Days</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Price</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1826723658"/>
                  </a:ext>
                </a:extLst>
              </a:tr>
              <a:tr h="142717">
                <a:tc>
                  <a:txBody>
                    <a:bodyPr/>
                    <a:lstStyle/>
                    <a:p>
                      <a:pPr algn="ctr" rtl="0" fontAlgn="ctr">
                        <a:spcBef>
                          <a:spcPts val="0"/>
                        </a:spcBef>
                        <a:spcAft>
                          <a:spcPts val="0"/>
                        </a:spcAft>
                      </a:pPr>
                      <a:r>
                        <a:rPr lang="en-US" sz="1200" b="0" i="0" u="none" strike="noStrike">
                          <a:solidFill>
                            <a:srgbClr val="000000"/>
                          </a:solidFill>
                          <a:effectLst/>
                          <a:latin typeface="Sarabun"/>
                        </a:rPr>
                        <a:t>ST001</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5 days</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1,225</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16704617"/>
                  </a:ext>
                </a:extLst>
              </a:tr>
              <a:tr h="255946">
                <a:tc>
                  <a:txBody>
                    <a:bodyPr/>
                    <a:lstStyle/>
                    <a:p>
                      <a:pPr algn="ctr" rtl="0" fontAlgn="ctr">
                        <a:spcBef>
                          <a:spcPts val="0"/>
                        </a:spcBef>
                        <a:spcAft>
                          <a:spcPts val="0"/>
                        </a:spcAft>
                      </a:pPr>
                      <a:r>
                        <a:rPr lang="en-US" sz="1200" b="0" i="0" u="none" strike="noStrike">
                          <a:solidFill>
                            <a:srgbClr val="000000"/>
                          </a:solidFill>
                          <a:effectLst/>
                          <a:latin typeface="Sarabun"/>
                        </a:rPr>
                        <a:t>MT001</a:t>
                      </a:r>
                      <a:endParaRPr lang="en-US" sz="1200">
                        <a:effectLst/>
                      </a:endParaRPr>
                    </a:p>
                  </a:txBody>
                  <a:tcPr marL="25627" marR="25627" marT="25627" marB="2562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45 Days </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16,100</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52900142"/>
                  </a:ext>
                </a:extLst>
              </a:tr>
              <a:tr h="173973">
                <a:tc>
                  <a:txBody>
                    <a:bodyPr/>
                    <a:lstStyle/>
                    <a:p>
                      <a:pPr algn="ctr" rtl="0" fontAlgn="ctr">
                        <a:spcBef>
                          <a:spcPts val="0"/>
                        </a:spcBef>
                        <a:spcAft>
                          <a:spcPts val="0"/>
                        </a:spcAft>
                      </a:pPr>
                      <a:r>
                        <a:rPr lang="en-US" sz="1200" b="0" i="0" strike="sngStrike" dirty="0">
                          <a:solidFill>
                            <a:srgbClr val="000000"/>
                          </a:solidFill>
                          <a:effectLst/>
                          <a:latin typeface="Sarabun"/>
                        </a:rPr>
                        <a:t>MT002</a:t>
                      </a:r>
                      <a:endParaRPr lang="en-US" sz="1200" dirty="0">
                        <a:effectLst/>
                      </a:endParaRPr>
                    </a:p>
                  </a:txBody>
                  <a:tcPr marL="25627" marR="25627" marT="25627" marB="2562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a:solidFill>
                            <a:srgbClr val="000000"/>
                          </a:solidFill>
                          <a:effectLst/>
                          <a:latin typeface="Sarabun"/>
                        </a:rPr>
                        <a:t>25 Days</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strike="sngStrike">
                          <a:solidFill>
                            <a:srgbClr val="000000"/>
                          </a:solidFill>
                          <a:effectLst/>
                          <a:latin typeface="Sarabun"/>
                        </a:rPr>
                        <a:t>6,075</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95137437"/>
                  </a:ext>
                </a:extLst>
              </a:tr>
              <a:tr h="173973">
                <a:tc>
                  <a:txBody>
                    <a:bodyPr/>
                    <a:lstStyle/>
                    <a:p>
                      <a:pPr algn="ctr" rtl="0" fontAlgn="ctr">
                        <a:spcBef>
                          <a:spcPts val="0"/>
                        </a:spcBef>
                        <a:spcAft>
                          <a:spcPts val="0"/>
                        </a:spcAft>
                      </a:pPr>
                      <a:r>
                        <a:rPr lang="en-US" sz="1200" b="0" i="0" u="none" strike="noStrike">
                          <a:solidFill>
                            <a:srgbClr val="000000"/>
                          </a:solidFill>
                          <a:effectLst/>
                          <a:latin typeface="Sarabun"/>
                        </a:rPr>
                        <a:t>MT002</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25 Days</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6,075</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47063093"/>
                  </a:ext>
                </a:extLst>
              </a:tr>
              <a:tr h="255946">
                <a:tc>
                  <a:txBody>
                    <a:bodyPr/>
                    <a:lstStyle/>
                    <a:p>
                      <a:pPr algn="ctr" rtl="0" fontAlgn="ctr">
                        <a:spcBef>
                          <a:spcPts val="0"/>
                        </a:spcBef>
                        <a:spcAft>
                          <a:spcPts val="0"/>
                        </a:spcAft>
                      </a:pPr>
                      <a:r>
                        <a:rPr lang="en-US" sz="1200" b="0" i="0" u="none" strike="noStrike">
                          <a:solidFill>
                            <a:srgbClr val="000000"/>
                          </a:solidFill>
                          <a:effectLst/>
                          <a:latin typeface="Sarabun"/>
                        </a:rPr>
                        <a:t>LT001</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75Days</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16,250</a:t>
                      </a:r>
                      <a:endParaRPr lang="en-US" sz="1200" dirty="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10441563"/>
                  </a:ext>
                </a:extLst>
              </a:tr>
            </a:tbl>
          </a:graphicData>
        </a:graphic>
      </p:graphicFrame>
      <p:graphicFrame>
        <p:nvGraphicFramePr>
          <p:cNvPr id="12" name="Table 11">
            <a:extLst>
              <a:ext uri="{FF2B5EF4-FFF2-40B4-BE49-F238E27FC236}">
                <a16:creationId xmlns:a16="http://schemas.microsoft.com/office/drawing/2014/main" id="{185B06D7-52D7-C148-BAF8-A770604511AA}"/>
              </a:ext>
            </a:extLst>
          </p:cNvPr>
          <p:cNvGraphicFramePr>
            <a:graphicFrameLocks noGrp="1"/>
          </p:cNvGraphicFramePr>
          <p:nvPr/>
        </p:nvGraphicFramePr>
        <p:xfrm>
          <a:off x="824522" y="4908523"/>
          <a:ext cx="3191895" cy="1625846"/>
        </p:xfrm>
        <a:graphic>
          <a:graphicData uri="http://schemas.openxmlformats.org/drawingml/2006/table">
            <a:tbl>
              <a:tblPr/>
              <a:tblGrid>
                <a:gridCol w="708501">
                  <a:extLst>
                    <a:ext uri="{9D8B030D-6E8A-4147-A177-3AD203B41FA5}">
                      <a16:colId xmlns:a16="http://schemas.microsoft.com/office/drawing/2014/main" val="3433148701"/>
                    </a:ext>
                  </a:extLst>
                </a:gridCol>
                <a:gridCol w="1164530">
                  <a:extLst>
                    <a:ext uri="{9D8B030D-6E8A-4147-A177-3AD203B41FA5}">
                      <a16:colId xmlns:a16="http://schemas.microsoft.com/office/drawing/2014/main" val="3139544054"/>
                    </a:ext>
                  </a:extLst>
                </a:gridCol>
                <a:gridCol w="1318864">
                  <a:extLst>
                    <a:ext uri="{9D8B030D-6E8A-4147-A177-3AD203B41FA5}">
                      <a16:colId xmlns:a16="http://schemas.microsoft.com/office/drawing/2014/main" val="3060401803"/>
                    </a:ext>
                  </a:extLst>
                </a:gridCol>
              </a:tblGrid>
              <a:tr h="348928">
                <a:tc>
                  <a:txBody>
                    <a:bodyPr/>
                    <a:lstStyle/>
                    <a:p>
                      <a:pPr algn="ctr" rtl="0" fontAlgn="ctr">
                        <a:spcBef>
                          <a:spcPts val="0"/>
                        </a:spcBef>
                        <a:spcAft>
                          <a:spcPts val="0"/>
                        </a:spcAft>
                      </a:pPr>
                      <a:r>
                        <a:rPr lang="en-US" sz="1200" b="1" i="0" u="none" strike="noStrike">
                          <a:solidFill>
                            <a:srgbClr val="000000"/>
                          </a:solidFill>
                          <a:effectLst/>
                          <a:latin typeface="Sarabun"/>
                        </a:rPr>
                        <a:t>No (PK)</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000000"/>
                          </a:solidFill>
                          <a:effectLst/>
                          <a:latin typeface="Sarabun"/>
                        </a:rPr>
                        <a:t>Program no (fk)</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000000"/>
                          </a:solidFill>
                          <a:effectLst/>
                          <a:latin typeface="Sarabun"/>
                        </a:rPr>
                        <a:t>Customer ID (fk)</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426002082"/>
                  </a:ext>
                </a:extLst>
              </a:tr>
              <a:tr h="134889">
                <a:tc>
                  <a:txBody>
                    <a:bodyPr/>
                    <a:lstStyle/>
                    <a:p>
                      <a:pPr algn="ctr" rtl="0" fontAlgn="ctr">
                        <a:spcBef>
                          <a:spcPts val="0"/>
                        </a:spcBef>
                        <a:spcAft>
                          <a:spcPts val="0"/>
                        </a:spcAft>
                      </a:pPr>
                      <a:r>
                        <a:rPr lang="en-US" sz="1200" b="0" i="0" u="none" strike="noStrike">
                          <a:solidFill>
                            <a:srgbClr val="000000"/>
                          </a:solidFill>
                          <a:effectLst/>
                          <a:latin typeface="Sarabun"/>
                        </a:rPr>
                        <a:t>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ST001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F001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1654025848"/>
                  </a:ext>
                </a:extLst>
              </a:tr>
              <a:tr h="123741">
                <a:tc>
                  <a:txBody>
                    <a:bodyPr/>
                    <a:lstStyle/>
                    <a:p>
                      <a:pPr algn="ctr" rtl="0" fontAlgn="ctr">
                        <a:spcBef>
                          <a:spcPts val="0"/>
                        </a:spcBef>
                        <a:spcAft>
                          <a:spcPts val="0"/>
                        </a:spcAft>
                      </a:pPr>
                      <a:r>
                        <a:rPr lang="en-US" sz="1200" b="0" i="0" u="none" strike="noStrike">
                          <a:solidFill>
                            <a:srgbClr val="000000"/>
                          </a:solidFill>
                          <a:effectLst/>
                          <a:latin typeface="Sarabun"/>
                        </a:rPr>
                        <a:t>02</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MT001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089990346"/>
                  </a:ext>
                </a:extLst>
              </a:tr>
              <a:tr h="164431">
                <a:tc>
                  <a:txBody>
                    <a:bodyPr/>
                    <a:lstStyle/>
                    <a:p>
                      <a:pPr algn="ctr" rtl="0" fontAlgn="ctr">
                        <a:spcBef>
                          <a:spcPts val="0"/>
                        </a:spcBef>
                        <a:spcAft>
                          <a:spcPts val="0"/>
                        </a:spcAft>
                      </a:pPr>
                      <a:r>
                        <a:rPr lang="en-US" sz="1200" b="0" i="0" u="none" strike="noStrike">
                          <a:solidFill>
                            <a:srgbClr val="000000"/>
                          </a:solidFill>
                          <a:effectLst/>
                          <a:latin typeface="Sarabun"/>
                        </a:rPr>
                        <a:t>03</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MT002</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234748569"/>
                  </a:ext>
                </a:extLst>
              </a:tr>
              <a:tr h="164431">
                <a:tc>
                  <a:txBody>
                    <a:bodyPr/>
                    <a:lstStyle/>
                    <a:p>
                      <a:pPr algn="ctr" rtl="0" fontAlgn="ctr">
                        <a:spcBef>
                          <a:spcPts val="0"/>
                        </a:spcBef>
                        <a:spcAft>
                          <a:spcPts val="0"/>
                        </a:spcAft>
                      </a:pPr>
                      <a:r>
                        <a:rPr lang="en-US" sz="1200" b="0" i="0" u="none" strike="noStrike">
                          <a:solidFill>
                            <a:srgbClr val="000000"/>
                          </a:solidFill>
                          <a:effectLst/>
                          <a:latin typeface="Sarabun"/>
                        </a:rPr>
                        <a:t>04</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MT002</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M002</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2985585242"/>
                  </a:ext>
                </a:extLst>
              </a:tr>
              <a:tr h="134889">
                <a:tc>
                  <a:txBody>
                    <a:bodyPr/>
                    <a:lstStyle/>
                    <a:p>
                      <a:pPr algn="ctr" rtl="0" fontAlgn="ctr">
                        <a:spcBef>
                          <a:spcPts val="0"/>
                        </a:spcBef>
                        <a:spcAft>
                          <a:spcPts val="0"/>
                        </a:spcAft>
                      </a:pPr>
                      <a:r>
                        <a:rPr lang="en-US" sz="1200" b="0" i="0" u="none" strike="noStrike" dirty="0">
                          <a:solidFill>
                            <a:srgbClr val="000000"/>
                          </a:solidFill>
                          <a:effectLst/>
                          <a:latin typeface="Sarabun"/>
                        </a:rPr>
                        <a:t>05</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LT001</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F002</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1041574005"/>
                  </a:ext>
                </a:extLst>
              </a:tr>
            </a:tbl>
          </a:graphicData>
        </a:graphic>
      </p:graphicFrame>
      <p:cxnSp>
        <p:nvCxnSpPr>
          <p:cNvPr id="15" name="Elbow Connector 14">
            <a:extLst>
              <a:ext uri="{FF2B5EF4-FFF2-40B4-BE49-F238E27FC236}">
                <a16:creationId xmlns:a16="http://schemas.microsoft.com/office/drawing/2014/main" id="{6A61B556-BB61-DA47-981A-503BD1B01BCB}"/>
              </a:ext>
            </a:extLst>
          </p:cNvPr>
          <p:cNvCxnSpPr>
            <a:cxnSpLocks/>
          </p:cNvCxnSpPr>
          <p:nvPr/>
        </p:nvCxnSpPr>
        <p:spPr>
          <a:xfrm rot="16200000" flipH="1">
            <a:off x="945830" y="2281463"/>
            <a:ext cx="4132622" cy="1183341"/>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860C4811-E8D8-734E-94A1-32AC784F6543}"/>
              </a:ext>
            </a:extLst>
          </p:cNvPr>
          <p:cNvCxnSpPr>
            <a:cxnSpLocks/>
          </p:cNvCxnSpPr>
          <p:nvPr/>
        </p:nvCxnSpPr>
        <p:spPr>
          <a:xfrm flipV="1">
            <a:off x="2420469" y="4688326"/>
            <a:ext cx="4771962" cy="502239"/>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A7DE3DF3-4489-6F49-A26B-C1B921D55439}"/>
              </a:ext>
            </a:extLst>
          </p:cNvPr>
          <p:cNvSpPr>
            <a:spLocks noGrp="1"/>
          </p:cNvSpPr>
          <p:nvPr>
            <p:ph type="title"/>
          </p:nvPr>
        </p:nvSpPr>
        <p:spPr>
          <a:xfrm>
            <a:off x="548653" y="982132"/>
            <a:ext cx="1183342" cy="1303867"/>
          </a:xfrm>
        </p:spPr>
        <p:txBody>
          <a:bodyPr>
            <a:normAutofit/>
          </a:bodyPr>
          <a:lstStyle/>
          <a:p>
            <a:r>
              <a:rPr lang="en-US" sz="4000" b="1" dirty="0">
                <a:solidFill>
                  <a:srgbClr val="2D2D2D"/>
                </a:solidFill>
                <a:latin typeface="Garamond" panose="02020404030301010803" pitchFamily="18" charset="0"/>
              </a:rPr>
              <a:t>2</a:t>
            </a:r>
            <a:r>
              <a:rPr lang="en-US" sz="4000" b="1" i="0" u="none" strike="noStrike" dirty="0">
                <a:solidFill>
                  <a:srgbClr val="2D2D2D"/>
                </a:solidFill>
                <a:effectLst/>
                <a:latin typeface="Garamond" panose="02020404030301010803" pitchFamily="18" charset="0"/>
              </a:rPr>
              <a:t>NF</a:t>
            </a:r>
            <a:endParaRPr lang="en-US" sz="4000" b="1" dirty="0">
              <a:latin typeface="Garamond" panose="02020404030301010803" pitchFamily="18" charset="0"/>
            </a:endParaRPr>
          </a:p>
        </p:txBody>
      </p:sp>
    </p:spTree>
    <p:extLst>
      <p:ext uri="{BB962C8B-B14F-4D97-AF65-F5344CB8AC3E}">
        <p14:creationId xmlns:p14="http://schemas.microsoft.com/office/powerpoint/2010/main" val="25263528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E802759-F1FB-0147-AD4F-16FBD3316F9A}"/>
              </a:ext>
            </a:extLst>
          </p:cNvPr>
          <p:cNvGraphicFramePr>
            <a:graphicFrameLocks noGrp="1"/>
          </p:cNvGraphicFramePr>
          <p:nvPr>
            <p:extLst>
              <p:ext uri="{D42A27DB-BD31-4B8C-83A1-F6EECF244321}">
                <p14:modId xmlns:p14="http://schemas.microsoft.com/office/powerpoint/2010/main" val="737496714"/>
              </p:ext>
            </p:extLst>
          </p:nvPr>
        </p:nvGraphicFramePr>
        <p:xfrm>
          <a:off x="2931339" y="408235"/>
          <a:ext cx="6329322" cy="3317875"/>
        </p:xfrm>
        <a:graphic>
          <a:graphicData uri="http://schemas.openxmlformats.org/drawingml/2006/table">
            <a:tbl>
              <a:tblPr/>
              <a:tblGrid>
                <a:gridCol w="1178163">
                  <a:extLst>
                    <a:ext uri="{9D8B030D-6E8A-4147-A177-3AD203B41FA5}">
                      <a16:colId xmlns:a16="http://schemas.microsoft.com/office/drawing/2014/main" val="2395997803"/>
                    </a:ext>
                  </a:extLst>
                </a:gridCol>
                <a:gridCol w="1215145">
                  <a:extLst>
                    <a:ext uri="{9D8B030D-6E8A-4147-A177-3AD203B41FA5}">
                      <a16:colId xmlns:a16="http://schemas.microsoft.com/office/drawing/2014/main" val="416814003"/>
                    </a:ext>
                  </a:extLst>
                </a:gridCol>
                <a:gridCol w="723804">
                  <a:extLst>
                    <a:ext uri="{9D8B030D-6E8A-4147-A177-3AD203B41FA5}">
                      <a16:colId xmlns:a16="http://schemas.microsoft.com/office/drawing/2014/main" val="1567022426"/>
                    </a:ext>
                  </a:extLst>
                </a:gridCol>
                <a:gridCol w="1009099">
                  <a:extLst>
                    <a:ext uri="{9D8B030D-6E8A-4147-A177-3AD203B41FA5}">
                      <a16:colId xmlns:a16="http://schemas.microsoft.com/office/drawing/2014/main" val="925777909"/>
                    </a:ext>
                  </a:extLst>
                </a:gridCol>
                <a:gridCol w="1468741">
                  <a:extLst>
                    <a:ext uri="{9D8B030D-6E8A-4147-A177-3AD203B41FA5}">
                      <a16:colId xmlns:a16="http://schemas.microsoft.com/office/drawing/2014/main" val="450688856"/>
                    </a:ext>
                  </a:extLst>
                </a:gridCol>
                <a:gridCol w="734370">
                  <a:extLst>
                    <a:ext uri="{9D8B030D-6E8A-4147-A177-3AD203B41FA5}">
                      <a16:colId xmlns:a16="http://schemas.microsoft.com/office/drawing/2014/main" val="1010699046"/>
                    </a:ext>
                  </a:extLst>
                </a:gridCol>
              </a:tblGrid>
              <a:tr h="458585">
                <a:tc>
                  <a:txBody>
                    <a:bodyPr/>
                    <a:lstStyle/>
                    <a:p>
                      <a:pPr algn="ctr" rtl="0" fontAlgn="ctr">
                        <a:spcBef>
                          <a:spcPts val="0"/>
                        </a:spcBef>
                        <a:spcAft>
                          <a:spcPts val="0"/>
                        </a:spcAft>
                      </a:pPr>
                      <a:r>
                        <a:rPr lang="en-US" sz="1300" b="1" i="0" u="none" strike="noStrike">
                          <a:solidFill>
                            <a:srgbClr val="000000"/>
                          </a:solidFill>
                          <a:effectLst/>
                          <a:latin typeface="Sarabun"/>
                        </a:rPr>
                        <a:t>Customer ID (PK)</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Customer Name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Food Allergies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Shipping Address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Newsletter</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Area ID (FK)</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2976884836"/>
                  </a:ext>
                </a:extLst>
              </a:tr>
              <a:tr h="458585">
                <a:tc>
                  <a:txBody>
                    <a:bodyPr/>
                    <a:lstStyle/>
                    <a:p>
                      <a:pPr algn="ctr" rtl="0" fontAlgn="ctr">
                        <a:spcBef>
                          <a:spcPts val="0"/>
                        </a:spcBef>
                        <a:spcAft>
                          <a:spcPts val="0"/>
                        </a:spcAft>
                      </a:pPr>
                      <a:r>
                        <a:rPr lang="en-US" sz="1300" b="0" i="0" u="none" strike="noStrike">
                          <a:solidFill>
                            <a:srgbClr val="000000"/>
                          </a:solidFill>
                          <a:effectLst/>
                          <a:latin typeface="Sarabun"/>
                        </a:rPr>
                        <a:t>F001</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AMAL KALAEPEH</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Sea Foods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Yala City</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lose weight and exercise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Y001</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79617415"/>
                  </a:ext>
                </a:extLst>
              </a:tr>
              <a:tr h="640329">
                <a:tc>
                  <a:txBody>
                    <a:bodyPr/>
                    <a:lstStyle/>
                    <a:p>
                      <a:pPr algn="ctr" rtl="0" fontAlgn="ctr">
                        <a:spcBef>
                          <a:spcPts val="0"/>
                        </a:spcBef>
                        <a:spcAft>
                          <a:spcPts val="0"/>
                        </a:spcAft>
                      </a:pPr>
                      <a:r>
                        <a:rPr lang="en-US" sz="1300" b="0" i="0" u="none" strike="noStrike">
                          <a:solidFill>
                            <a:srgbClr val="000000"/>
                          </a:solidFill>
                          <a:effectLst/>
                          <a:latin typeface="Sarabun"/>
                        </a:rPr>
                        <a:t>M001</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br>
                        <a:rPr lang="en-US" sz="1300" b="0" i="0" u="none" strike="noStrike">
                          <a:solidFill>
                            <a:srgbClr val="000000"/>
                          </a:solidFill>
                          <a:effectLst/>
                          <a:latin typeface="Sarabun"/>
                        </a:rPr>
                      </a:br>
                      <a:r>
                        <a:rPr lang="en-US" sz="1300" b="0" i="0" u="none" strike="noStrike">
                          <a:solidFill>
                            <a:srgbClr val="000000"/>
                          </a:solidFill>
                          <a:effectLst/>
                          <a:latin typeface="Sarabun"/>
                        </a:rPr>
                        <a:t>NASRUDIN YUSOH</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crab </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Tak Bai, Narathiwat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healthy cooking, </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N001</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45326463"/>
                  </a:ext>
                </a:extLst>
              </a:tr>
              <a:tr h="640329">
                <a:tc>
                  <a:txBody>
                    <a:bodyPr/>
                    <a:lstStyle/>
                    <a:p>
                      <a:pPr algn="ctr" rtl="0" fontAlgn="ctr">
                        <a:spcBef>
                          <a:spcPts val="0"/>
                        </a:spcBef>
                        <a:spcAft>
                          <a:spcPts val="0"/>
                        </a:spcAft>
                      </a:pPr>
                      <a:r>
                        <a:rPr lang="en-US" sz="1300" b="0" i="0" u="none" strike="noStrike">
                          <a:solidFill>
                            <a:srgbClr val="000000"/>
                          </a:solidFill>
                          <a:effectLst/>
                          <a:latin typeface="Sarabun"/>
                        </a:rPr>
                        <a:t>M001</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br>
                        <a:rPr lang="en-US" sz="1300" b="0" i="0" u="none" strike="noStrike">
                          <a:solidFill>
                            <a:srgbClr val="000000"/>
                          </a:solidFill>
                          <a:effectLst/>
                          <a:latin typeface="Sarabun"/>
                        </a:rPr>
                      </a:br>
                      <a:r>
                        <a:rPr lang="en-US" sz="1300" b="0" i="0" u="none" strike="noStrike">
                          <a:solidFill>
                            <a:srgbClr val="000000"/>
                          </a:solidFill>
                          <a:effectLst/>
                          <a:latin typeface="Sarabun"/>
                        </a:rPr>
                        <a:t>NASRUDIN YUSOH</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crab </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Tak Bai, Narathiwat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lose weight and exercise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strike="sngStrike">
                          <a:solidFill>
                            <a:srgbClr val="000000"/>
                          </a:solidFill>
                          <a:effectLst/>
                          <a:latin typeface="Sarabun"/>
                        </a:rPr>
                        <a:t>N001</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1891360994"/>
                  </a:ext>
                </a:extLst>
              </a:tr>
              <a:tr h="661462">
                <a:tc>
                  <a:txBody>
                    <a:bodyPr/>
                    <a:lstStyle/>
                    <a:p>
                      <a:pPr algn="ctr" rtl="0" fontAlgn="ctr">
                        <a:spcBef>
                          <a:spcPts val="0"/>
                        </a:spcBef>
                        <a:spcAft>
                          <a:spcPts val="0"/>
                        </a:spcAft>
                      </a:pPr>
                      <a:r>
                        <a:rPr lang="en-US" sz="1300" b="0" i="0" u="none" strike="noStrike">
                          <a:solidFill>
                            <a:srgbClr val="000000"/>
                          </a:solidFill>
                          <a:effectLst/>
                          <a:latin typeface="Sarabun"/>
                        </a:rPr>
                        <a:t>M002</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br>
                        <a:rPr lang="en-US" sz="1300" b="0" i="0" u="none" strike="noStrike">
                          <a:solidFill>
                            <a:srgbClr val="000000"/>
                          </a:solidFill>
                          <a:effectLst/>
                          <a:latin typeface="Sarabun"/>
                        </a:rPr>
                      </a:br>
                      <a:r>
                        <a:rPr lang="en-US" sz="1300" b="0" i="0" u="none" strike="noStrike">
                          <a:solidFill>
                            <a:srgbClr val="000000"/>
                          </a:solidFill>
                          <a:effectLst/>
                          <a:latin typeface="Sarabun"/>
                        </a:rPr>
                        <a:t>HILMI ARWAEKACHI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No</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Saiburee, Pattani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dirty="0">
                          <a:solidFill>
                            <a:srgbClr val="000000"/>
                          </a:solidFill>
                          <a:effectLst/>
                          <a:latin typeface="Sarabun"/>
                        </a:rPr>
                        <a:t>healthy cooking</a:t>
                      </a:r>
                      <a:endParaRPr lang="en-US" sz="10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P001</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53537600"/>
                  </a:ext>
                </a:extLst>
              </a:tr>
              <a:tr h="458585">
                <a:tc>
                  <a:txBody>
                    <a:bodyPr/>
                    <a:lstStyle/>
                    <a:p>
                      <a:pPr algn="ctr" rtl="0" fontAlgn="ctr">
                        <a:spcBef>
                          <a:spcPts val="0"/>
                        </a:spcBef>
                        <a:spcAft>
                          <a:spcPts val="0"/>
                        </a:spcAft>
                      </a:pPr>
                      <a:r>
                        <a:rPr lang="en-US" sz="1300" b="0" i="0" u="none" strike="noStrike">
                          <a:solidFill>
                            <a:srgbClr val="000000"/>
                          </a:solidFill>
                          <a:effectLst/>
                          <a:latin typeface="Sarabun"/>
                        </a:rPr>
                        <a:t>F002</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ARSISAH KAMPHUAN</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No</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Ranong 85120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lose weight and exercise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dirty="0">
                          <a:solidFill>
                            <a:srgbClr val="000000"/>
                          </a:solidFill>
                          <a:effectLst/>
                          <a:latin typeface="Sarabun"/>
                        </a:rPr>
                        <a:t>R001</a:t>
                      </a:r>
                      <a:endParaRPr lang="en-US" sz="10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24642173"/>
                  </a:ext>
                </a:extLst>
              </a:tr>
            </a:tbl>
          </a:graphicData>
        </a:graphic>
      </p:graphicFrame>
      <p:graphicFrame>
        <p:nvGraphicFramePr>
          <p:cNvPr id="8" name="Table 7">
            <a:extLst>
              <a:ext uri="{FF2B5EF4-FFF2-40B4-BE49-F238E27FC236}">
                <a16:creationId xmlns:a16="http://schemas.microsoft.com/office/drawing/2014/main" id="{ADBD1816-B57F-7943-9E62-01C5BABFFB2E}"/>
              </a:ext>
            </a:extLst>
          </p:cNvPr>
          <p:cNvGraphicFramePr>
            <a:graphicFrameLocks noGrp="1"/>
          </p:cNvGraphicFramePr>
          <p:nvPr>
            <p:extLst>
              <p:ext uri="{D42A27DB-BD31-4B8C-83A1-F6EECF244321}">
                <p14:modId xmlns:p14="http://schemas.microsoft.com/office/powerpoint/2010/main" val="3772649193"/>
              </p:ext>
            </p:extLst>
          </p:nvPr>
        </p:nvGraphicFramePr>
        <p:xfrm>
          <a:off x="131371" y="4185165"/>
          <a:ext cx="3599255" cy="1952393"/>
        </p:xfrm>
        <a:graphic>
          <a:graphicData uri="http://schemas.openxmlformats.org/drawingml/2006/table">
            <a:tbl>
              <a:tblPr/>
              <a:tblGrid>
                <a:gridCol w="1217014">
                  <a:extLst>
                    <a:ext uri="{9D8B030D-6E8A-4147-A177-3AD203B41FA5}">
                      <a16:colId xmlns:a16="http://schemas.microsoft.com/office/drawing/2014/main" val="811705602"/>
                    </a:ext>
                  </a:extLst>
                </a:gridCol>
                <a:gridCol w="1217014">
                  <a:extLst>
                    <a:ext uri="{9D8B030D-6E8A-4147-A177-3AD203B41FA5}">
                      <a16:colId xmlns:a16="http://schemas.microsoft.com/office/drawing/2014/main" val="1581289209"/>
                    </a:ext>
                  </a:extLst>
                </a:gridCol>
                <a:gridCol w="1165227">
                  <a:extLst>
                    <a:ext uri="{9D8B030D-6E8A-4147-A177-3AD203B41FA5}">
                      <a16:colId xmlns:a16="http://schemas.microsoft.com/office/drawing/2014/main" val="3494550247"/>
                    </a:ext>
                  </a:extLst>
                </a:gridCol>
              </a:tblGrid>
              <a:tr h="607125">
                <a:tc>
                  <a:txBody>
                    <a:bodyPr/>
                    <a:lstStyle/>
                    <a:p>
                      <a:pPr algn="ctr" rtl="0" fontAlgn="ctr">
                        <a:spcBef>
                          <a:spcPts val="0"/>
                        </a:spcBef>
                        <a:spcAft>
                          <a:spcPts val="0"/>
                        </a:spcAft>
                      </a:pPr>
                      <a:r>
                        <a:rPr lang="en-US" sz="1200" b="1" i="0" u="none" strike="noStrike">
                          <a:solidFill>
                            <a:srgbClr val="000000"/>
                          </a:solidFill>
                          <a:effectLst/>
                          <a:latin typeface="Sarabun"/>
                        </a:rPr>
                        <a:t>No (PK)</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dirty="0">
                          <a:solidFill>
                            <a:srgbClr val="000000"/>
                          </a:solidFill>
                          <a:effectLst/>
                          <a:latin typeface="Sarabun"/>
                        </a:rPr>
                        <a:t>Program no (</a:t>
                      </a:r>
                      <a:r>
                        <a:rPr lang="en-US" sz="1200" b="1" i="0" u="none" strike="noStrike" dirty="0" err="1">
                          <a:solidFill>
                            <a:srgbClr val="000000"/>
                          </a:solidFill>
                          <a:effectLst/>
                          <a:latin typeface="Sarabun"/>
                        </a:rPr>
                        <a:t>fk</a:t>
                      </a:r>
                      <a:r>
                        <a:rPr lang="en-US" sz="1200" b="1" i="0" u="none" strike="noStrike" dirty="0">
                          <a:solidFill>
                            <a:srgbClr val="000000"/>
                          </a:solidFill>
                          <a:effectLst/>
                          <a:latin typeface="Sarabun"/>
                        </a:rPr>
                        <a:t>)</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000000"/>
                          </a:solidFill>
                          <a:effectLst/>
                          <a:latin typeface="Sarabun"/>
                        </a:rPr>
                        <a:t>Customer ID (fk)</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2544260878"/>
                  </a:ext>
                </a:extLst>
              </a:tr>
              <a:tr h="252701">
                <a:tc>
                  <a:txBody>
                    <a:bodyPr/>
                    <a:lstStyle/>
                    <a:p>
                      <a:pPr algn="ctr" rtl="0" fontAlgn="ctr">
                        <a:spcBef>
                          <a:spcPts val="0"/>
                        </a:spcBef>
                        <a:spcAft>
                          <a:spcPts val="0"/>
                        </a:spcAft>
                      </a:pPr>
                      <a:r>
                        <a:rPr lang="en-US" sz="1200" b="0" i="0" u="none" strike="noStrike">
                          <a:solidFill>
                            <a:srgbClr val="000000"/>
                          </a:solidFill>
                          <a:effectLst/>
                          <a:latin typeface="Sarabun"/>
                        </a:rPr>
                        <a:t>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ST001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F001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213928104"/>
                  </a:ext>
                </a:extLst>
              </a:tr>
              <a:tr h="220290">
                <a:tc>
                  <a:txBody>
                    <a:bodyPr/>
                    <a:lstStyle/>
                    <a:p>
                      <a:pPr algn="ctr" rtl="0" fontAlgn="ctr">
                        <a:spcBef>
                          <a:spcPts val="0"/>
                        </a:spcBef>
                        <a:spcAft>
                          <a:spcPts val="0"/>
                        </a:spcAft>
                      </a:pPr>
                      <a:r>
                        <a:rPr lang="en-US" sz="1200" b="0" i="0" u="none" strike="noStrike">
                          <a:solidFill>
                            <a:srgbClr val="000000"/>
                          </a:solidFill>
                          <a:effectLst/>
                          <a:latin typeface="Sarabun"/>
                        </a:rPr>
                        <a:t>02</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MT001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1872343666"/>
                  </a:ext>
                </a:extLst>
              </a:tr>
              <a:tr h="286106">
                <a:tc>
                  <a:txBody>
                    <a:bodyPr/>
                    <a:lstStyle/>
                    <a:p>
                      <a:pPr algn="ctr" rtl="0" fontAlgn="ctr">
                        <a:spcBef>
                          <a:spcPts val="0"/>
                        </a:spcBef>
                        <a:spcAft>
                          <a:spcPts val="0"/>
                        </a:spcAft>
                      </a:pPr>
                      <a:r>
                        <a:rPr lang="en-US" sz="1200" b="0" i="0" u="none" strike="noStrike">
                          <a:solidFill>
                            <a:srgbClr val="000000"/>
                          </a:solidFill>
                          <a:effectLst/>
                          <a:latin typeface="Sarabun"/>
                        </a:rPr>
                        <a:t>03</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MT002</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787006139"/>
                  </a:ext>
                </a:extLst>
              </a:tr>
              <a:tr h="286106">
                <a:tc>
                  <a:txBody>
                    <a:bodyPr/>
                    <a:lstStyle/>
                    <a:p>
                      <a:pPr algn="ctr" rtl="0" fontAlgn="ctr">
                        <a:spcBef>
                          <a:spcPts val="0"/>
                        </a:spcBef>
                        <a:spcAft>
                          <a:spcPts val="0"/>
                        </a:spcAft>
                      </a:pPr>
                      <a:r>
                        <a:rPr lang="en-US" sz="1200" b="0" i="0" u="none" strike="noStrike">
                          <a:solidFill>
                            <a:srgbClr val="000000"/>
                          </a:solidFill>
                          <a:effectLst/>
                          <a:latin typeface="Sarabun"/>
                        </a:rPr>
                        <a:t>04</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MT002</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M002</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788544910"/>
                  </a:ext>
                </a:extLst>
              </a:tr>
              <a:tr h="252701">
                <a:tc>
                  <a:txBody>
                    <a:bodyPr/>
                    <a:lstStyle/>
                    <a:p>
                      <a:pPr algn="ctr" rtl="0" fontAlgn="ctr">
                        <a:spcBef>
                          <a:spcPts val="0"/>
                        </a:spcBef>
                        <a:spcAft>
                          <a:spcPts val="0"/>
                        </a:spcAft>
                      </a:pPr>
                      <a:r>
                        <a:rPr lang="en-US" sz="1200" b="0" i="0" u="none" strike="noStrike">
                          <a:solidFill>
                            <a:srgbClr val="000000"/>
                          </a:solidFill>
                          <a:effectLst/>
                          <a:latin typeface="Sarabun"/>
                        </a:rPr>
                        <a:t>05</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LT001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F002</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1222364243"/>
                  </a:ext>
                </a:extLst>
              </a:tr>
            </a:tbl>
          </a:graphicData>
        </a:graphic>
      </p:graphicFrame>
      <p:graphicFrame>
        <p:nvGraphicFramePr>
          <p:cNvPr id="10" name="Table 9">
            <a:extLst>
              <a:ext uri="{FF2B5EF4-FFF2-40B4-BE49-F238E27FC236}">
                <a16:creationId xmlns:a16="http://schemas.microsoft.com/office/drawing/2014/main" id="{2DCB8D68-2E94-DA45-ABA0-EEFF467FDCF0}"/>
              </a:ext>
            </a:extLst>
          </p:cNvPr>
          <p:cNvGraphicFramePr>
            <a:graphicFrameLocks noGrp="1"/>
          </p:cNvGraphicFramePr>
          <p:nvPr>
            <p:extLst>
              <p:ext uri="{D42A27DB-BD31-4B8C-83A1-F6EECF244321}">
                <p14:modId xmlns:p14="http://schemas.microsoft.com/office/powerpoint/2010/main" val="3934118884"/>
              </p:ext>
            </p:extLst>
          </p:nvPr>
        </p:nvGraphicFramePr>
        <p:xfrm>
          <a:off x="4437529" y="4185165"/>
          <a:ext cx="2700119" cy="1975584"/>
        </p:xfrm>
        <a:graphic>
          <a:graphicData uri="http://schemas.openxmlformats.org/drawingml/2006/table">
            <a:tbl>
              <a:tblPr/>
              <a:tblGrid>
                <a:gridCol w="1428813">
                  <a:extLst>
                    <a:ext uri="{9D8B030D-6E8A-4147-A177-3AD203B41FA5}">
                      <a16:colId xmlns:a16="http://schemas.microsoft.com/office/drawing/2014/main" val="1145075782"/>
                    </a:ext>
                  </a:extLst>
                </a:gridCol>
                <a:gridCol w="691905">
                  <a:extLst>
                    <a:ext uri="{9D8B030D-6E8A-4147-A177-3AD203B41FA5}">
                      <a16:colId xmlns:a16="http://schemas.microsoft.com/office/drawing/2014/main" val="587735638"/>
                    </a:ext>
                  </a:extLst>
                </a:gridCol>
                <a:gridCol w="579401">
                  <a:extLst>
                    <a:ext uri="{9D8B030D-6E8A-4147-A177-3AD203B41FA5}">
                      <a16:colId xmlns:a16="http://schemas.microsoft.com/office/drawing/2014/main" val="1786855749"/>
                    </a:ext>
                  </a:extLst>
                </a:gridCol>
              </a:tblGrid>
              <a:tr h="204269">
                <a:tc>
                  <a:txBody>
                    <a:bodyPr/>
                    <a:lstStyle/>
                    <a:p>
                      <a:pPr algn="ctr" rtl="0" fontAlgn="ctr">
                        <a:spcBef>
                          <a:spcPts val="0"/>
                        </a:spcBef>
                        <a:spcAft>
                          <a:spcPts val="0"/>
                        </a:spcAft>
                      </a:pPr>
                      <a:r>
                        <a:rPr lang="en-US" sz="1200" b="1" i="0" u="none" strike="noStrike">
                          <a:solidFill>
                            <a:srgbClr val="000000"/>
                          </a:solidFill>
                          <a:effectLst/>
                          <a:latin typeface="Sarabun"/>
                        </a:rPr>
                        <a:t>Program no (PK)</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Days</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Price</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3166594393"/>
                  </a:ext>
                </a:extLst>
              </a:tr>
              <a:tr h="204269">
                <a:tc>
                  <a:txBody>
                    <a:bodyPr/>
                    <a:lstStyle/>
                    <a:p>
                      <a:pPr algn="ctr" rtl="0" fontAlgn="ctr">
                        <a:spcBef>
                          <a:spcPts val="0"/>
                        </a:spcBef>
                        <a:spcAft>
                          <a:spcPts val="0"/>
                        </a:spcAft>
                      </a:pPr>
                      <a:r>
                        <a:rPr lang="en-US" sz="1200" b="0" i="0" u="none" strike="noStrike">
                          <a:solidFill>
                            <a:srgbClr val="000000"/>
                          </a:solidFill>
                          <a:effectLst/>
                          <a:latin typeface="Sarabun"/>
                        </a:rPr>
                        <a:t>ST001</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5 days</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1,225</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31179164"/>
                  </a:ext>
                </a:extLst>
              </a:tr>
              <a:tr h="366334">
                <a:tc>
                  <a:txBody>
                    <a:bodyPr/>
                    <a:lstStyle/>
                    <a:p>
                      <a:pPr algn="ctr" rtl="0" fontAlgn="ctr">
                        <a:spcBef>
                          <a:spcPts val="0"/>
                        </a:spcBef>
                        <a:spcAft>
                          <a:spcPts val="0"/>
                        </a:spcAft>
                      </a:pPr>
                      <a:r>
                        <a:rPr lang="en-US" sz="1200" b="0" i="0" u="none" strike="noStrike" dirty="0">
                          <a:solidFill>
                            <a:srgbClr val="000000"/>
                          </a:solidFill>
                          <a:effectLst/>
                          <a:latin typeface="Sarabun"/>
                        </a:rPr>
                        <a:t>MT001</a:t>
                      </a:r>
                      <a:endParaRPr lang="en-US" sz="1200" dirty="0">
                        <a:effectLst/>
                      </a:endParaRPr>
                    </a:p>
                  </a:txBody>
                  <a:tcPr marL="25627" marR="25627" marT="25627" marB="2562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45 Days </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16,100</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02835218"/>
                  </a:ext>
                </a:extLst>
              </a:tr>
              <a:tr h="249006">
                <a:tc>
                  <a:txBody>
                    <a:bodyPr/>
                    <a:lstStyle/>
                    <a:p>
                      <a:pPr algn="ctr" rtl="0" fontAlgn="ctr">
                        <a:spcBef>
                          <a:spcPts val="0"/>
                        </a:spcBef>
                        <a:spcAft>
                          <a:spcPts val="0"/>
                        </a:spcAft>
                      </a:pPr>
                      <a:r>
                        <a:rPr lang="en-US" sz="1200" b="0" i="0" strike="sngStrike">
                          <a:solidFill>
                            <a:srgbClr val="000000"/>
                          </a:solidFill>
                          <a:effectLst/>
                          <a:latin typeface="Sarabun"/>
                        </a:rPr>
                        <a:t>MT002</a:t>
                      </a:r>
                      <a:endParaRPr lang="en-US" sz="1200">
                        <a:effectLst/>
                      </a:endParaRPr>
                    </a:p>
                  </a:txBody>
                  <a:tcPr marL="25627" marR="25627" marT="25627" marB="2562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a:solidFill>
                            <a:srgbClr val="000000"/>
                          </a:solidFill>
                          <a:effectLst/>
                          <a:latin typeface="Sarabun"/>
                        </a:rPr>
                        <a:t>25 Days</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a:solidFill>
                            <a:srgbClr val="000000"/>
                          </a:solidFill>
                          <a:effectLst/>
                          <a:latin typeface="Sarabun"/>
                        </a:rPr>
                        <a:t>6,075</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1155126272"/>
                  </a:ext>
                </a:extLst>
              </a:tr>
              <a:tr h="249006">
                <a:tc>
                  <a:txBody>
                    <a:bodyPr/>
                    <a:lstStyle/>
                    <a:p>
                      <a:pPr algn="ctr" rtl="0" fontAlgn="ctr">
                        <a:spcBef>
                          <a:spcPts val="0"/>
                        </a:spcBef>
                        <a:spcAft>
                          <a:spcPts val="0"/>
                        </a:spcAft>
                      </a:pPr>
                      <a:r>
                        <a:rPr lang="en-US" sz="1200" b="0" i="0" u="none" strike="noStrike">
                          <a:solidFill>
                            <a:srgbClr val="000000"/>
                          </a:solidFill>
                          <a:effectLst/>
                          <a:latin typeface="Sarabun"/>
                        </a:rPr>
                        <a:t>MT002</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25 Days</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6,075</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70830713"/>
                  </a:ext>
                </a:extLst>
              </a:tr>
              <a:tr h="366334">
                <a:tc>
                  <a:txBody>
                    <a:bodyPr/>
                    <a:lstStyle/>
                    <a:p>
                      <a:pPr algn="ctr" rtl="0" fontAlgn="ctr">
                        <a:spcBef>
                          <a:spcPts val="0"/>
                        </a:spcBef>
                        <a:spcAft>
                          <a:spcPts val="0"/>
                        </a:spcAft>
                      </a:pPr>
                      <a:r>
                        <a:rPr lang="en-US" sz="1200" b="0" i="0" u="none" strike="noStrike" dirty="0">
                          <a:solidFill>
                            <a:srgbClr val="000000"/>
                          </a:solidFill>
                          <a:effectLst/>
                          <a:latin typeface="Sarabun"/>
                        </a:rPr>
                        <a:t>LT001</a:t>
                      </a:r>
                      <a:endParaRPr lang="en-US" sz="1200" dirty="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75Days</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16,250</a:t>
                      </a:r>
                      <a:endParaRPr lang="en-US" sz="1200" dirty="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44682455"/>
                  </a:ext>
                </a:extLst>
              </a:tr>
            </a:tbl>
          </a:graphicData>
        </a:graphic>
      </p:graphicFrame>
      <p:graphicFrame>
        <p:nvGraphicFramePr>
          <p:cNvPr id="12" name="Table 11">
            <a:extLst>
              <a:ext uri="{FF2B5EF4-FFF2-40B4-BE49-F238E27FC236}">
                <a16:creationId xmlns:a16="http://schemas.microsoft.com/office/drawing/2014/main" id="{9B865FC5-34F8-A64F-9966-7D15F3E9A148}"/>
              </a:ext>
            </a:extLst>
          </p:cNvPr>
          <p:cNvGraphicFramePr>
            <a:graphicFrameLocks noGrp="1"/>
          </p:cNvGraphicFramePr>
          <p:nvPr>
            <p:extLst>
              <p:ext uri="{D42A27DB-BD31-4B8C-83A1-F6EECF244321}">
                <p14:modId xmlns:p14="http://schemas.microsoft.com/office/powerpoint/2010/main" val="947174442"/>
              </p:ext>
            </p:extLst>
          </p:nvPr>
        </p:nvGraphicFramePr>
        <p:xfrm>
          <a:off x="8202706" y="3872957"/>
          <a:ext cx="3857923" cy="2576808"/>
        </p:xfrm>
        <a:graphic>
          <a:graphicData uri="http://schemas.openxmlformats.org/drawingml/2006/table">
            <a:tbl>
              <a:tblPr/>
              <a:tblGrid>
                <a:gridCol w="730206">
                  <a:extLst>
                    <a:ext uri="{9D8B030D-6E8A-4147-A177-3AD203B41FA5}">
                      <a16:colId xmlns:a16="http://schemas.microsoft.com/office/drawing/2014/main" val="1430657370"/>
                    </a:ext>
                  </a:extLst>
                </a:gridCol>
                <a:gridCol w="876248">
                  <a:extLst>
                    <a:ext uri="{9D8B030D-6E8A-4147-A177-3AD203B41FA5}">
                      <a16:colId xmlns:a16="http://schemas.microsoft.com/office/drawing/2014/main" val="172387611"/>
                    </a:ext>
                  </a:extLst>
                </a:gridCol>
                <a:gridCol w="1405647">
                  <a:extLst>
                    <a:ext uri="{9D8B030D-6E8A-4147-A177-3AD203B41FA5}">
                      <a16:colId xmlns:a16="http://schemas.microsoft.com/office/drawing/2014/main" val="2161073493"/>
                    </a:ext>
                  </a:extLst>
                </a:gridCol>
                <a:gridCol w="845822">
                  <a:extLst>
                    <a:ext uri="{9D8B030D-6E8A-4147-A177-3AD203B41FA5}">
                      <a16:colId xmlns:a16="http://schemas.microsoft.com/office/drawing/2014/main" val="1252191224"/>
                    </a:ext>
                  </a:extLst>
                </a:gridCol>
              </a:tblGrid>
              <a:tr h="386182">
                <a:tc>
                  <a:txBody>
                    <a:bodyPr/>
                    <a:lstStyle/>
                    <a:p>
                      <a:pPr algn="ctr" rtl="0" fontAlgn="ctr">
                        <a:spcBef>
                          <a:spcPts val="0"/>
                        </a:spcBef>
                        <a:spcAft>
                          <a:spcPts val="0"/>
                        </a:spcAft>
                      </a:pPr>
                      <a:r>
                        <a:rPr lang="en-US" sz="1200" b="1" i="0" u="none" strike="noStrike">
                          <a:solidFill>
                            <a:srgbClr val="000000"/>
                          </a:solidFill>
                          <a:effectLst/>
                          <a:latin typeface="Sarabun"/>
                        </a:rPr>
                        <a:t>Area ID (PK)</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Area_Name</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dirty="0">
                          <a:solidFill>
                            <a:srgbClr val="FFFFFF"/>
                          </a:solidFill>
                          <a:effectLst/>
                          <a:latin typeface="Sarabun"/>
                        </a:rPr>
                        <a:t>Delivery Branch</a:t>
                      </a:r>
                      <a:endParaRPr lang="en-US" sz="1200" dirty="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Branch Phone</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209264345"/>
                  </a:ext>
                </a:extLst>
              </a:tr>
              <a:tr h="386182">
                <a:tc>
                  <a:txBody>
                    <a:bodyPr/>
                    <a:lstStyle/>
                    <a:p>
                      <a:pPr algn="ctr" rtl="0" fontAlgn="ctr">
                        <a:spcBef>
                          <a:spcPts val="0"/>
                        </a:spcBef>
                        <a:spcAft>
                          <a:spcPts val="0"/>
                        </a:spcAft>
                      </a:pPr>
                      <a:r>
                        <a:rPr lang="en-US" sz="1200" b="0" i="0" u="none" strike="noStrike">
                          <a:solidFill>
                            <a:srgbClr val="000000"/>
                          </a:solidFill>
                          <a:effectLst/>
                          <a:latin typeface="Sarabun"/>
                        </a:rPr>
                        <a:t>Y001</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Yala</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err="1">
                          <a:solidFill>
                            <a:srgbClr val="000000"/>
                          </a:solidFill>
                          <a:effectLst/>
                          <a:latin typeface="Sarabun"/>
                        </a:rPr>
                        <a:t>mueang</a:t>
                      </a:r>
                      <a:r>
                        <a:rPr lang="en-US" sz="1200" b="0" i="0" u="none" strike="noStrike" dirty="0">
                          <a:solidFill>
                            <a:srgbClr val="000000"/>
                          </a:solidFill>
                          <a:effectLst/>
                          <a:latin typeface="Sarabun"/>
                        </a:rPr>
                        <a:t> district</a:t>
                      </a:r>
                      <a:endParaRPr lang="en-US" sz="1200" dirty="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02-000-3000</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12862830"/>
                  </a:ext>
                </a:extLst>
              </a:tr>
              <a:tr h="386182">
                <a:tc>
                  <a:txBody>
                    <a:bodyPr/>
                    <a:lstStyle/>
                    <a:p>
                      <a:pPr algn="ctr" rtl="0" fontAlgn="ctr">
                        <a:spcBef>
                          <a:spcPts val="0"/>
                        </a:spcBef>
                        <a:spcAft>
                          <a:spcPts val="0"/>
                        </a:spcAft>
                      </a:pPr>
                      <a:r>
                        <a:rPr lang="en-US" sz="1200" b="0" i="0" u="none" strike="noStrike">
                          <a:solidFill>
                            <a:srgbClr val="000000"/>
                          </a:solidFill>
                          <a:effectLst/>
                          <a:latin typeface="Sarabun"/>
                        </a:rPr>
                        <a:t>N001</a:t>
                      </a:r>
                      <a:endParaRPr lang="en-US" sz="1200">
                        <a:effectLst/>
                      </a:endParaRPr>
                    </a:p>
                  </a:txBody>
                  <a:tcPr marL="19112" marR="19112" marT="19112" marB="191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Narathiwat</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Tak Bai</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02-000-4000</a:t>
                      </a:r>
                      <a:endParaRPr lang="en-US" sz="1200" dirty="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2532882"/>
                  </a:ext>
                </a:extLst>
              </a:tr>
              <a:tr h="386182">
                <a:tc>
                  <a:txBody>
                    <a:bodyPr/>
                    <a:lstStyle/>
                    <a:p>
                      <a:pPr algn="ctr" rtl="0" fontAlgn="ctr">
                        <a:spcBef>
                          <a:spcPts val="0"/>
                        </a:spcBef>
                        <a:spcAft>
                          <a:spcPts val="0"/>
                        </a:spcAft>
                      </a:pPr>
                      <a:r>
                        <a:rPr lang="en-US" sz="1200" b="0" i="0" strike="sngStrike">
                          <a:solidFill>
                            <a:srgbClr val="000000"/>
                          </a:solidFill>
                          <a:effectLst/>
                          <a:latin typeface="Sarabun"/>
                        </a:rPr>
                        <a:t>N001</a:t>
                      </a:r>
                      <a:endParaRPr lang="en-US" sz="1200">
                        <a:effectLst/>
                      </a:endParaRPr>
                    </a:p>
                  </a:txBody>
                  <a:tcPr marL="19112" marR="19112" marT="19112" marB="191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dirty="0">
                          <a:solidFill>
                            <a:srgbClr val="000000"/>
                          </a:solidFill>
                          <a:effectLst/>
                          <a:latin typeface="Sarabun"/>
                        </a:rPr>
                        <a:t>Narathiwat</a:t>
                      </a:r>
                      <a:endParaRPr lang="en-US" sz="1200" dirty="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a:solidFill>
                            <a:srgbClr val="000000"/>
                          </a:solidFill>
                          <a:effectLst/>
                          <a:latin typeface="Sarabun"/>
                        </a:rPr>
                        <a:t>Tak Bai</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a:solidFill>
                            <a:srgbClr val="000000"/>
                          </a:solidFill>
                          <a:effectLst/>
                          <a:latin typeface="Sarabun"/>
                        </a:rPr>
                        <a:t>02-000-4000</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2241361493"/>
                  </a:ext>
                </a:extLst>
              </a:tr>
              <a:tr h="386182">
                <a:tc>
                  <a:txBody>
                    <a:bodyPr/>
                    <a:lstStyle/>
                    <a:p>
                      <a:pPr algn="ctr" rtl="0" fontAlgn="ctr">
                        <a:spcBef>
                          <a:spcPts val="0"/>
                        </a:spcBef>
                        <a:spcAft>
                          <a:spcPts val="0"/>
                        </a:spcAft>
                      </a:pPr>
                      <a:r>
                        <a:rPr lang="en-US" sz="1200" b="0" i="0" u="none" strike="noStrike" dirty="0">
                          <a:solidFill>
                            <a:srgbClr val="000000"/>
                          </a:solidFill>
                          <a:effectLst/>
                          <a:latin typeface="Sarabun"/>
                        </a:rPr>
                        <a:t>P001</a:t>
                      </a:r>
                      <a:endParaRPr lang="en-US" sz="1200" dirty="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Pattani</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Saiburee</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02-000-5000</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49538783"/>
                  </a:ext>
                </a:extLst>
              </a:tr>
              <a:tr h="386182">
                <a:tc>
                  <a:txBody>
                    <a:bodyPr/>
                    <a:lstStyle/>
                    <a:p>
                      <a:pPr algn="ctr" rtl="0" fontAlgn="ctr">
                        <a:spcBef>
                          <a:spcPts val="0"/>
                        </a:spcBef>
                        <a:spcAft>
                          <a:spcPts val="0"/>
                        </a:spcAft>
                      </a:pPr>
                      <a:r>
                        <a:rPr lang="en-US" sz="1200" b="0" i="0" u="none" strike="noStrike">
                          <a:solidFill>
                            <a:srgbClr val="000000"/>
                          </a:solidFill>
                          <a:effectLst/>
                          <a:latin typeface="Sarabun"/>
                        </a:rPr>
                        <a:t>R001</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Ranong</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Pak Nam</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02-000-5000</a:t>
                      </a:r>
                      <a:endParaRPr lang="en-US" sz="1200" dirty="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90276521"/>
                  </a:ext>
                </a:extLst>
              </a:tr>
            </a:tbl>
          </a:graphicData>
        </a:graphic>
      </p:graphicFrame>
      <p:cxnSp>
        <p:nvCxnSpPr>
          <p:cNvPr id="14" name="Elbow Connector 13">
            <a:extLst>
              <a:ext uri="{FF2B5EF4-FFF2-40B4-BE49-F238E27FC236}">
                <a16:creationId xmlns:a16="http://schemas.microsoft.com/office/drawing/2014/main" id="{00EF8EE7-0084-9640-94E4-4B3EBB6A5936}"/>
              </a:ext>
            </a:extLst>
          </p:cNvPr>
          <p:cNvCxnSpPr>
            <a:cxnSpLocks/>
          </p:cNvCxnSpPr>
          <p:nvPr/>
        </p:nvCxnSpPr>
        <p:spPr>
          <a:xfrm rot="16200000" flipH="1">
            <a:off x="1557009" y="2310043"/>
            <a:ext cx="3622959" cy="443753"/>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CFCBE805-A642-244A-A686-5149F1D6196B}"/>
              </a:ext>
            </a:extLst>
          </p:cNvPr>
          <p:cNvCxnSpPr>
            <a:cxnSpLocks/>
          </p:cNvCxnSpPr>
          <p:nvPr/>
        </p:nvCxnSpPr>
        <p:spPr>
          <a:xfrm rot="10800000" flipV="1">
            <a:off x="2312895" y="4343401"/>
            <a:ext cx="2124637" cy="389964"/>
          </a:xfrm>
          <a:prstGeom prst="bentConnector3">
            <a:avLst>
              <a:gd name="adj1" fmla="val 27215"/>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6F403BF2-38C0-E645-9A6A-09FAA3DC8F1C}"/>
              </a:ext>
            </a:extLst>
          </p:cNvPr>
          <p:cNvCxnSpPr>
            <a:cxnSpLocks/>
          </p:cNvCxnSpPr>
          <p:nvPr/>
        </p:nvCxnSpPr>
        <p:spPr>
          <a:xfrm rot="5400000" flipH="1" flipV="1">
            <a:off x="7270443" y="2311608"/>
            <a:ext cx="3464726" cy="282388"/>
          </a:xfrm>
          <a:prstGeom prst="bentConnector3">
            <a:avLst>
              <a:gd name="adj1" fmla="val 42238"/>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5F043A22-7168-8548-BFF8-385C0A118604}"/>
              </a:ext>
            </a:extLst>
          </p:cNvPr>
          <p:cNvSpPr>
            <a:spLocks noGrp="1"/>
          </p:cNvSpPr>
          <p:nvPr>
            <p:ph type="title"/>
          </p:nvPr>
        </p:nvSpPr>
        <p:spPr>
          <a:xfrm>
            <a:off x="548653" y="982132"/>
            <a:ext cx="1183342" cy="1303867"/>
          </a:xfrm>
        </p:spPr>
        <p:txBody>
          <a:bodyPr>
            <a:normAutofit/>
          </a:bodyPr>
          <a:lstStyle/>
          <a:p>
            <a:r>
              <a:rPr lang="en-US" sz="4000" b="1" i="0" u="none" strike="noStrike" dirty="0">
                <a:solidFill>
                  <a:srgbClr val="2D2D2D"/>
                </a:solidFill>
                <a:effectLst/>
                <a:latin typeface="Garamond" panose="02020404030301010803" pitchFamily="18" charset="0"/>
              </a:rPr>
              <a:t>3NF</a:t>
            </a:r>
            <a:endParaRPr lang="en-US" sz="4000" b="1" dirty="0">
              <a:latin typeface="Garamond" panose="02020404030301010803" pitchFamily="18" charset="0"/>
            </a:endParaRPr>
          </a:p>
        </p:txBody>
      </p:sp>
    </p:spTree>
    <p:extLst>
      <p:ext uri="{BB962C8B-B14F-4D97-AF65-F5344CB8AC3E}">
        <p14:creationId xmlns:p14="http://schemas.microsoft.com/office/powerpoint/2010/main" val="3284793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C0F4-E6DF-1B46-B14C-7739CC278204}"/>
              </a:ext>
            </a:extLst>
          </p:cNvPr>
          <p:cNvSpPr>
            <a:spLocks noGrp="1"/>
          </p:cNvSpPr>
          <p:nvPr>
            <p:ph type="title"/>
          </p:nvPr>
        </p:nvSpPr>
        <p:spPr/>
        <p:txBody>
          <a:bodyPr>
            <a:normAutofit/>
          </a:bodyPr>
          <a:lstStyle/>
          <a:p>
            <a:pPr rtl="0">
              <a:spcBef>
                <a:spcPts val="0"/>
              </a:spcBef>
              <a:spcAft>
                <a:spcPts val="0"/>
              </a:spcAft>
            </a:pPr>
            <a:r>
              <a:rPr lang="en-US" sz="4000" b="1" i="0" u="none" strike="noStrike" dirty="0">
                <a:solidFill>
                  <a:srgbClr val="2D2D2D"/>
                </a:solidFill>
                <a:effectLst/>
                <a:latin typeface="Garamond" panose="02020404030301010803" pitchFamily="18" charset="0"/>
              </a:rPr>
              <a:t>BCNF (Boyce-Codd Normal Form)</a:t>
            </a:r>
            <a:endParaRPr lang="en-US" sz="4000" dirty="0">
              <a:latin typeface="Garamond" panose="02020404030301010803" pitchFamily="18" charset="0"/>
            </a:endParaRPr>
          </a:p>
        </p:txBody>
      </p:sp>
      <p:sp>
        <p:nvSpPr>
          <p:cNvPr id="3" name="Content Placeholder 2">
            <a:extLst>
              <a:ext uri="{FF2B5EF4-FFF2-40B4-BE49-F238E27FC236}">
                <a16:creationId xmlns:a16="http://schemas.microsoft.com/office/drawing/2014/main" id="{27D68112-12CD-B943-B9AC-DA0A2ACE5243}"/>
              </a:ext>
            </a:extLst>
          </p:cNvPr>
          <p:cNvSpPr>
            <a:spLocks noGrp="1"/>
          </p:cNvSpPr>
          <p:nvPr>
            <p:ph idx="1"/>
          </p:nvPr>
        </p:nvSpPr>
        <p:spPr/>
        <p:txBody>
          <a:bodyPr>
            <a:noAutofit/>
          </a:bodyPr>
          <a:lstStyle/>
          <a:p>
            <a:pPr algn="just" rtl="0">
              <a:spcBef>
                <a:spcPts val="0"/>
              </a:spcBef>
              <a:spcAft>
                <a:spcPts val="0"/>
              </a:spcAft>
            </a:pPr>
            <a:r>
              <a:rPr lang="en-US" sz="2000" b="0" i="0" u="none" strike="noStrike" dirty="0">
                <a:solidFill>
                  <a:srgbClr val="2D2D2D"/>
                </a:solidFill>
                <a:effectLst/>
                <a:latin typeface="Garamond" panose="02020404030301010803" pitchFamily="18" charset="0"/>
              </a:rPr>
              <a:t>Even when a database is in 3rd Normal Form, still there would be anomalies resulted if it has more than one Candidate Key.</a:t>
            </a:r>
            <a:endParaRPr lang="en-US" sz="2000" b="0" dirty="0">
              <a:effectLst/>
              <a:latin typeface="Garamond" panose="02020404030301010803" pitchFamily="18" charset="0"/>
            </a:endParaRPr>
          </a:p>
          <a:p>
            <a:pPr algn="just" rtl="0">
              <a:spcBef>
                <a:spcPts val="0"/>
              </a:spcBef>
              <a:spcAft>
                <a:spcPts val="0"/>
              </a:spcAft>
            </a:pPr>
            <a:r>
              <a:rPr lang="en-US" sz="2000" b="0" i="0" u="none" strike="noStrike" dirty="0">
                <a:solidFill>
                  <a:srgbClr val="2D2D2D"/>
                </a:solidFill>
                <a:effectLst/>
                <a:latin typeface="Garamond" panose="02020404030301010803" pitchFamily="18" charset="0"/>
              </a:rPr>
              <a:t>Sometimes is BCNF is also referred as 3.5 Normal Form.</a:t>
            </a:r>
            <a:endParaRPr lang="en-US" sz="2000" b="0" dirty="0">
              <a:effectLst/>
              <a:latin typeface="Garamond" panose="02020404030301010803" pitchFamily="18" charset="0"/>
            </a:endParaRPr>
          </a:p>
          <a:p>
            <a:pPr algn="just" rtl="0">
              <a:spcBef>
                <a:spcPts val="0"/>
              </a:spcBef>
              <a:spcAft>
                <a:spcPts val="0"/>
              </a:spcAft>
            </a:pPr>
            <a:r>
              <a:rPr lang="en-US" sz="2000" b="0" i="0" u="none" strike="noStrike" dirty="0">
                <a:solidFill>
                  <a:srgbClr val="2D2D2D"/>
                </a:solidFill>
                <a:effectLst/>
                <a:latin typeface="Garamond" panose="02020404030301010803" pitchFamily="18" charset="0"/>
              </a:rPr>
              <a:t>The first condition for the table to be in Boyce Codd Normal Form is that the table should be in the third normal form. Secondly, every Right-Hand Side (RHS) </a:t>
            </a:r>
            <a:r>
              <a:rPr lang="en-US" sz="2000" b="0" i="0" u="sng" strike="noStrike" dirty="0">
                <a:solidFill>
                  <a:srgbClr val="2D2D2D"/>
                </a:solidFill>
                <a:effectLst/>
                <a:latin typeface="Garamond" panose="02020404030301010803" pitchFamily="18" charset="0"/>
              </a:rPr>
              <a:t>attribute of the functional dependencies should depend on the super key of that particular table</a:t>
            </a:r>
            <a:r>
              <a:rPr lang="en-US" sz="2000" b="0" i="0" u="none" strike="noStrike" dirty="0">
                <a:solidFill>
                  <a:srgbClr val="2D2D2D"/>
                </a:solidFill>
                <a:effectLst/>
                <a:latin typeface="Garamond" panose="02020404030301010803" pitchFamily="18" charset="0"/>
              </a:rPr>
              <a:t>.</a:t>
            </a:r>
            <a:endParaRPr lang="en-US" sz="2000" b="0" dirty="0">
              <a:effectLst/>
              <a:latin typeface="Garamond" panose="02020404030301010803" pitchFamily="18" charset="0"/>
            </a:endParaRPr>
          </a:p>
          <a:p>
            <a:pPr marL="0" indent="0" algn="just" rtl="0">
              <a:spcBef>
                <a:spcPts val="0"/>
              </a:spcBef>
              <a:spcAft>
                <a:spcPts val="0"/>
              </a:spcAft>
              <a:buNone/>
            </a:pPr>
            <a:br>
              <a:rPr lang="en-US" sz="2000" dirty="0">
                <a:latin typeface="Garamond" panose="02020404030301010803" pitchFamily="18" charset="0"/>
              </a:rPr>
            </a:br>
            <a:endParaRPr lang="en-US" sz="2000" dirty="0">
              <a:latin typeface="Garamond" panose="02020404030301010803" pitchFamily="18" charset="0"/>
            </a:endParaRPr>
          </a:p>
        </p:txBody>
      </p:sp>
    </p:spTree>
    <p:extLst>
      <p:ext uri="{BB962C8B-B14F-4D97-AF65-F5344CB8AC3E}">
        <p14:creationId xmlns:p14="http://schemas.microsoft.com/office/powerpoint/2010/main" val="1274526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E802759-F1FB-0147-AD4F-16FBD3316F9A}"/>
              </a:ext>
            </a:extLst>
          </p:cNvPr>
          <p:cNvGraphicFramePr>
            <a:graphicFrameLocks noGrp="1"/>
          </p:cNvGraphicFramePr>
          <p:nvPr/>
        </p:nvGraphicFramePr>
        <p:xfrm>
          <a:off x="2931339" y="408235"/>
          <a:ext cx="6329322" cy="3317875"/>
        </p:xfrm>
        <a:graphic>
          <a:graphicData uri="http://schemas.openxmlformats.org/drawingml/2006/table">
            <a:tbl>
              <a:tblPr/>
              <a:tblGrid>
                <a:gridCol w="1178163">
                  <a:extLst>
                    <a:ext uri="{9D8B030D-6E8A-4147-A177-3AD203B41FA5}">
                      <a16:colId xmlns:a16="http://schemas.microsoft.com/office/drawing/2014/main" val="2395997803"/>
                    </a:ext>
                  </a:extLst>
                </a:gridCol>
                <a:gridCol w="1215145">
                  <a:extLst>
                    <a:ext uri="{9D8B030D-6E8A-4147-A177-3AD203B41FA5}">
                      <a16:colId xmlns:a16="http://schemas.microsoft.com/office/drawing/2014/main" val="416814003"/>
                    </a:ext>
                  </a:extLst>
                </a:gridCol>
                <a:gridCol w="723804">
                  <a:extLst>
                    <a:ext uri="{9D8B030D-6E8A-4147-A177-3AD203B41FA5}">
                      <a16:colId xmlns:a16="http://schemas.microsoft.com/office/drawing/2014/main" val="1567022426"/>
                    </a:ext>
                  </a:extLst>
                </a:gridCol>
                <a:gridCol w="1009099">
                  <a:extLst>
                    <a:ext uri="{9D8B030D-6E8A-4147-A177-3AD203B41FA5}">
                      <a16:colId xmlns:a16="http://schemas.microsoft.com/office/drawing/2014/main" val="925777909"/>
                    </a:ext>
                  </a:extLst>
                </a:gridCol>
                <a:gridCol w="1468741">
                  <a:extLst>
                    <a:ext uri="{9D8B030D-6E8A-4147-A177-3AD203B41FA5}">
                      <a16:colId xmlns:a16="http://schemas.microsoft.com/office/drawing/2014/main" val="450688856"/>
                    </a:ext>
                  </a:extLst>
                </a:gridCol>
                <a:gridCol w="734370">
                  <a:extLst>
                    <a:ext uri="{9D8B030D-6E8A-4147-A177-3AD203B41FA5}">
                      <a16:colId xmlns:a16="http://schemas.microsoft.com/office/drawing/2014/main" val="1010699046"/>
                    </a:ext>
                  </a:extLst>
                </a:gridCol>
              </a:tblGrid>
              <a:tr h="458585">
                <a:tc>
                  <a:txBody>
                    <a:bodyPr/>
                    <a:lstStyle/>
                    <a:p>
                      <a:pPr algn="ctr" rtl="0" fontAlgn="ctr">
                        <a:spcBef>
                          <a:spcPts val="0"/>
                        </a:spcBef>
                        <a:spcAft>
                          <a:spcPts val="0"/>
                        </a:spcAft>
                      </a:pPr>
                      <a:r>
                        <a:rPr lang="en-US" sz="1300" b="1" i="0" u="none" strike="noStrike">
                          <a:solidFill>
                            <a:srgbClr val="000000"/>
                          </a:solidFill>
                          <a:effectLst/>
                          <a:latin typeface="Sarabun"/>
                        </a:rPr>
                        <a:t>Customer ID (PK)</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Customer Name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Food Allergies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Shipping Address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Newsletter</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300" b="1" i="0" u="none" strike="noStrike">
                          <a:solidFill>
                            <a:srgbClr val="FFFFFF"/>
                          </a:solidFill>
                          <a:effectLst/>
                          <a:latin typeface="Sarabun"/>
                        </a:rPr>
                        <a:t>Area ID (FK)</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2976884836"/>
                  </a:ext>
                </a:extLst>
              </a:tr>
              <a:tr h="458585">
                <a:tc>
                  <a:txBody>
                    <a:bodyPr/>
                    <a:lstStyle/>
                    <a:p>
                      <a:pPr algn="ctr" rtl="0" fontAlgn="ctr">
                        <a:spcBef>
                          <a:spcPts val="0"/>
                        </a:spcBef>
                        <a:spcAft>
                          <a:spcPts val="0"/>
                        </a:spcAft>
                      </a:pPr>
                      <a:r>
                        <a:rPr lang="en-US" sz="1300" b="0" i="0" u="none" strike="noStrike">
                          <a:solidFill>
                            <a:srgbClr val="000000"/>
                          </a:solidFill>
                          <a:effectLst/>
                          <a:latin typeface="Sarabun"/>
                        </a:rPr>
                        <a:t>F001</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AMAL KALAEPEH</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Sea Foods</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Yala City</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lose weight and exercise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Y001</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79617415"/>
                  </a:ext>
                </a:extLst>
              </a:tr>
              <a:tr h="640329">
                <a:tc>
                  <a:txBody>
                    <a:bodyPr/>
                    <a:lstStyle/>
                    <a:p>
                      <a:pPr algn="ctr" rtl="0" fontAlgn="ctr">
                        <a:spcBef>
                          <a:spcPts val="0"/>
                        </a:spcBef>
                        <a:spcAft>
                          <a:spcPts val="0"/>
                        </a:spcAft>
                      </a:pPr>
                      <a:r>
                        <a:rPr lang="en-US" sz="1300" b="0" i="0" u="none" strike="noStrike">
                          <a:solidFill>
                            <a:srgbClr val="000000"/>
                          </a:solidFill>
                          <a:effectLst/>
                          <a:latin typeface="Sarabun"/>
                        </a:rPr>
                        <a:t>M001</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br>
                        <a:rPr lang="en-US" sz="1300" b="0" i="0" u="none" strike="noStrike">
                          <a:solidFill>
                            <a:srgbClr val="000000"/>
                          </a:solidFill>
                          <a:effectLst/>
                          <a:latin typeface="Sarabun"/>
                        </a:rPr>
                      </a:br>
                      <a:r>
                        <a:rPr lang="en-US" sz="1300" b="0" i="0" u="none" strike="noStrike">
                          <a:solidFill>
                            <a:srgbClr val="000000"/>
                          </a:solidFill>
                          <a:effectLst/>
                          <a:latin typeface="Sarabun"/>
                        </a:rPr>
                        <a:t>NASRUDIN YUSOH</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crab </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Tak Bai, Narathiwat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healthy cooking, </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N001</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45326463"/>
                  </a:ext>
                </a:extLst>
              </a:tr>
              <a:tr h="640329">
                <a:tc>
                  <a:txBody>
                    <a:bodyPr/>
                    <a:lstStyle/>
                    <a:p>
                      <a:pPr algn="ctr" rtl="0" fontAlgn="ctr">
                        <a:spcBef>
                          <a:spcPts val="0"/>
                        </a:spcBef>
                        <a:spcAft>
                          <a:spcPts val="0"/>
                        </a:spcAft>
                      </a:pPr>
                      <a:r>
                        <a:rPr lang="en-US" sz="1300" b="0" i="0" u="none" strike="noStrike">
                          <a:solidFill>
                            <a:srgbClr val="000000"/>
                          </a:solidFill>
                          <a:effectLst/>
                          <a:latin typeface="Sarabun"/>
                        </a:rPr>
                        <a:t>M001</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br>
                        <a:rPr lang="en-US" sz="1300" b="0" i="0" u="none" strike="noStrike">
                          <a:solidFill>
                            <a:srgbClr val="000000"/>
                          </a:solidFill>
                          <a:effectLst/>
                          <a:latin typeface="Sarabun"/>
                        </a:rPr>
                      </a:br>
                      <a:r>
                        <a:rPr lang="en-US" sz="1300" b="0" i="0" u="none" strike="noStrike">
                          <a:solidFill>
                            <a:srgbClr val="000000"/>
                          </a:solidFill>
                          <a:effectLst/>
                          <a:latin typeface="Sarabun"/>
                        </a:rPr>
                        <a:t>NASRUDIN YUSOH</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crab </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Tak Bai, Narathiwat</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lose weight and exercise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strike="sngStrike">
                          <a:solidFill>
                            <a:srgbClr val="000000"/>
                          </a:solidFill>
                          <a:effectLst/>
                          <a:latin typeface="Sarabun"/>
                        </a:rPr>
                        <a:t>N001</a:t>
                      </a:r>
                      <a:endParaRPr lang="en-US" sz="10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1891360994"/>
                  </a:ext>
                </a:extLst>
              </a:tr>
              <a:tr h="661462">
                <a:tc>
                  <a:txBody>
                    <a:bodyPr/>
                    <a:lstStyle/>
                    <a:p>
                      <a:pPr algn="ctr" rtl="0" fontAlgn="ctr">
                        <a:spcBef>
                          <a:spcPts val="0"/>
                        </a:spcBef>
                        <a:spcAft>
                          <a:spcPts val="0"/>
                        </a:spcAft>
                      </a:pPr>
                      <a:r>
                        <a:rPr lang="en-US" sz="1300" b="0" i="0" u="none" strike="noStrike">
                          <a:solidFill>
                            <a:srgbClr val="000000"/>
                          </a:solidFill>
                          <a:effectLst/>
                          <a:latin typeface="Sarabun"/>
                        </a:rPr>
                        <a:t>M002</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br>
                        <a:rPr lang="en-US" sz="1300" b="0" i="0" u="none" strike="noStrike">
                          <a:solidFill>
                            <a:srgbClr val="000000"/>
                          </a:solidFill>
                          <a:effectLst/>
                          <a:latin typeface="Sarabun"/>
                        </a:rPr>
                      </a:br>
                      <a:r>
                        <a:rPr lang="en-US" sz="1300" b="0" i="0" u="none" strike="noStrike">
                          <a:solidFill>
                            <a:srgbClr val="000000"/>
                          </a:solidFill>
                          <a:effectLst/>
                          <a:latin typeface="Sarabun"/>
                        </a:rPr>
                        <a:t>HILMI ARWAEKACHI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No</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Saiburee, Pattani</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dirty="0">
                          <a:solidFill>
                            <a:srgbClr val="000000"/>
                          </a:solidFill>
                          <a:effectLst/>
                          <a:latin typeface="Sarabun"/>
                        </a:rPr>
                        <a:t>healthy cooking</a:t>
                      </a:r>
                      <a:endParaRPr lang="en-US" sz="10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P001</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53537600"/>
                  </a:ext>
                </a:extLst>
              </a:tr>
              <a:tr h="458585">
                <a:tc>
                  <a:txBody>
                    <a:bodyPr/>
                    <a:lstStyle/>
                    <a:p>
                      <a:pPr algn="ctr" rtl="0" fontAlgn="ctr">
                        <a:spcBef>
                          <a:spcPts val="0"/>
                        </a:spcBef>
                        <a:spcAft>
                          <a:spcPts val="0"/>
                        </a:spcAft>
                      </a:pPr>
                      <a:r>
                        <a:rPr lang="en-US" sz="1300" b="0" i="0" u="none" strike="noStrike">
                          <a:solidFill>
                            <a:srgbClr val="000000"/>
                          </a:solidFill>
                          <a:effectLst/>
                          <a:latin typeface="Sarabun"/>
                        </a:rPr>
                        <a:t>F002</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ARSISAH KAMPHUAN</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No</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Ranong 85120</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a:solidFill>
                            <a:srgbClr val="000000"/>
                          </a:solidFill>
                          <a:effectLst/>
                          <a:latin typeface="Sarabun"/>
                        </a:rPr>
                        <a:t>lose weight and exercise</a:t>
                      </a:r>
                      <a:endParaRPr lang="en-US" sz="10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300" b="0" i="0" u="none" strike="noStrike" dirty="0">
                          <a:solidFill>
                            <a:srgbClr val="000000"/>
                          </a:solidFill>
                          <a:effectLst/>
                          <a:latin typeface="Sarabun"/>
                        </a:rPr>
                        <a:t>R001</a:t>
                      </a:r>
                      <a:endParaRPr lang="en-US" sz="10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24642173"/>
                  </a:ext>
                </a:extLst>
              </a:tr>
            </a:tbl>
          </a:graphicData>
        </a:graphic>
      </p:graphicFrame>
      <p:graphicFrame>
        <p:nvGraphicFramePr>
          <p:cNvPr id="8" name="Table 7">
            <a:extLst>
              <a:ext uri="{FF2B5EF4-FFF2-40B4-BE49-F238E27FC236}">
                <a16:creationId xmlns:a16="http://schemas.microsoft.com/office/drawing/2014/main" id="{ADBD1816-B57F-7943-9E62-01C5BABFFB2E}"/>
              </a:ext>
            </a:extLst>
          </p:cNvPr>
          <p:cNvGraphicFramePr>
            <a:graphicFrameLocks noGrp="1"/>
          </p:cNvGraphicFramePr>
          <p:nvPr/>
        </p:nvGraphicFramePr>
        <p:xfrm>
          <a:off x="131371" y="4185165"/>
          <a:ext cx="3599255" cy="1952393"/>
        </p:xfrm>
        <a:graphic>
          <a:graphicData uri="http://schemas.openxmlformats.org/drawingml/2006/table">
            <a:tbl>
              <a:tblPr/>
              <a:tblGrid>
                <a:gridCol w="1217014">
                  <a:extLst>
                    <a:ext uri="{9D8B030D-6E8A-4147-A177-3AD203B41FA5}">
                      <a16:colId xmlns:a16="http://schemas.microsoft.com/office/drawing/2014/main" val="811705602"/>
                    </a:ext>
                  </a:extLst>
                </a:gridCol>
                <a:gridCol w="1217014">
                  <a:extLst>
                    <a:ext uri="{9D8B030D-6E8A-4147-A177-3AD203B41FA5}">
                      <a16:colId xmlns:a16="http://schemas.microsoft.com/office/drawing/2014/main" val="1581289209"/>
                    </a:ext>
                  </a:extLst>
                </a:gridCol>
                <a:gridCol w="1165227">
                  <a:extLst>
                    <a:ext uri="{9D8B030D-6E8A-4147-A177-3AD203B41FA5}">
                      <a16:colId xmlns:a16="http://schemas.microsoft.com/office/drawing/2014/main" val="3494550247"/>
                    </a:ext>
                  </a:extLst>
                </a:gridCol>
              </a:tblGrid>
              <a:tr h="607125">
                <a:tc>
                  <a:txBody>
                    <a:bodyPr/>
                    <a:lstStyle/>
                    <a:p>
                      <a:pPr algn="ctr" rtl="0" fontAlgn="ctr">
                        <a:spcBef>
                          <a:spcPts val="0"/>
                        </a:spcBef>
                        <a:spcAft>
                          <a:spcPts val="0"/>
                        </a:spcAft>
                      </a:pPr>
                      <a:r>
                        <a:rPr lang="en-US" sz="1200" b="1" i="0" u="none" strike="noStrike">
                          <a:solidFill>
                            <a:srgbClr val="000000"/>
                          </a:solidFill>
                          <a:effectLst/>
                          <a:latin typeface="Sarabun"/>
                        </a:rPr>
                        <a:t>No (PK)</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dirty="0">
                          <a:solidFill>
                            <a:srgbClr val="000000"/>
                          </a:solidFill>
                          <a:effectLst/>
                          <a:latin typeface="Sarabun"/>
                        </a:rPr>
                        <a:t>Program no (</a:t>
                      </a:r>
                      <a:r>
                        <a:rPr lang="en-US" sz="1200" b="1" i="0" u="none" strike="noStrike" dirty="0" err="1">
                          <a:solidFill>
                            <a:srgbClr val="000000"/>
                          </a:solidFill>
                          <a:effectLst/>
                          <a:latin typeface="Sarabun"/>
                        </a:rPr>
                        <a:t>fk</a:t>
                      </a:r>
                      <a:r>
                        <a:rPr lang="en-US" sz="1200" b="1" i="0" u="none" strike="noStrike" dirty="0">
                          <a:solidFill>
                            <a:srgbClr val="000000"/>
                          </a:solidFill>
                          <a:effectLst/>
                          <a:latin typeface="Sarabun"/>
                        </a:rPr>
                        <a:t>)</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000000"/>
                          </a:solidFill>
                          <a:effectLst/>
                          <a:latin typeface="Sarabun"/>
                        </a:rPr>
                        <a:t>Customer ID (fk)</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2544260878"/>
                  </a:ext>
                </a:extLst>
              </a:tr>
              <a:tr h="252701">
                <a:tc>
                  <a:txBody>
                    <a:bodyPr/>
                    <a:lstStyle/>
                    <a:p>
                      <a:pPr algn="ctr" rtl="0" fontAlgn="ctr">
                        <a:spcBef>
                          <a:spcPts val="0"/>
                        </a:spcBef>
                        <a:spcAft>
                          <a:spcPts val="0"/>
                        </a:spcAft>
                      </a:pPr>
                      <a:r>
                        <a:rPr lang="en-US" sz="1200" b="0" i="0" u="none" strike="noStrike">
                          <a:solidFill>
                            <a:srgbClr val="000000"/>
                          </a:solidFill>
                          <a:effectLst/>
                          <a:latin typeface="Sarabun"/>
                        </a:rPr>
                        <a:t>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ST001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F001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213928104"/>
                  </a:ext>
                </a:extLst>
              </a:tr>
              <a:tr h="220290">
                <a:tc>
                  <a:txBody>
                    <a:bodyPr/>
                    <a:lstStyle/>
                    <a:p>
                      <a:pPr algn="ctr" rtl="0" fontAlgn="ctr">
                        <a:spcBef>
                          <a:spcPts val="0"/>
                        </a:spcBef>
                        <a:spcAft>
                          <a:spcPts val="0"/>
                        </a:spcAft>
                      </a:pPr>
                      <a:r>
                        <a:rPr lang="en-US" sz="1200" b="0" i="0" u="none" strike="noStrike">
                          <a:solidFill>
                            <a:srgbClr val="000000"/>
                          </a:solidFill>
                          <a:effectLst/>
                          <a:latin typeface="Sarabun"/>
                        </a:rPr>
                        <a:t>02</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MT001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1872343666"/>
                  </a:ext>
                </a:extLst>
              </a:tr>
              <a:tr h="286106">
                <a:tc>
                  <a:txBody>
                    <a:bodyPr/>
                    <a:lstStyle/>
                    <a:p>
                      <a:pPr algn="ctr" rtl="0" fontAlgn="ctr">
                        <a:spcBef>
                          <a:spcPts val="0"/>
                        </a:spcBef>
                        <a:spcAft>
                          <a:spcPts val="0"/>
                        </a:spcAft>
                      </a:pPr>
                      <a:r>
                        <a:rPr lang="en-US" sz="1200" b="0" i="0" u="none" strike="noStrike">
                          <a:solidFill>
                            <a:srgbClr val="000000"/>
                          </a:solidFill>
                          <a:effectLst/>
                          <a:latin typeface="Sarabun"/>
                        </a:rPr>
                        <a:t>03</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MT002</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787006139"/>
                  </a:ext>
                </a:extLst>
              </a:tr>
              <a:tr h="286106">
                <a:tc>
                  <a:txBody>
                    <a:bodyPr/>
                    <a:lstStyle/>
                    <a:p>
                      <a:pPr algn="ctr" rtl="0" fontAlgn="ctr">
                        <a:spcBef>
                          <a:spcPts val="0"/>
                        </a:spcBef>
                        <a:spcAft>
                          <a:spcPts val="0"/>
                        </a:spcAft>
                      </a:pPr>
                      <a:r>
                        <a:rPr lang="en-US" sz="1200" b="0" i="0" u="none" strike="noStrike">
                          <a:solidFill>
                            <a:srgbClr val="000000"/>
                          </a:solidFill>
                          <a:effectLst/>
                          <a:latin typeface="Sarabun"/>
                        </a:rPr>
                        <a:t>04</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MT002</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M002</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788544910"/>
                  </a:ext>
                </a:extLst>
              </a:tr>
              <a:tr h="252701">
                <a:tc>
                  <a:txBody>
                    <a:bodyPr/>
                    <a:lstStyle/>
                    <a:p>
                      <a:pPr algn="ctr" rtl="0" fontAlgn="ctr">
                        <a:spcBef>
                          <a:spcPts val="0"/>
                        </a:spcBef>
                        <a:spcAft>
                          <a:spcPts val="0"/>
                        </a:spcAft>
                      </a:pPr>
                      <a:r>
                        <a:rPr lang="en-US" sz="1200" b="0" i="0" u="none" strike="noStrike">
                          <a:solidFill>
                            <a:srgbClr val="000000"/>
                          </a:solidFill>
                          <a:effectLst/>
                          <a:latin typeface="Sarabun"/>
                        </a:rPr>
                        <a:t>05</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LT001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F002</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1222364243"/>
                  </a:ext>
                </a:extLst>
              </a:tr>
            </a:tbl>
          </a:graphicData>
        </a:graphic>
      </p:graphicFrame>
      <p:graphicFrame>
        <p:nvGraphicFramePr>
          <p:cNvPr id="10" name="Table 9">
            <a:extLst>
              <a:ext uri="{FF2B5EF4-FFF2-40B4-BE49-F238E27FC236}">
                <a16:creationId xmlns:a16="http://schemas.microsoft.com/office/drawing/2014/main" id="{2DCB8D68-2E94-DA45-ABA0-EEFF467FDCF0}"/>
              </a:ext>
            </a:extLst>
          </p:cNvPr>
          <p:cNvGraphicFramePr>
            <a:graphicFrameLocks noGrp="1"/>
          </p:cNvGraphicFramePr>
          <p:nvPr/>
        </p:nvGraphicFramePr>
        <p:xfrm>
          <a:off x="4437529" y="4185165"/>
          <a:ext cx="2700119" cy="1975584"/>
        </p:xfrm>
        <a:graphic>
          <a:graphicData uri="http://schemas.openxmlformats.org/drawingml/2006/table">
            <a:tbl>
              <a:tblPr/>
              <a:tblGrid>
                <a:gridCol w="1428813">
                  <a:extLst>
                    <a:ext uri="{9D8B030D-6E8A-4147-A177-3AD203B41FA5}">
                      <a16:colId xmlns:a16="http://schemas.microsoft.com/office/drawing/2014/main" val="1145075782"/>
                    </a:ext>
                  </a:extLst>
                </a:gridCol>
                <a:gridCol w="691905">
                  <a:extLst>
                    <a:ext uri="{9D8B030D-6E8A-4147-A177-3AD203B41FA5}">
                      <a16:colId xmlns:a16="http://schemas.microsoft.com/office/drawing/2014/main" val="587735638"/>
                    </a:ext>
                  </a:extLst>
                </a:gridCol>
                <a:gridCol w="579401">
                  <a:extLst>
                    <a:ext uri="{9D8B030D-6E8A-4147-A177-3AD203B41FA5}">
                      <a16:colId xmlns:a16="http://schemas.microsoft.com/office/drawing/2014/main" val="1786855749"/>
                    </a:ext>
                  </a:extLst>
                </a:gridCol>
              </a:tblGrid>
              <a:tr h="204269">
                <a:tc>
                  <a:txBody>
                    <a:bodyPr/>
                    <a:lstStyle/>
                    <a:p>
                      <a:pPr algn="ctr" rtl="0" fontAlgn="ctr">
                        <a:spcBef>
                          <a:spcPts val="0"/>
                        </a:spcBef>
                        <a:spcAft>
                          <a:spcPts val="0"/>
                        </a:spcAft>
                      </a:pPr>
                      <a:r>
                        <a:rPr lang="en-US" sz="1200" b="1" i="0" u="none" strike="noStrike">
                          <a:solidFill>
                            <a:srgbClr val="000000"/>
                          </a:solidFill>
                          <a:effectLst/>
                          <a:latin typeface="Sarabun"/>
                        </a:rPr>
                        <a:t>Program no (PK)</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Days</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Price</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3166594393"/>
                  </a:ext>
                </a:extLst>
              </a:tr>
              <a:tr h="204269">
                <a:tc>
                  <a:txBody>
                    <a:bodyPr/>
                    <a:lstStyle/>
                    <a:p>
                      <a:pPr algn="ctr" rtl="0" fontAlgn="ctr">
                        <a:spcBef>
                          <a:spcPts val="0"/>
                        </a:spcBef>
                        <a:spcAft>
                          <a:spcPts val="0"/>
                        </a:spcAft>
                      </a:pPr>
                      <a:r>
                        <a:rPr lang="en-US" sz="1200" b="0" i="0" u="none" strike="noStrike">
                          <a:solidFill>
                            <a:srgbClr val="000000"/>
                          </a:solidFill>
                          <a:effectLst/>
                          <a:latin typeface="Sarabun"/>
                        </a:rPr>
                        <a:t>ST001</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5 days</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1,225</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31179164"/>
                  </a:ext>
                </a:extLst>
              </a:tr>
              <a:tr h="366334">
                <a:tc>
                  <a:txBody>
                    <a:bodyPr/>
                    <a:lstStyle/>
                    <a:p>
                      <a:pPr algn="ctr" rtl="0" fontAlgn="ctr">
                        <a:spcBef>
                          <a:spcPts val="0"/>
                        </a:spcBef>
                        <a:spcAft>
                          <a:spcPts val="0"/>
                        </a:spcAft>
                      </a:pPr>
                      <a:r>
                        <a:rPr lang="en-US" sz="1200" b="0" i="0" u="none" strike="noStrike" dirty="0">
                          <a:solidFill>
                            <a:srgbClr val="000000"/>
                          </a:solidFill>
                          <a:effectLst/>
                          <a:latin typeface="Sarabun"/>
                        </a:rPr>
                        <a:t>MT001</a:t>
                      </a:r>
                      <a:endParaRPr lang="en-US" sz="1200" dirty="0">
                        <a:effectLst/>
                      </a:endParaRPr>
                    </a:p>
                  </a:txBody>
                  <a:tcPr marL="25627" marR="25627" marT="25627" marB="2562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45 Days </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16,100</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02835218"/>
                  </a:ext>
                </a:extLst>
              </a:tr>
              <a:tr h="249006">
                <a:tc>
                  <a:txBody>
                    <a:bodyPr/>
                    <a:lstStyle/>
                    <a:p>
                      <a:pPr algn="ctr" rtl="0" fontAlgn="ctr">
                        <a:spcBef>
                          <a:spcPts val="0"/>
                        </a:spcBef>
                        <a:spcAft>
                          <a:spcPts val="0"/>
                        </a:spcAft>
                      </a:pPr>
                      <a:r>
                        <a:rPr lang="en-US" sz="1200" b="0" i="0" strike="sngStrike">
                          <a:solidFill>
                            <a:srgbClr val="000000"/>
                          </a:solidFill>
                          <a:effectLst/>
                          <a:latin typeface="Sarabun"/>
                        </a:rPr>
                        <a:t>MT002</a:t>
                      </a:r>
                      <a:endParaRPr lang="en-US" sz="1200">
                        <a:effectLst/>
                      </a:endParaRPr>
                    </a:p>
                  </a:txBody>
                  <a:tcPr marL="25627" marR="25627" marT="25627" marB="2562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a:solidFill>
                            <a:srgbClr val="000000"/>
                          </a:solidFill>
                          <a:effectLst/>
                          <a:latin typeface="Sarabun"/>
                        </a:rPr>
                        <a:t>25 Days</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a:solidFill>
                            <a:srgbClr val="000000"/>
                          </a:solidFill>
                          <a:effectLst/>
                          <a:latin typeface="Sarabun"/>
                        </a:rPr>
                        <a:t>6,075</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1155126272"/>
                  </a:ext>
                </a:extLst>
              </a:tr>
              <a:tr h="249006">
                <a:tc>
                  <a:txBody>
                    <a:bodyPr/>
                    <a:lstStyle/>
                    <a:p>
                      <a:pPr algn="ctr" rtl="0" fontAlgn="ctr">
                        <a:spcBef>
                          <a:spcPts val="0"/>
                        </a:spcBef>
                        <a:spcAft>
                          <a:spcPts val="0"/>
                        </a:spcAft>
                      </a:pPr>
                      <a:r>
                        <a:rPr lang="en-US" sz="1200" b="0" i="0" u="none" strike="noStrike">
                          <a:solidFill>
                            <a:srgbClr val="000000"/>
                          </a:solidFill>
                          <a:effectLst/>
                          <a:latin typeface="Sarabun"/>
                        </a:rPr>
                        <a:t>MT002</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25 Days</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6,075</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70830713"/>
                  </a:ext>
                </a:extLst>
              </a:tr>
              <a:tr h="366334">
                <a:tc>
                  <a:txBody>
                    <a:bodyPr/>
                    <a:lstStyle/>
                    <a:p>
                      <a:pPr algn="ctr" rtl="0" fontAlgn="ctr">
                        <a:spcBef>
                          <a:spcPts val="0"/>
                        </a:spcBef>
                        <a:spcAft>
                          <a:spcPts val="0"/>
                        </a:spcAft>
                      </a:pPr>
                      <a:r>
                        <a:rPr lang="en-US" sz="1200" b="0" i="0" u="none" strike="noStrike" dirty="0">
                          <a:solidFill>
                            <a:srgbClr val="000000"/>
                          </a:solidFill>
                          <a:effectLst/>
                          <a:latin typeface="Sarabun"/>
                        </a:rPr>
                        <a:t>LT001</a:t>
                      </a:r>
                      <a:endParaRPr lang="en-US" sz="1200" dirty="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75Days</a:t>
                      </a:r>
                      <a:endParaRPr lang="en-US" sz="12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16,250</a:t>
                      </a:r>
                      <a:endParaRPr lang="en-US" sz="1200" dirty="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44682455"/>
                  </a:ext>
                </a:extLst>
              </a:tr>
            </a:tbl>
          </a:graphicData>
        </a:graphic>
      </p:graphicFrame>
      <p:graphicFrame>
        <p:nvGraphicFramePr>
          <p:cNvPr id="12" name="Table 11">
            <a:extLst>
              <a:ext uri="{FF2B5EF4-FFF2-40B4-BE49-F238E27FC236}">
                <a16:creationId xmlns:a16="http://schemas.microsoft.com/office/drawing/2014/main" id="{9B865FC5-34F8-A64F-9966-7D15F3E9A148}"/>
              </a:ext>
            </a:extLst>
          </p:cNvPr>
          <p:cNvGraphicFramePr>
            <a:graphicFrameLocks noGrp="1"/>
          </p:cNvGraphicFramePr>
          <p:nvPr/>
        </p:nvGraphicFramePr>
        <p:xfrm>
          <a:off x="8202706" y="3872957"/>
          <a:ext cx="3857923" cy="2576808"/>
        </p:xfrm>
        <a:graphic>
          <a:graphicData uri="http://schemas.openxmlformats.org/drawingml/2006/table">
            <a:tbl>
              <a:tblPr/>
              <a:tblGrid>
                <a:gridCol w="730206">
                  <a:extLst>
                    <a:ext uri="{9D8B030D-6E8A-4147-A177-3AD203B41FA5}">
                      <a16:colId xmlns:a16="http://schemas.microsoft.com/office/drawing/2014/main" val="1430657370"/>
                    </a:ext>
                  </a:extLst>
                </a:gridCol>
                <a:gridCol w="876248">
                  <a:extLst>
                    <a:ext uri="{9D8B030D-6E8A-4147-A177-3AD203B41FA5}">
                      <a16:colId xmlns:a16="http://schemas.microsoft.com/office/drawing/2014/main" val="172387611"/>
                    </a:ext>
                  </a:extLst>
                </a:gridCol>
                <a:gridCol w="1405647">
                  <a:extLst>
                    <a:ext uri="{9D8B030D-6E8A-4147-A177-3AD203B41FA5}">
                      <a16:colId xmlns:a16="http://schemas.microsoft.com/office/drawing/2014/main" val="2161073493"/>
                    </a:ext>
                  </a:extLst>
                </a:gridCol>
                <a:gridCol w="845822">
                  <a:extLst>
                    <a:ext uri="{9D8B030D-6E8A-4147-A177-3AD203B41FA5}">
                      <a16:colId xmlns:a16="http://schemas.microsoft.com/office/drawing/2014/main" val="1252191224"/>
                    </a:ext>
                  </a:extLst>
                </a:gridCol>
              </a:tblGrid>
              <a:tr h="386182">
                <a:tc>
                  <a:txBody>
                    <a:bodyPr/>
                    <a:lstStyle/>
                    <a:p>
                      <a:pPr algn="ctr" rtl="0" fontAlgn="ctr">
                        <a:spcBef>
                          <a:spcPts val="0"/>
                        </a:spcBef>
                        <a:spcAft>
                          <a:spcPts val="0"/>
                        </a:spcAft>
                      </a:pPr>
                      <a:r>
                        <a:rPr lang="en-US" sz="1200" b="1" i="0" u="none" strike="noStrike">
                          <a:solidFill>
                            <a:srgbClr val="000000"/>
                          </a:solidFill>
                          <a:effectLst/>
                          <a:latin typeface="Sarabun"/>
                        </a:rPr>
                        <a:t>Area ID (PK)</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Area_Name</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dirty="0">
                          <a:solidFill>
                            <a:srgbClr val="FFFFFF"/>
                          </a:solidFill>
                          <a:effectLst/>
                          <a:latin typeface="Sarabun"/>
                        </a:rPr>
                        <a:t>Delivery Branch</a:t>
                      </a:r>
                      <a:endParaRPr lang="en-US" sz="1200" dirty="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Branch Phone</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209264345"/>
                  </a:ext>
                </a:extLst>
              </a:tr>
              <a:tr h="386182">
                <a:tc>
                  <a:txBody>
                    <a:bodyPr/>
                    <a:lstStyle/>
                    <a:p>
                      <a:pPr algn="ctr" rtl="0" fontAlgn="ctr">
                        <a:spcBef>
                          <a:spcPts val="0"/>
                        </a:spcBef>
                        <a:spcAft>
                          <a:spcPts val="0"/>
                        </a:spcAft>
                      </a:pPr>
                      <a:r>
                        <a:rPr lang="en-US" sz="1200" b="0" i="0" u="none" strike="noStrike">
                          <a:solidFill>
                            <a:srgbClr val="000000"/>
                          </a:solidFill>
                          <a:effectLst/>
                          <a:latin typeface="Sarabun"/>
                        </a:rPr>
                        <a:t>Y001</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Yala</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err="1">
                          <a:solidFill>
                            <a:srgbClr val="000000"/>
                          </a:solidFill>
                          <a:effectLst/>
                          <a:latin typeface="Sarabun"/>
                        </a:rPr>
                        <a:t>mueang</a:t>
                      </a:r>
                      <a:r>
                        <a:rPr lang="en-US" sz="1200" b="0" i="0" u="none" strike="noStrike" dirty="0">
                          <a:solidFill>
                            <a:srgbClr val="000000"/>
                          </a:solidFill>
                          <a:effectLst/>
                          <a:latin typeface="Sarabun"/>
                        </a:rPr>
                        <a:t> district</a:t>
                      </a:r>
                      <a:endParaRPr lang="en-US" sz="1200" dirty="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02-000-3000</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12862830"/>
                  </a:ext>
                </a:extLst>
              </a:tr>
              <a:tr h="386182">
                <a:tc>
                  <a:txBody>
                    <a:bodyPr/>
                    <a:lstStyle/>
                    <a:p>
                      <a:pPr algn="ctr" rtl="0" fontAlgn="ctr">
                        <a:spcBef>
                          <a:spcPts val="0"/>
                        </a:spcBef>
                        <a:spcAft>
                          <a:spcPts val="0"/>
                        </a:spcAft>
                      </a:pPr>
                      <a:r>
                        <a:rPr lang="en-US" sz="1200" b="0" i="0" u="none" strike="noStrike">
                          <a:solidFill>
                            <a:srgbClr val="000000"/>
                          </a:solidFill>
                          <a:effectLst/>
                          <a:latin typeface="Sarabun"/>
                        </a:rPr>
                        <a:t>N001</a:t>
                      </a:r>
                      <a:endParaRPr lang="en-US" sz="1200">
                        <a:effectLst/>
                      </a:endParaRPr>
                    </a:p>
                  </a:txBody>
                  <a:tcPr marL="19112" marR="19112" marT="19112" marB="191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Narathiwat</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Tak Bai</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02-000-4000</a:t>
                      </a:r>
                      <a:endParaRPr lang="en-US" sz="1200" dirty="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2532882"/>
                  </a:ext>
                </a:extLst>
              </a:tr>
              <a:tr h="386182">
                <a:tc>
                  <a:txBody>
                    <a:bodyPr/>
                    <a:lstStyle/>
                    <a:p>
                      <a:pPr algn="ctr" rtl="0" fontAlgn="ctr">
                        <a:spcBef>
                          <a:spcPts val="0"/>
                        </a:spcBef>
                        <a:spcAft>
                          <a:spcPts val="0"/>
                        </a:spcAft>
                      </a:pPr>
                      <a:r>
                        <a:rPr lang="en-US" sz="1200" b="0" i="0" strike="sngStrike">
                          <a:solidFill>
                            <a:srgbClr val="000000"/>
                          </a:solidFill>
                          <a:effectLst/>
                          <a:latin typeface="Sarabun"/>
                        </a:rPr>
                        <a:t>N001</a:t>
                      </a:r>
                      <a:endParaRPr lang="en-US" sz="1200">
                        <a:effectLst/>
                      </a:endParaRPr>
                    </a:p>
                  </a:txBody>
                  <a:tcPr marL="19112" marR="19112" marT="19112" marB="191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dirty="0">
                          <a:solidFill>
                            <a:srgbClr val="000000"/>
                          </a:solidFill>
                          <a:effectLst/>
                          <a:latin typeface="Sarabun"/>
                        </a:rPr>
                        <a:t>Narathiwat</a:t>
                      </a:r>
                      <a:endParaRPr lang="en-US" sz="1200" dirty="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a:solidFill>
                            <a:srgbClr val="000000"/>
                          </a:solidFill>
                          <a:effectLst/>
                          <a:latin typeface="Sarabun"/>
                        </a:rPr>
                        <a:t>Tak Bai</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a:solidFill>
                            <a:srgbClr val="000000"/>
                          </a:solidFill>
                          <a:effectLst/>
                          <a:latin typeface="Sarabun"/>
                        </a:rPr>
                        <a:t>02-000-4000</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2241361493"/>
                  </a:ext>
                </a:extLst>
              </a:tr>
              <a:tr h="386182">
                <a:tc>
                  <a:txBody>
                    <a:bodyPr/>
                    <a:lstStyle/>
                    <a:p>
                      <a:pPr algn="ctr" rtl="0" fontAlgn="ctr">
                        <a:spcBef>
                          <a:spcPts val="0"/>
                        </a:spcBef>
                        <a:spcAft>
                          <a:spcPts val="0"/>
                        </a:spcAft>
                      </a:pPr>
                      <a:r>
                        <a:rPr lang="en-US" sz="1200" b="0" i="0" u="none" strike="noStrike" dirty="0">
                          <a:solidFill>
                            <a:srgbClr val="000000"/>
                          </a:solidFill>
                          <a:effectLst/>
                          <a:latin typeface="Sarabun"/>
                        </a:rPr>
                        <a:t>P001</a:t>
                      </a:r>
                      <a:endParaRPr lang="en-US" sz="1200" dirty="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Pattani</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Saiburee</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02-000-5000</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49538783"/>
                  </a:ext>
                </a:extLst>
              </a:tr>
              <a:tr h="386182">
                <a:tc>
                  <a:txBody>
                    <a:bodyPr/>
                    <a:lstStyle/>
                    <a:p>
                      <a:pPr algn="ctr" rtl="0" fontAlgn="ctr">
                        <a:spcBef>
                          <a:spcPts val="0"/>
                        </a:spcBef>
                        <a:spcAft>
                          <a:spcPts val="0"/>
                        </a:spcAft>
                      </a:pPr>
                      <a:r>
                        <a:rPr lang="en-US" sz="1200" b="0" i="0" u="none" strike="noStrike">
                          <a:solidFill>
                            <a:srgbClr val="000000"/>
                          </a:solidFill>
                          <a:effectLst/>
                          <a:latin typeface="Sarabun"/>
                        </a:rPr>
                        <a:t>R001</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Ranong</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Pak Nam</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02-000-5000</a:t>
                      </a:r>
                      <a:endParaRPr lang="en-US" sz="1200" dirty="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90276521"/>
                  </a:ext>
                </a:extLst>
              </a:tr>
            </a:tbl>
          </a:graphicData>
        </a:graphic>
      </p:graphicFrame>
      <p:cxnSp>
        <p:nvCxnSpPr>
          <p:cNvPr id="14" name="Elbow Connector 13">
            <a:extLst>
              <a:ext uri="{FF2B5EF4-FFF2-40B4-BE49-F238E27FC236}">
                <a16:creationId xmlns:a16="http://schemas.microsoft.com/office/drawing/2014/main" id="{00EF8EE7-0084-9640-94E4-4B3EBB6A5936}"/>
              </a:ext>
            </a:extLst>
          </p:cNvPr>
          <p:cNvCxnSpPr>
            <a:cxnSpLocks/>
          </p:cNvCxnSpPr>
          <p:nvPr/>
        </p:nvCxnSpPr>
        <p:spPr>
          <a:xfrm rot="16200000" flipH="1">
            <a:off x="1557009" y="2310043"/>
            <a:ext cx="3622959" cy="443753"/>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CFCBE805-A642-244A-A686-5149F1D6196B}"/>
              </a:ext>
            </a:extLst>
          </p:cNvPr>
          <p:cNvCxnSpPr>
            <a:cxnSpLocks/>
          </p:cNvCxnSpPr>
          <p:nvPr/>
        </p:nvCxnSpPr>
        <p:spPr>
          <a:xfrm rot="10800000" flipV="1">
            <a:off x="2312895" y="4343401"/>
            <a:ext cx="2124637" cy="389964"/>
          </a:xfrm>
          <a:prstGeom prst="bentConnector3">
            <a:avLst>
              <a:gd name="adj1" fmla="val 27215"/>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6F403BF2-38C0-E645-9A6A-09FAA3DC8F1C}"/>
              </a:ext>
            </a:extLst>
          </p:cNvPr>
          <p:cNvCxnSpPr>
            <a:cxnSpLocks/>
          </p:cNvCxnSpPr>
          <p:nvPr/>
        </p:nvCxnSpPr>
        <p:spPr>
          <a:xfrm rot="5400000" flipH="1" flipV="1">
            <a:off x="7270443" y="2311608"/>
            <a:ext cx="3464726" cy="282388"/>
          </a:xfrm>
          <a:prstGeom prst="bentConnector3">
            <a:avLst>
              <a:gd name="adj1" fmla="val 42238"/>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5F043A22-7168-8548-BFF8-385C0A118604}"/>
              </a:ext>
            </a:extLst>
          </p:cNvPr>
          <p:cNvSpPr>
            <a:spLocks noGrp="1"/>
          </p:cNvSpPr>
          <p:nvPr>
            <p:ph type="title"/>
          </p:nvPr>
        </p:nvSpPr>
        <p:spPr>
          <a:xfrm>
            <a:off x="548653" y="982132"/>
            <a:ext cx="1183342" cy="1303867"/>
          </a:xfrm>
        </p:spPr>
        <p:txBody>
          <a:bodyPr>
            <a:normAutofit/>
          </a:bodyPr>
          <a:lstStyle/>
          <a:p>
            <a:r>
              <a:rPr lang="en-US" sz="4000" b="1" i="0" u="none" strike="noStrike" dirty="0">
                <a:solidFill>
                  <a:srgbClr val="2D2D2D"/>
                </a:solidFill>
                <a:effectLst/>
                <a:latin typeface="Garamond" panose="02020404030301010803" pitchFamily="18" charset="0"/>
              </a:rPr>
              <a:t>3NF</a:t>
            </a:r>
            <a:endParaRPr lang="en-US" sz="4000" b="1" dirty="0">
              <a:latin typeface="Garamond" panose="02020404030301010803" pitchFamily="18" charset="0"/>
            </a:endParaRPr>
          </a:p>
        </p:txBody>
      </p:sp>
    </p:spTree>
    <p:extLst>
      <p:ext uri="{BB962C8B-B14F-4D97-AF65-F5344CB8AC3E}">
        <p14:creationId xmlns:p14="http://schemas.microsoft.com/office/powerpoint/2010/main" val="26134082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03D3180-0C75-6A4B-ADB7-0ED9FAB61F90}"/>
              </a:ext>
            </a:extLst>
          </p:cNvPr>
          <p:cNvGraphicFramePr>
            <a:graphicFrameLocks noGrp="1"/>
          </p:cNvGraphicFramePr>
          <p:nvPr>
            <p:extLst>
              <p:ext uri="{D42A27DB-BD31-4B8C-83A1-F6EECF244321}">
                <p14:modId xmlns:p14="http://schemas.microsoft.com/office/powerpoint/2010/main" val="2382637018"/>
              </p:ext>
            </p:extLst>
          </p:nvPr>
        </p:nvGraphicFramePr>
        <p:xfrm>
          <a:off x="2622056" y="442536"/>
          <a:ext cx="6329322" cy="3026805"/>
        </p:xfrm>
        <a:graphic>
          <a:graphicData uri="http://schemas.openxmlformats.org/drawingml/2006/table">
            <a:tbl>
              <a:tblPr/>
              <a:tblGrid>
                <a:gridCol w="1178163">
                  <a:extLst>
                    <a:ext uri="{9D8B030D-6E8A-4147-A177-3AD203B41FA5}">
                      <a16:colId xmlns:a16="http://schemas.microsoft.com/office/drawing/2014/main" val="1708207665"/>
                    </a:ext>
                  </a:extLst>
                </a:gridCol>
                <a:gridCol w="1215145">
                  <a:extLst>
                    <a:ext uri="{9D8B030D-6E8A-4147-A177-3AD203B41FA5}">
                      <a16:colId xmlns:a16="http://schemas.microsoft.com/office/drawing/2014/main" val="1801678614"/>
                    </a:ext>
                  </a:extLst>
                </a:gridCol>
                <a:gridCol w="723804">
                  <a:extLst>
                    <a:ext uri="{9D8B030D-6E8A-4147-A177-3AD203B41FA5}">
                      <a16:colId xmlns:a16="http://schemas.microsoft.com/office/drawing/2014/main" val="1271218257"/>
                    </a:ext>
                  </a:extLst>
                </a:gridCol>
                <a:gridCol w="1009099">
                  <a:extLst>
                    <a:ext uri="{9D8B030D-6E8A-4147-A177-3AD203B41FA5}">
                      <a16:colId xmlns:a16="http://schemas.microsoft.com/office/drawing/2014/main" val="4212377094"/>
                    </a:ext>
                  </a:extLst>
                </a:gridCol>
                <a:gridCol w="1468741">
                  <a:extLst>
                    <a:ext uri="{9D8B030D-6E8A-4147-A177-3AD203B41FA5}">
                      <a16:colId xmlns:a16="http://schemas.microsoft.com/office/drawing/2014/main" val="2156026137"/>
                    </a:ext>
                  </a:extLst>
                </a:gridCol>
                <a:gridCol w="734370">
                  <a:extLst>
                    <a:ext uri="{9D8B030D-6E8A-4147-A177-3AD203B41FA5}">
                      <a16:colId xmlns:a16="http://schemas.microsoft.com/office/drawing/2014/main" val="1260889515"/>
                    </a:ext>
                  </a:extLst>
                </a:gridCol>
              </a:tblGrid>
              <a:tr h="418186">
                <a:tc>
                  <a:txBody>
                    <a:bodyPr/>
                    <a:lstStyle/>
                    <a:p>
                      <a:pPr algn="ctr" rtl="0" fontAlgn="ctr">
                        <a:spcBef>
                          <a:spcPts val="0"/>
                        </a:spcBef>
                        <a:spcAft>
                          <a:spcPts val="0"/>
                        </a:spcAft>
                      </a:pPr>
                      <a:r>
                        <a:rPr lang="en-US" sz="1200" b="1" i="0" u="none" strike="noStrike">
                          <a:solidFill>
                            <a:srgbClr val="FFFFFF"/>
                          </a:solidFill>
                          <a:effectLst/>
                          <a:latin typeface="Sarabun"/>
                        </a:rPr>
                        <a:t>Customer ID (PK)</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Customer Name</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Food Allergies</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Shipping Address</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Newsletter</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Area ID (FK)</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2520089717"/>
                  </a:ext>
                </a:extLst>
              </a:tr>
              <a:tr h="418186">
                <a:tc>
                  <a:txBody>
                    <a:bodyPr/>
                    <a:lstStyle/>
                    <a:p>
                      <a:pPr algn="ctr" rtl="0" fontAlgn="ctr">
                        <a:spcBef>
                          <a:spcPts val="0"/>
                        </a:spcBef>
                        <a:spcAft>
                          <a:spcPts val="0"/>
                        </a:spcAft>
                      </a:pPr>
                      <a:r>
                        <a:rPr lang="en-US" sz="1200" b="0" i="0" u="none" strike="noStrike">
                          <a:solidFill>
                            <a:srgbClr val="000000"/>
                          </a:solidFill>
                          <a:effectLst/>
                          <a:latin typeface="Sarabun"/>
                        </a:rPr>
                        <a:t>F001</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AMAL KALAEPEH</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Sea Foods</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Yala City</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lose weight and exercise</a:t>
                      </a:r>
                      <a:endParaRPr lang="en-US" sz="12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Y001</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65079412"/>
                  </a:ext>
                </a:extLst>
              </a:tr>
              <a:tr h="583919">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br>
                        <a:rPr lang="en-US" sz="1200" b="0" i="0" u="none" strike="noStrike">
                          <a:solidFill>
                            <a:srgbClr val="000000"/>
                          </a:solidFill>
                          <a:effectLst/>
                          <a:latin typeface="Sarabun"/>
                        </a:rPr>
                      </a:br>
                      <a:r>
                        <a:rPr lang="en-US" sz="1200" b="0" i="0" u="none" strike="noStrike">
                          <a:solidFill>
                            <a:srgbClr val="000000"/>
                          </a:solidFill>
                          <a:effectLst/>
                          <a:latin typeface="Sarabun"/>
                        </a:rPr>
                        <a:t>NASRUDIN YUSOH</a:t>
                      </a:r>
                      <a:endParaRPr lang="en-US" sz="12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crab </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Tak Bai, Narathiwat</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healthy cooking, </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N001</a:t>
                      </a:r>
                      <a:endParaRPr lang="en-US" sz="12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67251976"/>
                  </a:ext>
                </a:extLst>
              </a:tr>
              <a:tr h="583919">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br>
                        <a:rPr lang="en-US" sz="1200" b="0" i="0" u="none" strike="noStrike">
                          <a:solidFill>
                            <a:srgbClr val="000000"/>
                          </a:solidFill>
                          <a:effectLst/>
                          <a:latin typeface="Sarabun"/>
                        </a:rPr>
                      </a:br>
                      <a:r>
                        <a:rPr lang="en-US" sz="1200" b="0" i="0" u="none" strike="noStrike">
                          <a:solidFill>
                            <a:srgbClr val="000000"/>
                          </a:solidFill>
                          <a:effectLst/>
                          <a:latin typeface="Sarabun"/>
                        </a:rPr>
                        <a:t>NASRUDIN YUSOH</a:t>
                      </a:r>
                      <a:endParaRPr lang="en-US" sz="12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crab </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Tak Bai, Narathiwat</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lose weight and exercise</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strike="sngStrike">
                          <a:solidFill>
                            <a:srgbClr val="000000"/>
                          </a:solidFill>
                          <a:effectLst/>
                          <a:latin typeface="Sarabun"/>
                        </a:rPr>
                        <a:t>N001</a:t>
                      </a:r>
                      <a:endParaRPr lang="en-US" sz="12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67293123"/>
                  </a:ext>
                </a:extLst>
              </a:tr>
              <a:tr h="603191">
                <a:tc>
                  <a:txBody>
                    <a:bodyPr/>
                    <a:lstStyle/>
                    <a:p>
                      <a:pPr algn="ctr" rtl="0" fontAlgn="ctr">
                        <a:spcBef>
                          <a:spcPts val="0"/>
                        </a:spcBef>
                        <a:spcAft>
                          <a:spcPts val="0"/>
                        </a:spcAft>
                      </a:pPr>
                      <a:r>
                        <a:rPr lang="en-US" sz="1200" b="0" i="0" u="none" strike="noStrike">
                          <a:solidFill>
                            <a:srgbClr val="000000"/>
                          </a:solidFill>
                          <a:effectLst/>
                          <a:latin typeface="Sarabun"/>
                        </a:rPr>
                        <a:t>M002</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br>
                        <a:rPr lang="en-US" sz="1200" b="0" i="0" u="none" strike="noStrike">
                          <a:solidFill>
                            <a:srgbClr val="000000"/>
                          </a:solidFill>
                          <a:effectLst/>
                          <a:latin typeface="Sarabun"/>
                        </a:rPr>
                      </a:br>
                      <a:r>
                        <a:rPr lang="en-US" sz="1200" b="0" i="0" u="none" strike="noStrike">
                          <a:solidFill>
                            <a:srgbClr val="000000"/>
                          </a:solidFill>
                          <a:effectLst/>
                          <a:latin typeface="Sarabun"/>
                        </a:rPr>
                        <a:t>HILMI ARWAEKACHI</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No</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err="1">
                          <a:solidFill>
                            <a:srgbClr val="000000"/>
                          </a:solidFill>
                          <a:effectLst/>
                          <a:latin typeface="Sarabun"/>
                        </a:rPr>
                        <a:t>Saiburee</a:t>
                      </a:r>
                      <a:r>
                        <a:rPr lang="en-US" sz="1200" b="0" i="0" u="none" strike="noStrike" dirty="0">
                          <a:solidFill>
                            <a:srgbClr val="000000"/>
                          </a:solidFill>
                          <a:effectLst/>
                          <a:latin typeface="Sarabun"/>
                        </a:rPr>
                        <a:t>, Pattani</a:t>
                      </a:r>
                      <a:endParaRPr lang="en-US" sz="12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healthy cooking</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P001</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40057813"/>
                  </a:ext>
                </a:extLst>
              </a:tr>
              <a:tr h="418186">
                <a:tc>
                  <a:txBody>
                    <a:bodyPr/>
                    <a:lstStyle/>
                    <a:p>
                      <a:pPr algn="ctr" rtl="0" fontAlgn="ctr">
                        <a:spcBef>
                          <a:spcPts val="0"/>
                        </a:spcBef>
                        <a:spcAft>
                          <a:spcPts val="0"/>
                        </a:spcAft>
                      </a:pPr>
                      <a:r>
                        <a:rPr lang="en-US" sz="1200" b="0" i="0" u="none" strike="noStrike">
                          <a:solidFill>
                            <a:srgbClr val="000000"/>
                          </a:solidFill>
                          <a:effectLst/>
                          <a:latin typeface="Sarabun"/>
                        </a:rPr>
                        <a:t>F002</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ARSISAH KAMPHUAN</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No</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Ranong 85120</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lose weight and exercise</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R001</a:t>
                      </a:r>
                      <a:endParaRPr lang="en-US" sz="12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14149723"/>
                  </a:ext>
                </a:extLst>
              </a:tr>
            </a:tbl>
          </a:graphicData>
        </a:graphic>
      </p:graphicFrame>
      <p:graphicFrame>
        <p:nvGraphicFramePr>
          <p:cNvPr id="8" name="Table 7">
            <a:extLst>
              <a:ext uri="{FF2B5EF4-FFF2-40B4-BE49-F238E27FC236}">
                <a16:creationId xmlns:a16="http://schemas.microsoft.com/office/drawing/2014/main" id="{7998F9E3-B4A8-344C-A8DA-EB266212E97B}"/>
              </a:ext>
            </a:extLst>
          </p:cNvPr>
          <p:cNvGraphicFramePr>
            <a:graphicFrameLocks noGrp="1"/>
          </p:cNvGraphicFramePr>
          <p:nvPr>
            <p:extLst>
              <p:ext uri="{D42A27DB-BD31-4B8C-83A1-F6EECF244321}">
                <p14:modId xmlns:p14="http://schemas.microsoft.com/office/powerpoint/2010/main" val="302795008"/>
              </p:ext>
            </p:extLst>
          </p:nvPr>
        </p:nvGraphicFramePr>
        <p:xfrm>
          <a:off x="403410" y="4375372"/>
          <a:ext cx="3025590" cy="2329888"/>
        </p:xfrm>
        <a:graphic>
          <a:graphicData uri="http://schemas.openxmlformats.org/drawingml/2006/table">
            <a:tbl>
              <a:tblPr/>
              <a:tblGrid>
                <a:gridCol w="1023041">
                  <a:extLst>
                    <a:ext uri="{9D8B030D-6E8A-4147-A177-3AD203B41FA5}">
                      <a16:colId xmlns:a16="http://schemas.microsoft.com/office/drawing/2014/main" val="205301047"/>
                    </a:ext>
                  </a:extLst>
                </a:gridCol>
                <a:gridCol w="1023041">
                  <a:extLst>
                    <a:ext uri="{9D8B030D-6E8A-4147-A177-3AD203B41FA5}">
                      <a16:colId xmlns:a16="http://schemas.microsoft.com/office/drawing/2014/main" val="2609689661"/>
                    </a:ext>
                  </a:extLst>
                </a:gridCol>
                <a:gridCol w="979508">
                  <a:extLst>
                    <a:ext uri="{9D8B030D-6E8A-4147-A177-3AD203B41FA5}">
                      <a16:colId xmlns:a16="http://schemas.microsoft.com/office/drawing/2014/main" val="1117358222"/>
                    </a:ext>
                  </a:extLst>
                </a:gridCol>
              </a:tblGrid>
              <a:tr h="758851">
                <a:tc>
                  <a:txBody>
                    <a:bodyPr/>
                    <a:lstStyle/>
                    <a:p>
                      <a:pPr algn="ctr" rtl="0" fontAlgn="ctr">
                        <a:spcBef>
                          <a:spcPts val="0"/>
                        </a:spcBef>
                        <a:spcAft>
                          <a:spcPts val="0"/>
                        </a:spcAft>
                      </a:pPr>
                      <a:r>
                        <a:rPr lang="en-US" sz="1200" b="1" i="0" u="none" strike="noStrike">
                          <a:solidFill>
                            <a:srgbClr val="000000"/>
                          </a:solidFill>
                          <a:effectLst/>
                          <a:latin typeface="Sarabun"/>
                        </a:rPr>
                        <a:t>No (FK)</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dirty="0">
                          <a:solidFill>
                            <a:srgbClr val="000000"/>
                          </a:solidFill>
                          <a:effectLst/>
                          <a:latin typeface="Sarabun"/>
                        </a:rPr>
                        <a:t>Program no (</a:t>
                      </a:r>
                      <a:r>
                        <a:rPr lang="en-US" sz="1200" b="1" i="0" u="none" strike="noStrike" dirty="0" err="1">
                          <a:solidFill>
                            <a:srgbClr val="000000"/>
                          </a:solidFill>
                          <a:effectLst/>
                          <a:latin typeface="Sarabun"/>
                        </a:rPr>
                        <a:t>fk</a:t>
                      </a:r>
                      <a:r>
                        <a:rPr lang="en-US" sz="1200" b="1" i="0" u="none" strike="noStrike" dirty="0">
                          <a:solidFill>
                            <a:srgbClr val="000000"/>
                          </a:solidFill>
                          <a:effectLst/>
                          <a:latin typeface="Sarabun"/>
                        </a:rPr>
                        <a:t>)</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dirty="0">
                          <a:solidFill>
                            <a:srgbClr val="000000"/>
                          </a:solidFill>
                          <a:effectLst/>
                          <a:latin typeface="Sarabun"/>
                        </a:rPr>
                        <a:t>Customer ID (</a:t>
                      </a:r>
                      <a:r>
                        <a:rPr lang="en-US" sz="1200" b="1" i="0" u="none" strike="noStrike" dirty="0" err="1">
                          <a:solidFill>
                            <a:srgbClr val="000000"/>
                          </a:solidFill>
                          <a:effectLst/>
                          <a:latin typeface="Sarabun"/>
                        </a:rPr>
                        <a:t>fk</a:t>
                      </a:r>
                      <a:r>
                        <a:rPr lang="en-US" sz="1200" b="1" i="0" u="none" strike="noStrike" dirty="0">
                          <a:solidFill>
                            <a:srgbClr val="000000"/>
                          </a:solidFill>
                          <a:effectLst/>
                          <a:latin typeface="Sarabun"/>
                        </a:rPr>
                        <a:t>)</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921694917"/>
                  </a:ext>
                </a:extLst>
              </a:tr>
              <a:tr h="293357">
                <a:tc>
                  <a:txBody>
                    <a:bodyPr/>
                    <a:lstStyle/>
                    <a:p>
                      <a:pPr algn="ctr" rtl="0" fontAlgn="ctr">
                        <a:spcBef>
                          <a:spcPts val="0"/>
                        </a:spcBef>
                        <a:spcAft>
                          <a:spcPts val="0"/>
                        </a:spcAft>
                      </a:pPr>
                      <a:r>
                        <a:rPr lang="en-US" sz="1200" b="0" i="0" u="none" strike="noStrike">
                          <a:solidFill>
                            <a:srgbClr val="000000"/>
                          </a:solidFill>
                          <a:effectLst/>
                          <a:latin typeface="Sarabun"/>
                        </a:rPr>
                        <a:t>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ST001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F001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728544490"/>
                  </a:ext>
                </a:extLst>
              </a:tr>
              <a:tr h="269113">
                <a:tc>
                  <a:txBody>
                    <a:bodyPr/>
                    <a:lstStyle/>
                    <a:p>
                      <a:pPr algn="ctr" rtl="0" fontAlgn="ctr">
                        <a:spcBef>
                          <a:spcPts val="0"/>
                        </a:spcBef>
                        <a:spcAft>
                          <a:spcPts val="0"/>
                        </a:spcAft>
                      </a:pPr>
                      <a:r>
                        <a:rPr lang="en-US" sz="1200" b="0" i="0" u="none" strike="noStrike">
                          <a:solidFill>
                            <a:srgbClr val="000000"/>
                          </a:solidFill>
                          <a:effectLst/>
                          <a:latin typeface="Sarabun"/>
                        </a:rPr>
                        <a:t>02</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MT001</a:t>
                      </a:r>
                      <a:endParaRPr lang="en-US" sz="1200" dirty="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265932403"/>
                  </a:ext>
                </a:extLst>
              </a:tr>
              <a:tr h="357605">
                <a:tc>
                  <a:txBody>
                    <a:bodyPr/>
                    <a:lstStyle/>
                    <a:p>
                      <a:pPr algn="ctr" rtl="0" fontAlgn="ctr">
                        <a:spcBef>
                          <a:spcPts val="0"/>
                        </a:spcBef>
                        <a:spcAft>
                          <a:spcPts val="0"/>
                        </a:spcAft>
                      </a:pPr>
                      <a:r>
                        <a:rPr lang="en-US" sz="1200" b="0" i="0" u="none" strike="noStrike">
                          <a:solidFill>
                            <a:srgbClr val="000000"/>
                          </a:solidFill>
                          <a:effectLst/>
                          <a:latin typeface="Sarabun"/>
                        </a:rPr>
                        <a:t>03</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MT002</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2390114543"/>
                  </a:ext>
                </a:extLst>
              </a:tr>
              <a:tr h="357605">
                <a:tc>
                  <a:txBody>
                    <a:bodyPr/>
                    <a:lstStyle/>
                    <a:p>
                      <a:pPr algn="ctr" rtl="0" fontAlgn="ctr">
                        <a:spcBef>
                          <a:spcPts val="0"/>
                        </a:spcBef>
                        <a:spcAft>
                          <a:spcPts val="0"/>
                        </a:spcAft>
                      </a:pPr>
                      <a:r>
                        <a:rPr lang="en-US" sz="1200" b="0" i="0" u="none" strike="noStrike">
                          <a:solidFill>
                            <a:srgbClr val="000000"/>
                          </a:solidFill>
                          <a:effectLst/>
                          <a:latin typeface="Sarabun"/>
                        </a:rPr>
                        <a:t>04</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MT002</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M002</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681757834"/>
                  </a:ext>
                </a:extLst>
              </a:tr>
              <a:tr h="293357">
                <a:tc>
                  <a:txBody>
                    <a:bodyPr/>
                    <a:lstStyle/>
                    <a:p>
                      <a:pPr algn="ctr" rtl="0" fontAlgn="ctr">
                        <a:spcBef>
                          <a:spcPts val="0"/>
                        </a:spcBef>
                        <a:spcAft>
                          <a:spcPts val="0"/>
                        </a:spcAft>
                      </a:pPr>
                      <a:r>
                        <a:rPr lang="en-US" sz="1200" b="0" i="0" u="none" strike="noStrike">
                          <a:solidFill>
                            <a:srgbClr val="000000"/>
                          </a:solidFill>
                          <a:effectLst/>
                          <a:latin typeface="Sarabun"/>
                        </a:rPr>
                        <a:t>05</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LT001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F002</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2803208840"/>
                  </a:ext>
                </a:extLst>
              </a:tr>
            </a:tbl>
          </a:graphicData>
        </a:graphic>
      </p:graphicFrame>
      <p:graphicFrame>
        <p:nvGraphicFramePr>
          <p:cNvPr id="10" name="Table 9">
            <a:extLst>
              <a:ext uri="{FF2B5EF4-FFF2-40B4-BE49-F238E27FC236}">
                <a16:creationId xmlns:a16="http://schemas.microsoft.com/office/drawing/2014/main" id="{AD6FFF1F-71F6-DE49-BE27-8B987CF98196}"/>
              </a:ext>
            </a:extLst>
          </p:cNvPr>
          <p:cNvGraphicFramePr>
            <a:graphicFrameLocks noGrp="1"/>
          </p:cNvGraphicFramePr>
          <p:nvPr>
            <p:extLst>
              <p:ext uri="{D42A27DB-BD31-4B8C-83A1-F6EECF244321}">
                <p14:modId xmlns:p14="http://schemas.microsoft.com/office/powerpoint/2010/main" val="1073198709"/>
              </p:ext>
            </p:extLst>
          </p:nvPr>
        </p:nvGraphicFramePr>
        <p:xfrm>
          <a:off x="4036556" y="4470486"/>
          <a:ext cx="3161804" cy="2234774"/>
        </p:xfrm>
        <a:graphic>
          <a:graphicData uri="http://schemas.openxmlformats.org/drawingml/2006/table">
            <a:tbl>
              <a:tblPr/>
              <a:tblGrid>
                <a:gridCol w="1673121">
                  <a:extLst>
                    <a:ext uri="{9D8B030D-6E8A-4147-A177-3AD203B41FA5}">
                      <a16:colId xmlns:a16="http://schemas.microsoft.com/office/drawing/2014/main" val="432832116"/>
                    </a:ext>
                  </a:extLst>
                </a:gridCol>
                <a:gridCol w="810212">
                  <a:extLst>
                    <a:ext uri="{9D8B030D-6E8A-4147-A177-3AD203B41FA5}">
                      <a16:colId xmlns:a16="http://schemas.microsoft.com/office/drawing/2014/main" val="3277789710"/>
                    </a:ext>
                  </a:extLst>
                </a:gridCol>
                <a:gridCol w="678471">
                  <a:extLst>
                    <a:ext uri="{9D8B030D-6E8A-4147-A177-3AD203B41FA5}">
                      <a16:colId xmlns:a16="http://schemas.microsoft.com/office/drawing/2014/main" val="1283592112"/>
                    </a:ext>
                  </a:extLst>
                </a:gridCol>
              </a:tblGrid>
              <a:tr h="271745">
                <a:tc>
                  <a:txBody>
                    <a:bodyPr/>
                    <a:lstStyle/>
                    <a:p>
                      <a:pPr algn="ctr" rtl="0" fontAlgn="ctr">
                        <a:spcBef>
                          <a:spcPts val="0"/>
                        </a:spcBef>
                        <a:spcAft>
                          <a:spcPts val="0"/>
                        </a:spcAft>
                      </a:pPr>
                      <a:r>
                        <a:rPr lang="en-US" sz="1400" b="1" i="0" u="none" strike="noStrike">
                          <a:solidFill>
                            <a:srgbClr val="000000"/>
                          </a:solidFill>
                          <a:effectLst/>
                          <a:latin typeface="Sarabun"/>
                        </a:rPr>
                        <a:t>Program no (PK)</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400" b="1" i="0" u="none" strike="noStrike">
                          <a:solidFill>
                            <a:srgbClr val="FFFFFF"/>
                          </a:solidFill>
                          <a:effectLst/>
                          <a:latin typeface="Sarabun"/>
                        </a:rPr>
                        <a:t>Days</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400" b="1" i="0" u="none" strike="noStrike">
                          <a:solidFill>
                            <a:srgbClr val="FFFFFF"/>
                          </a:solidFill>
                          <a:effectLst/>
                          <a:latin typeface="Sarabun"/>
                        </a:rPr>
                        <a:t>Price</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2047411718"/>
                  </a:ext>
                </a:extLst>
              </a:tr>
              <a:tr h="271745">
                <a:tc>
                  <a:txBody>
                    <a:bodyPr/>
                    <a:lstStyle/>
                    <a:p>
                      <a:pPr algn="ctr" rtl="0" fontAlgn="ctr">
                        <a:spcBef>
                          <a:spcPts val="0"/>
                        </a:spcBef>
                        <a:spcAft>
                          <a:spcPts val="0"/>
                        </a:spcAft>
                      </a:pPr>
                      <a:r>
                        <a:rPr lang="en-US" sz="1400" b="0" i="0" u="none" strike="noStrike" dirty="0">
                          <a:solidFill>
                            <a:srgbClr val="000000"/>
                          </a:solidFill>
                          <a:effectLst/>
                          <a:latin typeface="Sarabun"/>
                        </a:rPr>
                        <a:t>ST001</a:t>
                      </a:r>
                      <a:endParaRPr lang="en-US" sz="1400" dirty="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400" b="0" i="0" u="none" strike="noStrike">
                          <a:solidFill>
                            <a:srgbClr val="000000"/>
                          </a:solidFill>
                          <a:effectLst/>
                          <a:latin typeface="Sarabun"/>
                        </a:rPr>
                        <a:t>5 days</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400" b="0" i="0" u="none" strike="noStrike">
                          <a:solidFill>
                            <a:srgbClr val="000000"/>
                          </a:solidFill>
                          <a:effectLst/>
                          <a:latin typeface="Sarabun"/>
                        </a:rPr>
                        <a:t>1,225</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1484323"/>
                  </a:ext>
                </a:extLst>
              </a:tr>
              <a:tr h="487344">
                <a:tc>
                  <a:txBody>
                    <a:bodyPr/>
                    <a:lstStyle/>
                    <a:p>
                      <a:pPr algn="ctr" rtl="0" fontAlgn="ctr">
                        <a:spcBef>
                          <a:spcPts val="0"/>
                        </a:spcBef>
                        <a:spcAft>
                          <a:spcPts val="0"/>
                        </a:spcAft>
                      </a:pPr>
                      <a:r>
                        <a:rPr lang="en-US" sz="1400" b="0" i="0" u="none" strike="noStrike" dirty="0">
                          <a:solidFill>
                            <a:srgbClr val="000000"/>
                          </a:solidFill>
                          <a:effectLst/>
                          <a:latin typeface="Sarabun"/>
                        </a:rPr>
                        <a:t>MT001</a:t>
                      </a:r>
                      <a:endParaRPr lang="en-US" sz="1400" dirty="0">
                        <a:effectLst/>
                      </a:endParaRPr>
                    </a:p>
                  </a:txBody>
                  <a:tcPr marL="25627" marR="25627" marT="25627" marB="2562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400" b="0" i="0" u="none" strike="noStrike">
                          <a:solidFill>
                            <a:srgbClr val="000000"/>
                          </a:solidFill>
                          <a:effectLst/>
                          <a:latin typeface="Sarabun"/>
                        </a:rPr>
                        <a:t>45 Days </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400" b="0" i="0" u="none" strike="noStrike">
                          <a:solidFill>
                            <a:srgbClr val="000000"/>
                          </a:solidFill>
                          <a:effectLst/>
                          <a:latin typeface="Sarabun"/>
                        </a:rPr>
                        <a:t>16,100</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42821550"/>
                  </a:ext>
                </a:extLst>
              </a:tr>
              <a:tr h="331259">
                <a:tc>
                  <a:txBody>
                    <a:bodyPr/>
                    <a:lstStyle/>
                    <a:p>
                      <a:pPr algn="ctr" rtl="0" fontAlgn="ctr">
                        <a:spcBef>
                          <a:spcPts val="0"/>
                        </a:spcBef>
                        <a:spcAft>
                          <a:spcPts val="0"/>
                        </a:spcAft>
                      </a:pPr>
                      <a:r>
                        <a:rPr lang="en-US" sz="1400" b="0" i="0" strike="sngStrike">
                          <a:solidFill>
                            <a:srgbClr val="000000"/>
                          </a:solidFill>
                          <a:effectLst/>
                          <a:latin typeface="Sarabun"/>
                        </a:rPr>
                        <a:t>MT002</a:t>
                      </a:r>
                      <a:endParaRPr lang="en-US" sz="1400">
                        <a:effectLst/>
                      </a:endParaRPr>
                    </a:p>
                  </a:txBody>
                  <a:tcPr marL="25627" marR="25627" marT="25627" marB="2562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400" b="0" i="0" strike="sngStrike">
                          <a:solidFill>
                            <a:srgbClr val="000000"/>
                          </a:solidFill>
                          <a:effectLst/>
                          <a:latin typeface="Sarabun"/>
                        </a:rPr>
                        <a:t>25 Days</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400" b="0" i="0" strike="sngStrike">
                          <a:solidFill>
                            <a:srgbClr val="000000"/>
                          </a:solidFill>
                          <a:effectLst/>
                          <a:latin typeface="Sarabun"/>
                        </a:rPr>
                        <a:t>6,075</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0054105"/>
                  </a:ext>
                </a:extLst>
              </a:tr>
              <a:tr h="331259">
                <a:tc>
                  <a:txBody>
                    <a:bodyPr/>
                    <a:lstStyle/>
                    <a:p>
                      <a:pPr algn="ctr" rtl="0" fontAlgn="ctr">
                        <a:spcBef>
                          <a:spcPts val="0"/>
                        </a:spcBef>
                        <a:spcAft>
                          <a:spcPts val="0"/>
                        </a:spcAft>
                      </a:pPr>
                      <a:r>
                        <a:rPr lang="en-US" sz="1400" b="0" i="0" u="none" strike="noStrike">
                          <a:solidFill>
                            <a:srgbClr val="000000"/>
                          </a:solidFill>
                          <a:effectLst/>
                          <a:latin typeface="Sarabun"/>
                        </a:rPr>
                        <a:t>MT002</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400" b="0" i="0" u="none" strike="noStrike">
                          <a:solidFill>
                            <a:srgbClr val="000000"/>
                          </a:solidFill>
                          <a:effectLst/>
                          <a:latin typeface="Sarabun"/>
                        </a:rPr>
                        <a:t>25 Days</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400" b="0" i="0" u="none" strike="noStrike">
                          <a:solidFill>
                            <a:srgbClr val="000000"/>
                          </a:solidFill>
                          <a:effectLst/>
                          <a:latin typeface="Sarabun"/>
                        </a:rPr>
                        <a:t>6,075</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66938802"/>
                  </a:ext>
                </a:extLst>
              </a:tr>
              <a:tr h="487344">
                <a:tc>
                  <a:txBody>
                    <a:bodyPr/>
                    <a:lstStyle/>
                    <a:p>
                      <a:pPr algn="ctr" rtl="0" fontAlgn="ctr">
                        <a:spcBef>
                          <a:spcPts val="0"/>
                        </a:spcBef>
                        <a:spcAft>
                          <a:spcPts val="0"/>
                        </a:spcAft>
                      </a:pPr>
                      <a:r>
                        <a:rPr lang="en-US" sz="1400" b="0" i="0" u="none" strike="noStrike">
                          <a:solidFill>
                            <a:srgbClr val="000000"/>
                          </a:solidFill>
                          <a:effectLst/>
                          <a:latin typeface="Sarabun"/>
                        </a:rPr>
                        <a:t>LT001</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400" b="0" i="0" u="none" strike="noStrike">
                          <a:solidFill>
                            <a:srgbClr val="000000"/>
                          </a:solidFill>
                          <a:effectLst/>
                          <a:latin typeface="Sarabun"/>
                        </a:rPr>
                        <a:t>75Days</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400" b="0" i="0" u="none" strike="noStrike" dirty="0">
                          <a:solidFill>
                            <a:srgbClr val="000000"/>
                          </a:solidFill>
                          <a:effectLst/>
                          <a:latin typeface="Sarabun"/>
                        </a:rPr>
                        <a:t>16,250</a:t>
                      </a:r>
                      <a:endParaRPr lang="en-US" sz="1400" dirty="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53779963"/>
                  </a:ext>
                </a:extLst>
              </a:tr>
            </a:tbl>
          </a:graphicData>
        </a:graphic>
      </p:graphicFrame>
      <p:graphicFrame>
        <p:nvGraphicFramePr>
          <p:cNvPr id="12" name="Table 11">
            <a:extLst>
              <a:ext uri="{FF2B5EF4-FFF2-40B4-BE49-F238E27FC236}">
                <a16:creationId xmlns:a16="http://schemas.microsoft.com/office/drawing/2014/main" id="{A58F45F2-8908-F543-9A2F-1062A50E58E2}"/>
              </a:ext>
            </a:extLst>
          </p:cNvPr>
          <p:cNvGraphicFramePr>
            <a:graphicFrameLocks noGrp="1"/>
          </p:cNvGraphicFramePr>
          <p:nvPr>
            <p:extLst>
              <p:ext uri="{D42A27DB-BD31-4B8C-83A1-F6EECF244321}">
                <p14:modId xmlns:p14="http://schemas.microsoft.com/office/powerpoint/2010/main" val="658518336"/>
              </p:ext>
            </p:extLst>
          </p:nvPr>
        </p:nvGraphicFramePr>
        <p:xfrm>
          <a:off x="7805916" y="4128452"/>
          <a:ext cx="3718215" cy="2576808"/>
        </p:xfrm>
        <a:graphic>
          <a:graphicData uri="http://schemas.openxmlformats.org/drawingml/2006/table">
            <a:tbl>
              <a:tblPr/>
              <a:tblGrid>
                <a:gridCol w="703763">
                  <a:extLst>
                    <a:ext uri="{9D8B030D-6E8A-4147-A177-3AD203B41FA5}">
                      <a16:colId xmlns:a16="http://schemas.microsoft.com/office/drawing/2014/main" val="1550790852"/>
                    </a:ext>
                  </a:extLst>
                </a:gridCol>
                <a:gridCol w="844516">
                  <a:extLst>
                    <a:ext uri="{9D8B030D-6E8A-4147-A177-3AD203B41FA5}">
                      <a16:colId xmlns:a16="http://schemas.microsoft.com/office/drawing/2014/main" val="3986114915"/>
                    </a:ext>
                  </a:extLst>
                </a:gridCol>
                <a:gridCol w="1354744">
                  <a:extLst>
                    <a:ext uri="{9D8B030D-6E8A-4147-A177-3AD203B41FA5}">
                      <a16:colId xmlns:a16="http://schemas.microsoft.com/office/drawing/2014/main" val="3594543404"/>
                    </a:ext>
                  </a:extLst>
                </a:gridCol>
                <a:gridCol w="815192">
                  <a:extLst>
                    <a:ext uri="{9D8B030D-6E8A-4147-A177-3AD203B41FA5}">
                      <a16:colId xmlns:a16="http://schemas.microsoft.com/office/drawing/2014/main" val="3095871438"/>
                    </a:ext>
                  </a:extLst>
                </a:gridCol>
              </a:tblGrid>
              <a:tr h="405232">
                <a:tc>
                  <a:txBody>
                    <a:bodyPr/>
                    <a:lstStyle/>
                    <a:p>
                      <a:pPr algn="ctr" rtl="0" fontAlgn="ctr">
                        <a:spcBef>
                          <a:spcPts val="0"/>
                        </a:spcBef>
                        <a:spcAft>
                          <a:spcPts val="0"/>
                        </a:spcAft>
                      </a:pPr>
                      <a:r>
                        <a:rPr lang="en-US" sz="1200" b="1" i="0" u="none" strike="noStrike">
                          <a:solidFill>
                            <a:srgbClr val="000000"/>
                          </a:solidFill>
                          <a:effectLst/>
                          <a:latin typeface="Sarabun"/>
                        </a:rPr>
                        <a:t>Area ID (FK)</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000000"/>
                          </a:solidFill>
                          <a:effectLst/>
                          <a:latin typeface="Sarabun"/>
                        </a:rPr>
                        <a:t>BranchID (PK)</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Delivery Branch</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Branch Phone</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2430110994"/>
                  </a:ext>
                </a:extLst>
              </a:tr>
              <a:tr h="405232">
                <a:tc>
                  <a:txBody>
                    <a:bodyPr/>
                    <a:lstStyle/>
                    <a:p>
                      <a:pPr algn="ctr" rtl="0" fontAlgn="ctr">
                        <a:spcBef>
                          <a:spcPts val="0"/>
                        </a:spcBef>
                        <a:spcAft>
                          <a:spcPts val="0"/>
                        </a:spcAft>
                      </a:pPr>
                      <a:r>
                        <a:rPr lang="en-US" sz="1200" b="0" i="0" u="none" strike="noStrike">
                          <a:solidFill>
                            <a:srgbClr val="000000"/>
                          </a:solidFill>
                          <a:effectLst/>
                          <a:latin typeface="Sarabun"/>
                        </a:rPr>
                        <a:t>Y001</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YM01</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mueang district</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02-000-3000</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50093521"/>
                  </a:ext>
                </a:extLst>
              </a:tr>
              <a:tr h="405232">
                <a:tc>
                  <a:txBody>
                    <a:bodyPr/>
                    <a:lstStyle/>
                    <a:p>
                      <a:pPr algn="ctr" rtl="0" fontAlgn="ctr">
                        <a:spcBef>
                          <a:spcPts val="0"/>
                        </a:spcBef>
                        <a:spcAft>
                          <a:spcPts val="0"/>
                        </a:spcAft>
                      </a:pPr>
                      <a:r>
                        <a:rPr lang="en-US" sz="1200" b="0" i="0" u="none" strike="noStrike">
                          <a:solidFill>
                            <a:srgbClr val="000000"/>
                          </a:solidFill>
                          <a:effectLst/>
                          <a:latin typeface="Sarabun"/>
                        </a:rPr>
                        <a:t>N001</a:t>
                      </a:r>
                      <a:endParaRPr lang="en-US" sz="1200">
                        <a:effectLst/>
                      </a:endParaRPr>
                    </a:p>
                  </a:txBody>
                  <a:tcPr marL="19112" marR="19112" marT="19112" marB="191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NT01</a:t>
                      </a:r>
                      <a:endParaRPr lang="en-US" sz="1200" dirty="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Tak Bai</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02-000-4000</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27646017"/>
                  </a:ext>
                </a:extLst>
              </a:tr>
              <a:tr h="405232">
                <a:tc>
                  <a:txBody>
                    <a:bodyPr/>
                    <a:lstStyle/>
                    <a:p>
                      <a:pPr algn="ctr" rtl="0" fontAlgn="ctr">
                        <a:spcBef>
                          <a:spcPts val="0"/>
                        </a:spcBef>
                        <a:spcAft>
                          <a:spcPts val="0"/>
                        </a:spcAft>
                      </a:pPr>
                      <a:r>
                        <a:rPr lang="en-US" sz="1200" b="0" i="0" strike="sngStrike">
                          <a:solidFill>
                            <a:srgbClr val="000000"/>
                          </a:solidFill>
                          <a:effectLst/>
                          <a:latin typeface="Sarabun"/>
                        </a:rPr>
                        <a:t>N001</a:t>
                      </a:r>
                      <a:endParaRPr lang="en-US" sz="1200">
                        <a:effectLst/>
                      </a:endParaRPr>
                    </a:p>
                  </a:txBody>
                  <a:tcPr marL="19112" marR="19112" marT="19112" marB="191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a:solidFill>
                            <a:srgbClr val="000000"/>
                          </a:solidFill>
                          <a:effectLst/>
                          <a:latin typeface="Sarabun"/>
                        </a:rPr>
                        <a:t>NT01</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a:solidFill>
                            <a:srgbClr val="000000"/>
                          </a:solidFill>
                          <a:effectLst/>
                          <a:latin typeface="Sarabun"/>
                        </a:rPr>
                        <a:t>Tak Bai</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strike="sngStrike">
                          <a:solidFill>
                            <a:srgbClr val="000000"/>
                          </a:solidFill>
                          <a:effectLst/>
                          <a:latin typeface="Sarabun"/>
                        </a:rPr>
                        <a:t>02-000-4000</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59251366"/>
                  </a:ext>
                </a:extLst>
              </a:tr>
              <a:tr h="405232">
                <a:tc>
                  <a:txBody>
                    <a:bodyPr/>
                    <a:lstStyle/>
                    <a:p>
                      <a:pPr algn="ctr" rtl="0" fontAlgn="ctr">
                        <a:spcBef>
                          <a:spcPts val="0"/>
                        </a:spcBef>
                        <a:spcAft>
                          <a:spcPts val="0"/>
                        </a:spcAft>
                      </a:pPr>
                      <a:r>
                        <a:rPr lang="en-US" sz="1200" b="0" i="0" u="none" strike="noStrike">
                          <a:solidFill>
                            <a:srgbClr val="000000"/>
                          </a:solidFill>
                          <a:effectLst/>
                          <a:latin typeface="Sarabun"/>
                        </a:rPr>
                        <a:t>P001</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PS01</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Saiburee</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02-000-5000</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95922596"/>
                  </a:ext>
                </a:extLst>
              </a:tr>
              <a:tr h="405232">
                <a:tc>
                  <a:txBody>
                    <a:bodyPr/>
                    <a:lstStyle/>
                    <a:p>
                      <a:pPr algn="ctr" rtl="0" fontAlgn="ctr">
                        <a:spcBef>
                          <a:spcPts val="0"/>
                        </a:spcBef>
                        <a:spcAft>
                          <a:spcPts val="0"/>
                        </a:spcAft>
                      </a:pPr>
                      <a:r>
                        <a:rPr lang="en-US" sz="1200" b="0" i="0" u="none" strike="noStrike">
                          <a:solidFill>
                            <a:srgbClr val="000000"/>
                          </a:solidFill>
                          <a:effectLst/>
                          <a:latin typeface="Sarabun"/>
                        </a:rPr>
                        <a:t>R001</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RP01</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Pak Nam</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02-000-5000</a:t>
                      </a:r>
                      <a:endParaRPr lang="en-US" sz="1200" dirty="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60228527"/>
                  </a:ext>
                </a:extLst>
              </a:tr>
            </a:tbl>
          </a:graphicData>
        </a:graphic>
      </p:graphicFrame>
      <p:graphicFrame>
        <p:nvGraphicFramePr>
          <p:cNvPr id="14" name="Table 13">
            <a:extLst>
              <a:ext uri="{FF2B5EF4-FFF2-40B4-BE49-F238E27FC236}">
                <a16:creationId xmlns:a16="http://schemas.microsoft.com/office/drawing/2014/main" id="{E0D7FA11-EA32-A649-A828-0B64347F379A}"/>
              </a:ext>
            </a:extLst>
          </p:cNvPr>
          <p:cNvGraphicFramePr>
            <a:graphicFrameLocks noGrp="1"/>
          </p:cNvGraphicFramePr>
          <p:nvPr>
            <p:extLst>
              <p:ext uri="{D42A27DB-BD31-4B8C-83A1-F6EECF244321}">
                <p14:modId xmlns:p14="http://schemas.microsoft.com/office/powerpoint/2010/main" val="3230403464"/>
              </p:ext>
            </p:extLst>
          </p:nvPr>
        </p:nvGraphicFramePr>
        <p:xfrm>
          <a:off x="9665023" y="681943"/>
          <a:ext cx="2104562" cy="2403473"/>
        </p:xfrm>
        <a:graphic>
          <a:graphicData uri="http://schemas.openxmlformats.org/drawingml/2006/table">
            <a:tbl>
              <a:tblPr/>
              <a:tblGrid>
                <a:gridCol w="956619">
                  <a:extLst>
                    <a:ext uri="{9D8B030D-6E8A-4147-A177-3AD203B41FA5}">
                      <a16:colId xmlns:a16="http://schemas.microsoft.com/office/drawing/2014/main" val="3877180047"/>
                    </a:ext>
                  </a:extLst>
                </a:gridCol>
                <a:gridCol w="1147943">
                  <a:extLst>
                    <a:ext uri="{9D8B030D-6E8A-4147-A177-3AD203B41FA5}">
                      <a16:colId xmlns:a16="http://schemas.microsoft.com/office/drawing/2014/main" val="1983389746"/>
                    </a:ext>
                  </a:extLst>
                </a:gridCol>
              </a:tblGrid>
              <a:tr h="501253">
                <a:tc>
                  <a:txBody>
                    <a:bodyPr/>
                    <a:lstStyle/>
                    <a:p>
                      <a:pPr algn="ctr" rtl="0" fontAlgn="ctr">
                        <a:spcBef>
                          <a:spcPts val="0"/>
                        </a:spcBef>
                        <a:spcAft>
                          <a:spcPts val="0"/>
                        </a:spcAft>
                      </a:pPr>
                      <a:r>
                        <a:rPr lang="en-US" sz="1200" b="1" i="0" u="none" strike="noStrike">
                          <a:solidFill>
                            <a:srgbClr val="000000"/>
                          </a:solidFill>
                          <a:effectLst/>
                          <a:latin typeface="Sarabun"/>
                        </a:rPr>
                        <a:t>Area ID (PK)</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Area_Name</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3751102061"/>
                  </a:ext>
                </a:extLst>
              </a:tr>
              <a:tr h="279500">
                <a:tc>
                  <a:txBody>
                    <a:bodyPr/>
                    <a:lstStyle/>
                    <a:p>
                      <a:pPr algn="ctr" rtl="0" fontAlgn="ctr">
                        <a:spcBef>
                          <a:spcPts val="0"/>
                        </a:spcBef>
                        <a:spcAft>
                          <a:spcPts val="0"/>
                        </a:spcAft>
                      </a:pPr>
                      <a:r>
                        <a:rPr lang="en-US" sz="1200" b="0" i="0" u="none" strike="noStrike">
                          <a:solidFill>
                            <a:srgbClr val="000000"/>
                          </a:solidFill>
                          <a:effectLst/>
                          <a:latin typeface="Sarabun"/>
                        </a:rPr>
                        <a:t>Y001</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Yala</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9321010"/>
                  </a:ext>
                </a:extLst>
              </a:tr>
              <a:tr h="501253">
                <a:tc>
                  <a:txBody>
                    <a:bodyPr/>
                    <a:lstStyle/>
                    <a:p>
                      <a:pPr algn="ctr" rtl="0" fontAlgn="ctr">
                        <a:spcBef>
                          <a:spcPts val="0"/>
                        </a:spcBef>
                        <a:spcAft>
                          <a:spcPts val="0"/>
                        </a:spcAft>
                      </a:pPr>
                      <a:r>
                        <a:rPr lang="en-US" sz="1200" b="0" i="0" u="none" strike="noStrike">
                          <a:solidFill>
                            <a:srgbClr val="000000"/>
                          </a:solidFill>
                          <a:effectLst/>
                          <a:latin typeface="Sarabun"/>
                        </a:rPr>
                        <a:t>N001</a:t>
                      </a:r>
                      <a:endParaRPr lang="en-US" sz="1200">
                        <a:effectLst/>
                      </a:endParaRPr>
                    </a:p>
                  </a:txBody>
                  <a:tcPr marL="23915" marR="23915" marT="23915" marB="2391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Narathiwat</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10979057"/>
                  </a:ext>
                </a:extLst>
              </a:tr>
              <a:tr h="501253">
                <a:tc>
                  <a:txBody>
                    <a:bodyPr/>
                    <a:lstStyle/>
                    <a:p>
                      <a:pPr algn="ctr" rtl="0" fontAlgn="ctr">
                        <a:spcBef>
                          <a:spcPts val="0"/>
                        </a:spcBef>
                        <a:spcAft>
                          <a:spcPts val="0"/>
                        </a:spcAft>
                      </a:pPr>
                      <a:r>
                        <a:rPr lang="en-US" sz="1200" b="0" i="0" strike="sngStrike">
                          <a:solidFill>
                            <a:srgbClr val="000000"/>
                          </a:solidFill>
                          <a:effectLst/>
                          <a:latin typeface="Sarabun"/>
                        </a:rPr>
                        <a:t>N001</a:t>
                      </a:r>
                      <a:endParaRPr lang="en-US" sz="1200">
                        <a:effectLst/>
                      </a:endParaRPr>
                    </a:p>
                  </a:txBody>
                  <a:tcPr marL="23915" marR="23915" marT="23915" marB="2391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a:solidFill>
                            <a:srgbClr val="000000"/>
                          </a:solidFill>
                          <a:effectLst/>
                          <a:latin typeface="Sarabun"/>
                        </a:rPr>
                        <a:t>Narathiwat</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61152117"/>
                  </a:ext>
                </a:extLst>
              </a:tr>
              <a:tr h="340714">
                <a:tc>
                  <a:txBody>
                    <a:bodyPr/>
                    <a:lstStyle/>
                    <a:p>
                      <a:pPr algn="ctr" rtl="0" fontAlgn="ctr">
                        <a:spcBef>
                          <a:spcPts val="0"/>
                        </a:spcBef>
                        <a:spcAft>
                          <a:spcPts val="0"/>
                        </a:spcAft>
                      </a:pPr>
                      <a:r>
                        <a:rPr lang="en-US" sz="1200" b="0" i="0" u="none" strike="noStrike" dirty="0">
                          <a:solidFill>
                            <a:srgbClr val="000000"/>
                          </a:solidFill>
                          <a:effectLst/>
                          <a:latin typeface="Sarabun"/>
                        </a:rPr>
                        <a:t>P001</a:t>
                      </a:r>
                      <a:endParaRPr lang="en-US" sz="1200" dirty="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Pattani</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90084605"/>
                  </a:ext>
                </a:extLst>
              </a:tr>
              <a:tr h="279500">
                <a:tc>
                  <a:txBody>
                    <a:bodyPr/>
                    <a:lstStyle/>
                    <a:p>
                      <a:pPr algn="ctr" rtl="0" fontAlgn="ctr">
                        <a:spcBef>
                          <a:spcPts val="0"/>
                        </a:spcBef>
                        <a:spcAft>
                          <a:spcPts val="0"/>
                        </a:spcAft>
                      </a:pPr>
                      <a:r>
                        <a:rPr lang="en-US" sz="1200" b="0" i="0" u="none" strike="noStrike">
                          <a:solidFill>
                            <a:srgbClr val="000000"/>
                          </a:solidFill>
                          <a:effectLst/>
                          <a:latin typeface="Sarabun"/>
                        </a:rPr>
                        <a:t>R001</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err="1">
                          <a:solidFill>
                            <a:srgbClr val="000000"/>
                          </a:solidFill>
                          <a:effectLst/>
                          <a:latin typeface="Sarabun"/>
                        </a:rPr>
                        <a:t>Ranong</a:t>
                      </a:r>
                      <a:endParaRPr lang="en-US" sz="1200" dirty="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3617092"/>
                  </a:ext>
                </a:extLst>
              </a:tr>
            </a:tbl>
          </a:graphicData>
        </a:graphic>
      </p:graphicFrame>
      <p:cxnSp>
        <p:nvCxnSpPr>
          <p:cNvPr id="16" name="Elbow Connector 15">
            <a:extLst>
              <a:ext uri="{FF2B5EF4-FFF2-40B4-BE49-F238E27FC236}">
                <a16:creationId xmlns:a16="http://schemas.microsoft.com/office/drawing/2014/main" id="{9DCFC061-D630-1941-B718-1F49B1B3D2B7}"/>
              </a:ext>
            </a:extLst>
          </p:cNvPr>
          <p:cNvCxnSpPr>
            <a:cxnSpLocks/>
          </p:cNvCxnSpPr>
          <p:nvPr/>
        </p:nvCxnSpPr>
        <p:spPr>
          <a:xfrm rot="5400000">
            <a:off x="837349" y="2564636"/>
            <a:ext cx="3690560" cy="121145"/>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D4F4AD96-8C6F-6B41-8192-B61835664713}"/>
              </a:ext>
            </a:extLst>
          </p:cNvPr>
          <p:cNvCxnSpPr>
            <a:cxnSpLocks/>
          </p:cNvCxnSpPr>
          <p:nvPr/>
        </p:nvCxnSpPr>
        <p:spPr>
          <a:xfrm flipV="1">
            <a:off x="2312894" y="4679576"/>
            <a:ext cx="1828800" cy="295836"/>
          </a:xfrm>
          <a:prstGeom prst="bentConnector3">
            <a:avLst>
              <a:gd name="adj1" fmla="val 75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29D31B6B-9EE9-DC4F-AABD-5228201FD342}"/>
              </a:ext>
            </a:extLst>
          </p:cNvPr>
          <p:cNvCxnSpPr>
            <a:cxnSpLocks/>
          </p:cNvCxnSpPr>
          <p:nvPr/>
        </p:nvCxnSpPr>
        <p:spPr>
          <a:xfrm rot="5400000">
            <a:off x="7436225" y="1788462"/>
            <a:ext cx="3119716" cy="1775011"/>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E6B6D0EC-8A92-1144-AA07-4D6ACFB66762}"/>
              </a:ext>
            </a:extLst>
          </p:cNvPr>
          <p:cNvCxnSpPr>
            <a:cxnSpLocks/>
          </p:cNvCxnSpPr>
          <p:nvPr/>
        </p:nvCxnSpPr>
        <p:spPr>
          <a:xfrm rot="10800000">
            <a:off x="8951379" y="681943"/>
            <a:ext cx="713645" cy="286244"/>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9A69B4A5-C924-EF4B-AC77-1E035B773BDE}"/>
              </a:ext>
            </a:extLst>
          </p:cNvPr>
          <p:cNvSpPr>
            <a:spLocks noGrp="1"/>
          </p:cNvSpPr>
          <p:nvPr>
            <p:ph type="title"/>
          </p:nvPr>
        </p:nvSpPr>
        <p:spPr>
          <a:xfrm>
            <a:off x="548653" y="982132"/>
            <a:ext cx="1665158" cy="1303867"/>
          </a:xfrm>
        </p:spPr>
        <p:txBody>
          <a:bodyPr>
            <a:normAutofit/>
          </a:bodyPr>
          <a:lstStyle/>
          <a:p>
            <a:r>
              <a:rPr lang="en-US" sz="4000" b="1" i="0" u="none" strike="noStrike" dirty="0">
                <a:solidFill>
                  <a:srgbClr val="2D2D2D"/>
                </a:solidFill>
                <a:effectLst/>
                <a:latin typeface="Garamond" panose="02020404030301010803" pitchFamily="18" charset="0"/>
              </a:rPr>
              <a:t>BCNF</a:t>
            </a:r>
            <a:endParaRPr lang="en-US" sz="4000" b="1" dirty="0">
              <a:latin typeface="Garamond" panose="02020404030301010803" pitchFamily="18" charset="0"/>
            </a:endParaRPr>
          </a:p>
        </p:txBody>
      </p:sp>
    </p:spTree>
    <p:extLst>
      <p:ext uri="{BB962C8B-B14F-4D97-AF65-F5344CB8AC3E}">
        <p14:creationId xmlns:p14="http://schemas.microsoft.com/office/powerpoint/2010/main" val="5848998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ACCE-8E09-0F4F-821E-0A0B892C1366}"/>
              </a:ext>
            </a:extLst>
          </p:cNvPr>
          <p:cNvSpPr>
            <a:spLocks noGrp="1"/>
          </p:cNvSpPr>
          <p:nvPr>
            <p:ph type="title"/>
          </p:nvPr>
        </p:nvSpPr>
        <p:spPr/>
        <p:txBody>
          <a:bodyPr>
            <a:normAutofit/>
          </a:bodyPr>
          <a:lstStyle/>
          <a:p>
            <a:pPr rtl="0">
              <a:spcBef>
                <a:spcPts val="0"/>
              </a:spcBef>
              <a:spcAft>
                <a:spcPts val="0"/>
              </a:spcAft>
            </a:pPr>
            <a:r>
              <a:rPr lang="en-US" sz="4000" b="1" i="0" u="none" strike="noStrike" dirty="0">
                <a:solidFill>
                  <a:srgbClr val="201F1F"/>
                </a:solidFill>
                <a:effectLst/>
                <a:latin typeface="Garamond" panose="02020404030301010803" pitchFamily="18" charset="0"/>
              </a:rPr>
              <a:t>4NF (Fourth Normal Form) Rules</a:t>
            </a:r>
            <a:endParaRPr lang="en-US" sz="4000" dirty="0">
              <a:latin typeface="Garamond" panose="02020404030301010803" pitchFamily="18" charset="0"/>
            </a:endParaRPr>
          </a:p>
        </p:txBody>
      </p:sp>
      <p:sp>
        <p:nvSpPr>
          <p:cNvPr id="3" name="Content Placeholder 2">
            <a:extLst>
              <a:ext uri="{FF2B5EF4-FFF2-40B4-BE49-F238E27FC236}">
                <a16:creationId xmlns:a16="http://schemas.microsoft.com/office/drawing/2014/main" id="{F6176D20-03EB-A645-9CB4-0068A07725F0}"/>
              </a:ext>
            </a:extLst>
          </p:cNvPr>
          <p:cNvSpPr>
            <a:spLocks noGrp="1"/>
          </p:cNvSpPr>
          <p:nvPr>
            <p:ph idx="1"/>
          </p:nvPr>
        </p:nvSpPr>
        <p:spPr/>
        <p:txBody>
          <a:bodyPr>
            <a:normAutofit/>
          </a:bodyPr>
          <a:lstStyle/>
          <a:p>
            <a:pPr rtl="0">
              <a:spcBef>
                <a:spcPts val="0"/>
              </a:spcBef>
              <a:spcAft>
                <a:spcPts val="0"/>
              </a:spcAft>
            </a:pPr>
            <a:r>
              <a:rPr lang="en-US" sz="2000" b="0" i="0" u="none" strike="noStrike" dirty="0">
                <a:solidFill>
                  <a:srgbClr val="000000"/>
                </a:solidFill>
                <a:effectLst/>
                <a:latin typeface="Garamond" panose="02020404030301010803" pitchFamily="18" charset="0"/>
              </a:rPr>
              <a:t>If no database table </a:t>
            </a:r>
            <a:r>
              <a:rPr lang="en-US" sz="2000" b="0" i="0" u="sng" strike="noStrike" dirty="0">
                <a:solidFill>
                  <a:srgbClr val="000000"/>
                </a:solidFill>
                <a:effectLst/>
                <a:latin typeface="Garamond" panose="02020404030301010803" pitchFamily="18" charset="0"/>
              </a:rPr>
              <a:t>instance contains two or more, independent and multivalued data describing the relevant entity</a:t>
            </a:r>
            <a:r>
              <a:rPr lang="en-US" sz="2000" b="0" i="0" u="none" strike="noStrike" dirty="0">
                <a:solidFill>
                  <a:srgbClr val="000000"/>
                </a:solidFill>
                <a:effectLst/>
                <a:latin typeface="Garamond" panose="02020404030301010803" pitchFamily="18" charset="0"/>
              </a:rPr>
              <a:t>, then it is in 4th Normal Form.</a:t>
            </a:r>
            <a:endParaRPr lang="en-US" sz="2000" b="0" dirty="0">
              <a:effectLst/>
              <a:latin typeface="Garamond" panose="02020404030301010803" pitchFamily="18" charset="0"/>
            </a:endParaRPr>
          </a:p>
          <a:p>
            <a:pPr marL="0" indent="0">
              <a:buNone/>
            </a:pPr>
            <a:br>
              <a:rPr lang="en-US" sz="2000" dirty="0">
                <a:latin typeface="Garamond" panose="02020404030301010803" pitchFamily="18" charset="0"/>
              </a:rPr>
            </a:br>
            <a:endParaRPr lang="en-US" sz="2000" dirty="0">
              <a:latin typeface="Garamond" panose="02020404030301010803" pitchFamily="18" charset="0"/>
            </a:endParaRPr>
          </a:p>
        </p:txBody>
      </p:sp>
    </p:spTree>
    <p:extLst>
      <p:ext uri="{BB962C8B-B14F-4D97-AF65-F5344CB8AC3E}">
        <p14:creationId xmlns:p14="http://schemas.microsoft.com/office/powerpoint/2010/main" val="29054889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03D3180-0C75-6A4B-ADB7-0ED9FAB61F90}"/>
              </a:ext>
            </a:extLst>
          </p:cNvPr>
          <p:cNvGraphicFramePr>
            <a:graphicFrameLocks noGrp="1"/>
          </p:cNvGraphicFramePr>
          <p:nvPr/>
        </p:nvGraphicFramePr>
        <p:xfrm>
          <a:off x="2622056" y="442536"/>
          <a:ext cx="6329322" cy="3026805"/>
        </p:xfrm>
        <a:graphic>
          <a:graphicData uri="http://schemas.openxmlformats.org/drawingml/2006/table">
            <a:tbl>
              <a:tblPr/>
              <a:tblGrid>
                <a:gridCol w="1178163">
                  <a:extLst>
                    <a:ext uri="{9D8B030D-6E8A-4147-A177-3AD203B41FA5}">
                      <a16:colId xmlns:a16="http://schemas.microsoft.com/office/drawing/2014/main" val="1708207665"/>
                    </a:ext>
                  </a:extLst>
                </a:gridCol>
                <a:gridCol w="1215145">
                  <a:extLst>
                    <a:ext uri="{9D8B030D-6E8A-4147-A177-3AD203B41FA5}">
                      <a16:colId xmlns:a16="http://schemas.microsoft.com/office/drawing/2014/main" val="1801678614"/>
                    </a:ext>
                  </a:extLst>
                </a:gridCol>
                <a:gridCol w="723804">
                  <a:extLst>
                    <a:ext uri="{9D8B030D-6E8A-4147-A177-3AD203B41FA5}">
                      <a16:colId xmlns:a16="http://schemas.microsoft.com/office/drawing/2014/main" val="1271218257"/>
                    </a:ext>
                  </a:extLst>
                </a:gridCol>
                <a:gridCol w="1009099">
                  <a:extLst>
                    <a:ext uri="{9D8B030D-6E8A-4147-A177-3AD203B41FA5}">
                      <a16:colId xmlns:a16="http://schemas.microsoft.com/office/drawing/2014/main" val="4212377094"/>
                    </a:ext>
                  </a:extLst>
                </a:gridCol>
                <a:gridCol w="1468741">
                  <a:extLst>
                    <a:ext uri="{9D8B030D-6E8A-4147-A177-3AD203B41FA5}">
                      <a16:colId xmlns:a16="http://schemas.microsoft.com/office/drawing/2014/main" val="2156026137"/>
                    </a:ext>
                  </a:extLst>
                </a:gridCol>
                <a:gridCol w="734370">
                  <a:extLst>
                    <a:ext uri="{9D8B030D-6E8A-4147-A177-3AD203B41FA5}">
                      <a16:colId xmlns:a16="http://schemas.microsoft.com/office/drawing/2014/main" val="1260889515"/>
                    </a:ext>
                  </a:extLst>
                </a:gridCol>
              </a:tblGrid>
              <a:tr h="418186">
                <a:tc>
                  <a:txBody>
                    <a:bodyPr/>
                    <a:lstStyle/>
                    <a:p>
                      <a:pPr algn="ctr" rtl="0" fontAlgn="ctr">
                        <a:spcBef>
                          <a:spcPts val="0"/>
                        </a:spcBef>
                        <a:spcAft>
                          <a:spcPts val="0"/>
                        </a:spcAft>
                      </a:pPr>
                      <a:r>
                        <a:rPr lang="en-US" sz="1200" b="1" i="0" u="none" strike="noStrike">
                          <a:solidFill>
                            <a:srgbClr val="FFFFFF"/>
                          </a:solidFill>
                          <a:effectLst/>
                          <a:latin typeface="Sarabun"/>
                        </a:rPr>
                        <a:t>Customer ID (PK)</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Customer Name</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Food Allergies</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Shipping Address</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Newsletter</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Area ID (FK)</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2520089717"/>
                  </a:ext>
                </a:extLst>
              </a:tr>
              <a:tr h="418186">
                <a:tc>
                  <a:txBody>
                    <a:bodyPr/>
                    <a:lstStyle/>
                    <a:p>
                      <a:pPr algn="ctr" rtl="0" fontAlgn="ctr">
                        <a:spcBef>
                          <a:spcPts val="0"/>
                        </a:spcBef>
                        <a:spcAft>
                          <a:spcPts val="0"/>
                        </a:spcAft>
                      </a:pPr>
                      <a:r>
                        <a:rPr lang="en-US" sz="1200" b="0" i="0" u="none" strike="noStrike">
                          <a:solidFill>
                            <a:srgbClr val="000000"/>
                          </a:solidFill>
                          <a:effectLst/>
                          <a:latin typeface="Sarabun"/>
                        </a:rPr>
                        <a:t>F001</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AMAL KALAEPEH</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Sea Foods</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Yala City</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lose weight and exercise</a:t>
                      </a:r>
                      <a:endParaRPr lang="en-US" sz="12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Y001</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65079412"/>
                  </a:ext>
                </a:extLst>
              </a:tr>
              <a:tr h="583919">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br>
                        <a:rPr lang="en-US" sz="1200" b="0" i="0" u="none" strike="noStrike">
                          <a:solidFill>
                            <a:srgbClr val="000000"/>
                          </a:solidFill>
                          <a:effectLst/>
                          <a:latin typeface="Sarabun"/>
                        </a:rPr>
                      </a:br>
                      <a:r>
                        <a:rPr lang="en-US" sz="1200" b="0" i="0" u="none" strike="noStrike">
                          <a:solidFill>
                            <a:srgbClr val="000000"/>
                          </a:solidFill>
                          <a:effectLst/>
                          <a:latin typeface="Sarabun"/>
                        </a:rPr>
                        <a:t>NASRUDIN YUSOH</a:t>
                      </a:r>
                      <a:endParaRPr lang="en-US" sz="12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crab </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Tak Bai, Narathiwat</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healthy cooking, </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N001</a:t>
                      </a:r>
                      <a:endParaRPr lang="en-US" sz="12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67251976"/>
                  </a:ext>
                </a:extLst>
              </a:tr>
              <a:tr h="583919">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br>
                        <a:rPr lang="en-US" sz="1200" b="0" i="0" u="none" strike="noStrike">
                          <a:solidFill>
                            <a:srgbClr val="000000"/>
                          </a:solidFill>
                          <a:effectLst/>
                          <a:latin typeface="Sarabun"/>
                        </a:rPr>
                      </a:br>
                      <a:r>
                        <a:rPr lang="en-US" sz="1200" b="0" i="0" u="none" strike="noStrike">
                          <a:solidFill>
                            <a:srgbClr val="000000"/>
                          </a:solidFill>
                          <a:effectLst/>
                          <a:latin typeface="Sarabun"/>
                        </a:rPr>
                        <a:t>NASRUDIN YUSOH</a:t>
                      </a:r>
                      <a:endParaRPr lang="en-US" sz="12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crab </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Tak Bai, Narathiwat</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lose weight and exercise</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strike="sngStrike">
                          <a:solidFill>
                            <a:srgbClr val="000000"/>
                          </a:solidFill>
                          <a:effectLst/>
                          <a:latin typeface="Sarabun"/>
                        </a:rPr>
                        <a:t>N001</a:t>
                      </a:r>
                      <a:endParaRPr lang="en-US" sz="12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67293123"/>
                  </a:ext>
                </a:extLst>
              </a:tr>
              <a:tr h="603191">
                <a:tc>
                  <a:txBody>
                    <a:bodyPr/>
                    <a:lstStyle/>
                    <a:p>
                      <a:pPr algn="ctr" rtl="0" fontAlgn="ctr">
                        <a:spcBef>
                          <a:spcPts val="0"/>
                        </a:spcBef>
                        <a:spcAft>
                          <a:spcPts val="0"/>
                        </a:spcAft>
                      </a:pPr>
                      <a:r>
                        <a:rPr lang="en-US" sz="1200" b="0" i="0" u="none" strike="noStrike">
                          <a:solidFill>
                            <a:srgbClr val="000000"/>
                          </a:solidFill>
                          <a:effectLst/>
                          <a:latin typeface="Sarabun"/>
                        </a:rPr>
                        <a:t>M002</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br>
                        <a:rPr lang="en-US" sz="1200" b="0" i="0" u="none" strike="noStrike">
                          <a:solidFill>
                            <a:srgbClr val="000000"/>
                          </a:solidFill>
                          <a:effectLst/>
                          <a:latin typeface="Sarabun"/>
                        </a:rPr>
                      </a:br>
                      <a:r>
                        <a:rPr lang="en-US" sz="1200" b="0" i="0" u="none" strike="noStrike">
                          <a:solidFill>
                            <a:srgbClr val="000000"/>
                          </a:solidFill>
                          <a:effectLst/>
                          <a:latin typeface="Sarabun"/>
                        </a:rPr>
                        <a:t>HILMI ARWAEKACHI</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No</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err="1">
                          <a:solidFill>
                            <a:srgbClr val="000000"/>
                          </a:solidFill>
                          <a:effectLst/>
                          <a:latin typeface="Sarabun"/>
                        </a:rPr>
                        <a:t>Saiburee</a:t>
                      </a:r>
                      <a:r>
                        <a:rPr lang="en-US" sz="1200" b="0" i="0" u="none" strike="noStrike" dirty="0">
                          <a:solidFill>
                            <a:srgbClr val="000000"/>
                          </a:solidFill>
                          <a:effectLst/>
                          <a:latin typeface="Sarabun"/>
                        </a:rPr>
                        <a:t>, Pattani</a:t>
                      </a:r>
                      <a:endParaRPr lang="en-US" sz="12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healthy cooking</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P001</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40057813"/>
                  </a:ext>
                </a:extLst>
              </a:tr>
              <a:tr h="418186">
                <a:tc>
                  <a:txBody>
                    <a:bodyPr/>
                    <a:lstStyle/>
                    <a:p>
                      <a:pPr algn="ctr" rtl="0" fontAlgn="ctr">
                        <a:spcBef>
                          <a:spcPts val="0"/>
                        </a:spcBef>
                        <a:spcAft>
                          <a:spcPts val="0"/>
                        </a:spcAft>
                      </a:pPr>
                      <a:r>
                        <a:rPr lang="en-US" sz="1200" b="0" i="0" u="none" strike="noStrike">
                          <a:solidFill>
                            <a:srgbClr val="000000"/>
                          </a:solidFill>
                          <a:effectLst/>
                          <a:latin typeface="Sarabun"/>
                        </a:rPr>
                        <a:t>F002</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ARSISAH KAMPHUAN</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No</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Ranong 85120</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lose weight and exercise</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R001</a:t>
                      </a:r>
                      <a:endParaRPr lang="en-US" sz="12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14149723"/>
                  </a:ext>
                </a:extLst>
              </a:tr>
            </a:tbl>
          </a:graphicData>
        </a:graphic>
      </p:graphicFrame>
      <p:graphicFrame>
        <p:nvGraphicFramePr>
          <p:cNvPr id="8" name="Table 7">
            <a:extLst>
              <a:ext uri="{FF2B5EF4-FFF2-40B4-BE49-F238E27FC236}">
                <a16:creationId xmlns:a16="http://schemas.microsoft.com/office/drawing/2014/main" id="{7998F9E3-B4A8-344C-A8DA-EB266212E97B}"/>
              </a:ext>
            </a:extLst>
          </p:cNvPr>
          <p:cNvGraphicFramePr>
            <a:graphicFrameLocks noGrp="1"/>
          </p:cNvGraphicFramePr>
          <p:nvPr/>
        </p:nvGraphicFramePr>
        <p:xfrm>
          <a:off x="403410" y="4375372"/>
          <a:ext cx="3025590" cy="2329888"/>
        </p:xfrm>
        <a:graphic>
          <a:graphicData uri="http://schemas.openxmlformats.org/drawingml/2006/table">
            <a:tbl>
              <a:tblPr/>
              <a:tblGrid>
                <a:gridCol w="1023041">
                  <a:extLst>
                    <a:ext uri="{9D8B030D-6E8A-4147-A177-3AD203B41FA5}">
                      <a16:colId xmlns:a16="http://schemas.microsoft.com/office/drawing/2014/main" val="205301047"/>
                    </a:ext>
                  </a:extLst>
                </a:gridCol>
                <a:gridCol w="1023041">
                  <a:extLst>
                    <a:ext uri="{9D8B030D-6E8A-4147-A177-3AD203B41FA5}">
                      <a16:colId xmlns:a16="http://schemas.microsoft.com/office/drawing/2014/main" val="2609689661"/>
                    </a:ext>
                  </a:extLst>
                </a:gridCol>
                <a:gridCol w="979508">
                  <a:extLst>
                    <a:ext uri="{9D8B030D-6E8A-4147-A177-3AD203B41FA5}">
                      <a16:colId xmlns:a16="http://schemas.microsoft.com/office/drawing/2014/main" val="1117358222"/>
                    </a:ext>
                  </a:extLst>
                </a:gridCol>
              </a:tblGrid>
              <a:tr h="758851">
                <a:tc>
                  <a:txBody>
                    <a:bodyPr/>
                    <a:lstStyle/>
                    <a:p>
                      <a:pPr algn="ctr" rtl="0" fontAlgn="ctr">
                        <a:spcBef>
                          <a:spcPts val="0"/>
                        </a:spcBef>
                        <a:spcAft>
                          <a:spcPts val="0"/>
                        </a:spcAft>
                      </a:pPr>
                      <a:r>
                        <a:rPr lang="en-US" sz="1200" b="1" i="0" u="none" strike="noStrike">
                          <a:solidFill>
                            <a:srgbClr val="000000"/>
                          </a:solidFill>
                          <a:effectLst/>
                          <a:latin typeface="Sarabun"/>
                        </a:rPr>
                        <a:t>No (FK)</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dirty="0">
                          <a:solidFill>
                            <a:srgbClr val="000000"/>
                          </a:solidFill>
                          <a:effectLst/>
                          <a:latin typeface="Sarabun"/>
                        </a:rPr>
                        <a:t>Program no (</a:t>
                      </a:r>
                      <a:r>
                        <a:rPr lang="en-US" sz="1200" b="1" i="0" u="none" strike="noStrike" dirty="0" err="1">
                          <a:solidFill>
                            <a:srgbClr val="000000"/>
                          </a:solidFill>
                          <a:effectLst/>
                          <a:latin typeface="Sarabun"/>
                        </a:rPr>
                        <a:t>fk</a:t>
                      </a:r>
                      <a:r>
                        <a:rPr lang="en-US" sz="1200" b="1" i="0" u="none" strike="noStrike" dirty="0">
                          <a:solidFill>
                            <a:srgbClr val="000000"/>
                          </a:solidFill>
                          <a:effectLst/>
                          <a:latin typeface="Sarabun"/>
                        </a:rPr>
                        <a:t>)</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dirty="0">
                          <a:solidFill>
                            <a:srgbClr val="000000"/>
                          </a:solidFill>
                          <a:effectLst/>
                          <a:latin typeface="Sarabun"/>
                        </a:rPr>
                        <a:t>Customer ID (</a:t>
                      </a:r>
                      <a:r>
                        <a:rPr lang="en-US" sz="1200" b="1" i="0" u="none" strike="noStrike" dirty="0" err="1">
                          <a:solidFill>
                            <a:srgbClr val="000000"/>
                          </a:solidFill>
                          <a:effectLst/>
                          <a:latin typeface="Sarabun"/>
                        </a:rPr>
                        <a:t>fk</a:t>
                      </a:r>
                      <a:r>
                        <a:rPr lang="en-US" sz="1200" b="1" i="0" u="none" strike="noStrike" dirty="0">
                          <a:solidFill>
                            <a:srgbClr val="000000"/>
                          </a:solidFill>
                          <a:effectLst/>
                          <a:latin typeface="Sarabun"/>
                        </a:rPr>
                        <a:t>)</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921694917"/>
                  </a:ext>
                </a:extLst>
              </a:tr>
              <a:tr h="293357">
                <a:tc>
                  <a:txBody>
                    <a:bodyPr/>
                    <a:lstStyle/>
                    <a:p>
                      <a:pPr algn="ctr" rtl="0" fontAlgn="ctr">
                        <a:spcBef>
                          <a:spcPts val="0"/>
                        </a:spcBef>
                        <a:spcAft>
                          <a:spcPts val="0"/>
                        </a:spcAft>
                      </a:pPr>
                      <a:r>
                        <a:rPr lang="en-US" sz="1200" b="0" i="0" u="none" strike="noStrike">
                          <a:solidFill>
                            <a:srgbClr val="000000"/>
                          </a:solidFill>
                          <a:effectLst/>
                          <a:latin typeface="Sarabun"/>
                        </a:rPr>
                        <a:t>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ST001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F001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728544490"/>
                  </a:ext>
                </a:extLst>
              </a:tr>
              <a:tr h="269113">
                <a:tc>
                  <a:txBody>
                    <a:bodyPr/>
                    <a:lstStyle/>
                    <a:p>
                      <a:pPr algn="ctr" rtl="0" fontAlgn="ctr">
                        <a:spcBef>
                          <a:spcPts val="0"/>
                        </a:spcBef>
                        <a:spcAft>
                          <a:spcPts val="0"/>
                        </a:spcAft>
                      </a:pPr>
                      <a:r>
                        <a:rPr lang="en-US" sz="1200" b="0" i="0" u="none" strike="noStrike">
                          <a:solidFill>
                            <a:srgbClr val="000000"/>
                          </a:solidFill>
                          <a:effectLst/>
                          <a:latin typeface="Sarabun"/>
                        </a:rPr>
                        <a:t>02</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MT001</a:t>
                      </a:r>
                      <a:endParaRPr lang="en-US" sz="1200" dirty="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265932403"/>
                  </a:ext>
                </a:extLst>
              </a:tr>
              <a:tr h="357605">
                <a:tc>
                  <a:txBody>
                    <a:bodyPr/>
                    <a:lstStyle/>
                    <a:p>
                      <a:pPr algn="ctr" rtl="0" fontAlgn="ctr">
                        <a:spcBef>
                          <a:spcPts val="0"/>
                        </a:spcBef>
                        <a:spcAft>
                          <a:spcPts val="0"/>
                        </a:spcAft>
                      </a:pPr>
                      <a:r>
                        <a:rPr lang="en-US" sz="1200" b="0" i="0" u="none" strike="noStrike">
                          <a:solidFill>
                            <a:srgbClr val="000000"/>
                          </a:solidFill>
                          <a:effectLst/>
                          <a:latin typeface="Sarabun"/>
                        </a:rPr>
                        <a:t>03</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MT002</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2390114543"/>
                  </a:ext>
                </a:extLst>
              </a:tr>
              <a:tr h="357605">
                <a:tc>
                  <a:txBody>
                    <a:bodyPr/>
                    <a:lstStyle/>
                    <a:p>
                      <a:pPr algn="ctr" rtl="0" fontAlgn="ctr">
                        <a:spcBef>
                          <a:spcPts val="0"/>
                        </a:spcBef>
                        <a:spcAft>
                          <a:spcPts val="0"/>
                        </a:spcAft>
                      </a:pPr>
                      <a:r>
                        <a:rPr lang="en-US" sz="1200" b="0" i="0" u="none" strike="noStrike">
                          <a:solidFill>
                            <a:srgbClr val="000000"/>
                          </a:solidFill>
                          <a:effectLst/>
                          <a:latin typeface="Sarabun"/>
                        </a:rPr>
                        <a:t>04</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MT002</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M002</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681757834"/>
                  </a:ext>
                </a:extLst>
              </a:tr>
              <a:tr h="293357">
                <a:tc>
                  <a:txBody>
                    <a:bodyPr/>
                    <a:lstStyle/>
                    <a:p>
                      <a:pPr algn="ctr" rtl="0" fontAlgn="ctr">
                        <a:spcBef>
                          <a:spcPts val="0"/>
                        </a:spcBef>
                        <a:spcAft>
                          <a:spcPts val="0"/>
                        </a:spcAft>
                      </a:pPr>
                      <a:r>
                        <a:rPr lang="en-US" sz="1200" b="0" i="0" u="none" strike="noStrike">
                          <a:solidFill>
                            <a:srgbClr val="000000"/>
                          </a:solidFill>
                          <a:effectLst/>
                          <a:latin typeface="Sarabun"/>
                        </a:rPr>
                        <a:t>05</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LT001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F002</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2803208840"/>
                  </a:ext>
                </a:extLst>
              </a:tr>
            </a:tbl>
          </a:graphicData>
        </a:graphic>
      </p:graphicFrame>
      <p:graphicFrame>
        <p:nvGraphicFramePr>
          <p:cNvPr id="10" name="Table 9">
            <a:extLst>
              <a:ext uri="{FF2B5EF4-FFF2-40B4-BE49-F238E27FC236}">
                <a16:creationId xmlns:a16="http://schemas.microsoft.com/office/drawing/2014/main" id="{AD6FFF1F-71F6-DE49-BE27-8B987CF98196}"/>
              </a:ext>
            </a:extLst>
          </p:cNvPr>
          <p:cNvGraphicFramePr>
            <a:graphicFrameLocks noGrp="1"/>
          </p:cNvGraphicFramePr>
          <p:nvPr/>
        </p:nvGraphicFramePr>
        <p:xfrm>
          <a:off x="4036556" y="4470486"/>
          <a:ext cx="3161804" cy="2234774"/>
        </p:xfrm>
        <a:graphic>
          <a:graphicData uri="http://schemas.openxmlformats.org/drawingml/2006/table">
            <a:tbl>
              <a:tblPr/>
              <a:tblGrid>
                <a:gridCol w="1673121">
                  <a:extLst>
                    <a:ext uri="{9D8B030D-6E8A-4147-A177-3AD203B41FA5}">
                      <a16:colId xmlns:a16="http://schemas.microsoft.com/office/drawing/2014/main" val="432832116"/>
                    </a:ext>
                  </a:extLst>
                </a:gridCol>
                <a:gridCol w="810212">
                  <a:extLst>
                    <a:ext uri="{9D8B030D-6E8A-4147-A177-3AD203B41FA5}">
                      <a16:colId xmlns:a16="http://schemas.microsoft.com/office/drawing/2014/main" val="3277789710"/>
                    </a:ext>
                  </a:extLst>
                </a:gridCol>
                <a:gridCol w="678471">
                  <a:extLst>
                    <a:ext uri="{9D8B030D-6E8A-4147-A177-3AD203B41FA5}">
                      <a16:colId xmlns:a16="http://schemas.microsoft.com/office/drawing/2014/main" val="1283592112"/>
                    </a:ext>
                  </a:extLst>
                </a:gridCol>
              </a:tblGrid>
              <a:tr h="271745">
                <a:tc>
                  <a:txBody>
                    <a:bodyPr/>
                    <a:lstStyle/>
                    <a:p>
                      <a:pPr algn="ctr" rtl="0" fontAlgn="ctr">
                        <a:spcBef>
                          <a:spcPts val="0"/>
                        </a:spcBef>
                        <a:spcAft>
                          <a:spcPts val="0"/>
                        </a:spcAft>
                      </a:pPr>
                      <a:r>
                        <a:rPr lang="en-US" sz="1400" b="1" i="0" u="none" strike="noStrike">
                          <a:solidFill>
                            <a:srgbClr val="000000"/>
                          </a:solidFill>
                          <a:effectLst/>
                          <a:latin typeface="Sarabun"/>
                        </a:rPr>
                        <a:t>Program no (PK)</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400" b="1" i="0" u="none" strike="noStrike">
                          <a:solidFill>
                            <a:srgbClr val="FFFFFF"/>
                          </a:solidFill>
                          <a:effectLst/>
                          <a:latin typeface="Sarabun"/>
                        </a:rPr>
                        <a:t>Days</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400" b="1" i="0" u="none" strike="noStrike">
                          <a:solidFill>
                            <a:srgbClr val="FFFFFF"/>
                          </a:solidFill>
                          <a:effectLst/>
                          <a:latin typeface="Sarabun"/>
                        </a:rPr>
                        <a:t>Price</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2047411718"/>
                  </a:ext>
                </a:extLst>
              </a:tr>
              <a:tr h="271745">
                <a:tc>
                  <a:txBody>
                    <a:bodyPr/>
                    <a:lstStyle/>
                    <a:p>
                      <a:pPr algn="ctr" rtl="0" fontAlgn="ctr">
                        <a:spcBef>
                          <a:spcPts val="0"/>
                        </a:spcBef>
                        <a:spcAft>
                          <a:spcPts val="0"/>
                        </a:spcAft>
                      </a:pPr>
                      <a:r>
                        <a:rPr lang="en-US" sz="1400" b="0" i="0" u="none" strike="noStrike" dirty="0">
                          <a:solidFill>
                            <a:srgbClr val="000000"/>
                          </a:solidFill>
                          <a:effectLst/>
                          <a:latin typeface="Sarabun"/>
                        </a:rPr>
                        <a:t>ST001</a:t>
                      </a:r>
                      <a:endParaRPr lang="en-US" sz="1400" dirty="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400" b="0" i="0" u="none" strike="noStrike">
                          <a:solidFill>
                            <a:srgbClr val="000000"/>
                          </a:solidFill>
                          <a:effectLst/>
                          <a:latin typeface="Sarabun"/>
                        </a:rPr>
                        <a:t>5 days</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400" b="0" i="0" u="none" strike="noStrike">
                          <a:solidFill>
                            <a:srgbClr val="000000"/>
                          </a:solidFill>
                          <a:effectLst/>
                          <a:latin typeface="Sarabun"/>
                        </a:rPr>
                        <a:t>1,225</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1484323"/>
                  </a:ext>
                </a:extLst>
              </a:tr>
              <a:tr h="487344">
                <a:tc>
                  <a:txBody>
                    <a:bodyPr/>
                    <a:lstStyle/>
                    <a:p>
                      <a:pPr algn="ctr" rtl="0" fontAlgn="ctr">
                        <a:spcBef>
                          <a:spcPts val="0"/>
                        </a:spcBef>
                        <a:spcAft>
                          <a:spcPts val="0"/>
                        </a:spcAft>
                      </a:pPr>
                      <a:r>
                        <a:rPr lang="en-US" sz="1400" b="0" i="0" u="none" strike="noStrike" dirty="0">
                          <a:solidFill>
                            <a:srgbClr val="000000"/>
                          </a:solidFill>
                          <a:effectLst/>
                          <a:latin typeface="Sarabun"/>
                        </a:rPr>
                        <a:t>MT001</a:t>
                      </a:r>
                      <a:endParaRPr lang="en-US" sz="1400" dirty="0">
                        <a:effectLst/>
                      </a:endParaRPr>
                    </a:p>
                  </a:txBody>
                  <a:tcPr marL="25627" marR="25627" marT="25627" marB="2562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400" b="0" i="0" u="none" strike="noStrike">
                          <a:solidFill>
                            <a:srgbClr val="000000"/>
                          </a:solidFill>
                          <a:effectLst/>
                          <a:latin typeface="Sarabun"/>
                        </a:rPr>
                        <a:t>45 Days </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400" b="0" i="0" u="none" strike="noStrike">
                          <a:solidFill>
                            <a:srgbClr val="000000"/>
                          </a:solidFill>
                          <a:effectLst/>
                          <a:latin typeface="Sarabun"/>
                        </a:rPr>
                        <a:t>16,100</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42821550"/>
                  </a:ext>
                </a:extLst>
              </a:tr>
              <a:tr h="331259">
                <a:tc>
                  <a:txBody>
                    <a:bodyPr/>
                    <a:lstStyle/>
                    <a:p>
                      <a:pPr algn="ctr" rtl="0" fontAlgn="ctr">
                        <a:spcBef>
                          <a:spcPts val="0"/>
                        </a:spcBef>
                        <a:spcAft>
                          <a:spcPts val="0"/>
                        </a:spcAft>
                      </a:pPr>
                      <a:r>
                        <a:rPr lang="en-US" sz="1400" b="0" i="0" strike="sngStrike">
                          <a:solidFill>
                            <a:srgbClr val="000000"/>
                          </a:solidFill>
                          <a:effectLst/>
                          <a:latin typeface="Sarabun"/>
                        </a:rPr>
                        <a:t>MT002</a:t>
                      </a:r>
                      <a:endParaRPr lang="en-US" sz="1400">
                        <a:effectLst/>
                      </a:endParaRPr>
                    </a:p>
                  </a:txBody>
                  <a:tcPr marL="25627" marR="25627" marT="25627" marB="2562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400" b="0" i="0" strike="sngStrike">
                          <a:solidFill>
                            <a:srgbClr val="000000"/>
                          </a:solidFill>
                          <a:effectLst/>
                          <a:latin typeface="Sarabun"/>
                        </a:rPr>
                        <a:t>25 Days</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400" b="0" i="0" strike="sngStrike">
                          <a:solidFill>
                            <a:srgbClr val="000000"/>
                          </a:solidFill>
                          <a:effectLst/>
                          <a:latin typeface="Sarabun"/>
                        </a:rPr>
                        <a:t>6,075</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0054105"/>
                  </a:ext>
                </a:extLst>
              </a:tr>
              <a:tr h="331259">
                <a:tc>
                  <a:txBody>
                    <a:bodyPr/>
                    <a:lstStyle/>
                    <a:p>
                      <a:pPr algn="ctr" rtl="0" fontAlgn="ctr">
                        <a:spcBef>
                          <a:spcPts val="0"/>
                        </a:spcBef>
                        <a:spcAft>
                          <a:spcPts val="0"/>
                        </a:spcAft>
                      </a:pPr>
                      <a:r>
                        <a:rPr lang="en-US" sz="1400" b="0" i="0" u="none" strike="noStrike">
                          <a:solidFill>
                            <a:srgbClr val="000000"/>
                          </a:solidFill>
                          <a:effectLst/>
                          <a:latin typeface="Sarabun"/>
                        </a:rPr>
                        <a:t>MT002</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400" b="0" i="0" u="none" strike="noStrike">
                          <a:solidFill>
                            <a:srgbClr val="000000"/>
                          </a:solidFill>
                          <a:effectLst/>
                          <a:latin typeface="Sarabun"/>
                        </a:rPr>
                        <a:t>25 Days</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400" b="0" i="0" u="none" strike="noStrike">
                          <a:solidFill>
                            <a:srgbClr val="000000"/>
                          </a:solidFill>
                          <a:effectLst/>
                          <a:latin typeface="Sarabun"/>
                        </a:rPr>
                        <a:t>6,075</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66938802"/>
                  </a:ext>
                </a:extLst>
              </a:tr>
              <a:tr h="487344">
                <a:tc>
                  <a:txBody>
                    <a:bodyPr/>
                    <a:lstStyle/>
                    <a:p>
                      <a:pPr algn="ctr" rtl="0" fontAlgn="ctr">
                        <a:spcBef>
                          <a:spcPts val="0"/>
                        </a:spcBef>
                        <a:spcAft>
                          <a:spcPts val="0"/>
                        </a:spcAft>
                      </a:pPr>
                      <a:r>
                        <a:rPr lang="en-US" sz="1400" b="0" i="0" u="none" strike="noStrike">
                          <a:solidFill>
                            <a:srgbClr val="000000"/>
                          </a:solidFill>
                          <a:effectLst/>
                          <a:latin typeface="Sarabun"/>
                        </a:rPr>
                        <a:t>LT001</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400" b="0" i="0" u="none" strike="noStrike">
                          <a:solidFill>
                            <a:srgbClr val="000000"/>
                          </a:solidFill>
                          <a:effectLst/>
                          <a:latin typeface="Sarabun"/>
                        </a:rPr>
                        <a:t>75Days</a:t>
                      </a:r>
                      <a:endParaRPr lang="en-US" sz="140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400" b="0" i="0" u="none" strike="noStrike" dirty="0">
                          <a:solidFill>
                            <a:srgbClr val="000000"/>
                          </a:solidFill>
                          <a:effectLst/>
                          <a:latin typeface="Sarabun"/>
                        </a:rPr>
                        <a:t>16,250</a:t>
                      </a:r>
                      <a:endParaRPr lang="en-US" sz="1400" dirty="0">
                        <a:effectLst/>
                      </a:endParaRPr>
                    </a:p>
                  </a:txBody>
                  <a:tcPr marL="85424" marR="85424" marT="42712" marB="427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53779963"/>
                  </a:ext>
                </a:extLst>
              </a:tr>
            </a:tbl>
          </a:graphicData>
        </a:graphic>
      </p:graphicFrame>
      <p:graphicFrame>
        <p:nvGraphicFramePr>
          <p:cNvPr id="12" name="Table 11">
            <a:extLst>
              <a:ext uri="{FF2B5EF4-FFF2-40B4-BE49-F238E27FC236}">
                <a16:creationId xmlns:a16="http://schemas.microsoft.com/office/drawing/2014/main" id="{A58F45F2-8908-F543-9A2F-1062A50E58E2}"/>
              </a:ext>
            </a:extLst>
          </p:cNvPr>
          <p:cNvGraphicFramePr>
            <a:graphicFrameLocks noGrp="1"/>
          </p:cNvGraphicFramePr>
          <p:nvPr/>
        </p:nvGraphicFramePr>
        <p:xfrm>
          <a:off x="7805916" y="4128452"/>
          <a:ext cx="3718215" cy="2576808"/>
        </p:xfrm>
        <a:graphic>
          <a:graphicData uri="http://schemas.openxmlformats.org/drawingml/2006/table">
            <a:tbl>
              <a:tblPr/>
              <a:tblGrid>
                <a:gridCol w="703763">
                  <a:extLst>
                    <a:ext uri="{9D8B030D-6E8A-4147-A177-3AD203B41FA5}">
                      <a16:colId xmlns:a16="http://schemas.microsoft.com/office/drawing/2014/main" val="1550790852"/>
                    </a:ext>
                  </a:extLst>
                </a:gridCol>
                <a:gridCol w="844516">
                  <a:extLst>
                    <a:ext uri="{9D8B030D-6E8A-4147-A177-3AD203B41FA5}">
                      <a16:colId xmlns:a16="http://schemas.microsoft.com/office/drawing/2014/main" val="3986114915"/>
                    </a:ext>
                  </a:extLst>
                </a:gridCol>
                <a:gridCol w="1354744">
                  <a:extLst>
                    <a:ext uri="{9D8B030D-6E8A-4147-A177-3AD203B41FA5}">
                      <a16:colId xmlns:a16="http://schemas.microsoft.com/office/drawing/2014/main" val="3594543404"/>
                    </a:ext>
                  </a:extLst>
                </a:gridCol>
                <a:gridCol w="815192">
                  <a:extLst>
                    <a:ext uri="{9D8B030D-6E8A-4147-A177-3AD203B41FA5}">
                      <a16:colId xmlns:a16="http://schemas.microsoft.com/office/drawing/2014/main" val="3095871438"/>
                    </a:ext>
                  </a:extLst>
                </a:gridCol>
              </a:tblGrid>
              <a:tr h="405232">
                <a:tc>
                  <a:txBody>
                    <a:bodyPr/>
                    <a:lstStyle/>
                    <a:p>
                      <a:pPr algn="ctr" rtl="0" fontAlgn="ctr">
                        <a:spcBef>
                          <a:spcPts val="0"/>
                        </a:spcBef>
                        <a:spcAft>
                          <a:spcPts val="0"/>
                        </a:spcAft>
                      </a:pPr>
                      <a:r>
                        <a:rPr lang="en-US" sz="1200" b="1" i="0" u="none" strike="noStrike">
                          <a:solidFill>
                            <a:srgbClr val="000000"/>
                          </a:solidFill>
                          <a:effectLst/>
                          <a:latin typeface="Sarabun"/>
                        </a:rPr>
                        <a:t>Area ID (FK)</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000000"/>
                          </a:solidFill>
                          <a:effectLst/>
                          <a:latin typeface="Sarabun"/>
                        </a:rPr>
                        <a:t>BranchID (PK)</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Delivery Branch</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Branch Phone</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2430110994"/>
                  </a:ext>
                </a:extLst>
              </a:tr>
              <a:tr h="405232">
                <a:tc>
                  <a:txBody>
                    <a:bodyPr/>
                    <a:lstStyle/>
                    <a:p>
                      <a:pPr algn="ctr" rtl="0" fontAlgn="ctr">
                        <a:spcBef>
                          <a:spcPts val="0"/>
                        </a:spcBef>
                        <a:spcAft>
                          <a:spcPts val="0"/>
                        </a:spcAft>
                      </a:pPr>
                      <a:r>
                        <a:rPr lang="en-US" sz="1200" b="0" i="0" u="none" strike="noStrike">
                          <a:solidFill>
                            <a:srgbClr val="000000"/>
                          </a:solidFill>
                          <a:effectLst/>
                          <a:latin typeface="Sarabun"/>
                        </a:rPr>
                        <a:t>Y001</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YM01</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mueang district</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02-000-3000</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50093521"/>
                  </a:ext>
                </a:extLst>
              </a:tr>
              <a:tr h="405232">
                <a:tc>
                  <a:txBody>
                    <a:bodyPr/>
                    <a:lstStyle/>
                    <a:p>
                      <a:pPr algn="ctr" rtl="0" fontAlgn="ctr">
                        <a:spcBef>
                          <a:spcPts val="0"/>
                        </a:spcBef>
                        <a:spcAft>
                          <a:spcPts val="0"/>
                        </a:spcAft>
                      </a:pPr>
                      <a:r>
                        <a:rPr lang="en-US" sz="1200" b="0" i="0" u="none" strike="noStrike">
                          <a:solidFill>
                            <a:srgbClr val="000000"/>
                          </a:solidFill>
                          <a:effectLst/>
                          <a:latin typeface="Sarabun"/>
                        </a:rPr>
                        <a:t>N001</a:t>
                      </a:r>
                      <a:endParaRPr lang="en-US" sz="1200">
                        <a:effectLst/>
                      </a:endParaRPr>
                    </a:p>
                  </a:txBody>
                  <a:tcPr marL="19112" marR="19112" marT="19112" marB="191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NT01</a:t>
                      </a:r>
                      <a:endParaRPr lang="en-US" sz="1200" dirty="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Tak Bai</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02-000-4000</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27646017"/>
                  </a:ext>
                </a:extLst>
              </a:tr>
              <a:tr h="405232">
                <a:tc>
                  <a:txBody>
                    <a:bodyPr/>
                    <a:lstStyle/>
                    <a:p>
                      <a:pPr algn="ctr" rtl="0" fontAlgn="ctr">
                        <a:spcBef>
                          <a:spcPts val="0"/>
                        </a:spcBef>
                        <a:spcAft>
                          <a:spcPts val="0"/>
                        </a:spcAft>
                      </a:pPr>
                      <a:r>
                        <a:rPr lang="en-US" sz="1200" b="0" i="0" strike="sngStrike">
                          <a:solidFill>
                            <a:srgbClr val="000000"/>
                          </a:solidFill>
                          <a:effectLst/>
                          <a:latin typeface="Sarabun"/>
                        </a:rPr>
                        <a:t>N001</a:t>
                      </a:r>
                      <a:endParaRPr lang="en-US" sz="1200">
                        <a:effectLst/>
                      </a:endParaRPr>
                    </a:p>
                  </a:txBody>
                  <a:tcPr marL="19112" marR="19112" marT="19112" marB="1911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a:solidFill>
                            <a:srgbClr val="000000"/>
                          </a:solidFill>
                          <a:effectLst/>
                          <a:latin typeface="Sarabun"/>
                        </a:rPr>
                        <a:t>NT01</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a:solidFill>
                            <a:srgbClr val="000000"/>
                          </a:solidFill>
                          <a:effectLst/>
                          <a:latin typeface="Sarabun"/>
                        </a:rPr>
                        <a:t>Tak Bai</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strike="sngStrike">
                          <a:solidFill>
                            <a:srgbClr val="000000"/>
                          </a:solidFill>
                          <a:effectLst/>
                          <a:latin typeface="Sarabun"/>
                        </a:rPr>
                        <a:t>02-000-4000</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59251366"/>
                  </a:ext>
                </a:extLst>
              </a:tr>
              <a:tr h="405232">
                <a:tc>
                  <a:txBody>
                    <a:bodyPr/>
                    <a:lstStyle/>
                    <a:p>
                      <a:pPr algn="ctr" rtl="0" fontAlgn="ctr">
                        <a:spcBef>
                          <a:spcPts val="0"/>
                        </a:spcBef>
                        <a:spcAft>
                          <a:spcPts val="0"/>
                        </a:spcAft>
                      </a:pPr>
                      <a:r>
                        <a:rPr lang="en-US" sz="1200" b="0" i="0" u="none" strike="noStrike">
                          <a:solidFill>
                            <a:srgbClr val="000000"/>
                          </a:solidFill>
                          <a:effectLst/>
                          <a:latin typeface="Sarabun"/>
                        </a:rPr>
                        <a:t>P001</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PS01</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Saiburee</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02-000-5000</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95922596"/>
                  </a:ext>
                </a:extLst>
              </a:tr>
              <a:tr h="405232">
                <a:tc>
                  <a:txBody>
                    <a:bodyPr/>
                    <a:lstStyle/>
                    <a:p>
                      <a:pPr algn="ctr" rtl="0" fontAlgn="ctr">
                        <a:spcBef>
                          <a:spcPts val="0"/>
                        </a:spcBef>
                        <a:spcAft>
                          <a:spcPts val="0"/>
                        </a:spcAft>
                      </a:pPr>
                      <a:r>
                        <a:rPr lang="en-US" sz="1200" b="0" i="0" u="none" strike="noStrike">
                          <a:solidFill>
                            <a:srgbClr val="000000"/>
                          </a:solidFill>
                          <a:effectLst/>
                          <a:latin typeface="Sarabun"/>
                        </a:rPr>
                        <a:t>R001</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RP01</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Pak Nam</a:t>
                      </a:r>
                      <a:endParaRPr lang="en-US" sz="120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02-000-5000</a:t>
                      </a:r>
                      <a:endParaRPr lang="en-US" sz="1200" dirty="0">
                        <a:effectLst/>
                      </a:endParaRPr>
                    </a:p>
                  </a:txBody>
                  <a:tcPr marL="63707" marR="63707" marT="31854" marB="3185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60228527"/>
                  </a:ext>
                </a:extLst>
              </a:tr>
            </a:tbl>
          </a:graphicData>
        </a:graphic>
      </p:graphicFrame>
      <p:graphicFrame>
        <p:nvGraphicFramePr>
          <p:cNvPr id="14" name="Table 13">
            <a:extLst>
              <a:ext uri="{FF2B5EF4-FFF2-40B4-BE49-F238E27FC236}">
                <a16:creationId xmlns:a16="http://schemas.microsoft.com/office/drawing/2014/main" id="{E0D7FA11-EA32-A649-A828-0B64347F379A}"/>
              </a:ext>
            </a:extLst>
          </p:cNvPr>
          <p:cNvGraphicFramePr>
            <a:graphicFrameLocks noGrp="1"/>
          </p:cNvGraphicFramePr>
          <p:nvPr/>
        </p:nvGraphicFramePr>
        <p:xfrm>
          <a:off x="9665023" y="681943"/>
          <a:ext cx="2104562" cy="2403473"/>
        </p:xfrm>
        <a:graphic>
          <a:graphicData uri="http://schemas.openxmlformats.org/drawingml/2006/table">
            <a:tbl>
              <a:tblPr/>
              <a:tblGrid>
                <a:gridCol w="956619">
                  <a:extLst>
                    <a:ext uri="{9D8B030D-6E8A-4147-A177-3AD203B41FA5}">
                      <a16:colId xmlns:a16="http://schemas.microsoft.com/office/drawing/2014/main" val="3877180047"/>
                    </a:ext>
                  </a:extLst>
                </a:gridCol>
                <a:gridCol w="1147943">
                  <a:extLst>
                    <a:ext uri="{9D8B030D-6E8A-4147-A177-3AD203B41FA5}">
                      <a16:colId xmlns:a16="http://schemas.microsoft.com/office/drawing/2014/main" val="1983389746"/>
                    </a:ext>
                  </a:extLst>
                </a:gridCol>
              </a:tblGrid>
              <a:tr h="501253">
                <a:tc>
                  <a:txBody>
                    <a:bodyPr/>
                    <a:lstStyle/>
                    <a:p>
                      <a:pPr algn="ctr" rtl="0" fontAlgn="ctr">
                        <a:spcBef>
                          <a:spcPts val="0"/>
                        </a:spcBef>
                        <a:spcAft>
                          <a:spcPts val="0"/>
                        </a:spcAft>
                      </a:pPr>
                      <a:r>
                        <a:rPr lang="en-US" sz="1200" b="1" i="0" u="none" strike="noStrike">
                          <a:solidFill>
                            <a:srgbClr val="000000"/>
                          </a:solidFill>
                          <a:effectLst/>
                          <a:latin typeface="Sarabun"/>
                        </a:rPr>
                        <a:t>Area ID (PK)</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Area_Name</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3751102061"/>
                  </a:ext>
                </a:extLst>
              </a:tr>
              <a:tr h="279500">
                <a:tc>
                  <a:txBody>
                    <a:bodyPr/>
                    <a:lstStyle/>
                    <a:p>
                      <a:pPr algn="ctr" rtl="0" fontAlgn="ctr">
                        <a:spcBef>
                          <a:spcPts val="0"/>
                        </a:spcBef>
                        <a:spcAft>
                          <a:spcPts val="0"/>
                        </a:spcAft>
                      </a:pPr>
                      <a:r>
                        <a:rPr lang="en-US" sz="1200" b="0" i="0" u="none" strike="noStrike">
                          <a:solidFill>
                            <a:srgbClr val="000000"/>
                          </a:solidFill>
                          <a:effectLst/>
                          <a:latin typeface="Sarabun"/>
                        </a:rPr>
                        <a:t>Y001</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Yala</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9321010"/>
                  </a:ext>
                </a:extLst>
              </a:tr>
              <a:tr h="501253">
                <a:tc>
                  <a:txBody>
                    <a:bodyPr/>
                    <a:lstStyle/>
                    <a:p>
                      <a:pPr algn="ctr" rtl="0" fontAlgn="ctr">
                        <a:spcBef>
                          <a:spcPts val="0"/>
                        </a:spcBef>
                        <a:spcAft>
                          <a:spcPts val="0"/>
                        </a:spcAft>
                      </a:pPr>
                      <a:r>
                        <a:rPr lang="en-US" sz="1200" b="0" i="0" u="none" strike="noStrike">
                          <a:solidFill>
                            <a:srgbClr val="000000"/>
                          </a:solidFill>
                          <a:effectLst/>
                          <a:latin typeface="Sarabun"/>
                        </a:rPr>
                        <a:t>N001</a:t>
                      </a:r>
                      <a:endParaRPr lang="en-US" sz="1200">
                        <a:effectLst/>
                      </a:endParaRPr>
                    </a:p>
                  </a:txBody>
                  <a:tcPr marL="23915" marR="23915" marT="23915" marB="2391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Narathiwat</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10979057"/>
                  </a:ext>
                </a:extLst>
              </a:tr>
              <a:tr h="501253">
                <a:tc>
                  <a:txBody>
                    <a:bodyPr/>
                    <a:lstStyle/>
                    <a:p>
                      <a:pPr algn="ctr" rtl="0" fontAlgn="ctr">
                        <a:spcBef>
                          <a:spcPts val="0"/>
                        </a:spcBef>
                        <a:spcAft>
                          <a:spcPts val="0"/>
                        </a:spcAft>
                      </a:pPr>
                      <a:r>
                        <a:rPr lang="en-US" sz="1200" b="0" i="0" strike="sngStrike">
                          <a:solidFill>
                            <a:srgbClr val="000000"/>
                          </a:solidFill>
                          <a:effectLst/>
                          <a:latin typeface="Sarabun"/>
                        </a:rPr>
                        <a:t>N001</a:t>
                      </a:r>
                      <a:endParaRPr lang="en-US" sz="1200">
                        <a:effectLst/>
                      </a:endParaRPr>
                    </a:p>
                  </a:txBody>
                  <a:tcPr marL="23915" marR="23915" marT="23915" marB="2391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a:solidFill>
                            <a:srgbClr val="000000"/>
                          </a:solidFill>
                          <a:effectLst/>
                          <a:latin typeface="Sarabun"/>
                        </a:rPr>
                        <a:t>Narathiwat</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61152117"/>
                  </a:ext>
                </a:extLst>
              </a:tr>
              <a:tr h="340714">
                <a:tc>
                  <a:txBody>
                    <a:bodyPr/>
                    <a:lstStyle/>
                    <a:p>
                      <a:pPr algn="ctr" rtl="0" fontAlgn="ctr">
                        <a:spcBef>
                          <a:spcPts val="0"/>
                        </a:spcBef>
                        <a:spcAft>
                          <a:spcPts val="0"/>
                        </a:spcAft>
                      </a:pPr>
                      <a:r>
                        <a:rPr lang="en-US" sz="1200" b="0" i="0" u="none" strike="noStrike" dirty="0">
                          <a:solidFill>
                            <a:srgbClr val="000000"/>
                          </a:solidFill>
                          <a:effectLst/>
                          <a:latin typeface="Sarabun"/>
                        </a:rPr>
                        <a:t>P001</a:t>
                      </a:r>
                      <a:endParaRPr lang="en-US" sz="1200" dirty="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Pattani</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90084605"/>
                  </a:ext>
                </a:extLst>
              </a:tr>
              <a:tr h="279500">
                <a:tc>
                  <a:txBody>
                    <a:bodyPr/>
                    <a:lstStyle/>
                    <a:p>
                      <a:pPr algn="ctr" rtl="0" fontAlgn="ctr">
                        <a:spcBef>
                          <a:spcPts val="0"/>
                        </a:spcBef>
                        <a:spcAft>
                          <a:spcPts val="0"/>
                        </a:spcAft>
                      </a:pPr>
                      <a:r>
                        <a:rPr lang="en-US" sz="1200" b="0" i="0" u="none" strike="noStrike">
                          <a:solidFill>
                            <a:srgbClr val="000000"/>
                          </a:solidFill>
                          <a:effectLst/>
                          <a:latin typeface="Sarabun"/>
                        </a:rPr>
                        <a:t>R001</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err="1">
                          <a:solidFill>
                            <a:srgbClr val="000000"/>
                          </a:solidFill>
                          <a:effectLst/>
                          <a:latin typeface="Sarabun"/>
                        </a:rPr>
                        <a:t>Ranong</a:t>
                      </a:r>
                      <a:endParaRPr lang="en-US" sz="1200" dirty="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3617092"/>
                  </a:ext>
                </a:extLst>
              </a:tr>
            </a:tbl>
          </a:graphicData>
        </a:graphic>
      </p:graphicFrame>
      <p:cxnSp>
        <p:nvCxnSpPr>
          <p:cNvPr id="16" name="Elbow Connector 15">
            <a:extLst>
              <a:ext uri="{FF2B5EF4-FFF2-40B4-BE49-F238E27FC236}">
                <a16:creationId xmlns:a16="http://schemas.microsoft.com/office/drawing/2014/main" id="{9DCFC061-D630-1941-B718-1F49B1B3D2B7}"/>
              </a:ext>
            </a:extLst>
          </p:cNvPr>
          <p:cNvCxnSpPr>
            <a:cxnSpLocks/>
          </p:cNvCxnSpPr>
          <p:nvPr/>
        </p:nvCxnSpPr>
        <p:spPr>
          <a:xfrm rot="5400000">
            <a:off x="837349" y="2564636"/>
            <a:ext cx="3690560" cy="121145"/>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D4F4AD96-8C6F-6B41-8192-B61835664713}"/>
              </a:ext>
            </a:extLst>
          </p:cNvPr>
          <p:cNvCxnSpPr>
            <a:cxnSpLocks/>
          </p:cNvCxnSpPr>
          <p:nvPr/>
        </p:nvCxnSpPr>
        <p:spPr>
          <a:xfrm flipV="1">
            <a:off x="2312894" y="4679576"/>
            <a:ext cx="1828800" cy="295836"/>
          </a:xfrm>
          <a:prstGeom prst="bentConnector3">
            <a:avLst>
              <a:gd name="adj1" fmla="val 75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29D31B6B-9EE9-DC4F-AABD-5228201FD342}"/>
              </a:ext>
            </a:extLst>
          </p:cNvPr>
          <p:cNvCxnSpPr>
            <a:cxnSpLocks/>
          </p:cNvCxnSpPr>
          <p:nvPr/>
        </p:nvCxnSpPr>
        <p:spPr>
          <a:xfrm rot="5400000">
            <a:off x="7436225" y="1788462"/>
            <a:ext cx="3119716" cy="1775011"/>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E6B6D0EC-8A92-1144-AA07-4D6ACFB66762}"/>
              </a:ext>
            </a:extLst>
          </p:cNvPr>
          <p:cNvCxnSpPr>
            <a:cxnSpLocks/>
          </p:cNvCxnSpPr>
          <p:nvPr/>
        </p:nvCxnSpPr>
        <p:spPr>
          <a:xfrm rot="10800000">
            <a:off x="8951379" y="681943"/>
            <a:ext cx="713645" cy="286244"/>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9A69B4A5-C924-EF4B-AC77-1E035B773BDE}"/>
              </a:ext>
            </a:extLst>
          </p:cNvPr>
          <p:cNvSpPr>
            <a:spLocks noGrp="1"/>
          </p:cNvSpPr>
          <p:nvPr>
            <p:ph type="title"/>
          </p:nvPr>
        </p:nvSpPr>
        <p:spPr>
          <a:xfrm>
            <a:off x="548653" y="982132"/>
            <a:ext cx="1653126" cy="1303867"/>
          </a:xfrm>
        </p:spPr>
        <p:txBody>
          <a:bodyPr>
            <a:normAutofit/>
          </a:bodyPr>
          <a:lstStyle/>
          <a:p>
            <a:r>
              <a:rPr lang="en-US" sz="4000" b="1" i="0" u="none" strike="noStrike" dirty="0">
                <a:solidFill>
                  <a:srgbClr val="2D2D2D"/>
                </a:solidFill>
                <a:effectLst/>
                <a:latin typeface="Garamond" panose="02020404030301010803" pitchFamily="18" charset="0"/>
              </a:rPr>
              <a:t>BCNF</a:t>
            </a:r>
            <a:endParaRPr lang="en-US" sz="4000" b="1" dirty="0">
              <a:latin typeface="Garamond" panose="02020404030301010803" pitchFamily="18" charset="0"/>
            </a:endParaRPr>
          </a:p>
        </p:txBody>
      </p:sp>
    </p:spTree>
    <p:extLst>
      <p:ext uri="{BB962C8B-B14F-4D97-AF65-F5344CB8AC3E}">
        <p14:creationId xmlns:p14="http://schemas.microsoft.com/office/powerpoint/2010/main" val="34663438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B38ACE0-CF08-394E-85D7-D6A122EB2F64}"/>
              </a:ext>
            </a:extLst>
          </p:cNvPr>
          <p:cNvGraphicFramePr>
            <a:graphicFrameLocks noGrp="1"/>
          </p:cNvGraphicFramePr>
          <p:nvPr>
            <p:extLst>
              <p:ext uri="{D42A27DB-BD31-4B8C-83A1-F6EECF244321}">
                <p14:modId xmlns:p14="http://schemas.microsoft.com/office/powerpoint/2010/main" val="4061647358"/>
              </p:ext>
            </p:extLst>
          </p:nvPr>
        </p:nvGraphicFramePr>
        <p:xfrm>
          <a:off x="1136247" y="350336"/>
          <a:ext cx="4643968" cy="2812280"/>
        </p:xfrm>
        <a:graphic>
          <a:graphicData uri="http://schemas.openxmlformats.org/drawingml/2006/table">
            <a:tbl>
              <a:tblPr/>
              <a:tblGrid>
                <a:gridCol w="1014382">
                  <a:extLst>
                    <a:ext uri="{9D8B030D-6E8A-4147-A177-3AD203B41FA5}">
                      <a16:colId xmlns:a16="http://schemas.microsoft.com/office/drawing/2014/main" val="1923008639"/>
                    </a:ext>
                  </a:extLst>
                </a:gridCol>
                <a:gridCol w="1199296">
                  <a:extLst>
                    <a:ext uri="{9D8B030D-6E8A-4147-A177-3AD203B41FA5}">
                      <a16:colId xmlns:a16="http://schemas.microsoft.com/office/drawing/2014/main" val="1710099417"/>
                    </a:ext>
                  </a:extLst>
                </a:gridCol>
                <a:gridCol w="713237">
                  <a:extLst>
                    <a:ext uri="{9D8B030D-6E8A-4147-A177-3AD203B41FA5}">
                      <a16:colId xmlns:a16="http://schemas.microsoft.com/office/drawing/2014/main" val="4114458925"/>
                    </a:ext>
                  </a:extLst>
                </a:gridCol>
                <a:gridCol w="993249">
                  <a:extLst>
                    <a:ext uri="{9D8B030D-6E8A-4147-A177-3AD203B41FA5}">
                      <a16:colId xmlns:a16="http://schemas.microsoft.com/office/drawing/2014/main" val="2491453174"/>
                    </a:ext>
                  </a:extLst>
                </a:gridCol>
                <a:gridCol w="723804">
                  <a:extLst>
                    <a:ext uri="{9D8B030D-6E8A-4147-A177-3AD203B41FA5}">
                      <a16:colId xmlns:a16="http://schemas.microsoft.com/office/drawing/2014/main" val="1546921339"/>
                    </a:ext>
                  </a:extLst>
                </a:gridCol>
              </a:tblGrid>
              <a:tr h="341983">
                <a:tc>
                  <a:txBody>
                    <a:bodyPr/>
                    <a:lstStyle/>
                    <a:p>
                      <a:pPr algn="ctr" rtl="0" fontAlgn="ctr">
                        <a:spcBef>
                          <a:spcPts val="0"/>
                        </a:spcBef>
                        <a:spcAft>
                          <a:spcPts val="0"/>
                        </a:spcAft>
                      </a:pPr>
                      <a:r>
                        <a:rPr lang="en-US" sz="1200" b="1" i="0" u="none" strike="noStrike">
                          <a:solidFill>
                            <a:srgbClr val="000000"/>
                          </a:solidFill>
                          <a:effectLst/>
                          <a:latin typeface="Sarabun"/>
                        </a:rPr>
                        <a:t>Customer ID (PK)</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Customer Name</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Food Allergies</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Shipping Address</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000000"/>
                          </a:solidFill>
                          <a:effectLst/>
                          <a:latin typeface="Sarabun"/>
                        </a:rPr>
                        <a:t>Area ID</a:t>
                      </a:r>
                      <a:endParaRPr lang="en-US" sz="1200">
                        <a:effectLst/>
                      </a:endParaRPr>
                    </a:p>
                    <a:p>
                      <a:pPr algn="ctr" rtl="0" fontAlgn="ctr">
                        <a:spcBef>
                          <a:spcPts val="0"/>
                        </a:spcBef>
                        <a:spcAft>
                          <a:spcPts val="0"/>
                        </a:spcAft>
                      </a:pPr>
                      <a:r>
                        <a:rPr lang="en-US" sz="1200" b="1" i="0" u="none" strike="noStrike">
                          <a:solidFill>
                            <a:srgbClr val="000000"/>
                          </a:solidFill>
                          <a:effectLst/>
                          <a:latin typeface="Sarabun"/>
                        </a:rPr>
                        <a:t>(FK)</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077849379"/>
                  </a:ext>
                </a:extLst>
              </a:tr>
              <a:tr h="341983">
                <a:tc>
                  <a:txBody>
                    <a:bodyPr/>
                    <a:lstStyle/>
                    <a:p>
                      <a:pPr algn="ctr" rtl="0" fontAlgn="ctr">
                        <a:spcBef>
                          <a:spcPts val="0"/>
                        </a:spcBef>
                        <a:spcAft>
                          <a:spcPts val="0"/>
                        </a:spcAft>
                      </a:pPr>
                      <a:r>
                        <a:rPr lang="en-US" sz="1200" b="0" i="0" u="none" strike="noStrike">
                          <a:solidFill>
                            <a:srgbClr val="000000"/>
                          </a:solidFill>
                          <a:effectLst/>
                          <a:latin typeface="Sarabun"/>
                        </a:rPr>
                        <a:t>F001</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AMAL KALAEPEH</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Sea Foods</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Yala City</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Y001</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2465453805"/>
                  </a:ext>
                </a:extLst>
              </a:tr>
              <a:tr h="477516">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br>
                        <a:rPr lang="en-US" sz="1200" b="0" i="0" u="none" strike="noStrike" dirty="0">
                          <a:solidFill>
                            <a:srgbClr val="000000"/>
                          </a:solidFill>
                          <a:effectLst/>
                          <a:latin typeface="Sarabun"/>
                        </a:rPr>
                      </a:br>
                      <a:r>
                        <a:rPr lang="en-US" sz="1200" b="0" i="0" u="none" strike="noStrike" dirty="0">
                          <a:solidFill>
                            <a:srgbClr val="000000"/>
                          </a:solidFill>
                          <a:effectLst/>
                          <a:latin typeface="Sarabun"/>
                        </a:rPr>
                        <a:t>NASRUDIN YUSOH</a:t>
                      </a:r>
                      <a:endParaRPr lang="en-US" sz="1200" dirty="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crab </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Tak Bai, Narathiwat</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N001</a:t>
                      </a:r>
                      <a:endParaRPr lang="en-US" sz="12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1139454751"/>
                  </a:ext>
                </a:extLst>
              </a:tr>
              <a:tr h="477516">
                <a:tc>
                  <a:txBody>
                    <a:bodyPr/>
                    <a:lstStyle/>
                    <a:p>
                      <a:pPr algn="ctr" rtl="0" fontAlgn="ctr">
                        <a:spcBef>
                          <a:spcPts val="0"/>
                        </a:spcBef>
                        <a:spcAft>
                          <a:spcPts val="0"/>
                        </a:spcAft>
                      </a:pPr>
                      <a:r>
                        <a:rPr lang="en-US" sz="1200" b="0" i="0" strike="sngStrike">
                          <a:solidFill>
                            <a:srgbClr val="000000"/>
                          </a:solidFill>
                          <a:effectLst/>
                          <a:latin typeface="Sarabun"/>
                        </a:rPr>
                        <a:t>M001</a:t>
                      </a:r>
                      <a:endParaRPr lang="en-US" sz="12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br>
                        <a:rPr lang="en-US" sz="1200" b="0" i="0" strike="sngStrike" dirty="0">
                          <a:solidFill>
                            <a:srgbClr val="000000"/>
                          </a:solidFill>
                          <a:effectLst/>
                          <a:latin typeface="Sarabun"/>
                        </a:rPr>
                      </a:br>
                      <a:r>
                        <a:rPr lang="en-US" sz="1200" b="0" i="0" strike="sngStrike" dirty="0">
                          <a:solidFill>
                            <a:srgbClr val="000000"/>
                          </a:solidFill>
                          <a:effectLst/>
                          <a:latin typeface="Sarabun"/>
                        </a:rPr>
                        <a:t>NASRUDIN YUSOH</a:t>
                      </a:r>
                      <a:endParaRPr lang="en-US" sz="1200" dirty="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strike="sngStrike" dirty="0">
                          <a:solidFill>
                            <a:srgbClr val="000000"/>
                          </a:solidFill>
                          <a:effectLst/>
                          <a:latin typeface="Sarabun"/>
                        </a:rPr>
                        <a:t>crab </a:t>
                      </a:r>
                      <a:endParaRPr lang="en-US" sz="12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strike="sngStrike">
                          <a:solidFill>
                            <a:srgbClr val="000000"/>
                          </a:solidFill>
                          <a:effectLst/>
                          <a:latin typeface="Sarabun"/>
                        </a:rPr>
                        <a:t>Tak Bai, Narathiwat</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strike="sngStrike">
                          <a:solidFill>
                            <a:srgbClr val="000000"/>
                          </a:solidFill>
                          <a:effectLst/>
                          <a:latin typeface="Sarabun"/>
                        </a:rPr>
                        <a:t>N001</a:t>
                      </a:r>
                      <a:endParaRPr lang="en-US" sz="12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172435255"/>
                  </a:ext>
                </a:extLst>
              </a:tr>
              <a:tr h="493276">
                <a:tc>
                  <a:txBody>
                    <a:bodyPr/>
                    <a:lstStyle/>
                    <a:p>
                      <a:pPr algn="ctr" rtl="0" fontAlgn="ctr">
                        <a:spcBef>
                          <a:spcPts val="0"/>
                        </a:spcBef>
                        <a:spcAft>
                          <a:spcPts val="0"/>
                        </a:spcAft>
                      </a:pPr>
                      <a:r>
                        <a:rPr lang="en-US" sz="1200" b="0" i="0" u="none" strike="noStrike">
                          <a:solidFill>
                            <a:srgbClr val="000000"/>
                          </a:solidFill>
                          <a:effectLst/>
                          <a:latin typeface="Sarabun"/>
                        </a:rPr>
                        <a:t>M002</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br>
                        <a:rPr lang="en-US" sz="1200" b="0" i="0" u="none" strike="noStrike">
                          <a:solidFill>
                            <a:srgbClr val="000000"/>
                          </a:solidFill>
                          <a:effectLst/>
                          <a:latin typeface="Sarabun"/>
                        </a:rPr>
                      </a:br>
                      <a:r>
                        <a:rPr lang="en-US" sz="1200" b="0" i="0" u="none" strike="noStrike">
                          <a:solidFill>
                            <a:srgbClr val="000000"/>
                          </a:solidFill>
                          <a:effectLst/>
                          <a:latin typeface="Sarabun"/>
                        </a:rPr>
                        <a:t>HILMI ARWAEKACHI</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No</a:t>
                      </a:r>
                      <a:endParaRPr lang="en-US" sz="12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Saiburee, Pattani</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P001</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279685604"/>
                  </a:ext>
                </a:extLst>
              </a:tr>
              <a:tr h="341983">
                <a:tc>
                  <a:txBody>
                    <a:bodyPr/>
                    <a:lstStyle/>
                    <a:p>
                      <a:pPr algn="ctr" rtl="0" fontAlgn="ctr">
                        <a:spcBef>
                          <a:spcPts val="0"/>
                        </a:spcBef>
                        <a:spcAft>
                          <a:spcPts val="0"/>
                        </a:spcAft>
                      </a:pPr>
                      <a:r>
                        <a:rPr lang="en-US" sz="1200" b="0" i="0" u="none" strike="noStrike">
                          <a:solidFill>
                            <a:srgbClr val="000000"/>
                          </a:solidFill>
                          <a:effectLst/>
                          <a:latin typeface="Sarabun"/>
                        </a:rPr>
                        <a:t>F002</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ARSISAH KAMPHUAN</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No</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Ranong 85120</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R001</a:t>
                      </a:r>
                      <a:endParaRPr lang="en-US" sz="12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117687106"/>
                  </a:ext>
                </a:extLst>
              </a:tr>
            </a:tbl>
          </a:graphicData>
        </a:graphic>
      </p:graphicFrame>
      <p:graphicFrame>
        <p:nvGraphicFramePr>
          <p:cNvPr id="8" name="Table 7">
            <a:extLst>
              <a:ext uri="{FF2B5EF4-FFF2-40B4-BE49-F238E27FC236}">
                <a16:creationId xmlns:a16="http://schemas.microsoft.com/office/drawing/2014/main" id="{E9D0F42F-D2A0-4F4A-89DE-FD5EFCB17591}"/>
              </a:ext>
            </a:extLst>
          </p:cNvPr>
          <p:cNvGraphicFramePr>
            <a:graphicFrameLocks noGrp="1"/>
          </p:cNvGraphicFramePr>
          <p:nvPr>
            <p:extLst>
              <p:ext uri="{D42A27DB-BD31-4B8C-83A1-F6EECF244321}">
                <p14:modId xmlns:p14="http://schemas.microsoft.com/office/powerpoint/2010/main" val="2148811340"/>
              </p:ext>
            </p:extLst>
          </p:nvPr>
        </p:nvGraphicFramePr>
        <p:xfrm>
          <a:off x="249852" y="4220074"/>
          <a:ext cx="2533689" cy="2161427"/>
        </p:xfrm>
        <a:graphic>
          <a:graphicData uri="http://schemas.openxmlformats.org/drawingml/2006/table">
            <a:tbl>
              <a:tblPr/>
              <a:tblGrid>
                <a:gridCol w="543524">
                  <a:extLst>
                    <a:ext uri="{9D8B030D-6E8A-4147-A177-3AD203B41FA5}">
                      <a16:colId xmlns:a16="http://schemas.microsoft.com/office/drawing/2014/main" val="2690700143"/>
                    </a:ext>
                  </a:extLst>
                </a:gridCol>
                <a:gridCol w="995083">
                  <a:extLst>
                    <a:ext uri="{9D8B030D-6E8A-4147-A177-3AD203B41FA5}">
                      <a16:colId xmlns:a16="http://schemas.microsoft.com/office/drawing/2014/main" val="3135574548"/>
                    </a:ext>
                  </a:extLst>
                </a:gridCol>
                <a:gridCol w="995082">
                  <a:extLst>
                    <a:ext uri="{9D8B030D-6E8A-4147-A177-3AD203B41FA5}">
                      <a16:colId xmlns:a16="http://schemas.microsoft.com/office/drawing/2014/main" val="87899183"/>
                    </a:ext>
                  </a:extLst>
                </a:gridCol>
              </a:tblGrid>
              <a:tr h="703982">
                <a:tc>
                  <a:txBody>
                    <a:bodyPr/>
                    <a:lstStyle/>
                    <a:p>
                      <a:pPr algn="ctr" rtl="0" fontAlgn="ctr">
                        <a:spcBef>
                          <a:spcPts val="0"/>
                        </a:spcBef>
                        <a:spcAft>
                          <a:spcPts val="0"/>
                        </a:spcAft>
                      </a:pPr>
                      <a:r>
                        <a:rPr lang="en-US" sz="1200" b="1" i="0" u="none" strike="noStrike">
                          <a:solidFill>
                            <a:srgbClr val="000000"/>
                          </a:solidFill>
                          <a:effectLst/>
                          <a:latin typeface="Sarabun"/>
                        </a:rPr>
                        <a:t>No (PK)</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000000"/>
                          </a:solidFill>
                          <a:effectLst/>
                          <a:latin typeface="Sarabun"/>
                        </a:rPr>
                        <a:t>Program no (fk)</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dirty="0">
                          <a:solidFill>
                            <a:srgbClr val="000000"/>
                          </a:solidFill>
                          <a:effectLst/>
                          <a:latin typeface="Sarabun"/>
                        </a:rPr>
                        <a:t>Customer ID (</a:t>
                      </a:r>
                      <a:r>
                        <a:rPr lang="en-US" sz="1200" b="1" i="0" u="none" strike="noStrike" dirty="0" err="1">
                          <a:solidFill>
                            <a:srgbClr val="000000"/>
                          </a:solidFill>
                          <a:effectLst/>
                          <a:latin typeface="Sarabun"/>
                        </a:rPr>
                        <a:t>fk</a:t>
                      </a:r>
                      <a:r>
                        <a:rPr lang="en-US" sz="1200" b="1" i="0" u="none" strike="noStrike" dirty="0">
                          <a:solidFill>
                            <a:srgbClr val="000000"/>
                          </a:solidFill>
                          <a:effectLst/>
                          <a:latin typeface="Sarabun"/>
                        </a:rPr>
                        <a:t>)</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4166006567"/>
                  </a:ext>
                </a:extLst>
              </a:tr>
              <a:tr h="272146">
                <a:tc>
                  <a:txBody>
                    <a:bodyPr/>
                    <a:lstStyle/>
                    <a:p>
                      <a:pPr algn="ctr" rtl="0" fontAlgn="ctr">
                        <a:spcBef>
                          <a:spcPts val="0"/>
                        </a:spcBef>
                        <a:spcAft>
                          <a:spcPts val="0"/>
                        </a:spcAft>
                      </a:pPr>
                      <a:r>
                        <a:rPr lang="en-US" sz="1200" b="0" i="0" u="none" strike="noStrike">
                          <a:solidFill>
                            <a:srgbClr val="000000"/>
                          </a:solidFill>
                          <a:effectLst/>
                          <a:latin typeface="Sarabun"/>
                        </a:rPr>
                        <a:t>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ST001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F001</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4088710148"/>
                  </a:ext>
                </a:extLst>
              </a:tr>
              <a:tr h="249655">
                <a:tc>
                  <a:txBody>
                    <a:bodyPr/>
                    <a:lstStyle/>
                    <a:p>
                      <a:pPr algn="ctr" rtl="0" fontAlgn="ctr">
                        <a:spcBef>
                          <a:spcPts val="0"/>
                        </a:spcBef>
                        <a:spcAft>
                          <a:spcPts val="0"/>
                        </a:spcAft>
                      </a:pPr>
                      <a:r>
                        <a:rPr lang="en-US" sz="1200" b="0" i="0" u="none" strike="noStrike">
                          <a:solidFill>
                            <a:srgbClr val="000000"/>
                          </a:solidFill>
                          <a:effectLst/>
                          <a:latin typeface="Sarabun"/>
                        </a:rPr>
                        <a:t>02</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MT001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1243885217"/>
                  </a:ext>
                </a:extLst>
              </a:tr>
              <a:tr h="331749">
                <a:tc>
                  <a:txBody>
                    <a:bodyPr/>
                    <a:lstStyle/>
                    <a:p>
                      <a:pPr algn="ctr" rtl="0" fontAlgn="ctr">
                        <a:spcBef>
                          <a:spcPts val="0"/>
                        </a:spcBef>
                        <a:spcAft>
                          <a:spcPts val="0"/>
                        </a:spcAft>
                      </a:pPr>
                      <a:r>
                        <a:rPr lang="en-US" sz="1200" b="0" i="0" u="none" strike="noStrike">
                          <a:solidFill>
                            <a:srgbClr val="000000"/>
                          </a:solidFill>
                          <a:effectLst/>
                          <a:latin typeface="Sarabun"/>
                        </a:rPr>
                        <a:t>03</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MT002</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2506272314"/>
                  </a:ext>
                </a:extLst>
              </a:tr>
              <a:tr h="331749">
                <a:tc>
                  <a:txBody>
                    <a:bodyPr/>
                    <a:lstStyle/>
                    <a:p>
                      <a:pPr algn="ctr" rtl="0" fontAlgn="ctr">
                        <a:spcBef>
                          <a:spcPts val="0"/>
                        </a:spcBef>
                        <a:spcAft>
                          <a:spcPts val="0"/>
                        </a:spcAft>
                      </a:pPr>
                      <a:r>
                        <a:rPr lang="en-US" sz="1200" b="0" i="0" u="none" strike="noStrike">
                          <a:solidFill>
                            <a:srgbClr val="000000"/>
                          </a:solidFill>
                          <a:effectLst/>
                          <a:latin typeface="Sarabun"/>
                        </a:rPr>
                        <a:t>04</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MT002</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M002</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4086076544"/>
                  </a:ext>
                </a:extLst>
              </a:tr>
              <a:tr h="272146">
                <a:tc>
                  <a:txBody>
                    <a:bodyPr/>
                    <a:lstStyle/>
                    <a:p>
                      <a:pPr algn="ctr" rtl="0" fontAlgn="ctr">
                        <a:spcBef>
                          <a:spcPts val="0"/>
                        </a:spcBef>
                        <a:spcAft>
                          <a:spcPts val="0"/>
                        </a:spcAft>
                      </a:pPr>
                      <a:r>
                        <a:rPr lang="en-US" sz="1200" b="0" i="0" u="none" strike="noStrike" dirty="0">
                          <a:solidFill>
                            <a:srgbClr val="000000"/>
                          </a:solidFill>
                          <a:effectLst/>
                          <a:latin typeface="Sarabun"/>
                        </a:rPr>
                        <a:t>05</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LT001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F002</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2665558733"/>
                  </a:ext>
                </a:extLst>
              </a:tr>
            </a:tbl>
          </a:graphicData>
        </a:graphic>
      </p:graphicFrame>
      <p:graphicFrame>
        <p:nvGraphicFramePr>
          <p:cNvPr id="10" name="Table 9">
            <a:extLst>
              <a:ext uri="{FF2B5EF4-FFF2-40B4-BE49-F238E27FC236}">
                <a16:creationId xmlns:a16="http://schemas.microsoft.com/office/drawing/2014/main" id="{BDA3264B-AC5D-4A40-B955-16C13E7A3C60}"/>
              </a:ext>
            </a:extLst>
          </p:cNvPr>
          <p:cNvGraphicFramePr>
            <a:graphicFrameLocks noGrp="1"/>
          </p:cNvGraphicFramePr>
          <p:nvPr>
            <p:extLst>
              <p:ext uri="{D42A27DB-BD31-4B8C-83A1-F6EECF244321}">
                <p14:modId xmlns:p14="http://schemas.microsoft.com/office/powerpoint/2010/main" val="2402784333"/>
              </p:ext>
            </p:extLst>
          </p:nvPr>
        </p:nvGraphicFramePr>
        <p:xfrm>
          <a:off x="3400195" y="4220074"/>
          <a:ext cx="2516941" cy="1842868"/>
        </p:xfrm>
        <a:graphic>
          <a:graphicData uri="http://schemas.openxmlformats.org/drawingml/2006/table">
            <a:tbl>
              <a:tblPr/>
              <a:tblGrid>
                <a:gridCol w="983546">
                  <a:extLst>
                    <a:ext uri="{9D8B030D-6E8A-4147-A177-3AD203B41FA5}">
                      <a16:colId xmlns:a16="http://schemas.microsoft.com/office/drawing/2014/main" val="1947223962"/>
                    </a:ext>
                  </a:extLst>
                </a:gridCol>
                <a:gridCol w="833718">
                  <a:extLst>
                    <a:ext uri="{9D8B030D-6E8A-4147-A177-3AD203B41FA5}">
                      <a16:colId xmlns:a16="http://schemas.microsoft.com/office/drawing/2014/main" val="3322789183"/>
                    </a:ext>
                  </a:extLst>
                </a:gridCol>
                <a:gridCol w="699677">
                  <a:extLst>
                    <a:ext uri="{9D8B030D-6E8A-4147-A177-3AD203B41FA5}">
                      <a16:colId xmlns:a16="http://schemas.microsoft.com/office/drawing/2014/main" val="3989476429"/>
                    </a:ext>
                  </a:extLst>
                </a:gridCol>
              </a:tblGrid>
              <a:tr h="289168">
                <a:tc>
                  <a:txBody>
                    <a:bodyPr/>
                    <a:lstStyle/>
                    <a:p>
                      <a:pPr algn="ctr" rtl="0" fontAlgn="ctr">
                        <a:spcBef>
                          <a:spcPts val="0"/>
                        </a:spcBef>
                        <a:spcAft>
                          <a:spcPts val="0"/>
                        </a:spcAft>
                      </a:pPr>
                      <a:r>
                        <a:rPr lang="en-US" sz="1200" b="1" i="0" u="none" strike="noStrike">
                          <a:solidFill>
                            <a:srgbClr val="000000"/>
                          </a:solidFill>
                          <a:effectLst/>
                          <a:latin typeface="Sarabun"/>
                        </a:rPr>
                        <a:t>Program no (PK)</a:t>
                      </a:r>
                      <a:endParaRPr lang="en-US" sz="120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Days</a:t>
                      </a:r>
                      <a:endParaRPr lang="en-US" sz="120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Price</a:t>
                      </a:r>
                      <a:endParaRPr lang="en-US" sz="120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15222413"/>
                  </a:ext>
                </a:extLst>
              </a:tr>
              <a:tr h="161241">
                <a:tc>
                  <a:txBody>
                    <a:bodyPr/>
                    <a:lstStyle/>
                    <a:p>
                      <a:pPr algn="ctr" rtl="0" fontAlgn="ctr">
                        <a:spcBef>
                          <a:spcPts val="0"/>
                        </a:spcBef>
                        <a:spcAft>
                          <a:spcPts val="0"/>
                        </a:spcAft>
                      </a:pPr>
                      <a:r>
                        <a:rPr lang="en-US" sz="1200" b="0" i="0" u="none" strike="noStrike">
                          <a:solidFill>
                            <a:srgbClr val="000000"/>
                          </a:solidFill>
                          <a:effectLst/>
                          <a:latin typeface="Sarabun"/>
                        </a:rPr>
                        <a:t>ST001</a:t>
                      </a:r>
                      <a:endParaRPr lang="en-US" sz="120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5 days</a:t>
                      </a:r>
                      <a:endParaRPr lang="en-US" sz="120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1,225</a:t>
                      </a:r>
                      <a:endParaRPr lang="en-US" sz="120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41043891"/>
                  </a:ext>
                </a:extLst>
              </a:tr>
              <a:tr h="289168">
                <a:tc>
                  <a:txBody>
                    <a:bodyPr/>
                    <a:lstStyle/>
                    <a:p>
                      <a:pPr algn="ctr" rtl="0" fontAlgn="ctr">
                        <a:spcBef>
                          <a:spcPts val="0"/>
                        </a:spcBef>
                        <a:spcAft>
                          <a:spcPts val="0"/>
                        </a:spcAft>
                      </a:pPr>
                      <a:r>
                        <a:rPr lang="en-US" sz="1200" b="0" i="0" u="none" strike="noStrike">
                          <a:solidFill>
                            <a:srgbClr val="000000"/>
                          </a:solidFill>
                          <a:effectLst/>
                          <a:latin typeface="Sarabun"/>
                        </a:rPr>
                        <a:t>MT001</a:t>
                      </a:r>
                      <a:endParaRPr lang="en-US" sz="1200">
                        <a:effectLst/>
                      </a:endParaRPr>
                    </a:p>
                  </a:txBody>
                  <a:tcPr marL="20634" marR="20634" marT="20634" marB="2063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45 Days </a:t>
                      </a:r>
                      <a:endParaRPr lang="en-US" sz="1200" dirty="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16,100</a:t>
                      </a:r>
                      <a:endParaRPr lang="en-US" sz="120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4409398"/>
                  </a:ext>
                </a:extLst>
              </a:tr>
              <a:tr h="289168">
                <a:tc>
                  <a:txBody>
                    <a:bodyPr/>
                    <a:lstStyle/>
                    <a:p>
                      <a:pPr algn="ctr" rtl="0" fontAlgn="ctr">
                        <a:spcBef>
                          <a:spcPts val="0"/>
                        </a:spcBef>
                        <a:spcAft>
                          <a:spcPts val="0"/>
                        </a:spcAft>
                      </a:pPr>
                      <a:r>
                        <a:rPr lang="en-US" sz="1200" b="0" i="0" strike="sngStrike" dirty="0">
                          <a:solidFill>
                            <a:srgbClr val="000000"/>
                          </a:solidFill>
                          <a:effectLst/>
                          <a:latin typeface="Sarabun"/>
                        </a:rPr>
                        <a:t>MT002</a:t>
                      </a:r>
                      <a:endParaRPr lang="en-US" sz="1200" dirty="0">
                        <a:effectLst/>
                      </a:endParaRPr>
                    </a:p>
                  </a:txBody>
                  <a:tcPr marL="20634" marR="20634" marT="20634" marB="2063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a:solidFill>
                            <a:srgbClr val="000000"/>
                          </a:solidFill>
                          <a:effectLst/>
                          <a:latin typeface="Sarabun"/>
                        </a:rPr>
                        <a:t>25 Days</a:t>
                      </a:r>
                      <a:endParaRPr lang="en-US" sz="120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strike="sngStrike">
                          <a:solidFill>
                            <a:srgbClr val="000000"/>
                          </a:solidFill>
                          <a:effectLst/>
                          <a:latin typeface="Sarabun"/>
                        </a:rPr>
                        <a:t>6,075</a:t>
                      </a:r>
                      <a:endParaRPr lang="en-US" sz="120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18636285"/>
                  </a:ext>
                </a:extLst>
              </a:tr>
              <a:tr h="289168">
                <a:tc>
                  <a:txBody>
                    <a:bodyPr/>
                    <a:lstStyle/>
                    <a:p>
                      <a:pPr algn="ctr" rtl="0" fontAlgn="ctr">
                        <a:spcBef>
                          <a:spcPts val="0"/>
                        </a:spcBef>
                        <a:spcAft>
                          <a:spcPts val="0"/>
                        </a:spcAft>
                      </a:pPr>
                      <a:r>
                        <a:rPr lang="en-US" sz="1200" b="0" i="0" u="none" strike="noStrike">
                          <a:solidFill>
                            <a:srgbClr val="000000"/>
                          </a:solidFill>
                          <a:effectLst/>
                          <a:latin typeface="Sarabun"/>
                        </a:rPr>
                        <a:t>MT002</a:t>
                      </a:r>
                      <a:endParaRPr lang="en-US" sz="120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25 Days</a:t>
                      </a:r>
                      <a:endParaRPr lang="en-US" sz="120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6,075</a:t>
                      </a:r>
                      <a:endParaRPr lang="en-US" sz="120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05622336"/>
                  </a:ext>
                </a:extLst>
              </a:tr>
              <a:tr h="289168">
                <a:tc>
                  <a:txBody>
                    <a:bodyPr/>
                    <a:lstStyle/>
                    <a:p>
                      <a:pPr algn="ctr" rtl="0" fontAlgn="ctr">
                        <a:spcBef>
                          <a:spcPts val="0"/>
                        </a:spcBef>
                        <a:spcAft>
                          <a:spcPts val="0"/>
                        </a:spcAft>
                      </a:pPr>
                      <a:r>
                        <a:rPr lang="en-US" sz="1200" b="0" i="0" u="none" strike="noStrike" dirty="0">
                          <a:solidFill>
                            <a:srgbClr val="000000"/>
                          </a:solidFill>
                          <a:effectLst/>
                          <a:latin typeface="Sarabun"/>
                        </a:rPr>
                        <a:t>LT001</a:t>
                      </a:r>
                      <a:endParaRPr lang="en-US" sz="1200" dirty="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75Days</a:t>
                      </a:r>
                      <a:endParaRPr lang="en-US" sz="1200" dirty="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16,250</a:t>
                      </a:r>
                      <a:endParaRPr lang="en-US" sz="1200" dirty="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596036"/>
                  </a:ext>
                </a:extLst>
              </a:tr>
            </a:tbl>
          </a:graphicData>
        </a:graphic>
      </p:graphicFrame>
      <p:graphicFrame>
        <p:nvGraphicFramePr>
          <p:cNvPr id="12" name="Table 11">
            <a:extLst>
              <a:ext uri="{FF2B5EF4-FFF2-40B4-BE49-F238E27FC236}">
                <a16:creationId xmlns:a16="http://schemas.microsoft.com/office/drawing/2014/main" id="{DEEADD33-5FD8-8948-A168-C455137658B8}"/>
              </a:ext>
            </a:extLst>
          </p:cNvPr>
          <p:cNvGraphicFramePr>
            <a:graphicFrameLocks noGrp="1"/>
          </p:cNvGraphicFramePr>
          <p:nvPr>
            <p:extLst>
              <p:ext uri="{D42A27DB-BD31-4B8C-83A1-F6EECF244321}">
                <p14:modId xmlns:p14="http://schemas.microsoft.com/office/powerpoint/2010/main" val="1275958562"/>
              </p:ext>
            </p:extLst>
          </p:nvPr>
        </p:nvGraphicFramePr>
        <p:xfrm>
          <a:off x="6130480" y="4277399"/>
          <a:ext cx="2104562" cy="1871532"/>
        </p:xfrm>
        <a:graphic>
          <a:graphicData uri="http://schemas.openxmlformats.org/drawingml/2006/table">
            <a:tbl>
              <a:tblPr/>
              <a:tblGrid>
                <a:gridCol w="956619">
                  <a:extLst>
                    <a:ext uri="{9D8B030D-6E8A-4147-A177-3AD203B41FA5}">
                      <a16:colId xmlns:a16="http://schemas.microsoft.com/office/drawing/2014/main" val="690368042"/>
                    </a:ext>
                  </a:extLst>
                </a:gridCol>
                <a:gridCol w="1147943">
                  <a:extLst>
                    <a:ext uri="{9D8B030D-6E8A-4147-A177-3AD203B41FA5}">
                      <a16:colId xmlns:a16="http://schemas.microsoft.com/office/drawing/2014/main" val="3827331929"/>
                    </a:ext>
                  </a:extLst>
                </a:gridCol>
              </a:tblGrid>
              <a:tr h="361246">
                <a:tc>
                  <a:txBody>
                    <a:bodyPr/>
                    <a:lstStyle/>
                    <a:p>
                      <a:pPr algn="ctr" rtl="0" fontAlgn="ctr">
                        <a:spcBef>
                          <a:spcPts val="0"/>
                        </a:spcBef>
                        <a:spcAft>
                          <a:spcPts val="0"/>
                        </a:spcAft>
                      </a:pPr>
                      <a:r>
                        <a:rPr lang="en-US" sz="1200" b="1" i="0" u="none" strike="noStrike">
                          <a:solidFill>
                            <a:srgbClr val="000000"/>
                          </a:solidFill>
                          <a:effectLst/>
                          <a:latin typeface="Sarabun"/>
                        </a:rPr>
                        <a:t>Area ID (PK)</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dirty="0" err="1">
                          <a:solidFill>
                            <a:srgbClr val="FFFFFF"/>
                          </a:solidFill>
                          <a:effectLst/>
                          <a:latin typeface="Sarabun"/>
                        </a:rPr>
                        <a:t>Area_Name</a:t>
                      </a:r>
                      <a:endParaRPr lang="en-US" sz="1200" dirty="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3410870890"/>
                  </a:ext>
                </a:extLst>
              </a:tr>
              <a:tr h="201432">
                <a:tc>
                  <a:txBody>
                    <a:bodyPr/>
                    <a:lstStyle/>
                    <a:p>
                      <a:pPr algn="ctr" rtl="0" fontAlgn="ctr">
                        <a:spcBef>
                          <a:spcPts val="0"/>
                        </a:spcBef>
                        <a:spcAft>
                          <a:spcPts val="0"/>
                        </a:spcAft>
                      </a:pPr>
                      <a:r>
                        <a:rPr lang="en-US" sz="1200" b="0" i="0" u="none" strike="noStrike">
                          <a:solidFill>
                            <a:srgbClr val="000000"/>
                          </a:solidFill>
                          <a:effectLst/>
                          <a:latin typeface="Sarabun"/>
                        </a:rPr>
                        <a:t>Y001</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Yala</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03393922"/>
                  </a:ext>
                </a:extLst>
              </a:tr>
              <a:tr h="361246">
                <a:tc>
                  <a:txBody>
                    <a:bodyPr/>
                    <a:lstStyle/>
                    <a:p>
                      <a:pPr algn="ctr" rtl="0" fontAlgn="ctr">
                        <a:spcBef>
                          <a:spcPts val="0"/>
                        </a:spcBef>
                        <a:spcAft>
                          <a:spcPts val="0"/>
                        </a:spcAft>
                      </a:pPr>
                      <a:r>
                        <a:rPr lang="en-US" sz="1200" b="0" i="0" u="none" strike="noStrike">
                          <a:solidFill>
                            <a:srgbClr val="000000"/>
                          </a:solidFill>
                          <a:effectLst/>
                          <a:latin typeface="Sarabun"/>
                        </a:rPr>
                        <a:t>N001</a:t>
                      </a:r>
                      <a:endParaRPr lang="en-US" sz="1200">
                        <a:effectLst/>
                      </a:endParaRPr>
                    </a:p>
                  </a:txBody>
                  <a:tcPr marL="23915" marR="23915" marT="23915" marB="2391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Narathiwat</a:t>
                      </a:r>
                      <a:endParaRPr lang="en-US" sz="1200" dirty="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3999290"/>
                  </a:ext>
                </a:extLst>
              </a:tr>
              <a:tr h="361246">
                <a:tc>
                  <a:txBody>
                    <a:bodyPr/>
                    <a:lstStyle/>
                    <a:p>
                      <a:pPr algn="ctr" rtl="0" fontAlgn="ctr">
                        <a:spcBef>
                          <a:spcPts val="0"/>
                        </a:spcBef>
                        <a:spcAft>
                          <a:spcPts val="0"/>
                        </a:spcAft>
                      </a:pPr>
                      <a:r>
                        <a:rPr lang="en-US" sz="1200" b="0" i="0" strike="sngStrike">
                          <a:solidFill>
                            <a:srgbClr val="000000"/>
                          </a:solidFill>
                          <a:effectLst/>
                          <a:latin typeface="Sarabun"/>
                        </a:rPr>
                        <a:t>N001</a:t>
                      </a:r>
                      <a:endParaRPr lang="en-US" sz="1200">
                        <a:effectLst/>
                      </a:endParaRPr>
                    </a:p>
                  </a:txBody>
                  <a:tcPr marL="23915" marR="23915" marT="23915" marB="2391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dirty="0">
                          <a:solidFill>
                            <a:srgbClr val="000000"/>
                          </a:solidFill>
                          <a:effectLst/>
                          <a:latin typeface="Sarabun"/>
                        </a:rPr>
                        <a:t>Narathiwat</a:t>
                      </a:r>
                      <a:endParaRPr lang="en-US" sz="1200" dirty="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32224828"/>
                  </a:ext>
                </a:extLst>
              </a:tr>
              <a:tr h="245547">
                <a:tc>
                  <a:txBody>
                    <a:bodyPr/>
                    <a:lstStyle/>
                    <a:p>
                      <a:pPr algn="ctr" rtl="0" fontAlgn="ctr">
                        <a:spcBef>
                          <a:spcPts val="0"/>
                        </a:spcBef>
                        <a:spcAft>
                          <a:spcPts val="0"/>
                        </a:spcAft>
                      </a:pPr>
                      <a:r>
                        <a:rPr lang="en-US" sz="1200" b="0" i="0" u="none" strike="noStrike">
                          <a:solidFill>
                            <a:srgbClr val="000000"/>
                          </a:solidFill>
                          <a:effectLst/>
                          <a:latin typeface="Sarabun"/>
                        </a:rPr>
                        <a:t>P001</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Pattani</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792208"/>
                  </a:ext>
                </a:extLst>
              </a:tr>
              <a:tr h="201432">
                <a:tc>
                  <a:txBody>
                    <a:bodyPr/>
                    <a:lstStyle/>
                    <a:p>
                      <a:pPr algn="ctr" rtl="0" fontAlgn="ctr">
                        <a:spcBef>
                          <a:spcPts val="0"/>
                        </a:spcBef>
                        <a:spcAft>
                          <a:spcPts val="0"/>
                        </a:spcAft>
                      </a:pPr>
                      <a:r>
                        <a:rPr lang="en-US" sz="1200" b="0" i="0" u="none" strike="noStrike">
                          <a:solidFill>
                            <a:srgbClr val="000000"/>
                          </a:solidFill>
                          <a:effectLst/>
                          <a:latin typeface="Sarabun"/>
                        </a:rPr>
                        <a:t>R001</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err="1">
                          <a:solidFill>
                            <a:srgbClr val="000000"/>
                          </a:solidFill>
                          <a:effectLst/>
                          <a:latin typeface="Sarabun"/>
                        </a:rPr>
                        <a:t>Ranong</a:t>
                      </a:r>
                      <a:endParaRPr lang="en-US" sz="1200" dirty="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70417467"/>
                  </a:ext>
                </a:extLst>
              </a:tr>
            </a:tbl>
          </a:graphicData>
        </a:graphic>
      </p:graphicFrame>
      <p:graphicFrame>
        <p:nvGraphicFramePr>
          <p:cNvPr id="14" name="Table 13">
            <a:extLst>
              <a:ext uri="{FF2B5EF4-FFF2-40B4-BE49-F238E27FC236}">
                <a16:creationId xmlns:a16="http://schemas.microsoft.com/office/drawing/2014/main" id="{25CFC463-0E74-EB4A-997E-04A75314EC5B}"/>
              </a:ext>
            </a:extLst>
          </p:cNvPr>
          <p:cNvGraphicFramePr>
            <a:graphicFrameLocks noGrp="1"/>
          </p:cNvGraphicFramePr>
          <p:nvPr>
            <p:extLst>
              <p:ext uri="{D42A27DB-BD31-4B8C-83A1-F6EECF244321}">
                <p14:modId xmlns:p14="http://schemas.microsoft.com/office/powerpoint/2010/main" val="4063095603"/>
              </p:ext>
            </p:extLst>
          </p:nvPr>
        </p:nvGraphicFramePr>
        <p:xfrm>
          <a:off x="8939800" y="4364071"/>
          <a:ext cx="3144623" cy="2403740"/>
        </p:xfrm>
        <a:graphic>
          <a:graphicData uri="http://schemas.openxmlformats.org/drawingml/2006/table">
            <a:tbl>
              <a:tblPr/>
              <a:tblGrid>
                <a:gridCol w="522126">
                  <a:extLst>
                    <a:ext uri="{9D8B030D-6E8A-4147-A177-3AD203B41FA5}">
                      <a16:colId xmlns:a16="http://schemas.microsoft.com/office/drawing/2014/main" val="4030720688"/>
                    </a:ext>
                  </a:extLst>
                </a:gridCol>
                <a:gridCol w="711990">
                  <a:extLst>
                    <a:ext uri="{9D8B030D-6E8A-4147-A177-3AD203B41FA5}">
                      <a16:colId xmlns:a16="http://schemas.microsoft.com/office/drawing/2014/main" val="135069887"/>
                    </a:ext>
                  </a:extLst>
                </a:gridCol>
                <a:gridCol w="901854">
                  <a:extLst>
                    <a:ext uri="{9D8B030D-6E8A-4147-A177-3AD203B41FA5}">
                      <a16:colId xmlns:a16="http://schemas.microsoft.com/office/drawing/2014/main" val="1376782410"/>
                    </a:ext>
                  </a:extLst>
                </a:gridCol>
                <a:gridCol w="1008653">
                  <a:extLst>
                    <a:ext uri="{9D8B030D-6E8A-4147-A177-3AD203B41FA5}">
                      <a16:colId xmlns:a16="http://schemas.microsoft.com/office/drawing/2014/main" val="3697568858"/>
                    </a:ext>
                  </a:extLst>
                </a:gridCol>
              </a:tblGrid>
              <a:tr h="494265">
                <a:tc>
                  <a:txBody>
                    <a:bodyPr/>
                    <a:lstStyle/>
                    <a:p>
                      <a:pPr algn="ctr" rtl="0" fontAlgn="ctr">
                        <a:spcBef>
                          <a:spcPts val="0"/>
                        </a:spcBef>
                        <a:spcAft>
                          <a:spcPts val="0"/>
                        </a:spcAft>
                      </a:pPr>
                      <a:r>
                        <a:rPr lang="en-US" sz="1200" b="1" i="0" u="none" strike="noStrike">
                          <a:solidFill>
                            <a:srgbClr val="000000"/>
                          </a:solidFill>
                          <a:effectLst/>
                          <a:latin typeface="Sarabun"/>
                        </a:rPr>
                        <a:t>Area ID (FK)</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dirty="0" err="1">
                          <a:solidFill>
                            <a:srgbClr val="000000"/>
                          </a:solidFill>
                          <a:effectLst/>
                          <a:latin typeface="Sarabun"/>
                        </a:rPr>
                        <a:t>BranchID</a:t>
                      </a:r>
                      <a:r>
                        <a:rPr lang="en-US" sz="1200" b="1" i="0" u="none" strike="noStrike" dirty="0">
                          <a:solidFill>
                            <a:srgbClr val="000000"/>
                          </a:solidFill>
                          <a:effectLst/>
                          <a:latin typeface="Sarabun"/>
                        </a:rPr>
                        <a:t> (PK)</a:t>
                      </a:r>
                      <a:endParaRPr lang="en-US" sz="1200" dirty="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Delivery Branch</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Branch Phone</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45562124"/>
                  </a:ext>
                </a:extLst>
              </a:tr>
              <a:tr h="342669">
                <a:tc>
                  <a:txBody>
                    <a:bodyPr/>
                    <a:lstStyle/>
                    <a:p>
                      <a:pPr algn="ctr" rtl="0" fontAlgn="ctr">
                        <a:spcBef>
                          <a:spcPts val="0"/>
                        </a:spcBef>
                        <a:spcAft>
                          <a:spcPts val="0"/>
                        </a:spcAft>
                      </a:pPr>
                      <a:r>
                        <a:rPr lang="en-US" sz="1200" b="0" i="0" u="none" strike="noStrike">
                          <a:solidFill>
                            <a:srgbClr val="000000"/>
                          </a:solidFill>
                          <a:effectLst/>
                          <a:latin typeface="Sarabun"/>
                        </a:rPr>
                        <a:t>Y001</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YM01</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mueang district</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02-000-3000</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87272768"/>
                  </a:ext>
                </a:extLst>
              </a:tr>
              <a:tr h="342669">
                <a:tc>
                  <a:txBody>
                    <a:bodyPr/>
                    <a:lstStyle/>
                    <a:p>
                      <a:pPr algn="ctr" rtl="0" fontAlgn="ctr">
                        <a:spcBef>
                          <a:spcPts val="0"/>
                        </a:spcBef>
                        <a:spcAft>
                          <a:spcPts val="0"/>
                        </a:spcAft>
                      </a:pPr>
                      <a:r>
                        <a:rPr lang="en-US" sz="1200" b="0" i="0" u="none" strike="noStrike">
                          <a:solidFill>
                            <a:srgbClr val="000000"/>
                          </a:solidFill>
                          <a:effectLst/>
                          <a:latin typeface="Sarabun"/>
                        </a:rPr>
                        <a:t>N001</a:t>
                      </a:r>
                      <a:endParaRPr lang="en-US" sz="1200">
                        <a:effectLst/>
                      </a:endParaRPr>
                    </a:p>
                  </a:txBody>
                  <a:tcPr marL="17800" marR="17800" marT="17800" marB="1780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NT01</a:t>
                      </a:r>
                      <a:endParaRPr lang="en-US" sz="1200" dirty="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Tak Bai</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02-000-4000</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89954109"/>
                  </a:ext>
                </a:extLst>
              </a:tr>
              <a:tr h="342669">
                <a:tc>
                  <a:txBody>
                    <a:bodyPr/>
                    <a:lstStyle/>
                    <a:p>
                      <a:pPr algn="ctr" rtl="0" fontAlgn="ctr">
                        <a:spcBef>
                          <a:spcPts val="0"/>
                        </a:spcBef>
                        <a:spcAft>
                          <a:spcPts val="0"/>
                        </a:spcAft>
                      </a:pPr>
                      <a:r>
                        <a:rPr lang="en-US" sz="1200" b="0" i="0" strike="sngStrike">
                          <a:solidFill>
                            <a:srgbClr val="000000"/>
                          </a:solidFill>
                          <a:effectLst/>
                          <a:latin typeface="Sarabun"/>
                        </a:rPr>
                        <a:t>N001</a:t>
                      </a:r>
                      <a:endParaRPr lang="en-US" sz="1200">
                        <a:effectLst/>
                      </a:endParaRPr>
                    </a:p>
                  </a:txBody>
                  <a:tcPr marL="17800" marR="17800" marT="17800" marB="1780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a:solidFill>
                            <a:srgbClr val="000000"/>
                          </a:solidFill>
                          <a:effectLst/>
                          <a:latin typeface="Sarabun"/>
                        </a:rPr>
                        <a:t>NT01</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a:solidFill>
                            <a:srgbClr val="000000"/>
                          </a:solidFill>
                          <a:effectLst/>
                          <a:latin typeface="Sarabun"/>
                        </a:rPr>
                        <a:t>Tak Bai</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strike="sngStrike">
                          <a:solidFill>
                            <a:srgbClr val="000000"/>
                          </a:solidFill>
                          <a:effectLst/>
                          <a:latin typeface="Sarabun"/>
                        </a:rPr>
                        <a:t>02-000-4000</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95857586"/>
                  </a:ext>
                </a:extLst>
              </a:tr>
              <a:tr h="342669">
                <a:tc>
                  <a:txBody>
                    <a:bodyPr/>
                    <a:lstStyle/>
                    <a:p>
                      <a:pPr algn="ctr" rtl="0" fontAlgn="ctr">
                        <a:spcBef>
                          <a:spcPts val="0"/>
                        </a:spcBef>
                        <a:spcAft>
                          <a:spcPts val="0"/>
                        </a:spcAft>
                      </a:pPr>
                      <a:r>
                        <a:rPr lang="en-US" sz="1200" b="0" i="0" u="none" strike="noStrike">
                          <a:solidFill>
                            <a:srgbClr val="000000"/>
                          </a:solidFill>
                          <a:effectLst/>
                          <a:latin typeface="Sarabun"/>
                        </a:rPr>
                        <a:t>P001</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PS01</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Saiburee</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02-000-5000</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85790415"/>
                  </a:ext>
                </a:extLst>
              </a:tr>
              <a:tr h="342669">
                <a:tc>
                  <a:txBody>
                    <a:bodyPr/>
                    <a:lstStyle/>
                    <a:p>
                      <a:pPr algn="ctr" rtl="0" fontAlgn="ctr">
                        <a:spcBef>
                          <a:spcPts val="0"/>
                        </a:spcBef>
                        <a:spcAft>
                          <a:spcPts val="0"/>
                        </a:spcAft>
                      </a:pPr>
                      <a:r>
                        <a:rPr lang="en-US" sz="1200" b="0" i="0" u="none" strike="noStrike">
                          <a:solidFill>
                            <a:srgbClr val="000000"/>
                          </a:solidFill>
                          <a:effectLst/>
                          <a:latin typeface="Sarabun"/>
                        </a:rPr>
                        <a:t>R001</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RP01</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Pak Nam</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02-000-5000</a:t>
                      </a:r>
                      <a:endParaRPr lang="en-US" sz="1200" dirty="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04691291"/>
                  </a:ext>
                </a:extLst>
              </a:tr>
            </a:tbl>
          </a:graphicData>
        </a:graphic>
      </p:graphicFrame>
      <p:graphicFrame>
        <p:nvGraphicFramePr>
          <p:cNvPr id="16" name="Table 15">
            <a:extLst>
              <a:ext uri="{FF2B5EF4-FFF2-40B4-BE49-F238E27FC236}">
                <a16:creationId xmlns:a16="http://schemas.microsoft.com/office/drawing/2014/main" id="{3C48298D-ECD7-8640-8C00-C1415EFE7EF0}"/>
              </a:ext>
            </a:extLst>
          </p:cNvPr>
          <p:cNvGraphicFramePr>
            <a:graphicFrameLocks noGrp="1"/>
          </p:cNvGraphicFramePr>
          <p:nvPr>
            <p:extLst>
              <p:ext uri="{D42A27DB-BD31-4B8C-83A1-F6EECF244321}">
                <p14:modId xmlns:p14="http://schemas.microsoft.com/office/powerpoint/2010/main" val="621471597"/>
              </p:ext>
            </p:extLst>
          </p:nvPr>
        </p:nvGraphicFramePr>
        <p:xfrm>
          <a:off x="5917136" y="354898"/>
          <a:ext cx="3240511" cy="2139032"/>
        </p:xfrm>
        <a:graphic>
          <a:graphicData uri="http://schemas.openxmlformats.org/drawingml/2006/table">
            <a:tbl>
              <a:tblPr/>
              <a:tblGrid>
                <a:gridCol w="1102066">
                  <a:extLst>
                    <a:ext uri="{9D8B030D-6E8A-4147-A177-3AD203B41FA5}">
                      <a16:colId xmlns:a16="http://schemas.microsoft.com/office/drawing/2014/main" val="4161541314"/>
                    </a:ext>
                  </a:extLst>
                </a:gridCol>
                <a:gridCol w="2138445">
                  <a:extLst>
                    <a:ext uri="{9D8B030D-6E8A-4147-A177-3AD203B41FA5}">
                      <a16:colId xmlns:a16="http://schemas.microsoft.com/office/drawing/2014/main" val="3007589099"/>
                    </a:ext>
                  </a:extLst>
                </a:gridCol>
              </a:tblGrid>
              <a:tr h="402410">
                <a:tc>
                  <a:txBody>
                    <a:bodyPr/>
                    <a:lstStyle/>
                    <a:p>
                      <a:pPr algn="ctr" rtl="0" fontAlgn="ctr">
                        <a:spcBef>
                          <a:spcPts val="0"/>
                        </a:spcBef>
                        <a:spcAft>
                          <a:spcPts val="0"/>
                        </a:spcAft>
                      </a:pPr>
                      <a:r>
                        <a:rPr lang="en-US" sz="1200" b="1" i="0" u="none" strike="noStrike">
                          <a:solidFill>
                            <a:srgbClr val="000000"/>
                          </a:solidFill>
                          <a:effectLst/>
                          <a:latin typeface="Sarabun"/>
                        </a:rPr>
                        <a:t>News_ID (PK)</a:t>
                      </a:r>
                      <a:endParaRPr lang="en-US" sz="1200">
                        <a:effectLst/>
                      </a:endParaRPr>
                    </a:p>
                  </a:txBody>
                  <a:tcPr marL="72984" marR="72984" marT="36492" marB="3649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dirty="0">
                          <a:solidFill>
                            <a:srgbClr val="FFFFFF"/>
                          </a:solidFill>
                          <a:effectLst/>
                          <a:latin typeface="Sarabun"/>
                        </a:rPr>
                        <a:t>Newsletter</a:t>
                      </a:r>
                      <a:endParaRPr lang="en-US" sz="1200" dirty="0">
                        <a:effectLst/>
                      </a:endParaRPr>
                    </a:p>
                  </a:txBody>
                  <a:tcPr marL="72984" marR="72984" marT="36492" marB="3649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1935627625"/>
                  </a:ext>
                </a:extLst>
              </a:tr>
              <a:tr h="402410">
                <a:tc>
                  <a:txBody>
                    <a:bodyPr/>
                    <a:lstStyle/>
                    <a:p>
                      <a:pPr algn="ctr" rtl="0" fontAlgn="ctr">
                        <a:spcBef>
                          <a:spcPts val="0"/>
                        </a:spcBef>
                        <a:spcAft>
                          <a:spcPts val="0"/>
                        </a:spcAft>
                      </a:pPr>
                      <a:r>
                        <a:rPr lang="en-US" sz="1200" b="0" i="0" strike="sngStrike">
                          <a:solidFill>
                            <a:srgbClr val="000000"/>
                          </a:solidFill>
                          <a:effectLst/>
                          <a:latin typeface="Sarabun"/>
                        </a:rPr>
                        <a:t>LW001</a:t>
                      </a:r>
                      <a:endParaRPr lang="en-US" sz="1200">
                        <a:effectLst/>
                      </a:endParaRPr>
                    </a:p>
                  </a:txBody>
                  <a:tcPr marL="72984" marR="72984" marT="36492" marB="3649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dirty="0">
                          <a:solidFill>
                            <a:srgbClr val="000000"/>
                          </a:solidFill>
                          <a:effectLst/>
                          <a:latin typeface="Sarabun"/>
                        </a:rPr>
                        <a:t>lose weight and exercise</a:t>
                      </a:r>
                      <a:endParaRPr lang="en-US" sz="1200" dirty="0">
                        <a:effectLst/>
                      </a:endParaRPr>
                    </a:p>
                  </a:txBody>
                  <a:tcPr marL="72984" marR="72984" marT="36492" marB="3649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29928605"/>
                  </a:ext>
                </a:extLst>
              </a:tr>
              <a:tr h="224385">
                <a:tc>
                  <a:txBody>
                    <a:bodyPr/>
                    <a:lstStyle/>
                    <a:p>
                      <a:pPr algn="ctr" rtl="0" fontAlgn="ctr">
                        <a:spcBef>
                          <a:spcPts val="0"/>
                        </a:spcBef>
                        <a:spcAft>
                          <a:spcPts val="0"/>
                        </a:spcAft>
                      </a:pPr>
                      <a:r>
                        <a:rPr lang="en-US" sz="1200" b="0" i="0" strike="sngStrike">
                          <a:solidFill>
                            <a:srgbClr val="000000"/>
                          </a:solidFill>
                          <a:effectLst/>
                          <a:latin typeface="Sarabun"/>
                        </a:rPr>
                        <a:t>HC001</a:t>
                      </a:r>
                      <a:endParaRPr lang="en-US" sz="1200">
                        <a:effectLst/>
                      </a:endParaRPr>
                    </a:p>
                  </a:txBody>
                  <a:tcPr marL="21895" marR="21895" marT="21895" marB="2189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a:solidFill>
                            <a:srgbClr val="000000"/>
                          </a:solidFill>
                          <a:effectLst/>
                          <a:latin typeface="Sarabun"/>
                        </a:rPr>
                        <a:t>healthy cooking, </a:t>
                      </a:r>
                      <a:endParaRPr lang="en-US" sz="1200">
                        <a:effectLst/>
                      </a:endParaRPr>
                    </a:p>
                  </a:txBody>
                  <a:tcPr marL="72984" marR="72984" marT="36492" marB="3649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49990815"/>
                  </a:ext>
                </a:extLst>
              </a:tr>
              <a:tr h="402410">
                <a:tc>
                  <a:txBody>
                    <a:bodyPr/>
                    <a:lstStyle/>
                    <a:p>
                      <a:pPr algn="ctr" rtl="0" fontAlgn="ctr">
                        <a:spcBef>
                          <a:spcPts val="0"/>
                        </a:spcBef>
                        <a:spcAft>
                          <a:spcPts val="0"/>
                        </a:spcAft>
                      </a:pPr>
                      <a:r>
                        <a:rPr lang="en-US" sz="1200" b="0" i="0" u="none" strike="noStrike">
                          <a:solidFill>
                            <a:srgbClr val="000000"/>
                          </a:solidFill>
                          <a:effectLst/>
                          <a:latin typeface="Sarabun"/>
                        </a:rPr>
                        <a:t>LW001</a:t>
                      </a:r>
                      <a:endParaRPr lang="en-US" sz="1200">
                        <a:effectLst/>
                      </a:endParaRPr>
                    </a:p>
                  </a:txBody>
                  <a:tcPr marL="21895" marR="21895" marT="21895" marB="2189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lose weight and exercise</a:t>
                      </a:r>
                      <a:endParaRPr lang="en-US" sz="1200" dirty="0">
                        <a:effectLst/>
                      </a:endParaRPr>
                    </a:p>
                  </a:txBody>
                  <a:tcPr marL="72984" marR="72984" marT="36492" marB="3649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31358458"/>
                  </a:ext>
                </a:extLst>
              </a:tr>
              <a:tr h="273528">
                <a:tc>
                  <a:txBody>
                    <a:bodyPr/>
                    <a:lstStyle/>
                    <a:p>
                      <a:pPr algn="ctr" rtl="0" fontAlgn="ctr">
                        <a:spcBef>
                          <a:spcPts val="0"/>
                        </a:spcBef>
                        <a:spcAft>
                          <a:spcPts val="0"/>
                        </a:spcAft>
                      </a:pPr>
                      <a:r>
                        <a:rPr lang="en-US" sz="1200" b="0" i="0" u="none" strike="noStrike">
                          <a:solidFill>
                            <a:srgbClr val="000000"/>
                          </a:solidFill>
                          <a:effectLst/>
                          <a:latin typeface="Sarabun"/>
                        </a:rPr>
                        <a:t>HC001</a:t>
                      </a:r>
                      <a:endParaRPr lang="en-US" sz="1200">
                        <a:effectLst/>
                      </a:endParaRPr>
                    </a:p>
                  </a:txBody>
                  <a:tcPr marL="72984" marR="72984" marT="36492" marB="3649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healthy cooking</a:t>
                      </a:r>
                      <a:endParaRPr lang="en-US" sz="1200">
                        <a:effectLst/>
                      </a:endParaRPr>
                    </a:p>
                  </a:txBody>
                  <a:tcPr marL="72984" marR="72984" marT="36492" marB="3649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24703694"/>
                  </a:ext>
                </a:extLst>
              </a:tr>
              <a:tr h="402410">
                <a:tc>
                  <a:txBody>
                    <a:bodyPr/>
                    <a:lstStyle/>
                    <a:p>
                      <a:pPr algn="ctr" rtl="0" fontAlgn="ctr">
                        <a:spcBef>
                          <a:spcPts val="0"/>
                        </a:spcBef>
                        <a:spcAft>
                          <a:spcPts val="0"/>
                        </a:spcAft>
                      </a:pPr>
                      <a:r>
                        <a:rPr lang="en-US" sz="1200" b="0" i="0" strike="sngStrike" dirty="0">
                          <a:solidFill>
                            <a:srgbClr val="000000"/>
                          </a:solidFill>
                          <a:effectLst/>
                          <a:latin typeface="Sarabun"/>
                        </a:rPr>
                        <a:t>LW001</a:t>
                      </a:r>
                      <a:endParaRPr lang="en-US" sz="1200" dirty="0">
                        <a:effectLst/>
                      </a:endParaRPr>
                    </a:p>
                  </a:txBody>
                  <a:tcPr marL="72984" marR="72984" marT="36492" marB="3649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strike="sngStrike" dirty="0">
                          <a:solidFill>
                            <a:srgbClr val="000000"/>
                          </a:solidFill>
                          <a:effectLst/>
                          <a:latin typeface="Sarabun"/>
                        </a:rPr>
                        <a:t>lose weight and exercise</a:t>
                      </a:r>
                      <a:endParaRPr lang="en-US" sz="1200" dirty="0">
                        <a:effectLst/>
                      </a:endParaRPr>
                    </a:p>
                  </a:txBody>
                  <a:tcPr marL="72984" marR="72984" marT="36492" marB="3649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73055821"/>
                  </a:ext>
                </a:extLst>
              </a:tr>
            </a:tbl>
          </a:graphicData>
        </a:graphic>
      </p:graphicFrame>
      <p:graphicFrame>
        <p:nvGraphicFramePr>
          <p:cNvPr id="18" name="Table 17">
            <a:extLst>
              <a:ext uri="{FF2B5EF4-FFF2-40B4-BE49-F238E27FC236}">
                <a16:creationId xmlns:a16="http://schemas.microsoft.com/office/drawing/2014/main" id="{CCF1C5E5-70D4-784A-968E-8E115768C741}"/>
              </a:ext>
            </a:extLst>
          </p:cNvPr>
          <p:cNvGraphicFramePr>
            <a:graphicFrameLocks noGrp="1"/>
          </p:cNvGraphicFramePr>
          <p:nvPr>
            <p:extLst>
              <p:ext uri="{D42A27DB-BD31-4B8C-83A1-F6EECF244321}">
                <p14:modId xmlns:p14="http://schemas.microsoft.com/office/powerpoint/2010/main" val="3856116032"/>
              </p:ext>
            </p:extLst>
          </p:nvPr>
        </p:nvGraphicFramePr>
        <p:xfrm>
          <a:off x="9417357" y="222544"/>
          <a:ext cx="2404661" cy="2403739"/>
        </p:xfrm>
        <a:graphic>
          <a:graphicData uri="http://schemas.openxmlformats.org/drawingml/2006/table">
            <a:tbl>
              <a:tblPr/>
              <a:tblGrid>
                <a:gridCol w="656543">
                  <a:extLst>
                    <a:ext uri="{9D8B030D-6E8A-4147-A177-3AD203B41FA5}">
                      <a16:colId xmlns:a16="http://schemas.microsoft.com/office/drawing/2014/main" val="779785938"/>
                    </a:ext>
                  </a:extLst>
                </a:gridCol>
                <a:gridCol w="981635">
                  <a:extLst>
                    <a:ext uri="{9D8B030D-6E8A-4147-A177-3AD203B41FA5}">
                      <a16:colId xmlns:a16="http://schemas.microsoft.com/office/drawing/2014/main" val="1809681244"/>
                    </a:ext>
                  </a:extLst>
                </a:gridCol>
                <a:gridCol w="766483">
                  <a:extLst>
                    <a:ext uri="{9D8B030D-6E8A-4147-A177-3AD203B41FA5}">
                      <a16:colId xmlns:a16="http://schemas.microsoft.com/office/drawing/2014/main" val="1092295424"/>
                    </a:ext>
                  </a:extLst>
                </a:gridCol>
              </a:tblGrid>
              <a:tr h="782904">
                <a:tc>
                  <a:txBody>
                    <a:bodyPr/>
                    <a:lstStyle/>
                    <a:p>
                      <a:pPr algn="ctr" rtl="0" fontAlgn="ctr">
                        <a:spcBef>
                          <a:spcPts val="0"/>
                        </a:spcBef>
                        <a:spcAft>
                          <a:spcPts val="0"/>
                        </a:spcAft>
                      </a:pPr>
                      <a:r>
                        <a:rPr lang="en-US" sz="1200" b="1" i="0" u="none" strike="noStrike">
                          <a:solidFill>
                            <a:srgbClr val="000000"/>
                          </a:solidFill>
                          <a:effectLst/>
                          <a:latin typeface="Sarabun"/>
                        </a:rPr>
                        <a:t>No (PK)</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dirty="0">
                          <a:solidFill>
                            <a:srgbClr val="000000"/>
                          </a:solidFill>
                          <a:effectLst/>
                          <a:latin typeface="Sarabun"/>
                        </a:rPr>
                        <a:t>Customer ID (FK)</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000000"/>
                          </a:solidFill>
                          <a:effectLst/>
                          <a:latin typeface="Sarabun"/>
                        </a:rPr>
                        <a:t>News_ID</a:t>
                      </a:r>
                      <a:endParaRPr lang="en-US" sz="1200">
                        <a:effectLst/>
                      </a:endParaRPr>
                    </a:p>
                    <a:p>
                      <a:pPr algn="ctr" rtl="0" fontAlgn="ctr">
                        <a:spcBef>
                          <a:spcPts val="0"/>
                        </a:spcBef>
                        <a:spcAft>
                          <a:spcPts val="0"/>
                        </a:spcAft>
                      </a:pPr>
                      <a:r>
                        <a:rPr lang="en-US" sz="1200" b="1" i="0" u="none" strike="noStrike">
                          <a:solidFill>
                            <a:srgbClr val="000000"/>
                          </a:solidFill>
                          <a:effectLst/>
                          <a:latin typeface="Sarabun"/>
                        </a:rPr>
                        <a:t>(FK)</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702515984"/>
                  </a:ext>
                </a:extLst>
              </a:tr>
              <a:tr h="302656">
                <a:tc>
                  <a:txBody>
                    <a:bodyPr/>
                    <a:lstStyle/>
                    <a:p>
                      <a:pPr algn="ctr" rtl="0" fontAlgn="ctr">
                        <a:spcBef>
                          <a:spcPts val="0"/>
                        </a:spcBef>
                        <a:spcAft>
                          <a:spcPts val="0"/>
                        </a:spcAft>
                      </a:pPr>
                      <a:r>
                        <a:rPr lang="en-US" sz="1200" b="0" i="0" u="none" strike="noStrike">
                          <a:solidFill>
                            <a:srgbClr val="000000"/>
                          </a:solidFill>
                          <a:effectLst/>
                          <a:latin typeface="Sarabun"/>
                        </a:rPr>
                        <a:t>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F001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LW001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764554213"/>
                  </a:ext>
                </a:extLst>
              </a:tr>
              <a:tr h="277643">
                <a:tc>
                  <a:txBody>
                    <a:bodyPr/>
                    <a:lstStyle/>
                    <a:p>
                      <a:pPr algn="ctr" rtl="0" fontAlgn="ctr">
                        <a:spcBef>
                          <a:spcPts val="0"/>
                        </a:spcBef>
                        <a:spcAft>
                          <a:spcPts val="0"/>
                        </a:spcAft>
                      </a:pPr>
                      <a:r>
                        <a:rPr lang="en-US" sz="1200" b="0" i="0" u="none" strike="noStrike">
                          <a:solidFill>
                            <a:srgbClr val="000000"/>
                          </a:solidFill>
                          <a:effectLst/>
                          <a:latin typeface="Sarabun"/>
                        </a:rPr>
                        <a:t>02</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M001</a:t>
                      </a:r>
                      <a:endParaRPr lang="en-US" sz="1200" dirty="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HC001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2268181119"/>
                  </a:ext>
                </a:extLst>
              </a:tr>
              <a:tr h="368940">
                <a:tc>
                  <a:txBody>
                    <a:bodyPr/>
                    <a:lstStyle/>
                    <a:p>
                      <a:pPr algn="ctr" rtl="0" fontAlgn="ctr">
                        <a:spcBef>
                          <a:spcPts val="0"/>
                        </a:spcBef>
                        <a:spcAft>
                          <a:spcPts val="0"/>
                        </a:spcAft>
                      </a:pPr>
                      <a:r>
                        <a:rPr lang="en-US" sz="1200" b="0" i="0" u="none" strike="noStrike" dirty="0">
                          <a:solidFill>
                            <a:srgbClr val="000000"/>
                          </a:solidFill>
                          <a:effectLst/>
                          <a:latin typeface="Sarabun"/>
                        </a:rPr>
                        <a:t>03</a:t>
                      </a:r>
                      <a:endParaRPr lang="en-US" sz="1200" dirty="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LW001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1212998968"/>
                  </a:ext>
                </a:extLst>
              </a:tr>
              <a:tr h="368940">
                <a:tc>
                  <a:txBody>
                    <a:bodyPr/>
                    <a:lstStyle/>
                    <a:p>
                      <a:pPr algn="ctr" rtl="0" fontAlgn="ctr">
                        <a:spcBef>
                          <a:spcPts val="0"/>
                        </a:spcBef>
                        <a:spcAft>
                          <a:spcPts val="0"/>
                        </a:spcAft>
                      </a:pPr>
                      <a:r>
                        <a:rPr lang="en-US" sz="1200" b="0" i="0" u="none" strike="noStrike">
                          <a:solidFill>
                            <a:srgbClr val="000000"/>
                          </a:solidFill>
                          <a:effectLst/>
                          <a:latin typeface="Sarabun"/>
                        </a:rPr>
                        <a:t>04</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M002</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HC001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544363362"/>
                  </a:ext>
                </a:extLst>
              </a:tr>
              <a:tr h="302656">
                <a:tc>
                  <a:txBody>
                    <a:bodyPr/>
                    <a:lstStyle/>
                    <a:p>
                      <a:pPr algn="ctr" rtl="0" fontAlgn="ctr">
                        <a:spcBef>
                          <a:spcPts val="0"/>
                        </a:spcBef>
                        <a:spcAft>
                          <a:spcPts val="0"/>
                        </a:spcAft>
                      </a:pPr>
                      <a:r>
                        <a:rPr lang="en-US" sz="1200" b="0" i="0" u="none" strike="noStrike">
                          <a:solidFill>
                            <a:srgbClr val="000000"/>
                          </a:solidFill>
                          <a:effectLst/>
                          <a:latin typeface="Sarabun"/>
                        </a:rPr>
                        <a:t>05</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F002</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LW001</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4056311835"/>
                  </a:ext>
                </a:extLst>
              </a:tr>
            </a:tbl>
          </a:graphicData>
        </a:graphic>
      </p:graphicFrame>
      <p:cxnSp>
        <p:nvCxnSpPr>
          <p:cNvPr id="20" name="Elbow Connector 19">
            <a:extLst>
              <a:ext uri="{FF2B5EF4-FFF2-40B4-BE49-F238E27FC236}">
                <a16:creationId xmlns:a16="http://schemas.microsoft.com/office/drawing/2014/main" id="{343614A6-A97B-384B-9936-3635088B53D6}"/>
              </a:ext>
            </a:extLst>
          </p:cNvPr>
          <p:cNvCxnSpPr>
            <a:cxnSpLocks/>
          </p:cNvCxnSpPr>
          <p:nvPr/>
        </p:nvCxnSpPr>
        <p:spPr>
          <a:xfrm rot="16200000" flipH="1">
            <a:off x="337228" y="2474888"/>
            <a:ext cx="3569016" cy="209353"/>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91E2FBCC-2E6A-2144-A163-CFB346DAA487}"/>
              </a:ext>
            </a:extLst>
          </p:cNvPr>
          <p:cNvCxnSpPr>
            <a:cxnSpLocks/>
          </p:cNvCxnSpPr>
          <p:nvPr/>
        </p:nvCxnSpPr>
        <p:spPr>
          <a:xfrm flipV="1">
            <a:off x="1665327" y="4364071"/>
            <a:ext cx="1792904" cy="524690"/>
          </a:xfrm>
          <a:prstGeom prst="bentConnector3">
            <a:avLst>
              <a:gd name="adj1" fmla="val 6725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E1CC0943-7048-B949-AC5B-229F6852CD68}"/>
              </a:ext>
            </a:extLst>
          </p:cNvPr>
          <p:cNvCxnSpPr>
            <a:cxnSpLocks/>
          </p:cNvCxnSpPr>
          <p:nvPr/>
        </p:nvCxnSpPr>
        <p:spPr>
          <a:xfrm rot="16200000" flipH="1">
            <a:off x="4394139" y="2089109"/>
            <a:ext cx="3569016" cy="980907"/>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EE09394-5491-B84F-93F0-D851289A790C}"/>
              </a:ext>
            </a:extLst>
          </p:cNvPr>
          <p:cNvCxnSpPr>
            <a:cxnSpLocks/>
          </p:cNvCxnSpPr>
          <p:nvPr/>
        </p:nvCxnSpPr>
        <p:spPr>
          <a:xfrm rot="10800000" flipV="1">
            <a:off x="6376188" y="350335"/>
            <a:ext cx="4825213" cy="120313"/>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13892A5A-E4F6-4346-8EEA-84C5918FDF9E}"/>
              </a:ext>
            </a:extLst>
          </p:cNvPr>
          <p:cNvCxnSpPr>
            <a:cxnSpLocks/>
          </p:cNvCxnSpPr>
          <p:nvPr/>
        </p:nvCxnSpPr>
        <p:spPr>
          <a:xfrm rot="10800000">
            <a:off x="7019366" y="4364072"/>
            <a:ext cx="1976313" cy="262347"/>
          </a:xfrm>
          <a:prstGeom prst="bentConnector3">
            <a:avLst>
              <a:gd name="adj1" fmla="val 30948"/>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E4BFD6BF-F02F-B542-9438-9EACE27261AE}"/>
              </a:ext>
            </a:extLst>
          </p:cNvPr>
          <p:cNvSpPr>
            <a:spLocks noGrp="1"/>
          </p:cNvSpPr>
          <p:nvPr>
            <p:ph type="title"/>
          </p:nvPr>
        </p:nvSpPr>
        <p:spPr>
          <a:xfrm>
            <a:off x="81752" y="2973532"/>
            <a:ext cx="1183342" cy="1303867"/>
          </a:xfrm>
        </p:spPr>
        <p:txBody>
          <a:bodyPr>
            <a:normAutofit/>
          </a:bodyPr>
          <a:lstStyle/>
          <a:p>
            <a:r>
              <a:rPr lang="en-US" sz="4000" b="1" dirty="0">
                <a:solidFill>
                  <a:srgbClr val="2D2D2D"/>
                </a:solidFill>
                <a:latin typeface="Garamond" panose="02020404030301010803" pitchFamily="18" charset="0"/>
              </a:rPr>
              <a:t>4</a:t>
            </a:r>
            <a:r>
              <a:rPr lang="en-US" sz="4000" b="1" i="0" u="none" strike="noStrike" dirty="0">
                <a:solidFill>
                  <a:srgbClr val="2D2D2D"/>
                </a:solidFill>
                <a:effectLst/>
                <a:latin typeface="Garamond" panose="02020404030301010803" pitchFamily="18" charset="0"/>
              </a:rPr>
              <a:t>NF</a:t>
            </a:r>
            <a:endParaRPr lang="en-US" sz="4000" b="1" dirty="0">
              <a:latin typeface="Garamond" panose="02020404030301010803" pitchFamily="18" charset="0"/>
            </a:endParaRPr>
          </a:p>
        </p:txBody>
      </p:sp>
    </p:spTree>
    <p:extLst>
      <p:ext uri="{BB962C8B-B14F-4D97-AF65-F5344CB8AC3E}">
        <p14:creationId xmlns:p14="http://schemas.microsoft.com/office/powerpoint/2010/main" val="30514807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B38ACE0-CF08-394E-85D7-D6A122EB2F64}"/>
              </a:ext>
            </a:extLst>
          </p:cNvPr>
          <p:cNvGraphicFramePr>
            <a:graphicFrameLocks noGrp="1"/>
          </p:cNvGraphicFramePr>
          <p:nvPr>
            <p:extLst>
              <p:ext uri="{D42A27DB-BD31-4B8C-83A1-F6EECF244321}">
                <p14:modId xmlns:p14="http://schemas.microsoft.com/office/powerpoint/2010/main" val="1129573103"/>
              </p:ext>
            </p:extLst>
          </p:nvPr>
        </p:nvGraphicFramePr>
        <p:xfrm>
          <a:off x="1136247" y="350336"/>
          <a:ext cx="4643968" cy="2812280"/>
        </p:xfrm>
        <a:graphic>
          <a:graphicData uri="http://schemas.openxmlformats.org/drawingml/2006/table">
            <a:tbl>
              <a:tblPr/>
              <a:tblGrid>
                <a:gridCol w="1014382">
                  <a:extLst>
                    <a:ext uri="{9D8B030D-6E8A-4147-A177-3AD203B41FA5}">
                      <a16:colId xmlns:a16="http://schemas.microsoft.com/office/drawing/2014/main" val="1923008639"/>
                    </a:ext>
                  </a:extLst>
                </a:gridCol>
                <a:gridCol w="1199296">
                  <a:extLst>
                    <a:ext uri="{9D8B030D-6E8A-4147-A177-3AD203B41FA5}">
                      <a16:colId xmlns:a16="http://schemas.microsoft.com/office/drawing/2014/main" val="1710099417"/>
                    </a:ext>
                  </a:extLst>
                </a:gridCol>
                <a:gridCol w="713237">
                  <a:extLst>
                    <a:ext uri="{9D8B030D-6E8A-4147-A177-3AD203B41FA5}">
                      <a16:colId xmlns:a16="http://schemas.microsoft.com/office/drawing/2014/main" val="4114458925"/>
                    </a:ext>
                  </a:extLst>
                </a:gridCol>
                <a:gridCol w="993249">
                  <a:extLst>
                    <a:ext uri="{9D8B030D-6E8A-4147-A177-3AD203B41FA5}">
                      <a16:colId xmlns:a16="http://schemas.microsoft.com/office/drawing/2014/main" val="2491453174"/>
                    </a:ext>
                  </a:extLst>
                </a:gridCol>
                <a:gridCol w="723804">
                  <a:extLst>
                    <a:ext uri="{9D8B030D-6E8A-4147-A177-3AD203B41FA5}">
                      <a16:colId xmlns:a16="http://schemas.microsoft.com/office/drawing/2014/main" val="1546921339"/>
                    </a:ext>
                  </a:extLst>
                </a:gridCol>
              </a:tblGrid>
              <a:tr h="341983">
                <a:tc>
                  <a:txBody>
                    <a:bodyPr/>
                    <a:lstStyle/>
                    <a:p>
                      <a:pPr algn="ctr" rtl="0" fontAlgn="ctr">
                        <a:spcBef>
                          <a:spcPts val="0"/>
                        </a:spcBef>
                        <a:spcAft>
                          <a:spcPts val="0"/>
                        </a:spcAft>
                      </a:pPr>
                      <a:r>
                        <a:rPr lang="en-US" sz="1200" b="1" i="0" u="none" strike="noStrike">
                          <a:solidFill>
                            <a:srgbClr val="000000"/>
                          </a:solidFill>
                          <a:effectLst/>
                          <a:latin typeface="Sarabun"/>
                        </a:rPr>
                        <a:t>Customer ID (PK)</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Customer Name</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Food Allergies</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Shipping Address</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000000"/>
                          </a:solidFill>
                          <a:effectLst/>
                          <a:latin typeface="Sarabun"/>
                        </a:rPr>
                        <a:t>Area ID</a:t>
                      </a:r>
                      <a:endParaRPr lang="en-US" sz="1200">
                        <a:effectLst/>
                      </a:endParaRPr>
                    </a:p>
                    <a:p>
                      <a:pPr algn="ctr" rtl="0" fontAlgn="ctr">
                        <a:spcBef>
                          <a:spcPts val="0"/>
                        </a:spcBef>
                        <a:spcAft>
                          <a:spcPts val="0"/>
                        </a:spcAft>
                      </a:pPr>
                      <a:r>
                        <a:rPr lang="en-US" sz="1200" b="1" i="0" u="none" strike="noStrike">
                          <a:solidFill>
                            <a:srgbClr val="000000"/>
                          </a:solidFill>
                          <a:effectLst/>
                          <a:latin typeface="Sarabun"/>
                        </a:rPr>
                        <a:t>(FK)</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077849379"/>
                  </a:ext>
                </a:extLst>
              </a:tr>
              <a:tr h="341983">
                <a:tc>
                  <a:txBody>
                    <a:bodyPr/>
                    <a:lstStyle/>
                    <a:p>
                      <a:pPr algn="ctr" rtl="0" fontAlgn="ctr">
                        <a:spcBef>
                          <a:spcPts val="0"/>
                        </a:spcBef>
                        <a:spcAft>
                          <a:spcPts val="0"/>
                        </a:spcAft>
                      </a:pPr>
                      <a:r>
                        <a:rPr lang="en-US" sz="1200" b="0" i="0" u="none" strike="noStrike">
                          <a:solidFill>
                            <a:srgbClr val="000000"/>
                          </a:solidFill>
                          <a:effectLst/>
                          <a:latin typeface="Sarabun"/>
                        </a:rPr>
                        <a:t>F001</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AMAL KALAEPEH</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Sea Foods</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Yala City</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Y001</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2465453805"/>
                  </a:ext>
                </a:extLst>
              </a:tr>
              <a:tr h="477516">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br>
                        <a:rPr lang="en-US" sz="1200" b="0" i="0" u="none" strike="noStrike" dirty="0">
                          <a:solidFill>
                            <a:srgbClr val="000000"/>
                          </a:solidFill>
                          <a:effectLst/>
                          <a:latin typeface="Sarabun"/>
                        </a:rPr>
                      </a:br>
                      <a:r>
                        <a:rPr lang="en-US" sz="1200" b="0" i="0" u="none" strike="noStrike" dirty="0">
                          <a:solidFill>
                            <a:srgbClr val="000000"/>
                          </a:solidFill>
                          <a:effectLst/>
                          <a:latin typeface="Sarabun"/>
                        </a:rPr>
                        <a:t>NASRUDIN YUSOH</a:t>
                      </a:r>
                      <a:endParaRPr lang="en-US" sz="1200" dirty="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crab </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Tak Bai, Narathiwat</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N001</a:t>
                      </a:r>
                      <a:endParaRPr lang="en-US" sz="120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1139454751"/>
                  </a:ext>
                </a:extLst>
              </a:tr>
              <a:tr h="477516">
                <a:tc>
                  <a:txBody>
                    <a:bodyPr/>
                    <a:lstStyle/>
                    <a:p>
                      <a:pPr algn="ctr" rtl="0" fontAlgn="ctr">
                        <a:spcBef>
                          <a:spcPts val="0"/>
                        </a:spcBef>
                        <a:spcAft>
                          <a:spcPts val="0"/>
                        </a:spcAft>
                      </a:pPr>
                      <a:endParaRPr lang="en-US" sz="1200" dirty="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endParaRPr lang="en-US" sz="1200" dirty="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endParaRPr lang="en-US" sz="12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endParaRPr lang="en-US" sz="1200" dirty="0">
                        <a:effectLst/>
                      </a:endParaRPr>
                    </a:p>
                  </a:txBody>
                  <a:tcPr marL="15850" marR="15850" marT="15850" marB="1585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172435255"/>
                  </a:ext>
                </a:extLst>
              </a:tr>
              <a:tr h="493276">
                <a:tc>
                  <a:txBody>
                    <a:bodyPr/>
                    <a:lstStyle/>
                    <a:p>
                      <a:pPr algn="ctr" rtl="0" fontAlgn="ctr">
                        <a:spcBef>
                          <a:spcPts val="0"/>
                        </a:spcBef>
                        <a:spcAft>
                          <a:spcPts val="0"/>
                        </a:spcAft>
                      </a:pPr>
                      <a:r>
                        <a:rPr lang="en-US" sz="1200" b="0" i="0" u="none" strike="noStrike">
                          <a:solidFill>
                            <a:srgbClr val="000000"/>
                          </a:solidFill>
                          <a:effectLst/>
                          <a:latin typeface="Sarabun"/>
                        </a:rPr>
                        <a:t>M002</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br>
                        <a:rPr lang="en-US" sz="1200" b="0" i="0" u="none" strike="noStrike">
                          <a:solidFill>
                            <a:srgbClr val="000000"/>
                          </a:solidFill>
                          <a:effectLst/>
                          <a:latin typeface="Sarabun"/>
                        </a:rPr>
                      </a:br>
                      <a:r>
                        <a:rPr lang="en-US" sz="1200" b="0" i="0" u="none" strike="noStrike">
                          <a:solidFill>
                            <a:srgbClr val="000000"/>
                          </a:solidFill>
                          <a:effectLst/>
                          <a:latin typeface="Sarabun"/>
                        </a:rPr>
                        <a:t>HILMI ARWAEKACHI</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No</a:t>
                      </a:r>
                      <a:endParaRPr lang="en-US" sz="12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Saiburee, Pattani</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P001</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279685604"/>
                  </a:ext>
                </a:extLst>
              </a:tr>
              <a:tr h="341983">
                <a:tc>
                  <a:txBody>
                    <a:bodyPr/>
                    <a:lstStyle/>
                    <a:p>
                      <a:pPr algn="ctr" rtl="0" fontAlgn="ctr">
                        <a:spcBef>
                          <a:spcPts val="0"/>
                        </a:spcBef>
                        <a:spcAft>
                          <a:spcPts val="0"/>
                        </a:spcAft>
                      </a:pPr>
                      <a:r>
                        <a:rPr lang="en-US" sz="1200" b="0" i="0" u="none" strike="noStrike">
                          <a:solidFill>
                            <a:srgbClr val="000000"/>
                          </a:solidFill>
                          <a:effectLst/>
                          <a:latin typeface="Sarabun"/>
                        </a:rPr>
                        <a:t>F002</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ARSISAH KAMPHUAN</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No</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Ranong 85120</a:t>
                      </a:r>
                      <a:endParaRPr lang="en-US" sz="120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R001</a:t>
                      </a:r>
                      <a:endParaRPr lang="en-US" sz="1200" dirty="0">
                        <a:effectLst/>
                      </a:endParaRPr>
                    </a:p>
                  </a:txBody>
                  <a:tcPr marL="52832" marR="52832" marT="26416" marB="2641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117687106"/>
                  </a:ext>
                </a:extLst>
              </a:tr>
            </a:tbl>
          </a:graphicData>
        </a:graphic>
      </p:graphicFrame>
      <p:graphicFrame>
        <p:nvGraphicFramePr>
          <p:cNvPr id="8" name="Table 7">
            <a:extLst>
              <a:ext uri="{FF2B5EF4-FFF2-40B4-BE49-F238E27FC236}">
                <a16:creationId xmlns:a16="http://schemas.microsoft.com/office/drawing/2014/main" id="{E9D0F42F-D2A0-4F4A-89DE-FD5EFCB17591}"/>
              </a:ext>
            </a:extLst>
          </p:cNvPr>
          <p:cNvGraphicFramePr>
            <a:graphicFrameLocks noGrp="1"/>
          </p:cNvGraphicFramePr>
          <p:nvPr/>
        </p:nvGraphicFramePr>
        <p:xfrm>
          <a:off x="249852" y="4220074"/>
          <a:ext cx="2533689" cy="2161427"/>
        </p:xfrm>
        <a:graphic>
          <a:graphicData uri="http://schemas.openxmlformats.org/drawingml/2006/table">
            <a:tbl>
              <a:tblPr/>
              <a:tblGrid>
                <a:gridCol w="543524">
                  <a:extLst>
                    <a:ext uri="{9D8B030D-6E8A-4147-A177-3AD203B41FA5}">
                      <a16:colId xmlns:a16="http://schemas.microsoft.com/office/drawing/2014/main" val="2690700143"/>
                    </a:ext>
                  </a:extLst>
                </a:gridCol>
                <a:gridCol w="995083">
                  <a:extLst>
                    <a:ext uri="{9D8B030D-6E8A-4147-A177-3AD203B41FA5}">
                      <a16:colId xmlns:a16="http://schemas.microsoft.com/office/drawing/2014/main" val="3135574548"/>
                    </a:ext>
                  </a:extLst>
                </a:gridCol>
                <a:gridCol w="995082">
                  <a:extLst>
                    <a:ext uri="{9D8B030D-6E8A-4147-A177-3AD203B41FA5}">
                      <a16:colId xmlns:a16="http://schemas.microsoft.com/office/drawing/2014/main" val="87899183"/>
                    </a:ext>
                  </a:extLst>
                </a:gridCol>
              </a:tblGrid>
              <a:tr h="703982">
                <a:tc>
                  <a:txBody>
                    <a:bodyPr/>
                    <a:lstStyle/>
                    <a:p>
                      <a:pPr algn="ctr" rtl="0" fontAlgn="ctr">
                        <a:spcBef>
                          <a:spcPts val="0"/>
                        </a:spcBef>
                        <a:spcAft>
                          <a:spcPts val="0"/>
                        </a:spcAft>
                      </a:pPr>
                      <a:r>
                        <a:rPr lang="en-US" sz="1200" b="1" i="0" u="none" strike="noStrike">
                          <a:solidFill>
                            <a:srgbClr val="000000"/>
                          </a:solidFill>
                          <a:effectLst/>
                          <a:latin typeface="Sarabun"/>
                        </a:rPr>
                        <a:t>No (PK)</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000000"/>
                          </a:solidFill>
                          <a:effectLst/>
                          <a:latin typeface="Sarabun"/>
                        </a:rPr>
                        <a:t>Program no (fk)</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dirty="0">
                          <a:solidFill>
                            <a:srgbClr val="000000"/>
                          </a:solidFill>
                          <a:effectLst/>
                          <a:latin typeface="Sarabun"/>
                        </a:rPr>
                        <a:t>Customer ID (</a:t>
                      </a:r>
                      <a:r>
                        <a:rPr lang="en-US" sz="1200" b="1" i="0" u="none" strike="noStrike" dirty="0" err="1">
                          <a:solidFill>
                            <a:srgbClr val="000000"/>
                          </a:solidFill>
                          <a:effectLst/>
                          <a:latin typeface="Sarabun"/>
                        </a:rPr>
                        <a:t>fk</a:t>
                      </a:r>
                      <a:r>
                        <a:rPr lang="en-US" sz="1200" b="1" i="0" u="none" strike="noStrike" dirty="0">
                          <a:solidFill>
                            <a:srgbClr val="000000"/>
                          </a:solidFill>
                          <a:effectLst/>
                          <a:latin typeface="Sarabun"/>
                        </a:rPr>
                        <a:t>)</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4166006567"/>
                  </a:ext>
                </a:extLst>
              </a:tr>
              <a:tr h="272146">
                <a:tc>
                  <a:txBody>
                    <a:bodyPr/>
                    <a:lstStyle/>
                    <a:p>
                      <a:pPr algn="ctr" rtl="0" fontAlgn="ctr">
                        <a:spcBef>
                          <a:spcPts val="0"/>
                        </a:spcBef>
                        <a:spcAft>
                          <a:spcPts val="0"/>
                        </a:spcAft>
                      </a:pPr>
                      <a:r>
                        <a:rPr lang="en-US" sz="1200" b="0" i="0" u="none" strike="noStrike">
                          <a:solidFill>
                            <a:srgbClr val="000000"/>
                          </a:solidFill>
                          <a:effectLst/>
                          <a:latin typeface="Sarabun"/>
                        </a:rPr>
                        <a:t>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ST001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F001</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4088710148"/>
                  </a:ext>
                </a:extLst>
              </a:tr>
              <a:tr h="249655">
                <a:tc>
                  <a:txBody>
                    <a:bodyPr/>
                    <a:lstStyle/>
                    <a:p>
                      <a:pPr algn="ctr" rtl="0" fontAlgn="ctr">
                        <a:spcBef>
                          <a:spcPts val="0"/>
                        </a:spcBef>
                        <a:spcAft>
                          <a:spcPts val="0"/>
                        </a:spcAft>
                      </a:pPr>
                      <a:r>
                        <a:rPr lang="en-US" sz="1200" b="0" i="0" u="none" strike="noStrike">
                          <a:solidFill>
                            <a:srgbClr val="000000"/>
                          </a:solidFill>
                          <a:effectLst/>
                          <a:latin typeface="Sarabun"/>
                        </a:rPr>
                        <a:t>02</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MT001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1243885217"/>
                  </a:ext>
                </a:extLst>
              </a:tr>
              <a:tr h="331749">
                <a:tc>
                  <a:txBody>
                    <a:bodyPr/>
                    <a:lstStyle/>
                    <a:p>
                      <a:pPr algn="ctr" rtl="0" fontAlgn="ctr">
                        <a:spcBef>
                          <a:spcPts val="0"/>
                        </a:spcBef>
                        <a:spcAft>
                          <a:spcPts val="0"/>
                        </a:spcAft>
                      </a:pPr>
                      <a:r>
                        <a:rPr lang="en-US" sz="1200" b="0" i="0" u="none" strike="noStrike">
                          <a:solidFill>
                            <a:srgbClr val="000000"/>
                          </a:solidFill>
                          <a:effectLst/>
                          <a:latin typeface="Sarabun"/>
                        </a:rPr>
                        <a:t>03</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MT002</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2506272314"/>
                  </a:ext>
                </a:extLst>
              </a:tr>
              <a:tr h="331749">
                <a:tc>
                  <a:txBody>
                    <a:bodyPr/>
                    <a:lstStyle/>
                    <a:p>
                      <a:pPr algn="ctr" rtl="0" fontAlgn="ctr">
                        <a:spcBef>
                          <a:spcPts val="0"/>
                        </a:spcBef>
                        <a:spcAft>
                          <a:spcPts val="0"/>
                        </a:spcAft>
                      </a:pPr>
                      <a:r>
                        <a:rPr lang="en-US" sz="1200" b="0" i="0" u="none" strike="noStrike">
                          <a:solidFill>
                            <a:srgbClr val="000000"/>
                          </a:solidFill>
                          <a:effectLst/>
                          <a:latin typeface="Sarabun"/>
                        </a:rPr>
                        <a:t>04</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MT002</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M002</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4086076544"/>
                  </a:ext>
                </a:extLst>
              </a:tr>
              <a:tr h="272146">
                <a:tc>
                  <a:txBody>
                    <a:bodyPr/>
                    <a:lstStyle/>
                    <a:p>
                      <a:pPr algn="ctr" rtl="0" fontAlgn="ctr">
                        <a:spcBef>
                          <a:spcPts val="0"/>
                        </a:spcBef>
                        <a:spcAft>
                          <a:spcPts val="0"/>
                        </a:spcAft>
                      </a:pPr>
                      <a:r>
                        <a:rPr lang="en-US" sz="1200" b="0" i="0" u="none" strike="noStrike" dirty="0">
                          <a:solidFill>
                            <a:srgbClr val="000000"/>
                          </a:solidFill>
                          <a:effectLst/>
                          <a:latin typeface="Sarabun"/>
                        </a:rPr>
                        <a:t>05</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LT001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F002</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2665558733"/>
                  </a:ext>
                </a:extLst>
              </a:tr>
            </a:tbl>
          </a:graphicData>
        </a:graphic>
      </p:graphicFrame>
      <p:graphicFrame>
        <p:nvGraphicFramePr>
          <p:cNvPr id="10" name="Table 9">
            <a:extLst>
              <a:ext uri="{FF2B5EF4-FFF2-40B4-BE49-F238E27FC236}">
                <a16:creationId xmlns:a16="http://schemas.microsoft.com/office/drawing/2014/main" id="{BDA3264B-AC5D-4A40-B955-16C13E7A3C60}"/>
              </a:ext>
            </a:extLst>
          </p:cNvPr>
          <p:cNvGraphicFramePr>
            <a:graphicFrameLocks noGrp="1"/>
          </p:cNvGraphicFramePr>
          <p:nvPr>
            <p:extLst>
              <p:ext uri="{D42A27DB-BD31-4B8C-83A1-F6EECF244321}">
                <p14:modId xmlns:p14="http://schemas.microsoft.com/office/powerpoint/2010/main" val="3499228237"/>
              </p:ext>
            </p:extLst>
          </p:nvPr>
        </p:nvGraphicFramePr>
        <p:xfrm>
          <a:off x="3400195" y="4220074"/>
          <a:ext cx="2516941" cy="1842868"/>
        </p:xfrm>
        <a:graphic>
          <a:graphicData uri="http://schemas.openxmlformats.org/drawingml/2006/table">
            <a:tbl>
              <a:tblPr/>
              <a:tblGrid>
                <a:gridCol w="983546">
                  <a:extLst>
                    <a:ext uri="{9D8B030D-6E8A-4147-A177-3AD203B41FA5}">
                      <a16:colId xmlns:a16="http://schemas.microsoft.com/office/drawing/2014/main" val="1947223962"/>
                    </a:ext>
                  </a:extLst>
                </a:gridCol>
                <a:gridCol w="833718">
                  <a:extLst>
                    <a:ext uri="{9D8B030D-6E8A-4147-A177-3AD203B41FA5}">
                      <a16:colId xmlns:a16="http://schemas.microsoft.com/office/drawing/2014/main" val="3322789183"/>
                    </a:ext>
                  </a:extLst>
                </a:gridCol>
                <a:gridCol w="699677">
                  <a:extLst>
                    <a:ext uri="{9D8B030D-6E8A-4147-A177-3AD203B41FA5}">
                      <a16:colId xmlns:a16="http://schemas.microsoft.com/office/drawing/2014/main" val="3989476429"/>
                    </a:ext>
                  </a:extLst>
                </a:gridCol>
              </a:tblGrid>
              <a:tr h="289168">
                <a:tc>
                  <a:txBody>
                    <a:bodyPr/>
                    <a:lstStyle/>
                    <a:p>
                      <a:pPr algn="ctr" rtl="0" fontAlgn="ctr">
                        <a:spcBef>
                          <a:spcPts val="0"/>
                        </a:spcBef>
                        <a:spcAft>
                          <a:spcPts val="0"/>
                        </a:spcAft>
                      </a:pPr>
                      <a:r>
                        <a:rPr lang="en-US" sz="1200" b="1" i="0" u="none" strike="noStrike">
                          <a:solidFill>
                            <a:srgbClr val="000000"/>
                          </a:solidFill>
                          <a:effectLst/>
                          <a:latin typeface="Sarabun"/>
                        </a:rPr>
                        <a:t>Program no (PK)</a:t>
                      </a:r>
                      <a:endParaRPr lang="en-US" sz="120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Days</a:t>
                      </a:r>
                      <a:endParaRPr lang="en-US" sz="120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Price</a:t>
                      </a:r>
                      <a:endParaRPr lang="en-US" sz="120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15222413"/>
                  </a:ext>
                </a:extLst>
              </a:tr>
              <a:tr h="161241">
                <a:tc>
                  <a:txBody>
                    <a:bodyPr/>
                    <a:lstStyle/>
                    <a:p>
                      <a:pPr algn="ctr" rtl="0" fontAlgn="ctr">
                        <a:spcBef>
                          <a:spcPts val="0"/>
                        </a:spcBef>
                        <a:spcAft>
                          <a:spcPts val="0"/>
                        </a:spcAft>
                      </a:pPr>
                      <a:r>
                        <a:rPr lang="en-US" sz="1200" b="0" i="0" u="none" strike="noStrike">
                          <a:solidFill>
                            <a:srgbClr val="000000"/>
                          </a:solidFill>
                          <a:effectLst/>
                          <a:latin typeface="Sarabun"/>
                        </a:rPr>
                        <a:t>ST001</a:t>
                      </a:r>
                      <a:endParaRPr lang="en-US" sz="120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5 days</a:t>
                      </a:r>
                      <a:endParaRPr lang="en-US" sz="120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1,225</a:t>
                      </a:r>
                      <a:endParaRPr lang="en-US" sz="120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41043891"/>
                  </a:ext>
                </a:extLst>
              </a:tr>
              <a:tr h="289168">
                <a:tc>
                  <a:txBody>
                    <a:bodyPr/>
                    <a:lstStyle/>
                    <a:p>
                      <a:pPr algn="ctr" rtl="0" fontAlgn="ctr">
                        <a:spcBef>
                          <a:spcPts val="0"/>
                        </a:spcBef>
                        <a:spcAft>
                          <a:spcPts val="0"/>
                        </a:spcAft>
                      </a:pPr>
                      <a:r>
                        <a:rPr lang="en-US" sz="1200" b="0" i="0" u="none" strike="noStrike">
                          <a:solidFill>
                            <a:srgbClr val="000000"/>
                          </a:solidFill>
                          <a:effectLst/>
                          <a:latin typeface="Sarabun"/>
                        </a:rPr>
                        <a:t>MT001</a:t>
                      </a:r>
                      <a:endParaRPr lang="en-US" sz="1200">
                        <a:effectLst/>
                      </a:endParaRPr>
                    </a:p>
                  </a:txBody>
                  <a:tcPr marL="20634" marR="20634" marT="20634" marB="2063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45 Days </a:t>
                      </a:r>
                      <a:endParaRPr lang="en-US" sz="1200" dirty="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16,100</a:t>
                      </a:r>
                      <a:endParaRPr lang="en-US" sz="120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4409398"/>
                  </a:ext>
                </a:extLst>
              </a:tr>
              <a:tr h="289168">
                <a:tc>
                  <a:txBody>
                    <a:bodyPr/>
                    <a:lstStyle/>
                    <a:p>
                      <a:pPr algn="ctr" rtl="0" fontAlgn="ctr">
                        <a:spcBef>
                          <a:spcPts val="0"/>
                        </a:spcBef>
                        <a:spcAft>
                          <a:spcPts val="0"/>
                        </a:spcAft>
                      </a:pPr>
                      <a:endParaRPr lang="en-US" sz="1200" dirty="0">
                        <a:effectLst/>
                      </a:endParaRPr>
                    </a:p>
                  </a:txBody>
                  <a:tcPr marL="20634" marR="20634" marT="20634" marB="2063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endParaRPr lang="en-US" sz="1200" dirty="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endParaRPr lang="en-US" sz="1200" dirty="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18636285"/>
                  </a:ext>
                </a:extLst>
              </a:tr>
              <a:tr h="289168">
                <a:tc>
                  <a:txBody>
                    <a:bodyPr/>
                    <a:lstStyle/>
                    <a:p>
                      <a:pPr algn="ctr" rtl="0" fontAlgn="ctr">
                        <a:spcBef>
                          <a:spcPts val="0"/>
                        </a:spcBef>
                        <a:spcAft>
                          <a:spcPts val="0"/>
                        </a:spcAft>
                      </a:pPr>
                      <a:r>
                        <a:rPr lang="en-US" sz="1200" b="0" i="0" u="none" strike="noStrike">
                          <a:solidFill>
                            <a:srgbClr val="000000"/>
                          </a:solidFill>
                          <a:effectLst/>
                          <a:latin typeface="Sarabun"/>
                        </a:rPr>
                        <a:t>MT002</a:t>
                      </a:r>
                      <a:endParaRPr lang="en-US" sz="120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25 Days</a:t>
                      </a:r>
                      <a:endParaRPr lang="en-US" sz="120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6,075</a:t>
                      </a:r>
                      <a:endParaRPr lang="en-US" sz="120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05622336"/>
                  </a:ext>
                </a:extLst>
              </a:tr>
              <a:tr h="289168">
                <a:tc>
                  <a:txBody>
                    <a:bodyPr/>
                    <a:lstStyle/>
                    <a:p>
                      <a:pPr algn="ctr" rtl="0" fontAlgn="ctr">
                        <a:spcBef>
                          <a:spcPts val="0"/>
                        </a:spcBef>
                        <a:spcAft>
                          <a:spcPts val="0"/>
                        </a:spcAft>
                      </a:pPr>
                      <a:r>
                        <a:rPr lang="en-US" sz="1200" b="0" i="0" u="none" strike="noStrike" dirty="0">
                          <a:solidFill>
                            <a:srgbClr val="000000"/>
                          </a:solidFill>
                          <a:effectLst/>
                          <a:latin typeface="Sarabun"/>
                        </a:rPr>
                        <a:t>LT001</a:t>
                      </a:r>
                      <a:endParaRPr lang="en-US" sz="1200" dirty="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75Days</a:t>
                      </a:r>
                      <a:endParaRPr lang="en-US" sz="1200" dirty="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16,250</a:t>
                      </a:r>
                      <a:endParaRPr lang="en-US" sz="1200" dirty="0">
                        <a:effectLst/>
                      </a:endParaRPr>
                    </a:p>
                  </a:txBody>
                  <a:tcPr marL="68779" marR="68779" marT="34389" marB="3438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596036"/>
                  </a:ext>
                </a:extLst>
              </a:tr>
            </a:tbl>
          </a:graphicData>
        </a:graphic>
      </p:graphicFrame>
      <p:graphicFrame>
        <p:nvGraphicFramePr>
          <p:cNvPr id="12" name="Table 11">
            <a:extLst>
              <a:ext uri="{FF2B5EF4-FFF2-40B4-BE49-F238E27FC236}">
                <a16:creationId xmlns:a16="http://schemas.microsoft.com/office/drawing/2014/main" id="{DEEADD33-5FD8-8948-A168-C455137658B8}"/>
              </a:ext>
            </a:extLst>
          </p:cNvPr>
          <p:cNvGraphicFramePr>
            <a:graphicFrameLocks noGrp="1"/>
          </p:cNvGraphicFramePr>
          <p:nvPr>
            <p:extLst>
              <p:ext uri="{D42A27DB-BD31-4B8C-83A1-F6EECF244321}">
                <p14:modId xmlns:p14="http://schemas.microsoft.com/office/powerpoint/2010/main" val="1834698540"/>
              </p:ext>
            </p:extLst>
          </p:nvPr>
        </p:nvGraphicFramePr>
        <p:xfrm>
          <a:off x="6130480" y="4277399"/>
          <a:ext cx="2104562" cy="1871532"/>
        </p:xfrm>
        <a:graphic>
          <a:graphicData uri="http://schemas.openxmlformats.org/drawingml/2006/table">
            <a:tbl>
              <a:tblPr/>
              <a:tblGrid>
                <a:gridCol w="956619">
                  <a:extLst>
                    <a:ext uri="{9D8B030D-6E8A-4147-A177-3AD203B41FA5}">
                      <a16:colId xmlns:a16="http://schemas.microsoft.com/office/drawing/2014/main" val="690368042"/>
                    </a:ext>
                  </a:extLst>
                </a:gridCol>
                <a:gridCol w="1147943">
                  <a:extLst>
                    <a:ext uri="{9D8B030D-6E8A-4147-A177-3AD203B41FA5}">
                      <a16:colId xmlns:a16="http://schemas.microsoft.com/office/drawing/2014/main" val="3827331929"/>
                    </a:ext>
                  </a:extLst>
                </a:gridCol>
              </a:tblGrid>
              <a:tr h="361246">
                <a:tc>
                  <a:txBody>
                    <a:bodyPr/>
                    <a:lstStyle/>
                    <a:p>
                      <a:pPr algn="ctr" rtl="0" fontAlgn="ctr">
                        <a:spcBef>
                          <a:spcPts val="0"/>
                        </a:spcBef>
                        <a:spcAft>
                          <a:spcPts val="0"/>
                        </a:spcAft>
                      </a:pPr>
                      <a:r>
                        <a:rPr lang="en-US" sz="1200" b="1" i="0" u="none" strike="noStrike">
                          <a:solidFill>
                            <a:srgbClr val="000000"/>
                          </a:solidFill>
                          <a:effectLst/>
                          <a:latin typeface="Sarabun"/>
                        </a:rPr>
                        <a:t>Area ID (PK)</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dirty="0" err="1">
                          <a:solidFill>
                            <a:srgbClr val="FFFFFF"/>
                          </a:solidFill>
                          <a:effectLst/>
                          <a:latin typeface="Sarabun"/>
                        </a:rPr>
                        <a:t>Area_Name</a:t>
                      </a:r>
                      <a:endParaRPr lang="en-US" sz="1200" dirty="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3410870890"/>
                  </a:ext>
                </a:extLst>
              </a:tr>
              <a:tr h="201432">
                <a:tc>
                  <a:txBody>
                    <a:bodyPr/>
                    <a:lstStyle/>
                    <a:p>
                      <a:pPr algn="ctr" rtl="0" fontAlgn="ctr">
                        <a:spcBef>
                          <a:spcPts val="0"/>
                        </a:spcBef>
                        <a:spcAft>
                          <a:spcPts val="0"/>
                        </a:spcAft>
                      </a:pPr>
                      <a:r>
                        <a:rPr lang="en-US" sz="1200" b="0" i="0" u="none" strike="noStrike">
                          <a:solidFill>
                            <a:srgbClr val="000000"/>
                          </a:solidFill>
                          <a:effectLst/>
                          <a:latin typeface="Sarabun"/>
                        </a:rPr>
                        <a:t>Y001</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Yala</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03393922"/>
                  </a:ext>
                </a:extLst>
              </a:tr>
              <a:tr h="361246">
                <a:tc>
                  <a:txBody>
                    <a:bodyPr/>
                    <a:lstStyle/>
                    <a:p>
                      <a:pPr algn="ctr" rtl="0" fontAlgn="ctr">
                        <a:spcBef>
                          <a:spcPts val="0"/>
                        </a:spcBef>
                        <a:spcAft>
                          <a:spcPts val="0"/>
                        </a:spcAft>
                      </a:pPr>
                      <a:r>
                        <a:rPr lang="en-US" sz="1200" b="0" i="0" u="none" strike="noStrike">
                          <a:solidFill>
                            <a:srgbClr val="000000"/>
                          </a:solidFill>
                          <a:effectLst/>
                          <a:latin typeface="Sarabun"/>
                        </a:rPr>
                        <a:t>N001</a:t>
                      </a:r>
                      <a:endParaRPr lang="en-US" sz="1200">
                        <a:effectLst/>
                      </a:endParaRPr>
                    </a:p>
                  </a:txBody>
                  <a:tcPr marL="23915" marR="23915" marT="23915" marB="2391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Narathiwat</a:t>
                      </a:r>
                      <a:endParaRPr lang="en-US" sz="1200" dirty="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3999290"/>
                  </a:ext>
                </a:extLst>
              </a:tr>
              <a:tr h="361246">
                <a:tc>
                  <a:txBody>
                    <a:bodyPr/>
                    <a:lstStyle/>
                    <a:p>
                      <a:pPr algn="ctr" rtl="0" fontAlgn="ctr">
                        <a:spcBef>
                          <a:spcPts val="0"/>
                        </a:spcBef>
                        <a:spcAft>
                          <a:spcPts val="0"/>
                        </a:spcAft>
                      </a:pPr>
                      <a:endParaRPr lang="en-US" sz="1200" dirty="0">
                        <a:effectLst/>
                      </a:endParaRPr>
                    </a:p>
                  </a:txBody>
                  <a:tcPr marL="23915" marR="23915" marT="23915" marB="2391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endParaRPr lang="en-US" sz="1200" dirty="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32224828"/>
                  </a:ext>
                </a:extLst>
              </a:tr>
              <a:tr h="245547">
                <a:tc>
                  <a:txBody>
                    <a:bodyPr/>
                    <a:lstStyle/>
                    <a:p>
                      <a:pPr algn="ctr" rtl="0" fontAlgn="ctr">
                        <a:spcBef>
                          <a:spcPts val="0"/>
                        </a:spcBef>
                        <a:spcAft>
                          <a:spcPts val="0"/>
                        </a:spcAft>
                      </a:pPr>
                      <a:r>
                        <a:rPr lang="en-US" sz="1200" b="0" i="0" u="none" strike="noStrike">
                          <a:solidFill>
                            <a:srgbClr val="000000"/>
                          </a:solidFill>
                          <a:effectLst/>
                          <a:latin typeface="Sarabun"/>
                        </a:rPr>
                        <a:t>P001</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Pattani</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792208"/>
                  </a:ext>
                </a:extLst>
              </a:tr>
              <a:tr h="201432">
                <a:tc>
                  <a:txBody>
                    <a:bodyPr/>
                    <a:lstStyle/>
                    <a:p>
                      <a:pPr algn="ctr" rtl="0" fontAlgn="ctr">
                        <a:spcBef>
                          <a:spcPts val="0"/>
                        </a:spcBef>
                        <a:spcAft>
                          <a:spcPts val="0"/>
                        </a:spcAft>
                      </a:pPr>
                      <a:r>
                        <a:rPr lang="en-US" sz="1200" b="0" i="0" u="none" strike="noStrike">
                          <a:solidFill>
                            <a:srgbClr val="000000"/>
                          </a:solidFill>
                          <a:effectLst/>
                          <a:latin typeface="Sarabun"/>
                        </a:rPr>
                        <a:t>R001</a:t>
                      </a:r>
                      <a:endParaRPr lang="en-US" sz="120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err="1">
                          <a:solidFill>
                            <a:srgbClr val="000000"/>
                          </a:solidFill>
                          <a:effectLst/>
                          <a:latin typeface="Sarabun"/>
                        </a:rPr>
                        <a:t>Ranong</a:t>
                      </a:r>
                      <a:endParaRPr lang="en-US" sz="1200" dirty="0">
                        <a:effectLst/>
                      </a:endParaRPr>
                    </a:p>
                  </a:txBody>
                  <a:tcPr marL="79718" marR="79718" marT="39859" marB="3985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70417467"/>
                  </a:ext>
                </a:extLst>
              </a:tr>
            </a:tbl>
          </a:graphicData>
        </a:graphic>
      </p:graphicFrame>
      <p:graphicFrame>
        <p:nvGraphicFramePr>
          <p:cNvPr id="14" name="Table 13">
            <a:extLst>
              <a:ext uri="{FF2B5EF4-FFF2-40B4-BE49-F238E27FC236}">
                <a16:creationId xmlns:a16="http://schemas.microsoft.com/office/drawing/2014/main" id="{25CFC463-0E74-EB4A-997E-04A75314EC5B}"/>
              </a:ext>
            </a:extLst>
          </p:cNvPr>
          <p:cNvGraphicFramePr>
            <a:graphicFrameLocks noGrp="1"/>
          </p:cNvGraphicFramePr>
          <p:nvPr>
            <p:extLst>
              <p:ext uri="{D42A27DB-BD31-4B8C-83A1-F6EECF244321}">
                <p14:modId xmlns:p14="http://schemas.microsoft.com/office/powerpoint/2010/main" val="485765770"/>
              </p:ext>
            </p:extLst>
          </p:nvPr>
        </p:nvGraphicFramePr>
        <p:xfrm>
          <a:off x="8939800" y="4364071"/>
          <a:ext cx="3144623" cy="2403740"/>
        </p:xfrm>
        <a:graphic>
          <a:graphicData uri="http://schemas.openxmlformats.org/drawingml/2006/table">
            <a:tbl>
              <a:tblPr/>
              <a:tblGrid>
                <a:gridCol w="522126">
                  <a:extLst>
                    <a:ext uri="{9D8B030D-6E8A-4147-A177-3AD203B41FA5}">
                      <a16:colId xmlns:a16="http://schemas.microsoft.com/office/drawing/2014/main" val="4030720688"/>
                    </a:ext>
                  </a:extLst>
                </a:gridCol>
                <a:gridCol w="711990">
                  <a:extLst>
                    <a:ext uri="{9D8B030D-6E8A-4147-A177-3AD203B41FA5}">
                      <a16:colId xmlns:a16="http://schemas.microsoft.com/office/drawing/2014/main" val="135069887"/>
                    </a:ext>
                  </a:extLst>
                </a:gridCol>
                <a:gridCol w="901854">
                  <a:extLst>
                    <a:ext uri="{9D8B030D-6E8A-4147-A177-3AD203B41FA5}">
                      <a16:colId xmlns:a16="http://schemas.microsoft.com/office/drawing/2014/main" val="1376782410"/>
                    </a:ext>
                  </a:extLst>
                </a:gridCol>
                <a:gridCol w="1008653">
                  <a:extLst>
                    <a:ext uri="{9D8B030D-6E8A-4147-A177-3AD203B41FA5}">
                      <a16:colId xmlns:a16="http://schemas.microsoft.com/office/drawing/2014/main" val="3697568858"/>
                    </a:ext>
                  </a:extLst>
                </a:gridCol>
              </a:tblGrid>
              <a:tr h="494265">
                <a:tc>
                  <a:txBody>
                    <a:bodyPr/>
                    <a:lstStyle/>
                    <a:p>
                      <a:pPr algn="ctr" rtl="0" fontAlgn="ctr">
                        <a:spcBef>
                          <a:spcPts val="0"/>
                        </a:spcBef>
                        <a:spcAft>
                          <a:spcPts val="0"/>
                        </a:spcAft>
                      </a:pPr>
                      <a:r>
                        <a:rPr lang="en-US" sz="1200" b="1" i="0" u="none" strike="noStrike">
                          <a:solidFill>
                            <a:srgbClr val="000000"/>
                          </a:solidFill>
                          <a:effectLst/>
                          <a:latin typeface="Sarabun"/>
                        </a:rPr>
                        <a:t>Area ID (FK)</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dirty="0" err="1">
                          <a:solidFill>
                            <a:srgbClr val="000000"/>
                          </a:solidFill>
                          <a:effectLst/>
                          <a:latin typeface="Sarabun"/>
                        </a:rPr>
                        <a:t>BranchID</a:t>
                      </a:r>
                      <a:r>
                        <a:rPr lang="en-US" sz="1200" b="1" i="0" u="none" strike="noStrike" dirty="0">
                          <a:solidFill>
                            <a:srgbClr val="000000"/>
                          </a:solidFill>
                          <a:effectLst/>
                          <a:latin typeface="Sarabun"/>
                        </a:rPr>
                        <a:t> (PK)</a:t>
                      </a:r>
                      <a:endParaRPr lang="en-US" sz="1200" dirty="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Delivery Branch</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200" b="1" i="0" u="none" strike="noStrike">
                          <a:solidFill>
                            <a:srgbClr val="FFFFFF"/>
                          </a:solidFill>
                          <a:effectLst/>
                          <a:latin typeface="Sarabun"/>
                        </a:rPr>
                        <a:t>Branch Phone</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45562124"/>
                  </a:ext>
                </a:extLst>
              </a:tr>
              <a:tr h="342669">
                <a:tc>
                  <a:txBody>
                    <a:bodyPr/>
                    <a:lstStyle/>
                    <a:p>
                      <a:pPr algn="ctr" rtl="0" fontAlgn="ctr">
                        <a:spcBef>
                          <a:spcPts val="0"/>
                        </a:spcBef>
                        <a:spcAft>
                          <a:spcPts val="0"/>
                        </a:spcAft>
                      </a:pPr>
                      <a:r>
                        <a:rPr lang="en-US" sz="1200" b="0" i="0" u="none" strike="noStrike">
                          <a:solidFill>
                            <a:srgbClr val="000000"/>
                          </a:solidFill>
                          <a:effectLst/>
                          <a:latin typeface="Sarabun"/>
                        </a:rPr>
                        <a:t>Y001</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YM01</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mueang district</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02-000-3000</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87272768"/>
                  </a:ext>
                </a:extLst>
              </a:tr>
              <a:tr h="342669">
                <a:tc>
                  <a:txBody>
                    <a:bodyPr/>
                    <a:lstStyle/>
                    <a:p>
                      <a:pPr algn="ctr" rtl="0" fontAlgn="ctr">
                        <a:spcBef>
                          <a:spcPts val="0"/>
                        </a:spcBef>
                        <a:spcAft>
                          <a:spcPts val="0"/>
                        </a:spcAft>
                      </a:pPr>
                      <a:r>
                        <a:rPr lang="en-US" sz="1200" b="0" i="0" u="none" strike="noStrike">
                          <a:solidFill>
                            <a:srgbClr val="000000"/>
                          </a:solidFill>
                          <a:effectLst/>
                          <a:latin typeface="Sarabun"/>
                        </a:rPr>
                        <a:t>N001</a:t>
                      </a:r>
                      <a:endParaRPr lang="en-US" sz="1200">
                        <a:effectLst/>
                      </a:endParaRPr>
                    </a:p>
                  </a:txBody>
                  <a:tcPr marL="17800" marR="17800" marT="17800" marB="1780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NT01</a:t>
                      </a:r>
                      <a:endParaRPr lang="en-US" sz="1200" dirty="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Tak Bai</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02-000-4000</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89954109"/>
                  </a:ext>
                </a:extLst>
              </a:tr>
              <a:tr h="342669">
                <a:tc>
                  <a:txBody>
                    <a:bodyPr/>
                    <a:lstStyle/>
                    <a:p>
                      <a:pPr algn="ctr" rtl="0" fontAlgn="ctr">
                        <a:spcBef>
                          <a:spcPts val="0"/>
                        </a:spcBef>
                        <a:spcAft>
                          <a:spcPts val="0"/>
                        </a:spcAft>
                      </a:pPr>
                      <a:endParaRPr lang="en-US" sz="1200" dirty="0">
                        <a:effectLst/>
                      </a:endParaRPr>
                    </a:p>
                  </a:txBody>
                  <a:tcPr marL="17800" marR="17800" marT="17800" marB="17800"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endParaRPr lang="en-US" sz="1200" dirty="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endParaRPr lang="en-US" sz="1200" dirty="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endParaRPr lang="en-US" sz="1200" dirty="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95857586"/>
                  </a:ext>
                </a:extLst>
              </a:tr>
              <a:tr h="342669">
                <a:tc>
                  <a:txBody>
                    <a:bodyPr/>
                    <a:lstStyle/>
                    <a:p>
                      <a:pPr algn="ctr" rtl="0" fontAlgn="ctr">
                        <a:spcBef>
                          <a:spcPts val="0"/>
                        </a:spcBef>
                        <a:spcAft>
                          <a:spcPts val="0"/>
                        </a:spcAft>
                      </a:pPr>
                      <a:r>
                        <a:rPr lang="en-US" sz="1200" b="0" i="0" u="none" strike="noStrike">
                          <a:solidFill>
                            <a:srgbClr val="000000"/>
                          </a:solidFill>
                          <a:effectLst/>
                          <a:latin typeface="Sarabun"/>
                        </a:rPr>
                        <a:t>P001</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PS01</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Saiburee</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02-000-5000</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85790415"/>
                  </a:ext>
                </a:extLst>
              </a:tr>
              <a:tr h="342669">
                <a:tc>
                  <a:txBody>
                    <a:bodyPr/>
                    <a:lstStyle/>
                    <a:p>
                      <a:pPr algn="ctr" rtl="0" fontAlgn="ctr">
                        <a:spcBef>
                          <a:spcPts val="0"/>
                        </a:spcBef>
                        <a:spcAft>
                          <a:spcPts val="0"/>
                        </a:spcAft>
                      </a:pPr>
                      <a:r>
                        <a:rPr lang="en-US" sz="1200" b="0" i="0" u="none" strike="noStrike">
                          <a:solidFill>
                            <a:srgbClr val="000000"/>
                          </a:solidFill>
                          <a:effectLst/>
                          <a:latin typeface="Sarabun"/>
                        </a:rPr>
                        <a:t>R001</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RP01</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Pak Nam</a:t>
                      </a:r>
                      <a:endParaRPr lang="en-US" sz="120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02-000-5000</a:t>
                      </a:r>
                      <a:endParaRPr lang="en-US" sz="1200" dirty="0">
                        <a:effectLst/>
                      </a:endParaRPr>
                    </a:p>
                  </a:txBody>
                  <a:tcPr marL="59333" marR="59333" marT="29666" marB="296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04691291"/>
                  </a:ext>
                </a:extLst>
              </a:tr>
            </a:tbl>
          </a:graphicData>
        </a:graphic>
      </p:graphicFrame>
      <p:graphicFrame>
        <p:nvGraphicFramePr>
          <p:cNvPr id="16" name="Table 15">
            <a:extLst>
              <a:ext uri="{FF2B5EF4-FFF2-40B4-BE49-F238E27FC236}">
                <a16:creationId xmlns:a16="http://schemas.microsoft.com/office/drawing/2014/main" id="{3C48298D-ECD7-8640-8C00-C1415EFE7EF0}"/>
              </a:ext>
            </a:extLst>
          </p:cNvPr>
          <p:cNvGraphicFramePr>
            <a:graphicFrameLocks noGrp="1"/>
          </p:cNvGraphicFramePr>
          <p:nvPr>
            <p:extLst>
              <p:ext uri="{D42A27DB-BD31-4B8C-83A1-F6EECF244321}">
                <p14:modId xmlns:p14="http://schemas.microsoft.com/office/powerpoint/2010/main" val="2529392939"/>
              </p:ext>
            </p:extLst>
          </p:nvPr>
        </p:nvGraphicFramePr>
        <p:xfrm>
          <a:off x="5917136" y="354898"/>
          <a:ext cx="3240511" cy="2139032"/>
        </p:xfrm>
        <a:graphic>
          <a:graphicData uri="http://schemas.openxmlformats.org/drawingml/2006/table">
            <a:tbl>
              <a:tblPr/>
              <a:tblGrid>
                <a:gridCol w="1102066">
                  <a:extLst>
                    <a:ext uri="{9D8B030D-6E8A-4147-A177-3AD203B41FA5}">
                      <a16:colId xmlns:a16="http://schemas.microsoft.com/office/drawing/2014/main" val="4161541314"/>
                    </a:ext>
                  </a:extLst>
                </a:gridCol>
                <a:gridCol w="2138445">
                  <a:extLst>
                    <a:ext uri="{9D8B030D-6E8A-4147-A177-3AD203B41FA5}">
                      <a16:colId xmlns:a16="http://schemas.microsoft.com/office/drawing/2014/main" val="3007589099"/>
                    </a:ext>
                  </a:extLst>
                </a:gridCol>
              </a:tblGrid>
              <a:tr h="402410">
                <a:tc>
                  <a:txBody>
                    <a:bodyPr/>
                    <a:lstStyle/>
                    <a:p>
                      <a:pPr algn="ctr" rtl="0" fontAlgn="ctr">
                        <a:spcBef>
                          <a:spcPts val="0"/>
                        </a:spcBef>
                        <a:spcAft>
                          <a:spcPts val="0"/>
                        </a:spcAft>
                      </a:pPr>
                      <a:r>
                        <a:rPr lang="en-US" sz="1200" b="1" i="0" u="none" strike="noStrike">
                          <a:solidFill>
                            <a:srgbClr val="000000"/>
                          </a:solidFill>
                          <a:effectLst/>
                          <a:latin typeface="Sarabun"/>
                        </a:rPr>
                        <a:t>News_ID (PK)</a:t>
                      </a:r>
                      <a:endParaRPr lang="en-US" sz="1200">
                        <a:effectLst/>
                      </a:endParaRPr>
                    </a:p>
                  </a:txBody>
                  <a:tcPr marL="72984" marR="72984" marT="36492" marB="3649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dirty="0">
                          <a:solidFill>
                            <a:srgbClr val="FFFFFF"/>
                          </a:solidFill>
                          <a:effectLst/>
                          <a:latin typeface="Sarabun"/>
                        </a:rPr>
                        <a:t>Newsletter</a:t>
                      </a:r>
                      <a:endParaRPr lang="en-US" sz="1200" dirty="0">
                        <a:effectLst/>
                      </a:endParaRPr>
                    </a:p>
                  </a:txBody>
                  <a:tcPr marL="72984" marR="72984" marT="36492" marB="3649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1935627625"/>
                  </a:ext>
                </a:extLst>
              </a:tr>
              <a:tr h="402410">
                <a:tc>
                  <a:txBody>
                    <a:bodyPr/>
                    <a:lstStyle/>
                    <a:p>
                      <a:pPr algn="ctr" rtl="0" fontAlgn="ctr">
                        <a:spcBef>
                          <a:spcPts val="0"/>
                        </a:spcBef>
                        <a:spcAft>
                          <a:spcPts val="0"/>
                        </a:spcAft>
                      </a:pPr>
                      <a:endParaRPr lang="en-US" sz="1200" dirty="0">
                        <a:effectLst/>
                      </a:endParaRPr>
                    </a:p>
                  </a:txBody>
                  <a:tcPr marL="72984" marR="72984" marT="36492" marB="3649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endParaRPr lang="en-US" sz="1200" dirty="0">
                        <a:effectLst/>
                      </a:endParaRPr>
                    </a:p>
                  </a:txBody>
                  <a:tcPr marL="72984" marR="72984" marT="36492" marB="3649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29928605"/>
                  </a:ext>
                </a:extLst>
              </a:tr>
              <a:tr h="224385">
                <a:tc>
                  <a:txBody>
                    <a:bodyPr/>
                    <a:lstStyle/>
                    <a:p>
                      <a:pPr algn="ctr" rtl="0" fontAlgn="ctr">
                        <a:spcBef>
                          <a:spcPts val="0"/>
                        </a:spcBef>
                        <a:spcAft>
                          <a:spcPts val="0"/>
                        </a:spcAft>
                      </a:pPr>
                      <a:endParaRPr lang="en-US" sz="1200">
                        <a:effectLst/>
                      </a:endParaRPr>
                    </a:p>
                  </a:txBody>
                  <a:tcPr marL="21895" marR="21895" marT="21895" marB="2189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endParaRPr lang="en-US" sz="1200" dirty="0">
                        <a:effectLst/>
                      </a:endParaRPr>
                    </a:p>
                  </a:txBody>
                  <a:tcPr marL="72984" marR="72984" marT="36492" marB="3649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49990815"/>
                  </a:ext>
                </a:extLst>
              </a:tr>
              <a:tr h="402410">
                <a:tc>
                  <a:txBody>
                    <a:bodyPr/>
                    <a:lstStyle/>
                    <a:p>
                      <a:pPr algn="ctr" rtl="0" fontAlgn="ctr">
                        <a:spcBef>
                          <a:spcPts val="0"/>
                        </a:spcBef>
                        <a:spcAft>
                          <a:spcPts val="0"/>
                        </a:spcAft>
                      </a:pPr>
                      <a:r>
                        <a:rPr lang="en-US" sz="1200" b="0" i="0" u="none" strike="noStrike">
                          <a:solidFill>
                            <a:srgbClr val="000000"/>
                          </a:solidFill>
                          <a:effectLst/>
                          <a:latin typeface="Sarabun"/>
                        </a:rPr>
                        <a:t>LW001</a:t>
                      </a:r>
                      <a:endParaRPr lang="en-US" sz="1200">
                        <a:effectLst/>
                      </a:endParaRPr>
                    </a:p>
                  </a:txBody>
                  <a:tcPr marL="21895" marR="21895" marT="21895" marB="2189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lose weight and exercise</a:t>
                      </a:r>
                      <a:endParaRPr lang="en-US" sz="1200" dirty="0">
                        <a:effectLst/>
                      </a:endParaRPr>
                    </a:p>
                  </a:txBody>
                  <a:tcPr marL="72984" marR="72984" marT="36492" marB="3649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31358458"/>
                  </a:ext>
                </a:extLst>
              </a:tr>
              <a:tr h="273528">
                <a:tc>
                  <a:txBody>
                    <a:bodyPr/>
                    <a:lstStyle/>
                    <a:p>
                      <a:pPr algn="ctr" rtl="0" fontAlgn="ctr">
                        <a:spcBef>
                          <a:spcPts val="0"/>
                        </a:spcBef>
                        <a:spcAft>
                          <a:spcPts val="0"/>
                        </a:spcAft>
                      </a:pPr>
                      <a:r>
                        <a:rPr lang="en-US" sz="1200" b="0" i="0" u="none" strike="noStrike">
                          <a:solidFill>
                            <a:srgbClr val="000000"/>
                          </a:solidFill>
                          <a:effectLst/>
                          <a:latin typeface="Sarabun"/>
                        </a:rPr>
                        <a:t>HC001</a:t>
                      </a:r>
                      <a:endParaRPr lang="en-US" sz="1200">
                        <a:effectLst/>
                      </a:endParaRPr>
                    </a:p>
                  </a:txBody>
                  <a:tcPr marL="72984" marR="72984" marT="36492" marB="3649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healthy cooking</a:t>
                      </a:r>
                      <a:endParaRPr lang="en-US" sz="1200">
                        <a:effectLst/>
                      </a:endParaRPr>
                    </a:p>
                  </a:txBody>
                  <a:tcPr marL="72984" marR="72984" marT="36492" marB="3649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24703694"/>
                  </a:ext>
                </a:extLst>
              </a:tr>
              <a:tr h="402410">
                <a:tc>
                  <a:txBody>
                    <a:bodyPr/>
                    <a:lstStyle/>
                    <a:p>
                      <a:pPr algn="ctr" rtl="0" fontAlgn="ctr">
                        <a:spcBef>
                          <a:spcPts val="0"/>
                        </a:spcBef>
                        <a:spcAft>
                          <a:spcPts val="0"/>
                        </a:spcAft>
                      </a:pPr>
                      <a:endParaRPr lang="en-US" sz="1200" dirty="0">
                        <a:effectLst/>
                      </a:endParaRPr>
                    </a:p>
                  </a:txBody>
                  <a:tcPr marL="72984" marR="72984" marT="36492" marB="3649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endParaRPr lang="en-US" sz="1200" dirty="0">
                        <a:effectLst/>
                      </a:endParaRPr>
                    </a:p>
                  </a:txBody>
                  <a:tcPr marL="72984" marR="72984" marT="36492" marB="36492"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73055821"/>
                  </a:ext>
                </a:extLst>
              </a:tr>
            </a:tbl>
          </a:graphicData>
        </a:graphic>
      </p:graphicFrame>
      <p:graphicFrame>
        <p:nvGraphicFramePr>
          <p:cNvPr id="18" name="Table 17">
            <a:extLst>
              <a:ext uri="{FF2B5EF4-FFF2-40B4-BE49-F238E27FC236}">
                <a16:creationId xmlns:a16="http://schemas.microsoft.com/office/drawing/2014/main" id="{CCF1C5E5-70D4-784A-968E-8E115768C741}"/>
              </a:ext>
            </a:extLst>
          </p:cNvPr>
          <p:cNvGraphicFramePr>
            <a:graphicFrameLocks noGrp="1"/>
          </p:cNvGraphicFramePr>
          <p:nvPr/>
        </p:nvGraphicFramePr>
        <p:xfrm>
          <a:off x="9417357" y="222544"/>
          <a:ext cx="2404661" cy="2403739"/>
        </p:xfrm>
        <a:graphic>
          <a:graphicData uri="http://schemas.openxmlformats.org/drawingml/2006/table">
            <a:tbl>
              <a:tblPr/>
              <a:tblGrid>
                <a:gridCol w="656543">
                  <a:extLst>
                    <a:ext uri="{9D8B030D-6E8A-4147-A177-3AD203B41FA5}">
                      <a16:colId xmlns:a16="http://schemas.microsoft.com/office/drawing/2014/main" val="779785938"/>
                    </a:ext>
                  </a:extLst>
                </a:gridCol>
                <a:gridCol w="981635">
                  <a:extLst>
                    <a:ext uri="{9D8B030D-6E8A-4147-A177-3AD203B41FA5}">
                      <a16:colId xmlns:a16="http://schemas.microsoft.com/office/drawing/2014/main" val="1809681244"/>
                    </a:ext>
                  </a:extLst>
                </a:gridCol>
                <a:gridCol w="766483">
                  <a:extLst>
                    <a:ext uri="{9D8B030D-6E8A-4147-A177-3AD203B41FA5}">
                      <a16:colId xmlns:a16="http://schemas.microsoft.com/office/drawing/2014/main" val="1092295424"/>
                    </a:ext>
                  </a:extLst>
                </a:gridCol>
              </a:tblGrid>
              <a:tr h="782904">
                <a:tc>
                  <a:txBody>
                    <a:bodyPr/>
                    <a:lstStyle/>
                    <a:p>
                      <a:pPr algn="ctr" rtl="0" fontAlgn="ctr">
                        <a:spcBef>
                          <a:spcPts val="0"/>
                        </a:spcBef>
                        <a:spcAft>
                          <a:spcPts val="0"/>
                        </a:spcAft>
                      </a:pPr>
                      <a:r>
                        <a:rPr lang="en-US" sz="1200" b="1" i="0" u="none" strike="noStrike">
                          <a:solidFill>
                            <a:srgbClr val="000000"/>
                          </a:solidFill>
                          <a:effectLst/>
                          <a:latin typeface="Sarabun"/>
                        </a:rPr>
                        <a:t>No (PK)</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dirty="0">
                          <a:solidFill>
                            <a:srgbClr val="000000"/>
                          </a:solidFill>
                          <a:effectLst/>
                          <a:latin typeface="Sarabun"/>
                        </a:rPr>
                        <a:t>Customer ID (FK)</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1" i="0" u="none" strike="noStrike">
                          <a:solidFill>
                            <a:srgbClr val="000000"/>
                          </a:solidFill>
                          <a:effectLst/>
                          <a:latin typeface="Sarabun"/>
                        </a:rPr>
                        <a:t>News_ID</a:t>
                      </a:r>
                      <a:endParaRPr lang="en-US" sz="1200">
                        <a:effectLst/>
                      </a:endParaRPr>
                    </a:p>
                    <a:p>
                      <a:pPr algn="ctr" rtl="0" fontAlgn="ctr">
                        <a:spcBef>
                          <a:spcPts val="0"/>
                        </a:spcBef>
                        <a:spcAft>
                          <a:spcPts val="0"/>
                        </a:spcAft>
                      </a:pPr>
                      <a:r>
                        <a:rPr lang="en-US" sz="1200" b="1" i="0" u="none" strike="noStrike">
                          <a:solidFill>
                            <a:srgbClr val="000000"/>
                          </a:solidFill>
                          <a:effectLst/>
                          <a:latin typeface="Sarabun"/>
                        </a:rPr>
                        <a:t>(FK)</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702515984"/>
                  </a:ext>
                </a:extLst>
              </a:tr>
              <a:tr h="302656">
                <a:tc>
                  <a:txBody>
                    <a:bodyPr/>
                    <a:lstStyle/>
                    <a:p>
                      <a:pPr algn="ctr" rtl="0" fontAlgn="ctr">
                        <a:spcBef>
                          <a:spcPts val="0"/>
                        </a:spcBef>
                        <a:spcAft>
                          <a:spcPts val="0"/>
                        </a:spcAft>
                      </a:pPr>
                      <a:r>
                        <a:rPr lang="en-US" sz="1200" b="0" i="0" u="none" strike="noStrike">
                          <a:solidFill>
                            <a:srgbClr val="000000"/>
                          </a:solidFill>
                          <a:effectLst/>
                          <a:latin typeface="Sarabun"/>
                        </a:rPr>
                        <a:t>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F001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LW001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764554213"/>
                  </a:ext>
                </a:extLst>
              </a:tr>
              <a:tr h="277643">
                <a:tc>
                  <a:txBody>
                    <a:bodyPr/>
                    <a:lstStyle/>
                    <a:p>
                      <a:pPr algn="ctr" rtl="0" fontAlgn="ctr">
                        <a:spcBef>
                          <a:spcPts val="0"/>
                        </a:spcBef>
                        <a:spcAft>
                          <a:spcPts val="0"/>
                        </a:spcAft>
                      </a:pPr>
                      <a:r>
                        <a:rPr lang="en-US" sz="1200" b="0" i="0" u="none" strike="noStrike">
                          <a:solidFill>
                            <a:srgbClr val="000000"/>
                          </a:solidFill>
                          <a:effectLst/>
                          <a:latin typeface="Sarabun"/>
                        </a:rPr>
                        <a:t>02</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M001</a:t>
                      </a:r>
                      <a:endParaRPr lang="en-US" sz="1200" dirty="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HC001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2268181119"/>
                  </a:ext>
                </a:extLst>
              </a:tr>
              <a:tr h="368940">
                <a:tc>
                  <a:txBody>
                    <a:bodyPr/>
                    <a:lstStyle/>
                    <a:p>
                      <a:pPr algn="ctr" rtl="0" fontAlgn="ctr">
                        <a:spcBef>
                          <a:spcPts val="0"/>
                        </a:spcBef>
                        <a:spcAft>
                          <a:spcPts val="0"/>
                        </a:spcAft>
                      </a:pPr>
                      <a:r>
                        <a:rPr lang="en-US" sz="1200" b="0" i="0" u="none" strike="noStrike" dirty="0">
                          <a:solidFill>
                            <a:srgbClr val="000000"/>
                          </a:solidFill>
                          <a:effectLst/>
                          <a:latin typeface="Sarabun"/>
                        </a:rPr>
                        <a:t>03</a:t>
                      </a:r>
                      <a:endParaRPr lang="en-US" sz="1200" dirty="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LW001</a:t>
                      </a:r>
                      <a:endParaRPr lang="en-US" sz="1200">
                        <a:effectLst/>
                      </a:endParaRPr>
                    </a:p>
                  </a:txBody>
                  <a:tcPr marL="25894" marR="25894" marT="25894" marB="25894"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1212998968"/>
                  </a:ext>
                </a:extLst>
              </a:tr>
              <a:tr h="368940">
                <a:tc>
                  <a:txBody>
                    <a:bodyPr/>
                    <a:lstStyle/>
                    <a:p>
                      <a:pPr algn="ctr" rtl="0" fontAlgn="ctr">
                        <a:spcBef>
                          <a:spcPts val="0"/>
                        </a:spcBef>
                        <a:spcAft>
                          <a:spcPts val="0"/>
                        </a:spcAft>
                      </a:pPr>
                      <a:r>
                        <a:rPr lang="en-US" sz="1200" b="0" i="0" u="none" strike="noStrike">
                          <a:solidFill>
                            <a:srgbClr val="000000"/>
                          </a:solidFill>
                          <a:effectLst/>
                          <a:latin typeface="Sarabun"/>
                        </a:rPr>
                        <a:t>04</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M002</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HC001</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3544363362"/>
                  </a:ext>
                </a:extLst>
              </a:tr>
              <a:tr h="302656">
                <a:tc>
                  <a:txBody>
                    <a:bodyPr/>
                    <a:lstStyle/>
                    <a:p>
                      <a:pPr algn="ctr" rtl="0" fontAlgn="ctr">
                        <a:spcBef>
                          <a:spcPts val="0"/>
                        </a:spcBef>
                        <a:spcAft>
                          <a:spcPts val="0"/>
                        </a:spcAft>
                      </a:pPr>
                      <a:r>
                        <a:rPr lang="en-US" sz="1200" b="0" i="0" u="none" strike="noStrike">
                          <a:solidFill>
                            <a:srgbClr val="000000"/>
                          </a:solidFill>
                          <a:effectLst/>
                          <a:latin typeface="Sarabun"/>
                        </a:rPr>
                        <a:t>05</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a:solidFill>
                            <a:srgbClr val="000000"/>
                          </a:solidFill>
                          <a:effectLst/>
                          <a:latin typeface="Sarabun"/>
                        </a:rPr>
                        <a:t>F002</a:t>
                      </a:r>
                      <a:endParaRPr lang="en-US" sz="120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tc>
                  <a:txBody>
                    <a:bodyPr/>
                    <a:lstStyle/>
                    <a:p>
                      <a:pPr algn="ctr" rtl="0" fontAlgn="ctr">
                        <a:spcBef>
                          <a:spcPts val="0"/>
                        </a:spcBef>
                        <a:spcAft>
                          <a:spcPts val="0"/>
                        </a:spcAft>
                      </a:pPr>
                      <a:r>
                        <a:rPr lang="en-US" sz="1200" b="0" i="0" u="none" strike="noStrike" dirty="0">
                          <a:solidFill>
                            <a:srgbClr val="000000"/>
                          </a:solidFill>
                          <a:effectLst/>
                          <a:latin typeface="Sarabun"/>
                        </a:rPr>
                        <a:t>LW001</a:t>
                      </a:r>
                      <a:endParaRPr lang="en-US" sz="1200" dirty="0">
                        <a:effectLst/>
                      </a:endParaRPr>
                    </a:p>
                  </a:txBody>
                  <a:tcPr marL="86313" marR="86313" marT="43157" marB="43157"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DE9D8"/>
                    </a:solidFill>
                  </a:tcPr>
                </a:tc>
                <a:extLst>
                  <a:ext uri="{0D108BD9-81ED-4DB2-BD59-A6C34878D82A}">
                    <a16:rowId xmlns:a16="http://schemas.microsoft.com/office/drawing/2014/main" val="4056311835"/>
                  </a:ext>
                </a:extLst>
              </a:tr>
            </a:tbl>
          </a:graphicData>
        </a:graphic>
      </p:graphicFrame>
      <p:cxnSp>
        <p:nvCxnSpPr>
          <p:cNvPr id="20" name="Elbow Connector 19">
            <a:extLst>
              <a:ext uri="{FF2B5EF4-FFF2-40B4-BE49-F238E27FC236}">
                <a16:creationId xmlns:a16="http://schemas.microsoft.com/office/drawing/2014/main" id="{343614A6-A97B-384B-9936-3635088B53D6}"/>
              </a:ext>
            </a:extLst>
          </p:cNvPr>
          <p:cNvCxnSpPr>
            <a:cxnSpLocks/>
          </p:cNvCxnSpPr>
          <p:nvPr/>
        </p:nvCxnSpPr>
        <p:spPr>
          <a:xfrm rot="16200000" flipH="1">
            <a:off x="337228" y="2474888"/>
            <a:ext cx="3569016" cy="209353"/>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91E2FBCC-2E6A-2144-A163-CFB346DAA487}"/>
              </a:ext>
            </a:extLst>
          </p:cNvPr>
          <p:cNvCxnSpPr>
            <a:cxnSpLocks/>
          </p:cNvCxnSpPr>
          <p:nvPr/>
        </p:nvCxnSpPr>
        <p:spPr>
          <a:xfrm flipV="1">
            <a:off x="1665327" y="4364071"/>
            <a:ext cx="1792904" cy="524690"/>
          </a:xfrm>
          <a:prstGeom prst="bentConnector3">
            <a:avLst>
              <a:gd name="adj1" fmla="val 6725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E1CC0943-7048-B949-AC5B-229F6852CD68}"/>
              </a:ext>
            </a:extLst>
          </p:cNvPr>
          <p:cNvCxnSpPr>
            <a:cxnSpLocks/>
          </p:cNvCxnSpPr>
          <p:nvPr/>
        </p:nvCxnSpPr>
        <p:spPr>
          <a:xfrm rot="16200000" flipH="1">
            <a:off x="4394139" y="2089109"/>
            <a:ext cx="3569016" cy="980907"/>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EE09394-5491-B84F-93F0-D851289A790C}"/>
              </a:ext>
            </a:extLst>
          </p:cNvPr>
          <p:cNvCxnSpPr>
            <a:cxnSpLocks/>
          </p:cNvCxnSpPr>
          <p:nvPr/>
        </p:nvCxnSpPr>
        <p:spPr>
          <a:xfrm rot="10800000" flipV="1">
            <a:off x="6376188" y="350335"/>
            <a:ext cx="4825213" cy="120313"/>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13892A5A-E4F6-4346-8EEA-84C5918FDF9E}"/>
              </a:ext>
            </a:extLst>
          </p:cNvPr>
          <p:cNvCxnSpPr>
            <a:cxnSpLocks/>
          </p:cNvCxnSpPr>
          <p:nvPr/>
        </p:nvCxnSpPr>
        <p:spPr>
          <a:xfrm rot="10800000">
            <a:off x="7019366" y="4364072"/>
            <a:ext cx="1976313" cy="262347"/>
          </a:xfrm>
          <a:prstGeom prst="bentConnector3">
            <a:avLst>
              <a:gd name="adj1" fmla="val 30948"/>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E4BFD6BF-F02F-B542-9438-9EACE27261AE}"/>
              </a:ext>
            </a:extLst>
          </p:cNvPr>
          <p:cNvSpPr>
            <a:spLocks noGrp="1"/>
          </p:cNvSpPr>
          <p:nvPr>
            <p:ph type="title"/>
          </p:nvPr>
        </p:nvSpPr>
        <p:spPr>
          <a:xfrm>
            <a:off x="81752" y="2973532"/>
            <a:ext cx="1183342" cy="1303867"/>
          </a:xfrm>
        </p:spPr>
        <p:txBody>
          <a:bodyPr>
            <a:normAutofit/>
          </a:bodyPr>
          <a:lstStyle/>
          <a:p>
            <a:r>
              <a:rPr lang="en-US" sz="4000" b="1" dirty="0">
                <a:solidFill>
                  <a:srgbClr val="2D2D2D"/>
                </a:solidFill>
                <a:latin typeface="Garamond" panose="02020404030301010803" pitchFamily="18" charset="0"/>
              </a:rPr>
              <a:t>4</a:t>
            </a:r>
            <a:r>
              <a:rPr lang="en-US" sz="4000" b="1" i="0" u="none" strike="noStrike" dirty="0">
                <a:solidFill>
                  <a:srgbClr val="2D2D2D"/>
                </a:solidFill>
                <a:effectLst/>
                <a:latin typeface="Garamond" panose="02020404030301010803" pitchFamily="18" charset="0"/>
              </a:rPr>
              <a:t>NF</a:t>
            </a:r>
            <a:endParaRPr lang="en-US" sz="4000" b="1" dirty="0">
              <a:latin typeface="Garamond" panose="02020404030301010803" pitchFamily="18" charset="0"/>
            </a:endParaRPr>
          </a:p>
        </p:txBody>
      </p:sp>
    </p:spTree>
    <p:extLst>
      <p:ext uri="{BB962C8B-B14F-4D97-AF65-F5344CB8AC3E}">
        <p14:creationId xmlns:p14="http://schemas.microsoft.com/office/powerpoint/2010/main" val="37257672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E7A0-A493-674B-B933-F371ED19372C}"/>
              </a:ext>
            </a:extLst>
          </p:cNvPr>
          <p:cNvSpPr>
            <a:spLocks noGrp="1"/>
          </p:cNvSpPr>
          <p:nvPr>
            <p:ph type="title"/>
          </p:nvPr>
        </p:nvSpPr>
        <p:spPr>
          <a:xfrm>
            <a:off x="1295402" y="982133"/>
            <a:ext cx="9601196" cy="1048374"/>
          </a:xfrm>
        </p:spPr>
        <p:txBody>
          <a:bodyPr>
            <a:normAutofit/>
          </a:bodyPr>
          <a:lstStyle/>
          <a:p>
            <a:pPr rtl="0">
              <a:spcBef>
                <a:spcPts val="0"/>
              </a:spcBef>
              <a:spcAft>
                <a:spcPts val="0"/>
              </a:spcAft>
            </a:pPr>
            <a:r>
              <a:rPr lang="en-US" sz="4000" b="1" i="0" u="none" strike="noStrike" dirty="0">
                <a:solidFill>
                  <a:srgbClr val="000000"/>
                </a:solidFill>
                <a:effectLst/>
                <a:latin typeface="Garamond" panose="02020404030301010803" pitchFamily="18" charset="0"/>
              </a:rPr>
              <a:t>Order amount</a:t>
            </a:r>
            <a:endParaRPr lang="en-US" sz="4000" dirty="0">
              <a:latin typeface="Garamond" panose="02020404030301010803" pitchFamily="18" charset="0"/>
            </a:endParaRPr>
          </a:p>
        </p:txBody>
      </p:sp>
      <p:graphicFrame>
        <p:nvGraphicFramePr>
          <p:cNvPr id="4" name="Table 3">
            <a:extLst>
              <a:ext uri="{FF2B5EF4-FFF2-40B4-BE49-F238E27FC236}">
                <a16:creationId xmlns:a16="http://schemas.microsoft.com/office/drawing/2014/main" id="{12B2EBEA-7385-9C47-8772-22D48173B7F7}"/>
              </a:ext>
            </a:extLst>
          </p:cNvPr>
          <p:cNvGraphicFramePr>
            <a:graphicFrameLocks noGrp="1"/>
          </p:cNvGraphicFramePr>
          <p:nvPr/>
        </p:nvGraphicFramePr>
        <p:xfrm>
          <a:off x="1040823" y="2474259"/>
          <a:ext cx="10138164" cy="3362140"/>
        </p:xfrm>
        <a:graphic>
          <a:graphicData uri="http://schemas.openxmlformats.org/drawingml/2006/table">
            <a:tbl>
              <a:tblPr/>
              <a:tblGrid>
                <a:gridCol w="1197064">
                  <a:extLst>
                    <a:ext uri="{9D8B030D-6E8A-4147-A177-3AD203B41FA5}">
                      <a16:colId xmlns:a16="http://schemas.microsoft.com/office/drawing/2014/main" val="2668561660"/>
                    </a:ext>
                  </a:extLst>
                </a:gridCol>
                <a:gridCol w="1055231">
                  <a:extLst>
                    <a:ext uri="{9D8B030D-6E8A-4147-A177-3AD203B41FA5}">
                      <a16:colId xmlns:a16="http://schemas.microsoft.com/office/drawing/2014/main" val="1933978498"/>
                    </a:ext>
                  </a:extLst>
                </a:gridCol>
                <a:gridCol w="941765">
                  <a:extLst>
                    <a:ext uri="{9D8B030D-6E8A-4147-A177-3AD203B41FA5}">
                      <a16:colId xmlns:a16="http://schemas.microsoft.com/office/drawing/2014/main" val="113953587"/>
                    </a:ext>
                  </a:extLst>
                </a:gridCol>
                <a:gridCol w="1310530">
                  <a:extLst>
                    <a:ext uri="{9D8B030D-6E8A-4147-A177-3AD203B41FA5}">
                      <a16:colId xmlns:a16="http://schemas.microsoft.com/office/drawing/2014/main" val="540293371"/>
                    </a:ext>
                  </a:extLst>
                </a:gridCol>
                <a:gridCol w="1911898">
                  <a:extLst>
                    <a:ext uri="{9D8B030D-6E8A-4147-A177-3AD203B41FA5}">
                      <a16:colId xmlns:a16="http://schemas.microsoft.com/office/drawing/2014/main" val="3730048504"/>
                    </a:ext>
                  </a:extLst>
                </a:gridCol>
                <a:gridCol w="953112">
                  <a:extLst>
                    <a:ext uri="{9D8B030D-6E8A-4147-A177-3AD203B41FA5}">
                      <a16:colId xmlns:a16="http://schemas.microsoft.com/office/drawing/2014/main" val="475657080"/>
                    </a:ext>
                  </a:extLst>
                </a:gridCol>
                <a:gridCol w="1134658">
                  <a:extLst>
                    <a:ext uri="{9D8B030D-6E8A-4147-A177-3AD203B41FA5}">
                      <a16:colId xmlns:a16="http://schemas.microsoft.com/office/drawing/2014/main" val="3255217735"/>
                    </a:ext>
                  </a:extLst>
                </a:gridCol>
                <a:gridCol w="953112">
                  <a:extLst>
                    <a:ext uri="{9D8B030D-6E8A-4147-A177-3AD203B41FA5}">
                      <a16:colId xmlns:a16="http://schemas.microsoft.com/office/drawing/2014/main" val="3479800901"/>
                    </a:ext>
                  </a:extLst>
                </a:gridCol>
                <a:gridCol w="680794">
                  <a:extLst>
                    <a:ext uri="{9D8B030D-6E8A-4147-A177-3AD203B41FA5}">
                      <a16:colId xmlns:a16="http://schemas.microsoft.com/office/drawing/2014/main" val="4269411109"/>
                    </a:ext>
                  </a:extLst>
                </a:gridCol>
              </a:tblGrid>
              <a:tr h="507318">
                <a:tc>
                  <a:txBody>
                    <a:bodyPr/>
                    <a:lstStyle/>
                    <a:p>
                      <a:pPr algn="ctr" rtl="0" fontAlgn="ctr">
                        <a:spcBef>
                          <a:spcPts val="0"/>
                        </a:spcBef>
                        <a:spcAft>
                          <a:spcPts val="0"/>
                        </a:spcAft>
                      </a:pPr>
                      <a:r>
                        <a:rPr lang="en-US" sz="1500" b="1" i="0" u="none" strike="noStrike">
                          <a:solidFill>
                            <a:srgbClr val="FFFFFF"/>
                          </a:solidFill>
                          <a:effectLst/>
                          <a:latin typeface="Sarabun"/>
                        </a:rPr>
                        <a:t>Customer Name</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500" b="1" i="0" u="none" strike="noStrike">
                          <a:solidFill>
                            <a:srgbClr val="FFFFFF"/>
                          </a:solidFill>
                          <a:effectLst/>
                          <a:latin typeface="Sarabun"/>
                        </a:rPr>
                        <a:t>Days</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500" b="1" i="0" u="none" strike="noStrike">
                          <a:solidFill>
                            <a:srgbClr val="FFFFFF"/>
                          </a:solidFill>
                          <a:effectLst/>
                          <a:latin typeface="Sarabun"/>
                        </a:rPr>
                        <a:t>Food Allergies</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500" b="1" i="0" u="none" strike="noStrike">
                          <a:solidFill>
                            <a:srgbClr val="FFFFFF"/>
                          </a:solidFill>
                          <a:effectLst/>
                          <a:latin typeface="Sarabun"/>
                        </a:rPr>
                        <a:t>Shipping Address</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500" b="1" i="0" u="none" strike="noStrike">
                          <a:solidFill>
                            <a:srgbClr val="FFFFFF"/>
                          </a:solidFill>
                          <a:effectLst/>
                          <a:latin typeface="Sarabun"/>
                        </a:rPr>
                        <a:t>Newsletter</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500" b="1" i="0" u="none" strike="noStrike">
                          <a:solidFill>
                            <a:srgbClr val="FFFFFF"/>
                          </a:solidFill>
                          <a:effectLst/>
                          <a:latin typeface="Sarabun"/>
                        </a:rPr>
                        <a:t>Area</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500" b="1" i="0" u="none" strike="noStrike">
                          <a:solidFill>
                            <a:srgbClr val="FFFFFF"/>
                          </a:solidFill>
                          <a:effectLst/>
                          <a:latin typeface="Sarabun"/>
                        </a:rPr>
                        <a:t>Delivery Branch</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500" b="1" i="0" u="none" strike="noStrike">
                          <a:solidFill>
                            <a:srgbClr val="FFFFFF"/>
                          </a:solidFill>
                          <a:effectLst/>
                          <a:latin typeface="Sarabun"/>
                        </a:rPr>
                        <a:t>Branch Phone</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US" sz="1500" b="1" i="0" u="none" strike="noStrike">
                          <a:solidFill>
                            <a:srgbClr val="FFFFFF"/>
                          </a:solidFill>
                          <a:effectLst/>
                          <a:latin typeface="Sarabun"/>
                        </a:rPr>
                        <a:t>Price</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1264947149"/>
                  </a:ext>
                </a:extLst>
              </a:tr>
              <a:tr h="507318">
                <a:tc>
                  <a:txBody>
                    <a:bodyPr/>
                    <a:lstStyle/>
                    <a:p>
                      <a:pPr algn="ctr" rtl="0" fontAlgn="ctr">
                        <a:spcBef>
                          <a:spcPts val="0"/>
                        </a:spcBef>
                        <a:spcAft>
                          <a:spcPts val="0"/>
                        </a:spcAft>
                      </a:pPr>
                      <a:r>
                        <a:rPr lang="en-US" sz="1500" b="0" i="0" u="none" strike="noStrike">
                          <a:solidFill>
                            <a:srgbClr val="000000"/>
                          </a:solidFill>
                          <a:effectLst/>
                          <a:latin typeface="Sarabun"/>
                        </a:rPr>
                        <a:t>AMAL KALAEPEH</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5 days</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Sea Foods</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Yala City</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dirty="0">
                          <a:solidFill>
                            <a:srgbClr val="000000"/>
                          </a:solidFill>
                          <a:effectLst/>
                          <a:latin typeface="Sarabun"/>
                        </a:rPr>
                        <a:t>lose weight and exercise</a:t>
                      </a:r>
                      <a:endParaRPr lang="en-US" sz="1100" dirty="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Yala</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mueang district</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02-000-3000</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1,225</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extLst>
                  <a:ext uri="{0D108BD9-81ED-4DB2-BD59-A6C34878D82A}">
                    <a16:rowId xmlns:a16="http://schemas.microsoft.com/office/drawing/2014/main" val="2668474704"/>
                  </a:ext>
                </a:extLst>
              </a:tr>
              <a:tr h="732610">
                <a:tc>
                  <a:txBody>
                    <a:bodyPr/>
                    <a:lstStyle/>
                    <a:p>
                      <a:pPr algn="ctr" rtl="0" fontAlgn="ctr">
                        <a:spcBef>
                          <a:spcPts val="0"/>
                        </a:spcBef>
                        <a:spcAft>
                          <a:spcPts val="0"/>
                        </a:spcAft>
                      </a:pPr>
                      <a:br>
                        <a:rPr lang="en-US" sz="1500" b="0" i="0" u="none" strike="noStrike">
                          <a:solidFill>
                            <a:srgbClr val="000000"/>
                          </a:solidFill>
                          <a:effectLst/>
                          <a:latin typeface="Sarabun"/>
                        </a:rPr>
                      </a:br>
                      <a:r>
                        <a:rPr lang="en-US" sz="1500" b="0" i="0" u="none" strike="noStrike">
                          <a:solidFill>
                            <a:srgbClr val="000000"/>
                          </a:solidFill>
                          <a:effectLst/>
                          <a:latin typeface="Sarabun"/>
                        </a:rPr>
                        <a:t>NASRUDIN YUSOH</a:t>
                      </a:r>
                      <a:endParaRPr lang="en-US" sz="1100">
                        <a:effectLst/>
                      </a:endParaRPr>
                    </a:p>
                  </a:txBody>
                  <a:tcPr marL="17019" marR="17019" marT="17019" marB="17019"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45 Days, </a:t>
                      </a:r>
                      <a:endParaRPr lang="en-US" sz="1100">
                        <a:effectLst/>
                      </a:endParaRPr>
                    </a:p>
                    <a:p>
                      <a:pPr algn="ctr" rtl="0" fontAlgn="ctr">
                        <a:spcBef>
                          <a:spcPts val="0"/>
                        </a:spcBef>
                        <a:spcAft>
                          <a:spcPts val="0"/>
                        </a:spcAft>
                      </a:pPr>
                      <a:r>
                        <a:rPr lang="en-US" sz="1500" b="0" i="0" u="none" strike="noStrike">
                          <a:solidFill>
                            <a:srgbClr val="000000"/>
                          </a:solidFill>
                          <a:effectLst/>
                          <a:latin typeface="Sarabun"/>
                        </a:rPr>
                        <a:t>25 Days</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crab </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Tak Bai, Narathiwat</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healthy cooking, </a:t>
                      </a:r>
                      <a:endParaRPr lang="en-US" sz="1100">
                        <a:effectLst/>
                      </a:endParaRPr>
                    </a:p>
                    <a:p>
                      <a:pPr algn="ctr" rtl="0" fontAlgn="ctr">
                        <a:spcBef>
                          <a:spcPts val="0"/>
                        </a:spcBef>
                        <a:spcAft>
                          <a:spcPts val="0"/>
                        </a:spcAft>
                      </a:pPr>
                      <a:r>
                        <a:rPr lang="en-US" sz="1500" b="0" i="0" u="none" strike="noStrike">
                          <a:solidFill>
                            <a:srgbClr val="000000"/>
                          </a:solidFill>
                          <a:effectLst/>
                          <a:latin typeface="Sarabun"/>
                        </a:rPr>
                        <a:t>lose weight and exercise</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Narathiwat</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Tak Bai</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02-000-4000</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16,100</a:t>
                      </a:r>
                      <a:endParaRPr lang="en-US" sz="1100">
                        <a:effectLst/>
                      </a:endParaRPr>
                    </a:p>
                    <a:p>
                      <a:pPr algn="ctr" rtl="0" fontAlgn="ctr">
                        <a:spcBef>
                          <a:spcPts val="0"/>
                        </a:spcBef>
                        <a:spcAft>
                          <a:spcPts val="0"/>
                        </a:spcAft>
                      </a:pPr>
                      <a:r>
                        <a:rPr lang="en-US" sz="1500" b="0" i="0" u="none" strike="noStrike">
                          <a:solidFill>
                            <a:srgbClr val="000000"/>
                          </a:solidFill>
                          <a:effectLst/>
                          <a:latin typeface="Sarabun"/>
                        </a:rPr>
                        <a:t>6,075</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extLst>
                  <a:ext uri="{0D108BD9-81ED-4DB2-BD59-A6C34878D82A}">
                    <a16:rowId xmlns:a16="http://schemas.microsoft.com/office/drawing/2014/main" val="2790621619"/>
                  </a:ext>
                </a:extLst>
              </a:tr>
              <a:tr h="1054457">
                <a:tc>
                  <a:txBody>
                    <a:bodyPr/>
                    <a:lstStyle/>
                    <a:p>
                      <a:pPr algn="ctr" rtl="0" fontAlgn="ctr">
                        <a:spcBef>
                          <a:spcPts val="0"/>
                        </a:spcBef>
                        <a:spcAft>
                          <a:spcPts val="0"/>
                        </a:spcAft>
                      </a:pPr>
                      <a:br>
                        <a:rPr lang="en-US" sz="1500" b="0" i="0" u="none" strike="noStrike">
                          <a:solidFill>
                            <a:srgbClr val="000000"/>
                          </a:solidFill>
                          <a:effectLst/>
                          <a:latin typeface="Sarabun"/>
                        </a:rPr>
                      </a:br>
                      <a:r>
                        <a:rPr lang="en-US" sz="1500" b="0" i="0" u="none" strike="noStrike">
                          <a:solidFill>
                            <a:srgbClr val="000000"/>
                          </a:solidFill>
                          <a:effectLst/>
                          <a:latin typeface="Sarabun"/>
                        </a:rPr>
                        <a:t>HILMI ARWAEKACHI</a:t>
                      </a:r>
                      <a:endParaRPr lang="en-US" sz="1100">
                        <a:effectLst/>
                      </a:endParaRPr>
                    </a:p>
                    <a:p>
                      <a:pPr fontAlgn="ctr"/>
                      <a:br>
                        <a:rPr lang="en-US" sz="1100">
                          <a:effectLst/>
                        </a:rPr>
                      </a:b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25 Days</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No</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Saiburee, Pattani</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healthy cooking</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Pattani</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Saiburee</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02-000-5000</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6,075</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FD7E7"/>
                    </a:solidFill>
                  </a:tcPr>
                </a:tc>
                <a:extLst>
                  <a:ext uri="{0D108BD9-81ED-4DB2-BD59-A6C34878D82A}">
                    <a16:rowId xmlns:a16="http://schemas.microsoft.com/office/drawing/2014/main" val="3370946113"/>
                  </a:ext>
                </a:extLst>
              </a:tr>
              <a:tr h="507318">
                <a:tc>
                  <a:txBody>
                    <a:bodyPr/>
                    <a:lstStyle/>
                    <a:p>
                      <a:pPr algn="ctr" rtl="0" fontAlgn="ctr">
                        <a:spcBef>
                          <a:spcPts val="0"/>
                        </a:spcBef>
                        <a:spcAft>
                          <a:spcPts val="0"/>
                        </a:spcAft>
                      </a:pPr>
                      <a:r>
                        <a:rPr lang="en-US" sz="1500" b="0" i="0" u="none" strike="noStrike">
                          <a:solidFill>
                            <a:srgbClr val="000000"/>
                          </a:solidFill>
                          <a:effectLst/>
                          <a:latin typeface="Sarabun"/>
                        </a:rPr>
                        <a:t>ARSISAH KAMPHUAN</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75Days</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No</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Ranong 85120</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lose weight and exercise</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Ranong</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Pak Nam</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a:solidFill>
                            <a:srgbClr val="000000"/>
                          </a:solidFill>
                          <a:effectLst/>
                          <a:latin typeface="Sarabun"/>
                        </a:rPr>
                        <a:t>02-000-5000</a:t>
                      </a:r>
                      <a:endParaRPr lang="en-US" sz="110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tc>
                  <a:txBody>
                    <a:bodyPr/>
                    <a:lstStyle/>
                    <a:p>
                      <a:pPr algn="ctr" rtl="0" fontAlgn="ctr">
                        <a:spcBef>
                          <a:spcPts val="0"/>
                        </a:spcBef>
                        <a:spcAft>
                          <a:spcPts val="0"/>
                        </a:spcAft>
                      </a:pPr>
                      <a:r>
                        <a:rPr lang="en-US" sz="1500" b="0" i="0" u="none" strike="noStrike" dirty="0">
                          <a:solidFill>
                            <a:srgbClr val="000000"/>
                          </a:solidFill>
                          <a:effectLst/>
                          <a:latin typeface="Sarabun"/>
                        </a:rPr>
                        <a:t>16,250</a:t>
                      </a:r>
                      <a:endParaRPr lang="en-US" sz="1100" dirty="0">
                        <a:effectLst/>
                      </a:endParaRPr>
                    </a:p>
                  </a:txBody>
                  <a:tcPr marL="56733" marR="56733" marT="28366" marB="28366"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8ECF4"/>
                    </a:solidFill>
                  </a:tcPr>
                </a:tc>
                <a:extLst>
                  <a:ext uri="{0D108BD9-81ED-4DB2-BD59-A6C34878D82A}">
                    <a16:rowId xmlns:a16="http://schemas.microsoft.com/office/drawing/2014/main" val="525743965"/>
                  </a:ext>
                </a:extLst>
              </a:tr>
            </a:tbl>
          </a:graphicData>
        </a:graphic>
      </p:graphicFrame>
    </p:spTree>
    <p:extLst>
      <p:ext uri="{BB962C8B-B14F-4D97-AF65-F5344CB8AC3E}">
        <p14:creationId xmlns:p14="http://schemas.microsoft.com/office/powerpoint/2010/main" val="3440384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B9A29-411E-EB45-B54A-E928DCB505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244FD6-9EDA-F74C-A561-29EF17AA46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175179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D7218-5B2C-2844-A8AA-F13B9A59910E}"/>
              </a:ext>
            </a:extLst>
          </p:cNvPr>
          <p:cNvSpPr>
            <a:spLocks noGrp="1"/>
          </p:cNvSpPr>
          <p:nvPr>
            <p:ph type="title"/>
          </p:nvPr>
        </p:nvSpPr>
        <p:spPr/>
        <p:txBody>
          <a:bodyPr>
            <a:normAutofit/>
          </a:bodyPr>
          <a:lstStyle/>
          <a:p>
            <a:pPr rtl="0">
              <a:spcBef>
                <a:spcPts val="0"/>
              </a:spcBef>
              <a:spcAft>
                <a:spcPts val="0"/>
              </a:spcAft>
            </a:pPr>
            <a:r>
              <a:rPr lang="en-US" sz="4000" b="1" i="0" u="none" strike="noStrike" dirty="0">
                <a:solidFill>
                  <a:srgbClr val="201F1F"/>
                </a:solidFill>
                <a:effectLst/>
                <a:latin typeface="Garamond" panose="02020404030301010803" pitchFamily="18" charset="0"/>
              </a:rPr>
              <a:t>5NF (Fifth Normal Form) Rules</a:t>
            </a:r>
            <a:endParaRPr lang="en-US" sz="4000" dirty="0">
              <a:latin typeface="Garamond" panose="02020404030301010803" pitchFamily="18" charset="0"/>
            </a:endParaRPr>
          </a:p>
        </p:txBody>
      </p:sp>
      <p:sp>
        <p:nvSpPr>
          <p:cNvPr id="3" name="Content Placeholder 2">
            <a:extLst>
              <a:ext uri="{FF2B5EF4-FFF2-40B4-BE49-F238E27FC236}">
                <a16:creationId xmlns:a16="http://schemas.microsoft.com/office/drawing/2014/main" id="{3141A9C2-C28D-244B-9A38-56225043F954}"/>
              </a:ext>
            </a:extLst>
          </p:cNvPr>
          <p:cNvSpPr>
            <a:spLocks noGrp="1"/>
          </p:cNvSpPr>
          <p:nvPr>
            <p:ph idx="1"/>
          </p:nvPr>
        </p:nvSpPr>
        <p:spPr/>
        <p:txBody>
          <a:bodyPr>
            <a:normAutofit/>
          </a:bodyPr>
          <a:lstStyle/>
          <a:p>
            <a:pPr rtl="0">
              <a:spcBef>
                <a:spcPts val="0"/>
              </a:spcBef>
              <a:spcAft>
                <a:spcPts val="0"/>
              </a:spcAft>
            </a:pPr>
            <a:r>
              <a:rPr lang="en-US" sz="2000" b="0" i="0" u="none" strike="noStrike" dirty="0">
                <a:solidFill>
                  <a:srgbClr val="000000"/>
                </a:solidFill>
                <a:effectLst/>
                <a:latin typeface="Garamond" panose="02020404030301010803" pitchFamily="18" charset="0"/>
              </a:rPr>
              <a:t>A table is in 5th Normal Form only if it is in 4NF and it </a:t>
            </a:r>
            <a:r>
              <a:rPr lang="en-US" sz="2000" b="0" i="0" u="sng" strike="noStrike" dirty="0">
                <a:solidFill>
                  <a:srgbClr val="000000"/>
                </a:solidFill>
                <a:effectLst/>
                <a:latin typeface="Garamond" panose="02020404030301010803" pitchFamily="18" charset="0"/>
              </a:rPr>
              <a:t>cannot be decomposed into any number of smaller tables without loss of data</a:t>
            </a:r>
            <a:r>
              <a:rPr lang="en-US" sz="2000" b="0" i="0" u="none" strike="noStrike" dirty="0">
                <a:solidFill>
                  <a:srgbClr val="000000"/>
                </a:solidFill>
                <a:effectLst/>
                <a:latin typeface="Garamond" panose="02020404030301010803" pitchFamily="18" charset="0"/>
              </a:rPr>
              <a:t>.</a:t>
            </a:r>
            <a:endParaRPr lang="en-US" sz="2000" b="0" dirty="0">
              <a:effectLst/>
              <a:latin typeface="Garamond" panose="02020404030301010803" pitchFamily="18" charset="0"/>
            </a:endParaRPr>
          </a:p>
          <a:p>
            <a:pPr marL="0" indent="0">
              <a:buNone/>
            </a:pPr>
            <a:br>
              <a:rPr lang="en-US" sz="2000" dirty="0">
                <a:latin typeface="Garamond" panose="02020404030301010803" pitchFamily="18" charset="0"/>
              </a:rPr>
            </a:br>
            <a:endParaRPr lang="en-US" sz="2000" dirty="0">
              <a:latin typeface="Garamond" panose="02020404030301010803" pitchFamily="18" charset="0"/>
            </a:endParaRPr>
          </a:p>
        </p:txBody>
      </p:sp>
    </p:spTree>
    <p:extLst>
      <p:ext uri="{BB962C8B-B14F-4D97-AF65-F5344CB8AC3E}">
        <p14:creationId xmlns:p14="http://schemas.microsoft.com/office/powerpoint/2010/main" val="10485169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0D34-9F69-7346-9CEB-778FD244A0CC}"/>
              </a:ext>
            </a:extLst>
          </p:cNvPr>
          <p:cNvSpPr>
            <a:spLocks noGrp="1"/>
          </p:cNvSpPr>
          <p:nvPr>
            <p:ph type="title"/>
          </p:nvPr>
        </p:nvSpPr>
        <p:spPr>
          <a:xfrm>
            <a:off x="1295402" y="699744"/>
            <a:ext cx="9601196" cy="1303867"/>
          </a:xfrm>
        </p:spPr>
        <p:txBody>
          <a:bodyPr>
            <a:normAutofit/>
          </a:bodyPr>
          <a:lstStyle/>
          <a:p>
            <a:r>
              <a:rPr lang="en-US" sz="4000" b="1" dirty="0">
                <a:latin typeface="Garamond" panose="02020404030301010803" pitchFamily="18" charset="0"/>
              </a:rPr>
              <a:t>Step to do Normalization</a:t>
            </a:r>
          </a:p>
        </p:txBody>
      </p:sp>
      <p:graphicFrame>
        <p:nvGraphicFramePr>
          <p:cNvPr id="4" name="Content Placeholder 3">
            <a:extLst>
              <a:ext uri="{FF2B5EF4-FFF2-40B4-BE49-F238E27FC236}">
                <a16:creationId xmlns:a16="http://schemas.microsoft.com/office/drawing/2014/main" id="{32B53A15-124D-A946-9EEE-E814DFA4CD5E}"/>
              </a:ext>
            </a:extLst>
          </p:cNvPr>
          <p:cNvGraphicFramePr>
            <a:graphicFrameLocks noGrp="1"/>
          </p:cNvGraphicFramePr>
          <p:nvPr>
            <p:ph idx="1"/>
            <p:extLst>
              <p:ext uri="{D42A27DB-BD31-4B8C-83A1-F6EECF244321}">
                <p14:modId xmlns:p14="http://schemas.microsoft.com/office/powerpoint/2010/main" val="2014057949"/>
              </p:ext>
            </p:extLst>
          </p:nvPr>
        </p:nvGraphicFramePr>
        <p:xfrm>
          <a:off x="968188" y="2127157"/>
          <a:ext cx="10367682" cy="3834192"/>
        </p:xfrm>
        <a:graphic>
          <a:graphicData uri="http://schemas.openxmlformats.org/drawingml/2006/table">
            <a:tbl>
              <a:tblPr/>
              <a:tblGrid>
                <a:gridCol w="1828800">
                  <a:extLst>
                    <a:ext uri="{9D8B030D-6E8A-4147-A177-3AD203B41FA5}">
                      <a16:colId xmlns:a16="http://schemas.microsoft.com/office/drawing/2014/main" val="612520541"/>
                    </a:ext>
                  </a:extLst>
                </a:gridCol>
                <a:gridCol w="8538882">
                  <a:extLst>
                    <a:ext uri="{9D8B030D-6E8A-4147-A177-3AD203B41FA5}">
                      <a16:colId xmlns:a16="http://schemas.microsoft.com/office/drawing/2014/main" val="2033311718"/>
                    </a:ext>
                  </a:extLst>
                </a:gridCol>
              </a:tblGrid>
              <a:tr h="251701">
                <a:tc>
                  <a:txBody>
                    <a:bodyPr/>
                    <a:lstStyle/>
                    <a:p>
                      <a:pPr algn="ctr" fontAlgn="t"/>
                      <a:r>
                        <a:rPr lang="en-US" sz="2000" b="1" u="none" dirty="0">
                          <a:solidFill>
                            <a:schemeClr val="tx1"/>
                          </a:solidFill>
                          <a:effectLst/>
                          <a:latin typeface="Garamond" panose="02020404030301010803" pitchFamily="18" charset="0"/>
                        </a:rPr>
                        <a:t>Normal Form</a:t>
                      </a:r>
                    </a:p>
                  </a:txBody>
                  <a:tcPr marL="57205" marR="57205" marT="57205" marB="57205">
                    <a:lnL w="9525" cap="flat" cmpd="sng" algn="ctr">
                      <a:solidFill>
                        <a:srgbClr val="40D341"/>
                      </a:solidFill>
                      <a:prstDash val="solid"/>
                      <a:round/>
                      <a:headEnd type="none" w="med" len="med"/>
                      <a:tailEnd type="none" w="med" len="med"/>
                    </a:lnL>
                    <a:lnR w="9525" cap="flat" cmpd="sng" algn="ctr">
                      <a:solidFill>
                        <a:srgbClr val="40D341"/>
                      </a:solidFill>
                      <a:prstDash val="solid"/>
                      <a:round/>
                      <a:headEnd type="none" w="med" len="med"/>
                      <a:tailEnd type="none" w="med" len="med"/>
                    </a:lnR>
                    <a:lnT w="9525" cap="flat" cmpd="sng" algn="ctr">
                      <a:solidFill>
                        <a:srgbClr val="40D34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2000" b="1" u="none" dirty="0">
                          <a:solidFill>
                            <a:schemeClr val="tx1"/>
                          </a:solidFill>
                          <a:effectLst/>
                          <a:latin typeface="Garamond" panose="02020404030301010803" pitchFamily="18" charset="0"/>
                        </a:rPr>
                        <a:t>Description</a:t>
                      </a:r>
                    </a:p>
                  </a:txBody>
                  <a:tcPr marL="57205" marR="57205" marT="57205" marB="57205">
                    <a:lnL w="9525" cap="flat" cmpd="sng" algn="ctr">
                      <a:solidFill>
                        <a:srgbClr val="40D341"/>
                      </a:solidFill>
                      <a:prstDash val="solid"/>
                      <a:round/>
                      <a:headEnd type="none" w="med" len="med"/>
                      <a:tailEnd type="none" w="med" len="med"/>
                    </a:lnL>
                    <a:lnR w="9525" cap="flat" cmpd="sng" algn="ctr">
                      <a:solidFill>
                        <a:srgbClr val="40D341"/>
                      </a:solidFill>
                      <a:prstDash val="solid"/>
                      <a:round/>
                      <a:headEnd type="none" w="med" len="med"/>
                      <a:tailEnd type="none" w="med" len="med"/>
                    </a:lnR>
                    <a:lnT w="9525" cap="flat" cmpd="sng" algn="ctr">
                      <a:solidFill>
                        <a:srgbClr val="40D34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681637861"/>
                  </a:ext>
                </a:extLst>
              </a:tr>
              <a:tr h="350856">
                <a:tc>
                  <a:txBody>
                    <a:bodyPr/>
                    <a:lstStyle/>
                    <a:p>
                      <a:pPr algn="ctr" fontAlgn="t"/>
                      <a:r>
                        <a:rPr lang="en-US" sz="2000" u="none" strike="noStrike" dirty="0">
                          <a:solidFill>
                            <a:schemeClr val="tx1"/>
                          </a:solidFill>
                          <a:effectLst/>
                          <a:latin typeface="Garamond" panose="02020404030301010803" pitchFamily="18" charset="0"/>
                        </a:rPr>
                        <a:t>1NF</a:t>
                      </a:r>
                      <a:endParaRPr lang="en-US" sz="2000" u="none" dirty="0">
                        <a:solidFill>
                          <a:schemeClr val="tx1"/>
                        </a:solidFill>
                        <a:effectLst/>
                        <a:latin typeface="Garamond" panose="02020404030301010803" pitchFamily="18" charset="0"/>
                      </a:endParaRPr>
                    </a:p>
                  </a:txBody>
                  <a:tcPr marL="38136" marR="38136" marT="38136" marB="38136"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u="none" dirty="0">
                          <a:solidFill>
                            <a:schemeClr val="tx1"/>
                          </a:solidFill>
                          <a:effectLst/>
                          <a:latin typeface="Garamond" panose="02020404030301010803" pitchFamily="18" charset="0"/>
                        </a:rPr>
                        <a:t>A relation is in 1NF if it contains an atomic value.</a:t>
                      </a:r>
                    </a:p>
                  </a:txBody>
                  <a:tcPr marL="38136" marR="38136" marT="38136" marB="381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19334245"/>
                  </a:ext>
                </a:extLst>
              </a:tr>
              <a:tr h="625438">
                <a:tc>
                  <a:txBody>
                    <a:bodyPr/>
                    <a:lstStyle/>
                    <a:p>
                      <a:pPr algn="ctr" fontAlgn="t"/>
                      <a:r>
                        <a:rPr lang="en-US" sz="2000" u="none" strike="noStrike" dirty="0">
                          <a:solidFill>
                            <a:schemeClr val="tx1"/>
                          </a:solidFill>
                          <a:effectLst/>
                          <a:latin typeface="Garamond" panose="02020404030301010803" pitchFamily="18" charset="0"/>
                        </a:rPr>
                        <a:t>2NF</a:t>
                      </a:r>
                      <a:endParaRPr lang="en-US" sz="2000" u="none" dirty="0">
                        <a:solidFill>
                          <a:schemeClr val="tx1"/>
                        </a:solidFill>
                        <a:effectLst/>
                        <a:latin typeface="Garamond" panose="02020404030301010803" pitchFamily="18" charset="0"/>
                      </a:endParaRPr>
                    </a:p>
                  </a:txBody>
                  <a:tcPr marL="38136" marR="38136" marT="38136" marB="38136"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u="none" dirty="0">
                          <a:solidFill>
                            <a:schemeClr val="tx1"/>
                          </a:solidFill>
                          <a:effectLst/>
                          <a:latin typeface="Garamond" panose="02020404030301010803" pitchFamily="18" charset="0"/>
                        </a:rPr>
                        <a:t>A relation will be in 2NF if it is in 1NF and all non-key attributes are fully functional dependent on the primary key.</a:t>
                      </a:r>
                    </a:p>
                  </a:txBody>
                  <a:tcPr marL="38136" marR="38136" marT="38136" marB="381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41531889"/>
                  </a:ext>
                </a:extLst>
              </a:tr>
              <a:tr h="488147">
                <a:tc>
                  <a:txBody>
                    <a:bodyPr/>
                    <a:lstStyle/>
                    <a:p>
                      <a:pPr algn="ctr" fontAlgn="t"/>
                      <a:r>
                        <a:rPr lang="en-US" sz="2000" u="none" strike="noStrike" dirty="0">
                          <a:solidFill>
                            <a:schemeClr val="tx1"/>
                          </a:solidFill>
                          <a:effectLst/>
                          <a:latin typeface="Garamond" panose="02020404030301010803" pitchFamily="18" charset="0"/>
                        </a:rPr>
                        <a:t>3NF</a:t>
                      </a:r>
                      <a:endParaRPr lang="en-US" sz="2000" u="none" dirty="0">
                        <a:solidFill>
                          <a:schemeClr val="tx1"/>
                        </a:solidFill>
                        <a:effectLst/>
                        <a:latin typeface="Garamond" panose="02020404030301010803" pitchFamily="18" charset="0"/>
                      </a:endParaRPr>
                    </a:p>
                  </a:txBody>
                  <a:tcPr marL="38136" marR="38136" marT="38136" marB="38136"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u="none">
                          <a:solidFill>
                            <a:schemeClr val="tx1"/>
                          </a:solidFill>
                          <a:effectLst/>
                          <a:latin typeface="Garamond" panose="02020404030301010803" pitchFamily="18" charset="0"/>
                        </a:rPr>
                        <a:t>A relation will be in 3NF if it is in 2NF and no transition dependency exists.</a:t>
                      </a:r>
                    </a:p>
                  </a:txBody>
                  <a:tcPr marL="38136" marR="38136" marT="38136" marB="381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02527032"/>
                  </a:ext>
                </a:extLst>
              </a:tr>
              <a:tr h="488147">
                <a:tc>
                  <a:txBody>
                    <a:bodyPr/>
                    <a:lstStyle/>
                    <a:p>
                      <a:pPr algn="ctr" fontAlgn="t"/>
                      <a:r>
                        <a:rPr lang="en-US" sz="2000" u="none" dirty="0">
                          <a:solidFill>
                            <a:schemeClr val="tx1"/>
                          </a:solidFill>
                          <a:effectLst/>
                          <a:latin typeface="Garamond" panose="02020404030301010803" pitchFamily="18" charset="0"/>
                        </a:rPr>
                        <a:t>BCNF</a:t>
                      </a:r>
                    </a:p>
                  </a:txBody>
                  <a:tcPr marL="38136" marR="38136" marT="38136" marB="38136"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u="none">
                          <a:solidFill>
                            <a:schemeClr val="tx1"/>
                          </a:solidFill>
                          <a:effectLst/>
                          <a:latin typeface="Garamond" panose="02020404030301010803" pitchFamily="18" charset="0"/>
                        </a:rPr>
                        <a:t>A stronger definition of 3NF is known as Boyce Codd's normal form.</a:t>
                      </a:r>
                    </a:p>
                  </a:txBody>
                  <a:tcPr marL="38136" marR="38136" marT="38136" marB="381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42407311"/>
                  </a:ext>
                </a:extLst>
              </a:tr>
              <a:tr h="488147">
                <a:tc>
                  <a:txBody>
                    <a:bodyPr/>
                    <a:lstStyle/>
                    <a:p>
                      <a:pPr algn="ctr" fontAlgn="t"/>
                      <a:r>
                        <a:rPr lang="en-US" sz="2000" u="none" strike="noStrike" dirty="0">
                          <a:solidFill>
                            <a:schemeClr val="tx1"/>
                          </a:solidFill>
                          <a:effectLst/>
                          <a:latin typeface="Garamond" panose="02020404030301010803" pitchFamily="18" charset="0"/>
                        </a:rPr>
                        <a:t>4NF</a:t>
                      </a:r>
                      <a:endParaRPr lang="en-US" sz="2000" u="none" dirty="0">
                        <a:solidFill>
                          <a:schemeClr val="tx1"/>
                        </a:solidFill>
                        <a:effectLst/>
                        <a:latin typeface="Garamond" panose="02020404030301010803" pitchFamily="18" charset="0"/>
                      </a:endParaRPr>
                    </a:p>
                  </a:txBody>
                  <a:tcPr marL="38136" marR="38136" marT="38136" marB="38136"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u="none">
                          <a:solidFill>
                            <a:schemeClr val="tx1"/>
                          </a:solidFill>
                          <a:effectLst/>
                          <a:latin typeface="Garamond" panose="02020404030301010803" pitchFamily="18" charset="0"/>
                        </a:rPr>
                        <a:t>A relation will be in 4NF if it is in Boyce Codd's normal form and has no multi-valued dependency.</a:t>
                      </a:r>
                    </a:p>
                  </a:txBody>
                  <a:tcPr marL="38136" marR="38136" marT="38136" marB="381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39310190"/>
                  </a:ext>
                </a:extLst>
              </a:tr>
              <a:tr h="625438">
                <a:tc>
                  <a:txBody>
                    <a:bodyPr/>
                    <a:lstStyle/>
                    <a:p>
                      <a:pPr algn="ctr" fontAlgn="t"/>
                      <a:r>
                        <a:rPr lang="en-US" sz="2000" u="none" strike="noStrike" dirty="0">
                          <a:solidFill>
                            <a:schemeClr val="tx1"/>
                          </a:solidFill>
                          <a:effectLst/>
                          <a:latin typeface="Garamond" panose="02020404030301010803" pitchFamily="18" charset="0"/>
                        </a:rPr>
                        <a:t>5NF</a:t>
                      </a:r>
                      <a:endParaRPr lang="en-US" sz="2000" u="none" dirty="0">
                        <a:solidFill>
                          <a:schemeClr val="tx1"/>
                        </a:solidFill>
                        <a:effectLst/>
                        <a:latin typeface="Garamond" panose="02020404030301010803" pitchFamily="18" charset="0"/>
                      </a:endParaRPr>
                    </a:p>
                  </a:txBody>
                  <a:tcPr marL="38136" marR="38136" marT="38136" marB="38136"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u="none" dirty="0">
                          <a:solidFill>
                            <a:schemeClr val="tx1"/>
                          </a:solidFill>
                          <a:effectLst/>
                          <a:latin typeface="Garamond" panose="02020404030301010803" pitchFamily="18" charset="0"/>
                        </a:rPr>
                        <a:t>A relation is in 5NF. If it is in 4NF and does not contain any join dependency, joining should be lossless.</a:t>
                      </a:r>
                    </a:p>
                  </a:txBody>
                  <a:tcPr marL="38136" marR="38136" marT="38136" marB="381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36650807"/>
                  </a:ext>
                </a:extLst>
              </a:tr>
            </a:tbl>
          </a:graphicData>
        </a:graphic>
      </p:graphicFrame>
    </p:spTree>
    <p:extLst>
      <p:ext uri="{BB962C8B-B14F-4D97-AF65-F5344CB8AC3E}">
        <p14:creationId xmlns:p14="http://schemas.microsoft.com/office/powerpoint/2010/main" val="519107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0CB90-BB7E-4540-BA36-93797C20539B}"/>
              </a:ext>
            </a:extLst>
          </p:cNvPr>
          <p:cNvSpPr>
            <a:spLocks noGrp="1"/>
          </p:cNvSpPr>
          <p:nvPr>
            <p:ph type="title"/>
          </p:nvPr>
        </p:nvSpPr>
        <p:spPr/>
        <p:txBody>
          <a:bodyPr/>
          <a:lstStyle/>
          <a:p>
            <a:r>
              <a:rPr lang="en-US" b="1" dirty="0"/>
              <a:t>Assignment</a:t>
            </a:r>
          </a:p>
        </p:txBody>
      </p:sp>
      <p:sp>
        <p:nvSpPr>
          <p:cNvPr id="3" name="Content Placeholder 2">
            <a:extLst>
              <a:ext uri="{FF2B5EF4-FFF2-40B4-BE49-F238E27FC236}">
                <a16:creationId xmlns:a16="http://schemas.microsoft.com/office/drawing/2014/main" id="{89BD9B78-1852-694D-9EA8-4AC4117903F4}"/>
              </a:ext>
            </a:extLst>
          </p:cNvPr>
          <p:cNvSpPr>
            <a:spLocks noGrp="1"/>
          </p:cNvSpPr>
          <p:nvPr>
            <p:ph idx="1"/>
          </p:nvPr>
        </p:nvSpPr>
        <p:spPr/>
        <p:txBody>
          <a:bodyPr/>
          <a:lstStyle/>
          <a:p>
            <a:r>
              <a:rPr lang="en-US" dirty="0"/>
              <a:t>Data Dictionary</a:t>
            </a:r>
          </a:p>
          <a:p>
            <a:r>
              <a:rPr lang="en-US" dirty="0"/>
              <a:t>ERD </a:t>
            </a:r>
          </a:p>
          <a:p>
            <a:endParaRPr lang="en-US" dirty="0"/>
          </a:p>
        </p:txBody>
      </p:sp>
    </p:spTree>
    <p:extLst>
      <p:ext uri="{BB962C8B-B14F-4D97-AF65-F5344CB8AC3E}">
        <p14:creationId xmlns:p14="http://schemas.microsoft.com/office/powerpoint/2010/main" val="5193663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9EE20-39C5-AE4E-90CD-3CABC0186F2A}"/>
              </a:ext>
            </a:extLst>
          </p:cNvPr>
          <p:cNvSpPr>
            <a:spLocks noGrp="1"/>
          </p:cNvSpPr>
          <p:nvPr>
            <p:ph type="title"/>
          </p:nvPr>
        </p:nvSpPr>
        <p:spPr>
          <a:xfrm>
            <a:off x="1295402" y="2777066"/>
            <a:ext cx="9601196" cy="1303867"/>
          </a:xfrm>
        </p:spPr>
        <p:txBody>
          <a:bodyPr/>
          <a:lstStyle/>
          <a:p>
            <a:r>
              <a:rPr lang="en-US" b="1" dirty="0"/>
              <a:t>Thank You</a:t>
            </a:r>
          </a:p>
        </p:txBody>
      </p:sp>
    </p:spTree>
    <p:extLst>
      <p:ext uri="{BB962C8B-B14F-4D97-AF65-F5344CB8AC3E}">
        <p14:creationId xmlns:p14="http://schemas.microsoft.com/office/powerpoint/2010/main" val="1837792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08CB-CB0F-D64D-85C0-D2EC330D860E}"/>
              </a:ext>
            </a:extLst>
          </p:cNvPr>
          <p:cNvSpPr>
            <a:spLocks noGrp="1"/>
          </p:cNvSpPr>
          <p:nvPr>
            <p:ph type="title"/>
          </p:nvPr>
        </p:nvSpPr>
        <p:spPr/>
        <p:txBody>
          <a:bodyPr>
            <a:normAutofit fontScale="90000"/>
          </a:bodyPr>
          <a:lstStyle/>
          <a:p>
            <a:r>
              <a:rPr lang="en-US" b="1" dirty="0">
                <a:solidFill>
                  <a:srgbClr val="222222"/>
                </a:solidFill>
                <a:latin typeface="Garamond" panose="02020404030301010803" pitchFamily="18" charset="0"/>
              </a:rPr>
              <a:t>Characteristics of a conceptual data model</a:t>
            </a:r>
            <a:endParaRPr lang="en-US" dirty="0">
              <a:latin typeface="Garamond" panose="02020404030301010803" pitchFamily="18" charset="0"/>
            </a:endParaRPr>
          </a:p>
        </p:txBody>
      </p:sp>
      <p:sp>
        <p:nvSpPr>
          <p:cNvPr id="3" name="Content Placeholder 2">
            <a:extLst>
              <a:ext uri="{FF2B5EF4-FFF2-40B4-BE49-F238E27FC236}">
                <a16:creationId xmlns:a16="http://schemas.microsoft.com/office/drawing/2014/main" id="{1C7D61A5-3674-0E41-BE34-84436F6B40FC}"/>
              </a:ext>
            </a:extLst>
          </p:cNvPr>
          <p:cNvSpPr>
            <a:spLocks noGrp="1"/>
          </p:cNvSpPr>
          <p:nvPr>
            <p:ph idx="1"/>
          </p:nvPr>
        </p:nvSpPr>
        <p:spPr/>
        <p:txBody>
          <a:bodyPr>
            <a:normAutofit fontScale="92500"/>
          </a:bodyPr>
          <a:lstStyle/>
          <a:p>
            <a:pPr algn="thaiDist">
              <a:buFont typeface="Arial" panose="020B0604020202020204" pitchFamily="34" charset="0"/>
              <a:buChar char="•"/>
            </a:pPr>
            <a:r>
              <a:rPr lang="en-US" b="0" i="0" dirty="0">
                <a:solidFill>
                  <a:srgbClr val="222222"/>
                </a:solidFill>
                <a:effectLst/>
                <a:latin typeface="Garamond" panose="02020404030301010803" pitchFamily="18" charset="0"/>
              </a:rPr>
              <a:t>Offers Organization</a:t>
            </a:r>
            <a:r>
              <a:rPr lang="en-US" dirty="0">
                <a:solidFill>
                  <a:srgbClr val="222222"/>
                </a:solidFill>
                <a:latin typeface="Garamond" panose="02020404030301010803" pitchFamily="18" charset="0"/>
              </a:rPr>
              <a:t> </a:t>
            </a:r>
            <a:r>
              <a:rPr lang="en-US" b="0" i="0" dirty="0">
                <a:solidFill>
                  <a:srgbClr val="222222"/>
                </a:solidFill>
                <a:effectLst/>
                <a:latin typeface="Garamond" panose="02020404030301010803" pitchFamily="18" charset="0"/>
              </a:rPr>
              <a:t>wide coverage of the business concepts.</a:t>
            </a:r>
          </a:p>
          <a:p>
            <a:pPr algn="thaiDist">
              <a:buFont typeface="Arial" panose="020B0604020202020204" pitchFamily="34" charset="0"/>
              <a:buChar char="•"/>
            </a:pPr>
            <a:r>
              <a:rPr lang="en-US" b="0" i="0" dirty="0">
                <a:solidFill>
                  <a:srgbClr val="222222"/>
                </a:solidFill>
                <a:effectLst/>
                <a:latin typeface="Garamond" panose="02020404030301010803" pitchFamily="18" charset="0"/>
              </a:rPr>
              <a:t>This type of Data Models are designed and developed for a business audience.</a:t>
            </a:r>
          </a:p>
          <a:p>
            <a:pPr algn="thaiDist">
              <a:buFont typeface="Arial" panose="020B0604020202020204" pitchFamily="34" charset="0"/>
              <a:buChar char="•"/>
            </a:pPr>
            <a:r>
              <a:rPr lang="en-US" b="0" i="0" dirty="0">
                <a:solidFill>
                  <a:srgbClr val="222222"/>
                </a:solidFill>
                <a:effectLst/>
                <a:latin typeface="Garamond" panose="02020404030301010803" pitchFamily="18" charset="0"/>
              </a:rPr>
              <a:t>The conceptual model is developed independently of hardware specifications like data storage capacity, location or software specifications like DBMS vendor and technology. The focus is to represent data as a user will see it in the “real world.”</a:t>
            </a:r>
          </a:p>
          <a:p>
            <a:pPr algn="thaiDist"/>
            <a:r>
              <a:rPr lang="en-US" b="0" i="0" dirty="0">
                <a:solidFill>
                  <a:srgbClr val="222222"/>
                </a:solidFill>
                <a:effectLst/>
                <a:latin typeface="Garamond" panose="02020404030301010803" pitchFamily="18" charset="0"/>
              </a:rPr>
              <a:t>Conceptual data models known as Domain models create a common vocabulary for all stakeholders by establishing basic concepts and scope.</a:t>
            </a:r>
          </a:p>
          <a:p>
            <a:pPr algn="thaiDist"/>
            <a:endParaRPr lang="en-US" dirty="0">
              <a:latin typeface="Garamond" panose="02020404030301010803" pitchFamily="18" charset="0"/>
            </a:endParaRPr>
          </a:p>
        </p:txBody>
      </p:sp>
    </p:spTree>
    <p:extLst>
      <p:ext uri="{BB962C8B-B14F-4D97-AF65-F5344CB8AC3E}">
        <p14:creationId xmlns:p14="http://schemas.microsoft.com/office/powerpoint/2010/main" val="2359890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81BA-91C6-8549-93E1-1A0CADD1D634}"/>
              </a:ext>
            </a:extLst>
          </p:cNvPr>
          <p:cNvSpPr>
            <a:spLocks noGrp="1"/>
          </p:cNvSpPr>
          <p:nvPr>
            <p:ph type="title"/>
          </p:nvPr>
        </p:nvSpPr>
        <p:spPr>
          <a:xfrm>
            <a:off x="1295401" y="780426"/>
            <a:ext cx="9601196" cy="1303867"/>
          </a:xfrm>
        </p:spPr>
        <p:txBody>
          <a:bodyPr>
            <a:normAutofit/>
          </a:bodyPr>
          <a:lstStyle/>
          <a:p>
            <a:r>
              <a:rPr lang="en-US" sz="4000" b="1" i="0" dirty="0">
                <a:solidFill>
                  <a:srgbClr val="222222"/>
                </a:solidFill>
                <a:effectLst/>
                <a:latin typeface="Garamond" panose="02020404030301010803" pitchFamily="18" charset="0"/>
              </a:rPr>
              <a:t>Logical Data Model</a:t>
            </a:r>
            <a:endParaRPr lang="en-US" sz="4000" b="1" dirty="0">
              <a:latin typeface="Garamond" panose="02020404030301010803" pitchFamily="18" charset="0"/>
            </a:endParaRPr>
          </a:p>
        </p:txBody>
      </p:sp>
      <p:sp>
        <p:nvSpPr>
          <p:cNvPr id="3" name="Content Placeholder 2">
            <a:extLst>
              <a:ext uri="{FF2B5EF4-FFF2-40B4-BE49-F238E27FC236}">
                <a16:creationId xmlns:a16="http://schemas.microsoft.com/office/drawing/2014/main" id="{50CA9DE3-FD3B-AB46-A7BC-488D719831AE}"/>
              </a:ext>
            </a:extLst>
          </p:cNvPr>
          <p:cNvSpPr>
            <a:spLocks noGrp="1"/>
          </p:cNvSpPr>
          <p:nvPr>
            <p:ph idx="1"/>
          </p:nvPr>
        </p:nvSpPr>
        <p:spPr>
          <a:xfrm>
            <a:off x="1295401" y="2460812"/>
            <a:ext cx="9601196" cy="3415056"/>
          </a:xfrm>
        </p:spPr>
        <p:txBody>
          <a:bodyPr>
            <a:noAutofit/>
          </a:bodyPr>
          <a:lstStyle/>
          <a:p>
            <a:pPr marL="0" indent="0" algn="thaiDist">
              <a:buNone/>
            </a:pPr>
            <a:r>
              <a:rPr lang="en-US" sz="2000" b="1" i="0" dirty="0">
                <a:solidFill>
                  <a:srgbClr val="222222"/>
                </a:solidFill>
                <a:effectLst/>
                <a:latin typeface="Garamond" panose="02020404030301010803" pitchFamily="18" charset="0"/>
              </a:rPr>
              <a:t>	Logical Data Model:</a:t>
            </a:r>
            <a:r>
              <a:rPr lang="en-US" sz="2000" b="0" i="0" dirty="0">
                <a:solidFill>
                  <a:srgbClr val="222222"/>
                </a:solidFill>
                <a:effectLst/>
                <a:latin typeface="Garamond" panose="02020404030301010803" pitchFamily="18" charset="0"/>
              </a:rPr>
              <a:t> Defines </a:t>
            </a:r>
            <a:r>
              <a:rPr lang="en-US" sz="2000" b="1" i="0" u="sng" dirty="0">
                <a:solidFill>
                  <a:srgbClr val="222222"/>
                </a:solidFill>
                <a:effectLst/>
                <a:latin typeface="Garamond" panose="02020404030301010803" pitchFamily="18" charset="0"/>
              </a:rPr>
              <a:t>HOW</a:t>
            </a:r>
            <a:r>
              <a:rPr lang="en-US" sz="2000" b="0" i="0" u="sng" dirty="0">
                <a:solidFill>
                  <a:srgbClr val="222222"/>
                </a:solidFill>
                <a:effectLst/>
                <a:latin typeface="Garamond" panose="02020404030301010803" pitchFamily="18" charset="0"/>
              </a:rPr>
              <a:t> the system should be implemented </a:t>
            </a:r>
            <a:r>
              <a:rPr lang="en-US" sz="2000" b="0" i="0" dirty="0">
                <a:solidFill>
                  <a:srgbClr val="222222"/>
                </a:solidFill>
                <a:effectLst/>
                <a:latin typeface="Garamond" panose="02020404030301010803" pitchFamily="18" charset="0"/>
              </a:rPr>
              <a:t>regardless of the DBMS. This model is typically created by </a:t>
            </a:r>
            <a:r>
              <a:rPr lang="en-US" sz="2000" b="0" i="0" u="sng" dirty="0">
                <a:solidFill>
                  <a:srgbClr val="222222"/>
                </a:solidFill>
                <a:effectLst/>
                <a:latin typeface="Garamond" panose="02020404030301010803" pitchFamily="18" charset="0"/>
              </a:rPr>
              <a:t>Data Architects and Business Analysts</a:t>
            </a:r>
            <a:r>
              <a:rPr lang="en-US" sz="2000" b="0" i="0" dirty="0">
                <a:solidFill>
                  <a:srgbClr val="222222"/>
                </a:solidFill>
                <a:effectLst/>
                <a:latin typeface="Garamond" panose="02020404030301010803" pitchFamily="18" charset="0"/>
              </a:rPr>
              <a:t>. The purpose is to developed technical map of rules and data structures.</a:t>
            </a:r>
          </a:p>
          <a:p>
            <a:pPr marL="0" indent="0" algn="thaiDist">
              <a:buNone/>
            </a:pPr>
            <a:r>
              <a:rPr lang="en-US" sz="2000" b="0" i="0" dirty="0">
                <a:solidFill>
                  <a:srgbClr val="222222"/>
                </a:solidFill>
                <a:effectLst/>
                <a:latin typeface="Garamond" panose="02020404030301010803" pitchFamily="18" charset="0"/>
              </a:rPr>
              <a:t>	The </a:t>
            </a:r>
            <a:r>
              <a:rPr lang="en-US" sz="2000" b="1" i="0" dirty="0">
                <a:solidFill>
                  <a:srgbClr val="222222"/>
                </a:solidFill>
                <a:effectLst/>
                <a:latin typeface="Garamond" panose="02020404030301010803" pitchFamily="18" charset="0"/>
              </a:rPr>
              <a:t>Logical Data Model</a:t>
            </a:r>
            <a:r>
              <a:rPr lang="en-US" sz="2000" b="0" i="0" dirty="0">
                <a:solidFill>
                  <a:srgbClr val="222222"/>
                </a:solidFill>
                <a:effectLst/>
                <a:latin typeface="Garamond" panose="02020404030301010803" pitchFamily="18" charset="0"/>
              </a:rPr>
              <a:t> is used to define the structure of data elements and to set relationships between them. The logical data model adds further information to the conceptual data model elements. The advantage of using a Logical data model is to provide a foundation to form the base for the Physical model. However, the modeling structure remains generic.</a:t>
            </a:r>
          </a:p>
        </p:txBody>
      </p:sp>
    </p:spTree>
    <p:extLst>
      <p:ext uri="{BB962C8B-B14F-4D97-AF65-F5344CB8AC3E}">
        <p14:creationId xmlns:p14="http://schemas.microsoft.com/office/powerpoint/2010/main" val="39168536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3187594</TotalTime>
  <Words>5034</Words>
  <Application>Microsoft Macintosh PowerPoint</Application>
  <PresentationFormat>Widescreen</PresentationFormat>
  <Paragraphs>1249</Paragraphs>
  <Slides>73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73</vt:i4>
      </vt:variant>
    </vt:vector>
  </HeadingPairs>
  <TitlesOfParts>
    <vt:vector size="81" baseType="lpstr">
      <vt:lpstr>Arial</vt:lpstr>
      <vt:lpstr>Calibri</vt:lpstr>
      <vt:lpstr>Calibri Light</vt:lpstr>
      <vt:lpstr>Corbel</vt:lpstr>
      <vt:lpstr>Garamond</vt:lpstr>
      <vt:lpstr>Sarabun</vt:lpstr>
      <vt:lpstr>Organic</vt:lpstr>
      <vt:lpstr>Office Theme</vt:lpstr>
      <vt:lpstr>Chapter 6   Data Models (Phase 2 : Analysis Phase)</vt:lpstr>
      <vt:lpstr>Topics covered </vt:lpstr>
      <vt:lpstr>Data Modelling</vt:lpstr>
      <vt:lpstr>Conceptual Data Model</vt:lpstr>
      <vt:lpstr>Conceptual Data Model</vt:lpstr>
      <vt:lpstr>Conceptual Data Model</vt:lpstr>
      <vt:lpstr>PowerPoint Presentation</vt:lpstr>
      <vt:lpstr>Characteristics of a conceptual data model</vt:lpstr>
      <vt:lpstr>Logical Data Model</vt:lpstr>
      <vt:lpstr>Logical Data Model</vt:lpstr>
      <vt:lpstr>Logical Data Model</vt:lpstr>
      <vt:lpstr>Characteristics of a Logical data model</vt:lpstr>
      <vt:lpstr>Physical Data Model</vt:lpstr>
      <vt:lpstr>Physical Data Model</vt:lpstr>
      <vt:lpstr>Characteristics of a physical data model:</vt:lpstr>
      <vt:lpstr>Advantages and Disadvantages of Data Model:</vt:lpstr>
      <vt:lpstr>Disadvantages of Data model</vt:lpstr>
      <vt:lpstr>Conclusion</vt:lpstr>
      <vt:lpstr>Conclusion</vt:lpstr>
      <vt:lpstr>Entity Relationship Diagram</vt:lpstr>
      <vt:lpstr>Entity Relationship Diagram</vt:lpstr>
      <vt:lpstr>When to draw ER Diagrams?</vt:lpstr>
      <vt:lpstr>ERD notations guide</vt:lpstr>
      <vt:lpstr>1. Entity</vt:lpstr>
      <vt:lpstr>2. Entity Attributes</vt:lpstr>
      <vt:lpstr>2. Entity Attributes</vt:lpstr>
      <vt:lpstr>PowerPoint Presentation</vt:lpstr>
      <vt:lpstr>PowerPoint Presentation</vt:lpstr>
      <vt:lpstr>2. Entity Attributes</vt:lpstr>
      <vt:lpstr>2. Entity Attributes</vt:lpstr>
      <vt:lpstr>2. Entity Attributes</vt:lpstr>
      <vt:lpstr>PowerPoint Presentation</vt:lpstr>
      <vt:lpstr>PowerPoint Presentation</vt:lpstr>
      <vt:lpstr>2. Entity Attributes</vt:lpstr>
      <vt:lpstr>3. Relationship</vt:lpstr>
      <vt:lpstr>4. Cardinality</vt:lpstr>
      <vt:lpstr>4. Cardinality</vt:lpstr>
      <vt:lpstr>4. Cardinality</vt:lpstr>
      <vt:lpstr>4. Cardinality</vt:lpstr>
      <vt:lpstr>PowerPoint Presentation</vt:lpstr>
      <vt:lpstr>PowerPoint Presentation</vt:lpstr>
      <vt:lpstr>PowerPoint Presentation</vt:lpstr>
      <vt:lpstr>Choosing an ERD tool</vt:lpstr>
      <vt:lpstr>Data Dictionary</vt:lpstr>
      <vt:lpstr>What Is a Data Dictionary?</vt:lpstr>
      <vt:lpstr>What is a data dictionary used for?</vt:lpstr>
      <vt:lpstr>PowerPoint Presentation</vt:lpstr>
      <vt:lpstr>Normalization </vt:lpstr>
      <vt:lpstr>What is Normalization?</vt:lpstr>
      <vt:lpstr>Why do we need Normalization?</vt:lpstr>
      <vt:lpstr>Steps of Normalization</vt:lpstr>
      <vt:lpstr>PowerPoint Presentation</vt:lpstr>
      <vt:lpstr>Order amount</vt:lpstr>
      <vt:lpstr>1NF (First Normal Form) Rules</vt:lpstr>
      <vt:lpstr>Example of 1NF</vt:lpstr>
      <vt:lpstr>2NF (Second Normal Form) Rules</vt:lpstr>
      <vt:lpstr>1NF</vt:lpstr>
      <vt:lpstr>2NF</vt:lpstr>
      <vt:lpstr>3NF (Third Normal Form) Rules</vt:lpstr>
      <vt:lpstr>2NF</vt:lpstr>
      <vt:lpstr>3NF</vt:lpstr>
      <vt:lpstr>BCNF (Boyce-Codd Normal Form)</vt:lpstr>
      <vt:lpstr>3NF</vt:lpstr>
      <vt:lpstr>BCNF</vt:lpstr>
      <vt:lpstr>4NF (Fourth Normal Form) Rules</vt:lpstr>
      <vt:lpstr>BCNF</vt:lpstr>
      <vt:lpstr>4NF</vt:lpstr>
      <vt:lpstr>4NF</vt:lpstr>
      <vt:lpstr>Order amount</vt:lpstr>
      <vt:lpstr>5NF (Fifth Normal Form) Rules</vt:lpstr>
      <vt:lpstr>Step to do Normalization</vt:lpstr>
      <vt:lpstr>Assignment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Software Processes </dc:title>
  <dc:creator>NURUL-HUSNA ABDULLATIF</dc:creator>
  <cp:lastModifiedBy>NURUL-HUSNA ABDULLATIF</cp:lastModifiedBy>
  <cp:revision>23</cp:revision>
  <dcterms:created xsi:type="dcterms:W3CDTF">2022-11-10T11:06:36Z</dcterms:created>
  <dcterms:modified xsi:type="dcterms:W3CDTF">2023-02-01T14:14:38Z</dcterms:modified>
</cp:coreProperties>
</file>