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0" r:id="rId6"/>
    <p:sldId id="263" r:id="rId7"/>
    <p:sldId id="264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Trabalhos%20TCC%20ENAP\gr&#225;ficos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Trabalhos%20TCC%20ENAP\gr&#225;ficos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Trabalhos%20TCC%20ENAP\gr&#225;ficos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DA-40BD-AF54-613227EED4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DA-40BD-AF54-613227EED4F1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Planilha1!$U$512:$U$513</c:f>
              <c:strCache>
                <c:ptCount val="2"/>
                <c:pt idx="0">
                  <c:v>Masculino</c:v>
                </c:pt>
                <c:pt idx="1">
                  <c:v>Feminino</c:v>
                </c:pt>
              </c:strCache>
            </c:strRef>
          </c:cat>
          <c:val>
            <c:numRef>
              <c:f>Planilha1!$V$512:$V$513</c:f>
              <c:numCache>
                <c:formatCode>0.00%</c:formatCode>
                <c:ptCount val="2"/>
                <c:pt idx="0">
                  <c:v>0.442</c:v>
                </c:pt>
                <c:pt idx="1">
                  <c:v>0.55800000000000005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DA-40BD-AF54-613227EED4F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4A-4D6F-9730-3F49265004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4A-4D6F-9730-3F49265004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64A-4D6F-9730-3F49265004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64A-4D6F-9730-3F49265004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64A-4D6F-9730-3F4926500411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Planilha1!$T$493:$T$496</c:f>
              <c:strCache>
                <c:ptCount val="4"/>
                <c:pt idx="0">
                  <c:v>18 a 29 anos</c:v>
                </c:pt>
                <c:pt idx="1">
                  <c:v>30 a 39 anos</c:v>
                </c:pt>
                <c:pt idx="2">
                  <c:v>40 a 59 anos</c:v>
                </c:pt>
                <c:pt idx="3">
                  <c:v>mais de 60 anos</c:v>
                </c:pt>
              </c:strCache>
            </c:strRef>
          </c:cat>
          <c:val>
            <c:numRef>
              <c:f>Planilha1!$V$493:$V$497</c:f>
              <c:numCache>
                <c:formatCode>0.00%</c:formatCode>
                <c:ptCount val="5"/>
                <c:pt idx="0" formatCode="0%">
                  <c:v>0.17299999999999999</c:v>
                </c:pt>
                <c:pt idx="1">
                  <c:v>0.5</c:v>
                </c:pt>
                <c:pt idx="2">
                  <c:v>0.32700000000000001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4A-4D6F-9730-3F492650041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36-4462-9EF9-1D943620E9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36-4462-9EF9-1D943620E9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36-4462-9EF9-1D943620E955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Planilha1!$D$513:$D$515</c:f>
              <c:strCache>
                <c:ptCount val="3"/>
                <c:pt idx="0">
                  <c:v>até 3 anos</c:v>
                </c:pt>
                <c:pt idx="1">
                  <c:v>3 a 10 anos</c:v>
                </c:pt>
                <c:pt idx="2">
                  <c:v>mais de 10 anos</c:v>
                </c:pt>
              </c:strCache>
            </c:strRef>
          </c:cat>
          <c:val>
            <c:numRef>
              <c:f>Planilha1!$F$513:$F$515</c:f>
              <c:numCache>
                <c:formatCode>0.00%</c:formatCode>
                <c:ptCount val="3"/>
                <c:pt idx="0">
                  <c:v>9.6000000000000002E-2</c:v>
                </c:pt>
                <c:pt idx="1">
                  <c:v>0.61499999999999999</c:v>
                </c:pt>
                <c:pt idx="2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36-4462-9EF9-1D943620E9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3:32:24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1 392,'0'-4,"4"-6,6-5,5 0,4-1,3-3,2-2,-2-6,-2-3,0 1,2-1,-4 2,-5 1,-4 1,0 1,-1 0,1 1,1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3:32:40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3:32:41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3:32:43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3:32:43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3:32:48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4EA5-01AC-4974-AA72-EB318C1A2D57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08109-E541-4CF0-8F51-FFD7B874A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96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competitividade no segmento industrial tem provocado mudanças nos sistemas de produção, demandando um novo posicionamento em relação as atividades industriais (Colantuono, 2015). 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estando a parte da necessidade de busca por competitividade, o segmento das indústrias de bebidas segundo Pagliarussi et. al. (2017) reage ao aumento potencial de consumo bebidas à base de frutas com a diversificação dos itens produzidos, aumenta a complexidade industrial, o que tem demandado melhoria dos processos produtivos, controle e planejamento.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 das estratégias organizacionais e as demandas econômicas, o segmento de indústrias de engarrafamento e distribuição de água mineral estão sujeitas a normas regulamentadoras [NRs], responsáveis por regular e orientar procedimentos relacionados à medicina e segurança do trabalho no Brasil (Política Nacional de Segurança e Saúde no Trabalho, 2011). Também estão presentes neste tipo de atividade as certificações de qualidade, segurança alimentar e gestão, sendo a mais utilizada no segmento de bebidas a FSSC 22000 (Food Safety System Certification, 2019), com reconhecimento internacional.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C62A1-77EE-41F7-87C0-D1D21DEC9A9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696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Sendo assim, indústrias dispostas a acompanhar os novos cenários de mercado e atuar de acordo com as normas regulamentadoras necessitam de agilidade e métodos, mas sobretudo pessoas qualificadas que possam empregá-los (Jabbour et. al., 2012).  A valorização do capital intelectual de uma empresa como vantagem competitiva, torna-se eixo da estratégia organizacional inserida em um sistema de aperfeiçoamento de performance e busca por melhores resultados (Knowles et. al., 2009), com isso o mercado se volta a necessidade da criação de propostas de treinamento e capacitação de seus funcionários.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processo de treinamento é dividido em quatro etapas, sendo elas: diagnóstico, que consiste no levantamento das necessidades de treinamento a serem satisfeitas; desenho, que é a elaboração do programa de treinamento para atender as necessidades diagnosticadas e implementação, que é a aplicação e condução do programa de treinamento e avaliação que consiste na verificação dos resultados obtidos com o treinamento (Araujo, 2006).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Treinamento é definido como qualquer atividade que contribua para que o profissional esteja apto a exercer sua atividade, aumentar sua capacidade no exercício de sua atividade ou prepará-lo a exercer novas funções ou atividades (Lacombe, 2005). O treinamento ou capacitação não deve limitar-se a promoção de cursos ou fornecer informações, mas desenvolver continua e progressivamente seus colaboradores.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Identificar quais sejam os conhecimentos, habilidades e atitudes que devem estar em foco, facilita o planejamento de capacitação, sendo possível realizar isto por meio de entrevistas com colaboradores e ou análise de documentos (Andrade et. al., 2006).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treinamento, deste modo, não deve limitar-se a promoção de cursos ou fornecer informações, mas desenvolver continua e progressivamente seus colaboradores.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C62A1-77EE-41F7-87C0-D1D21DEC9A9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45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Levando em consideração a demanda atual do mercado, a necessidade de diferenciação através do desenvolvimento do capital humano e ao atendimento das normas e legislações vigentes, esse estudo foi dirigido a uma empresa multinacional no ramo de Alimentos e Bebidas, atuante no mercado de São Paulo e Rio de Janeiro, com quatro áreas industriais de envase de Água Mineral com o objetivo de fazer uma proposta de grade de treinamento para os funcionários de operação industrial.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C62A1-77EE-41F7-87C0-D1D21DEC9A9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31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 classificação necessária para enquadrar-se no segmento de Águas Mineral é quanto a sua fonte, que deve ser proveniente de fontes naturais ou de fontes artificialmente captadas que possuam composições químicas ou propriedades físicas ou físico-químicas com um grau de diferenciação da água comum tratada – água engarrafada ou água industrial. Ainda na classificação de água mineral, são feitas duas especificações técnicas: características da fonte (gases e temperatura) e da água obtida (constituição química) (Silva et al., 2008).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processo de industrialização de água mineral pode ser entendido como um processo simples quando comparado a outros processos do seguimento de bebidas, mas apresenta um rigoroso processo de qualidade que garante uma boa captação, através de poços artesianos ou de surgências naturais (nascentes) e de armazenagem que é feita em reservatórios.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ser uma matéria-prima sujeita a vulnerabilidade do ambiente, em muitos casos é necessário a estabilização microbiológica e a utilização de químicos durante o processo produtivo, esta estabilização é efetuada através da utilização de Cloro [Cl2], Ozônio [O3], Irradiação por Raios Ultra Violeta [UV], o Iodo [I2], Permanganato de Potássio [KmnO4], a Prata (na forma de nitrato de prata AgNO3), Agentes organoclorados e Peróxido de Hidrogênio [H2O2] (Abraqua, 2016). Quando tratada o produto deve conter em seu rótulo a forma de tratamento utilizada (Anvisa, 2005).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Após a captação, armazenagem e tratamento, a água mineral pode ser envasada em embalagens novas ou retornáveis, desde que observado corretamente o processo de fabricação e higienização das embalagens. A etapa do envase e fechamento, deve ocorrer em área isolada, com rígidos padrões de higiene e confiabilidade (testes), sendo o envase realizado por equipamentos automáticos. Após o envase, o processo segue para a etapa de rotulagem e armazenamento que deve obedecer aos regulamentos técnicos de rotulagem geral e específicos. A finalização do processo industrial é entendida no momento que se inicia o transporte e a comercialização do produto (Anvisa, 2006).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FSSC 22000 (Food Safety System Certification) 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certificação FSSC 22000 é reconhecida internacionalmente pelo “Global Food Safety Iniciative” [GFSI] (Iniciativa Global de Segurança de Alimentos). Tendo como objetivos do GFSI, elevar a segurança de alimentos, assegurar a proteção ao consumidor, reforçar a confiança dos consumidores, melhorar a eficiência de custos através da cadeia de suprimentos de alimentos, e melhores práticas dos requisitos dos esquemas de gestão de segurança de alimentos (GFSI, 2018).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que essa certificação seja possível, é necessário que o processo produtivo esteja embasado em métodos, rotinas e verificações. Uma implementação possível passará por conteúdos de: microbiologia, contaminação física, química e biológica, higiene, limpeza e desinfecção, controle integrado de pragas, 5S, procedimentos padronizados de higiene operacional [POP/PPHO] e análise de riscos (Lloyd’s Register, 2019).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Saúde e Segurança no Trabalho – Normas Regulamentadoras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Constituição Federal publicada 1988, em seu artigo 1º, incisos III e IV, destacam-se a dignidade da pessoa humana e os valores sociais do trabalho e da livre iniciativa. Complementando isso no artigo 6º, inciso XXII prevê redução dos riscos inerentes ao trabalho, por meio de normas de saúde, higiene e segurança (Constituição Federal, 1988).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Complementar a Constituição Federal, para esclarecer quais são os deveres, do empregador, empregado e do estado em relação a questões de Saúde e Segurança do Trabalhador, o Ministério do Trabalho em publicação aprovada inicialmente em 1978 e atualizada em anos subsequentes, divulga as Normas Regulamentadoras [NRs] (Enit, 2019).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NR 1 – Disposições Gerais, não é específica quanto a responsabilidade de capacitação dos profissionais, detendo-se em abranger comunicação e fiscalização. Mas vemos essa demanda mais claramente seguindo nas demais NRs, como a NR 10 que no artigo 10.2.4 determina ser de responsabilidade do empregador a documentação comprobatória de qualificação, habilitação, capacitação, autorização dos trabalhadores e dos treinamentos realizados.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Então pode-se afirmar que a Constituição Federal está para o trabalhador assim como GFSI está para o consumidor, sendo as NRs os procedimentos de gestão.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C62A1-77EE-41F7-87C0-D1D21DEC9A9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95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2.xml"/><Relationship Id="rId7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fazer a apresentação do trabalho de conclusão de 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Nome do aluno</a:t>
            </a:r>
          </a:p>
          <a:p>
            <a:r>
              <a:rPr lang="pt-BR" dirty="0"/>
              <a:t>Profa. Ana Paula Dário Zocca</a:t>
            </a:r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DB4D46-A3C8-4BAE-B014-D804562E7F8C}"/>
              </a:ext>
            </a:extLst>
          </p:cNvPr>
          <p:cNvSpPr txBox="1"/>
          <p:nvPr/>
        </p:nvSpPr>
        <p:spPr>
          <a:xfrm>
            <a:off x="428017" y="486383"/>
            <a:ext cx="821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Dúvida frequente: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19C92C-16F0-499D-9528-69793DACFB3B}"/>
              </a:ext>
            </a:extLst>
          </p:cNvPr>
          <p:cNvSpPr txBox="1"/>
          <p:nvPr/>
        </p:nvSpPr>
        <p:spPr>
          <a:xfrm>
            <a:off x="428017" y="1459150"/>
            <a:ext cx="802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Quantos slides precisa ter a apresentação?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FFE87D-E060-4088-8696-A8BAB41D2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7" r="24084" b="7661"/>
          <a:stretch/>
        </p:blipFill>
        <p:spPr>
          <a:xfrm>
            <a:off x="7130374" y="486383"/>
            <a:ext cx="3492230" cy="550585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3AB4F36-BA37-473C-A49E-E1C5E35C17C3}"/>
              </a:ext>
            </a:extLst>
          </p:cNvPr>
          <p:cNvSpPr/>
          <p:nvPr/>
        </p:nvSpPr>
        <p:spPr>
          <a:xfrm>
            <a:off x="1635380" y="2777645"/>
            <a:ext cx="4849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20  minutos.......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4170F45-2769-4F11-9E82-914AFD5F45B4}"/>
                  </a:ext>
                </a:extLst>
              </p14:cNvPr>
              <p14:cNvContentPartPr/>
              <p14:nvPr/>
            </p14:nvContentPartPr>
            <p14:xfrm>
              <a:off x="3035649" y="2760746"/>
              <a:ext cx="3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4170F45-2769-4F11-9E82-914AFD5F4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6649" y="27517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DD52132-EB2D-441A-9F98-D1E7BE946E0C}"/>
                  </a:ext>
                </a:extLst>
              </p14:cNvPr>
              <p14:cNvContentPartPr/>
              <p14:nvPr/>
            </p14:nvContentPartPr>
            <p14:xfrm>
              <a:off x="3444249" y="3462026"/>
              <a:ext cx="36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DD52132-EB2D-441A-9F98-D1E7BE946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5249" y="34530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EF5A9FAC-8E3E-4585-ABA9-3F8450BC7FC9}"/>
                  </a:ext>
                </a:extLst>
              </p14:cNvPr>
              <p14:cNvContentPartPr/>
              <p14:nvPr/>
            </p14:nvContentPartPr>
            <p14:xfrm>
              <a:off x="2893809" y="2831666"/>
              <a:ext cx="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EF5A9FAC-8E3E-4585-ABA9-3F8450BC7F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5169" y="28226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9085A61-91AF-4B07-9606-50E51ACB7091}"/>
                  </a:ext>
                </a:extLst>
              </p14:cNvPr>
              <p14:cNvContentPartPr/>
              <p14:nvPr/>
            </p14:nvContentPartPr>
            <p14:xfrm>
              <a:off x="2840529" y="3159986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9085A61-91AF-4B07-9606-50E51ACB70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1889" y="31509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6A552D1-85F5-4A5E-8E1F-81DA32177F17}"/>
                  </a:ext>
                </a:extLst>
              </p14:cNvPr>
              <p14:cNvContentPartPr/>
              <p14:nvPr/>
            </p14:nvContentPartPr>
            <p14:xfrm>
              <a:off x="3834489" y="3053426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6A552D1-85F5-4A5E-8E1F-81DA32177F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5849" y="30444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2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FAB357-7A9E-4F68-8B89-FC0FE60E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717227"/>
            <a:ext cx="5462546" cy="31329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086B82B-1E07-4E8F-B660-314DDB4234FA}"/>
              </a:ext>
            </a:extLst>
          </p:cNvPr>
          <p:cNvSpPr txBox="1"/>
          <p:nvPr/>
        </p:nvSpPr>
        <p:spPr>
          <a:xfrm>
            <a:off x="3597380" y="750726"/>
            <a:ext cx="493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Supere o medo da banca....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BDDA6D-D6E1-45C8-A5A2-4C66E5F8324B}"/>
              </a:ext>
            </a:extLst>
          </p:cNvPr>
          <p:cNvSpPr txBox="1"/>
          <p:nvPr/>
        </p:nvSpPr>
        <p:spPr>
          <a:xfrm>
            <a:off x="3511044" y="5030056"/>
            <a:ext cx="5635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E uma excelente apresentação para você!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14D734-D1D2-4610-8277-974615837358}"/>
              </a:ext>
            </a:extLst>
          </p:cNvPr>
          <p:cNvSpPr txBox="1"/>
          <p:nvPr/>
        </p:nvSpPr>
        <p:spPr>
          <a:xfrm>
            <a:off x="5151881" y="6143600"/>
            <a:ext cx="253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Profa. Ana Paula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7B1FA20-961F-47E3-9517-0D694F851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21" y="6084771"/>
            <a:ext cx="1626109" cy="646861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E1D266D-4671-47D0-8EE1-E2B336AC1155}"/>
              </a:ext>
            </a:extLst>
          </p:cNvPr>
          <p:cNvCxnSpPr>
            <a:cxnSpLocks/>
          </p:cNvCxnSpPr>
          <p:nvPr/>
        </p:nvCxnSpPr>
        <p:spPr>
          <a:xfrm>
            <a:off x="0" y="6731632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42"/>
            <a:ext cx="5575177" cy="1026419"/>
          </a:xfrm>
        </p:spPr>
        <p:txBody>
          <a:bodyPr>
            <a:normAutofit/>
          </a:bodyPr>
          <a:lstStyle/>
          <a:p>
            <a:r>
              <a:rPr lang="pt-BR" sz="4000" b="1" dirty="0"/>
              <a:t>Estrutura da apresentação: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89" y="1040861"/>
            <a:ext cx="10709131" cy="54575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Introdução</a:t>
            </a:r>
          </a:p>
          <a:p>
            <a:pPr lvl="1"/>
            <a:r>
              <a:rPr lang="pt-BR" dirty="0"/>
              <a:t>Contextualização</a:t>
            </a:r>
          </a:p>
          <a:p>
            <a:pPr lvl="1"/>
            <a:r>
              <a:rPr lang="pt-BR" dirty="0"/>
              <a:t>Problema</a:t>
            </a:r>
          </a:p>
          <a:p>
            <a:pPr lvl="1"/>
            <a:r>
              <a:rPr lang="pt-BR" dirty="0"/>
              <a:t>Objetivos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Material e Métodos </a:t>
            </a:r>
          </a:p>
          <a:p>
            <a:pPr lvl="1"/>
            <a:r>
              <a:rPr lang="pt-BR" dirty="0"/>
              <a:t>Local da pesquisa</a:t>
            </a:r>
          </a:p>
          <a:p>
            <a:pPr lvl="1"/>
            <a:r>
              <a:rPr lang="pt-BR" dirty="0"/>
              <a:t>População e amostra</a:t>
            </a:r>
          </a:p>
          <a:p>
            <a:pPr lvl="1"/>
            <a:r>
              <a:rPr lang="pt-BR" dirty="0"/>
              <a:t>Instrumentos e procedimentos de pesquisa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Resultados e Discussão</a:t>
            </a:r>
          </a:p>
          <a:p>
            <a:pPr lvl="1"/>
            <a:r>
              <a:rPr lang="pt-BR" dirty="0"/>
              <a:t>Coloque os gráficos e tabelas e explique oralmente as análises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b="1" dirty="0"/>
              <a:t>Conclusões</a:t>
            </a:r>
          </a:p>
          <a:p>
            <a:pPr lvl="1"/>
            <a:r>
              <a:rPr lang="pt-BR" dirty="0"/>
              <a:t>Pontual e objetiva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7C4664-0CF3-49E4-A5D3-C1A2C4427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5"/>
          <a:stretch/>
        </p:blipFill>
        <p:spPr>
          <a:xfrm>
            <a:off x="7464803" y="1040861"/>
            <a:ext cx="3754054" cy="29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75F1466C-4B83-4FB7-B2F0-281B4A041972}"/>
              </a:ext>
            </a:extLst>
          </p:cNvPr>
          <p:cNvSpPr/>
          <p:nvPr/>
        </p:nvSpPr>
        <p:spPr>
          <a:xfrm>
            <a:off x="7853723" y="2091797"/>
            <a:ext cx="2782094" cy="3352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/>
              <a:t>Normas regulamentadoras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90657D-D1F5-4B8A-946D-A6E49D0E1C8E}"/>
              </a:ext>
            </a:extLst>
          </p:cNvPr>
          <p:cNvSpPr/>
          <p:nvPr/>
        </p:nvSpPr>
        <p:spPr>
          <a:xfrm>
            <a:off x="4394453" y="2091797"/>
            <a:ext cx="2782094" cy="3352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/>
              <a:t>Complexidade Industrial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C9744DC-D8DB-4A95-B38F-B0DB6B81EE90}"/>
              </a:ext>
            </a:extLst>
          </p:cNvPr>
          <p:cNvSpPr/>
          <p:nvPr/>
        </p:nvSpPr>
        <p:spPr>
          <a:xfrm>
            <a:off x="935182" y="2091797"/>
            <a:ext cx="2782094" cy="3352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/>
              <a:t>Competitividade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39" y="87804"/>
            <a:ext cx="10515600" cy="1325563"/>
          </a:xfrm>
        </p:spPr>
        <p:txBody>
          <a:bodyPr/>
          <a:lstStyle/>
          <a:p>
            <a:r>
              <a:rPr lang="pt-BR" b="1" dirty="0"/>
              <a:t>Introdução: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36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Cenário das indústrias brasileiras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771C1C-EEBC-481B-830B-367BD2E2E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5" r="26317"/>
          <a:stretch/>
        </p:blipFill>
        <p:spPr>
          <a:xfrm>
            <a:off x="7853723" y="2091797"/>
            <a:ext cx="2782094" cy="27820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DF330F-990A-4744-A1BA-171EB6A1A8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31" r="1235"/>
          <a:stretch/>
        </p:blipFill>
        <p:spPr>
          <a:xfrm>
            <a:off x="4394452" y="2091797"/>
            <a:ext cx="2782095" cy="27820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EF0E5D-1FE1-441D-9DA9-A057EF2858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67" r="16667"/>
          <a:stretch/>
        </p:blipFill>
        <p:spPr>
          <a:xfrm>
            <a:off x="935182" y="2091797"/>
            <a:ext cx="2782094" cy="278209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C22AE07-C272-468C-B3BC-8E288943D170}"/>
              </a:ext>
            </a:extLst>
          </p:cNvPr>
          <p:cNvSpPr/>
          <p:nvPr/>
        </p:nvSpPr>
        <p:spPr>
          <a:xfrm>
            <a:off x="6858243" y="581734"/>
            <a:ext cx="3777574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Mais visual e menos texto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B2EB2D-A49B-4BEA-BA07-F510D615A09C}"/>
              </a:ext>
            </a:extLst>
          </p:cNvPr>
          <p:cNvSpPr txBox="1"/>
          <p:nvPr/>
        </p:nvSpPr>
        <p:spPr>
          <a:xfrm>
            <a:off x="935183" y="6034762"/>
            <a:ext cx="1035660" cy="381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F151FC-7E66-4C05-B128-1C92DD2B83AF}"/>
              </a:ext>
            </a:extLst>
          </p:cNvPr>
          <p:cNvSpPr txBox="1"/>
          <p:nvPr/>
        </p:nvSpPr>
        <p:spPr>
          <a:xfrm>
            <a:off x="2219418" y="6049988"/>
            <a:ext cx="316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Aluna: Andréa Arruda Milani</a:t>
            </a:r>
          </a:p>
        </p:txBody>
      </p:sp>
    </p:spTree>
    <p:extLst>
      <p:ext uri="{BB962C8B-B14F-4D97-AF65-F5344CB8AC3E}">
        <p14:creationId xmlns:p14="http://schemas.microsoft.com/office/powerpoint/2010/main" val="25610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cozinha, interior, parede, preparando&#10;&#10;Descrição gerada com muito alta confiança">
            <a:extLst>
              <a:ext uri="{FF2B5EF4-FFF2-40B4-BE49-F238E27FC236}">
                <a16:creationId xmlns:a16="http://schemas.microsoft.com/office/drawing/2014/main" id="{68260342-1DD0-4CA8-854E-B2055D8F89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r="21894" b="1"/>
          <a:stretch/>
        </p:blipFill>
        <p:spPr>
          <a:xfrm>
            <a:off x="8157684" y="0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F6B4DF-E57D-4879-9AFC-6E6AFEC85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17" y="1459902"/>
            <a:ext cx="7943850" cy="27889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Treinamento e desenvolvimento</a:t>
            </a:r>
          </a:p>
          <a:p>
            <a:pPr marL="0" indent="0" algn="just">
              <a:buNone/>
            </a:pPr>
            <a:endParaRPr lang="pt-BR" sz="1700" dirty="0"/>
          </a:p>
          <a:p>
            <a:pPr marL="0" indent="0" algn="just">
              <a:buNone/>
            </a:pPr>
            <a:r>
              <a:rPr lang="pt-BR" sz="2000" dirty="0"/>
              <a:t>Qualquer </a:t>
            </a:r>
            <a:r>
              <a:rPr lang="pt-BR" sz="2000" b="1" dirty="0"/>
              <a:t>atividade que contribua </a:t>
            </a:r>
            <a:r>
              <a:rPr lang="pt-BR" sz="2000" dirty="0"/>
              <a:t>para que o profissional esteja </a:t>
            </a:r>
            <a:r>
              <a:rPr lang="pt-BR" sz="2000" b="1" dirty="0"/>
              <a:t>apto a exercer </a:t>
            </a:r>
            <a:r>
              <a:rPr lang="pt-BR" sz="2000" dirty="0"/>
              <a:t>sua atividade, aumentar sua </a:t>
            </a:r>
            <a:r>
              <a:rPr lang="pt-BR" sz="2000" b="1" dirty="0"/>
              <a:t>capacidade</a:t>
            </a:r>
            <a:r>
              <a:rPr lang="pt-BR" sz="2000" dirty="0"/>
              <a:t> no exercício de sua atividade ou prepará-lo a </a:t>
            </a:r>
            <a:r>
              <a:rPr lang="pt-BR" sz="2000" b="1" dirty="0"/>
              <a:t>exercer novas funções </a:t>
            </a:r>
            <a:r>
              <a:rPr lang="pt-BR" sz="2000" dirty="0"/>
              <a:t>ou atividades</a:t>
            </a:r>
          </a:p>
          <a:p>
            <a:pPr marL="0" indent="0" algn="just">
              <a:buNone/>
            </a:pPr>
            <a:r>
              <a:rPr lang="pt-BR" sz="2000" dirty="0"/>
              <a:t>(</a:t>
            </a:r>
            <a:r>
              <a:rPr lang="pt-BR" sz="2000" dirty="0" err="1"/>
              <a:t>Boog</a:t>
            </a:r>
            <a:r>
              <a:rPr lang="pt-BR" sz="2000" dirty="0"/>
              <a:t> e </a:t>
            </a:r>
            <a:r>
              <a:rPr lang="pt-BR" sz="2000" dirty="0" err="1"/>
              <a:t>Boog</a:t>
            </a:r>
            <a:r>
              <a:rPr lang="pt-BR" sz="2000" dirty="0"/>
              <a:t>, 2008).</a:t>
            </a:r>
          </a:p>
          <a:p>
            <a:pPr marL="0" indent="0" algn="just">
              <a:buNone/>
            </a:pPr>
            <a:endParaRPr lang="pt-BR" sz="2000" dirty="0"/>
          </a:p>
        </p:txBody>
      </p:sp>
      <p:pic>
        <p:nvPicPr>
          <p:cNvPr id="5" name="Imagem 4" descr="Uma imagem contendo pessoa, homem, interior, preparando&#10;&#10;Descrição gerada com muito alta confiança">
            <a:extLst>
              <a:ext uri="{FF2B5EF4-FFF2-40B4-BE49-F238E27FC236}">
                <a16:creationId xmlns:a16="http://schemas.microsoft.com/office/drawing/2014/main" id="{4D3E2F27-E5FC-4A2C-A70B-0E8CF2F079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5" r="8152" b="-4"/>
          <a:stretch/>
        </p:blipFill>
        <p:spPr>
          <a:xfrm>
            <a:off x="9235440" y="3044952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4C98B78-E666-4FCF-A215-74C630AA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17" y="203669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Introdução: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1640A7-A085-45EF-B827-8E586D56D1BC}"/>
              </a:ext>
            </a:extLst>
          </p:cNvPr>
          <p:cNvSpPr txBox="1"/>
          <p:nvPr/>
        </p:nvSpPr>
        <p:spPr>
          <a:xfrm>
            <a:off x="611117" y="3813049"/>
            <a:ext cx="7279484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Necessidades de treinamento (Problemática)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Agilidade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Métodos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Pessoas qualificadas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BED87-1147-4A74-B50F-9FC48A11830C}"/>
              </a:ext>
            </a:extLst>
          </p:cNvPr>
          <p:cNvSpPr/>
          <p:nvPr/>
        </p:nvSpPr>
        <p:spPr>
          <a:xfrm>
            <a:off x="3799643" y="371554"/>
            <a:ext cx="3826275" cy="92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Destacar poucos conceitos ou escrever em tópicos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B67352-AC85-4068-9916-8B1057D9FD65}"/>
              </a:ext>
            </a:extLst>
          </p:cNvPr>
          <p:cNvSpPr txBox="1"/>
          <p:nvPr/>
        </p:nvSpPr>
        <p:spPr>
          <a:xfrm>
            <a:off x="611117" y="5926410"/>
            <a:ext cx="1035660" cy="381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E47666-7593-4244-BE2A-BC5BFD19A945}"/>
              </a:ext>
            </a:extLst>
          </p:cNvPr>
          <p:cNvSpPr txBox="1"/>
          <p:nvPr/>
        </p:nvSpPr>
        <p:spPr>
          <a:xfrm>
            <a:off x="1766657" y="5976759"/>
            <a:ext cx="316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Aluna: Andréa Arruda Milani</a:t>
            </a:r>
          </a:p>
        </p:txBody>
      </p:sp>
    </p:spTree>
    <p:extLst>
      <p:ext uri="{BB962C8B-B14F-4D97-AF65-F5344CB8AC3E}">
        <p14:creationId xmlns:p14="http://schemas.microsoft.com/office/powerpoint/2010/main" val="21213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AE684-D6CA-4DA5-9F71-C63A77AB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/>
              <a:t>Objetivo: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030C7-AC50-461D-A40A-5DAB9C47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54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O estudo teve como objetivo propor um programa de treinamento para os funcionários de operação industrial de uma empresa multinacional do setor de bebidas localizada no estado de São Paulo e Rio de Janeiro.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131DA6-7876-4C48-B21D-9497F9D03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78" r="12578"/>
          <a:stretch/>
        </p:blipFill>
        <p:spPr>
          <a:xfrm>
            <a:off x="1039272" y="3577213"/>
            <a:ext cx="2880000" cy="2880000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801BFC-14C2-4253-B97E-0F333C06BB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1" t="12520" b="18876"/>
          <a:stretch/>
        </p:blipFill>
        <p:spPr>
          <a:xfrm>
            <a:off x="8272727" y="3454919"/>
            <a:ext cx="2802870" cy="2880000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20" name="Imagem 19" descr="Uma imagem contendo cena, mercado&#10;&#10;Descrição gerada com alta confiança">
            <a:extLst>
              <a:ext uri="{FF2B5EF4-FFF2-40B4-BE49-F238E27FC236}">
                <a16:creationId xmlns:a16="http://schemas.microsoft.com/office/drawing/2014/main" id="{1F86B2F2-5FE9-45EE-B4A4-AB55B3029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99" y="3612875"/>
            <a:ext cx="3074801" cy="288000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CA528EB-7154-4244-8E45-BD823CEE13EC}"/>
              </a:ext>
            </a:extLst>
          </p:cNvPr>
          <p:cNvSpPr/>
          <p:nvPr/>
        </p:nvSpPr>
        <p:spPr>
          <a:xfrm>
            <a:off x="8272727" y="523081"/>
            <a:ext cx="2717828" cy="75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Mesclar texto e figura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6D89C7-EBA7-4B12-B21A-5B3A104CC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69" y="5855090"/>
            <a:ext cx="1091279" cy="49991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81E9EE1-A8CE-4BD3-9228-4634667D4C91}"/>
              </a:ext>
            </a:extLst>
          </p:cNvPr>
          <p:cNvSpPr txBox="1"/>
          <p:nvPr/>
        </p:nvSpPr>
        <p:spPr>
          <a:xfrm>
            <a:off x="0" y="6374755"/>
            <a:ext cx="316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Aluna: Andréa Arruda Milani</a:t>
            </a:r>
          </a:p>
        </p:txBody>
      </p:sp>
    </p:spTree>
    <p:extLst>
      <p:ext uri="{BB962C8B-B14F-4D97-AF65-F5344CB8AC3E}">
        <p14:creationId xmlns:p14="http://schemas.microsoft.com/office/powerpoint/2010/main" val="11500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61C49E-554D-4276-BFBC-0B933903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2285749"/>
            <a:ext cx="10515600" cy="3218084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pt-BR" dirty="0"/>
              <a:t>Desafios</a:t>
            </a:r>
          </a:p>
          <a:p>
            <a:r>
              <a:rPr lang="pt-BR" sz="1800" dirty="0"/>
              <a:t>Propriedades naturais: Fonte;</a:t>
            </a:r>
          </a:p>
          <a:p>
            <a:r>
              <a:rPr lang="pt-BR" sz="1800" dirty="0"/>
              <a:t>Processo de industrialização: Captação, armazenagem e tratamento;</a:t>
            </a:r>
          </a:p>
          <a:p>
            <a:r>
              <a:rPr lang="pt-BR" sz="1800" dirty="0"/>
              <a:t>Segurança alimentar:  </a:t>
            </a:r>
            <a:r>
              <a:rPr lang="en-US" sz="1800" dirty="0"/>
              <a:t>FSSC 22000 (Food Safety System Certification); </a:t>
            </a:r>
          </a:p>
          <a:p>
            <a:r>
              <a:rPr lang="pt-BR" sz="1800" dirty="0"/>
              <a:t>Saúde e Segurança no Trabalho – Normas Regulamentadoras.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C3E27A-9966-4687-AB8A-7673C5AF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2" y="163317"/>
            <a:ext cx="10515600" cy="1325563"/>
          </a:xfrm>
        </p:spPr>
        <p:txBody>
          <a:bodyPr/>
          <a:lstStyle/>
          <a:p>
            <a:r>
              <a:rPr lang="pt-BR" b="1" dirty="0"/>
              <a:t>Resultados e discussão</a:t>
            </a:r>
          </a:p>
        </p:txBody>
      </p:sp>
      <p:pic>
        <p:nvPicPr>
          <p:cNvPr id="13" name="Imagem 12" descr="Uma imagem contendo interior&#10;&#10;Descrição gerada com alta confiança">
            <a:extLst>
              <a:ext uri="{FF2B5EF4-FFF2-40B4-BE49-F238E27FC236}">
                <a16:creationId xmlns:a16="http://schemas.microsoft.com/office/drawing/2014/main" id="{484A57BA-CFCD-44E9-A85B-326525F391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44" y="2285749"/>
            <a:ext cx="6305550" cy="44100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5BC42C4-0830-42A0-BD9B-4E61748536B4}"/>
              </a:ext>
            </a:extLst>
          </p:cNvPr>
          <p:cNvSpPr/>
          <p:nvPr/>
        </p:nvSpPr>
        <p:spPr>
          <a:xfrm>
            <a:off x="7449205" y="637854"/>
            <a:ext cx="2717828" cy="75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Mesclar tópicos e figuras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D088F4-BDD4-48DF-BC0B-B8D772AC4CAA}"/>
              </a:ext>
            </a:extLst>
          </p:cNvPr>
          <p:cNvSpPr txBox="1"/>
          <p:nvPr/>
        </p:nvSpPr>
        <p:spPr>
          <a:xfrm>
            <a:off x="134930" y="6111135"/>
            <a:ext cx="1035660" cy="381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B4941E-5F13-401C-9F4A-022564D19636}"/>
              </a:ext>
            </a:extLst>
          </p:cNvPr>
          <p:cNvSpPr txBox="1"/>
          <p:nvPr/>
        </p:nvSpPr>
        <p:spPr>
          <a:xfrm>
            <a:off x="1251752" y="6111135"/>
            <a:ext cx="316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Aluna: Andréa Arruda Milani</a:t>
            </a:r>
          </a:p>
        </p:txBody>
      </p:sp>
    </p:spTree>
    <p:extLst>
      <p:ext uri="{BB962C8B-B14F-4D97-AF65-F5344CB8AC3E}">
        <p14:creationId xmlns:p14="http://schemas.microsoft.com/office/powerpoint/2010/main" val="14676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C1302-5C39-4162-B02D-909F4A88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4000" dirty="0"/>
              <a:t>Resultados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BE3A17-06F6-4EB0-B99A-3AE7EF53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364436"/>
            <a:ext cx="4911827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Perfil dos Respondentes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6449E3-C928-4D3C-9844-162F98C6704E}"/>
              </a:ext>
            </a:extLst>
          </p:cNvPr>
          <p:cNvSpPr/>
          <p:nvPr/>
        </p:nvSpPr>
        <p:spPr>
          <a:xfrm>
            <a:off x="8000788" y="2566386"/>
            <a:ext cx="4317401" cy="3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ea typeface="Calibri" panose="020F0502020204030204" pitchFamily="34" charset="0"/>
              </a:rPr>
              <a:t>Figura 2. Gênero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958C195-4EE6-4AA8-8AD6-5DBC9D42B67E}"/>
              </a:ext>
            </a:extLst>
          </p:cNvPr>
          <p:cNvSpPr/>
          <p:nvPr/>
        </p:nvSpPr>
        <p:spPr>
          <a:xfrm>
            <a:off x="2074572" y="5991257"/>
            <a:ext cx="4680000" cy="3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ea typeface="Calibri" panose="020F0502020204030204" pitchFamily="34" charset="0"/>
              </a:rPr>
              <a:t>Figura 1. Idade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910A165-0291-4F2F-BD74-5A5DFD45FCAD}"/>
              </a:ext>
            </a:extLst>
          </p:cNvPr>
          <p:cNvSpPr/>
          <p:nvPr/>
        </p:nvSpPr>
        <p:spPr>
          <a:xfrm>
            <a:off x="6731281" y="5991353"/>
            <a:ext cx="4317401" cy="358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ea typeface="Calibri" panose="020F0502020204030204" pitchFamily="34" charset="0"/>
              </a:rPr>
              <a:t>Figura 3. Tempo no serviço público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8182C47D-4710-4B5A-9B73-A536B7582BE0}"/>
              </a:ext>
            </a:extLst>
          </p:cNvPr>
          <p:cNvGraphicFramePr>
            <a:graphicFrameLocks/>
          </p:cNvGraphicFramePr>
          <p:nvPr/>
        </p:nvGraphicFramePr>
        <p:xfrm>
          <a:off x="6718973" y="278807"/>
          <a:ext cx="432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8B6131D5-6F71-4FCA-B1D9-70FAE31CBE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350333"/>
              </p:ext>
            </p:extLst>
          </p:nvPr>
        </p:nvGraphicFramePr>
        <p:xfrm>
          <a:off x="1117428" y="3323153"/>
          <a:ext cx="43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2B6D74B1-B207-4384-A185-1C41B97DBC3C}"/>
              </a:ext>
            </a:extLst>
          </p:cNvPr>
          <p:cNvGraphicFramePr>
            <a:graphicFrameLocks/>
          </p:cNvGraphicFramePr>
          <p:nvPr/>
        </p:nvGraphicFramePr>
        <p:xfrm>
          <a:off x="6754572" y="3395153"/>
          <a:ext cx="4320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73B59015-790B-4EA6-A24B-8F91B0A2633A}"/>
              </a:ext>
            </a:extLst>
          </p:cNvPr>
          <p:cNvSpPr/>
          <p:nvPr/>
        </p:nvSpPr>
        <p:spPr>
          <a:xfrm>
            <a:off x="4670341" y="3044892"/>
            <a:ext cx="2717828" cy="75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PRINCIPAIS GRÁFICOS OU TABELAS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264734-CB98-4E51-A378-25E70594864E}"/>
              </a:ext>
            </a:extLst>
          </p:cNvPr>
          <p:cNvSpPr txBox="1"/>
          <p:nvPr/>
        </p:nvSpPr>
        <p:spPr>
          <a:xfrm>
            <a:off x="821514" y="55235"/>
            <a:ext cx="1035660" cy="381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9117BE-9746-4AB0-92D5-65448A831A23}"/>
              </a:ext>
            </a:extLst>
          </p:cNvPr>
          <p:cNvSpPr txBox="1"/>
          <p:nvPr/>
        </p:nvSpPr>
        <p:spPr>
          <a:xfrm>
            <a:off x="1936899" y="55235"/>
            <a:ext cx="616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effectLst/>
                <a:ea typeface="Calibri" panose="020F0502020204030204" pitchFamily="34" charset="0"/>
              </a:rPr>
              <a:t>Aluna: Gabriela Alonso dos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94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161FD-926A-4529-9879-9FFB4CFB19E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666194-6BE4-45F9-9323-A149E2E5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457"/>
            <a:ext cx="11013489" cy="4822274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pt-BR" sz="7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7200" b="1" dirty="0"/>
              <a:t>Processos de Desenvolvimento</a:t>
            </a:r>
          </a:p>
          <a:p>
            <a:pPr lvl="1" algn="just">
              <a:lnSpc>
                <a:spcPct val="150000"/>
              </a:lnSpc>
            </a:pPr>
            <a:r>
              <a:rPr lang="pt-BR" sz="7200" dirty="0"/>
              <a:t>Pouco ou nenhum investimento em treinamentos de capacitação;</a:t>
            </a:r>
          </a:p>
          <a:p>
            <a:pPr lvl="1" algn="just">
              <a:lnSpc>
                <a:spcPct val="150000"/>
              </a:lnSpc>
            </a:pPr>
            <a:r>
              <a:rPr lang="pt-BR" sz="7200" dirty="0"/>
              <a:t>Ausência de plano de carreira adequado.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7200" b="1" dirty="0"/>
              <a:t>Processos de Manutenção</a:t>
            </a:r>
          </a:p>
          <a:p>
            <a:pPr lvl="1" algn="just">
              <a:lnSpc>
                <a:spcPct val="150000"/>
              </a:lnSpc>
            </a:pPr>
            <a:r>
              <a:rPr lang="pt-BR" sz="7200" dirty="0"/>
              <a:t>Falta de incentivos financeiros (dificuldade no aumento de salário, benefícios </a:t>
            </a:r>
            <a:r>
              <a:rPr lang="pt-BR" sz="7200" dirty="0" err="1"/>
              <a:t>etc</a:t>
            </a:r>
            <a:r>
              <a:rPr lang="pt-BR" sz="7200" dirty="0"/>
              <a:t>);</a:t>
            </a:r>
          </a:p>
          <a:p>
            <a:pPr lvl="1" algn="just">
              <a:lnSpc>
                <a:spcPct val="150000"/>
              </a:lnSpc>
            </a:pPr>
            <a:r>
              <a:rPr lang="pt-BR" sz="7200" dirty="0"/>
              <a:t>Deficiência no fornecimento de materiais para o desempenho das funções;</a:t>
            </a:r>
          </a:p>
          <a:p>
            <a:pPr lvl="1" algn="just">
              <a:lnSpc>
                <a:spcPct val="150000"/>
              </a:lnSpc>
            </a:pPr>
            <a:r>
              <a:rPr lang="pt-BR" sz="7200" dirty="0"/>
              <a:t>Estrutura física ruim da repartição pública em que trabalham.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3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7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5AB9E5-2E62-40FD-B6E6-29240E15E31D}"/>
              </a:ext>
            </a:extLst>
          </p:cNvPr>
          <p:cNvSpPr/>
          <p:nvPr/>
        </p:nvSpPr>
        <p:spPr>
          <a:xfrm>
            <a:off x="8523249" y="3305406"/>
            <a:ext cx="2717828" cy="75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Frase convincente ou tópicos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49B7DF-EA67-4210-BE93-647DA18F4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0" y="6177625"/>
            <a:ext cx="1091279" cy="49991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D7C06B6-E437-4681-856D-54365DEA6886}"/>
              </a:ext>
            </a:extLst>
          </p:cNvPr>
          <p:cNvSpPr txBox="1"/>
          <p:nvPr/>
        </p:nvSpPr>
        <p:spPr>
          <a:xfrm>
            <a:off x="1546281" y="6242917"/>
            <a:ext cx="616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effectLst/>
                <a:ea typeface="Calibri" panose="020F0502020204030204" pitchFamily="34" charset="0"/>
              </a:rPr>
              <a:t>Aluna: Gabriela Alonso dos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0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019AE51-AABB-47DC-87CA-E9BBB40AA13B}"/>
              </a:ext>
            </a:extLst>
          </p:cNvPr>
          <p:cNvSpPr txBox="1"/>
          <p:nvPr/>
        </p:nvSpPr>
        <p:spPr>
          <a:xfrm>
            <a:off x="62144" y="498922"/>
            <a:ext cx="826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Não esquecer jamais........................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F5876B-50FB-42F3-BD9D-66253F5A5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6" t="1386" r="13824" b="3735"/>
          <a:stretch/>
        </p:blipFill>
        <p:spPr>
          <a:xfrm>
            <a:off x="5752729" y="239696"/>
            <a:ext cx="4580879" cy="59302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D907018-1A09-4C6B-BBDB-1BDB24D6CF10}"/>
                  </a:ext>
                </a:extLst>
              </p14:cNvPr>
              <p14:cNvContentPartPr/>
              <p14:nvPr/>
            </p14:nvContentPartPr>
            <p14:xfrm>
              <a:off x="6240729" y="1740506"/>
              <a:ext cx="91800" cy="1414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D907018-1A09-4C6B-BBDB-1BDB24D6CF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089" y="1731506"/>
                <a:ext cx="10944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1705</Words>
  <Application>Microsoft Office PowerPoint</Application>
  <PresentationFormat>Widescreen</PresentationFormat>
  <Paragraphs>109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Como fazer a apresentação do trabalho de conclusão de curso</vt:lpstr>
      <vt:lpstr>Estrutura da apresentação:</vt:lpstr>
      <vt:lpstr>Introdução:</vt:lpstr>
      <vt:lpstr>Introdução:</vt:lpstr>
      <vt:lpstr>Objetivo:</vt:lpstr>
      <vt:lpstr>Resultados e discussão</vt:lpstr>
      <vt:lpstr>Resultados e Discussão</vt:lpstr>
      <vt:lpstr>Conclusão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fazer a apresentação do artigo científico</dc:title>
  <dc:creator>Ana Paula Dario Zocca</dc:creator>
  <cp:lastModifiedBy>Tamara Reis</cp:lastModifiedBy>
  <cp:revision>9</cp:revision>
  <dcterms:created xsi:type="dcterms:W3CDTF">2020-06-24T02:26:11Z</dcterms:created>
  <dcterms:modified xsi:type="dcterms:W3CDTF">2021-04-07T14:13:49Z</dcterms:modified>
</cp:coreProperties>
</file>