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9" r:id="rId3"/>
    <p:sldId id="260" r:id="rId4"/>
    <p:sldId id="257" r:id="rId5"/>
    <p:sldId id="258" r:id="rId6"/>
    <p:sldId id="263" r:id="rId7"/>
    <p:sldId id="261" r:id="rId8"/>
    <p:sldId id="265" r:id="rId9"/>
    <p:sldId id="264" r:id="rId10"/>
    <p:sldId id="262"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ABA29-BC0B-4F2D-BCA2-3C601A4D2D6F}" type="datetimeFigureOut">
              <a:rPr lang="en-IN" smtClean="0"/>
              <a:t>27-07-2020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1CCB5-C52F-4822-A761-4E5FC7EBE75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F1CCB5-C52F-4822-A761-4E5FC7EBE757}" type="slidenum">
              <a:rPr lang="en-IN" smtClean="0"/>
              <a:t>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F1CCB5-C52F-4822-A761-4E5FC7EBE757}"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90800"/>
            <a:ext cx="7772400" cy="1089025"/>
          </a:xfrm>
        </p:spPr>
        <p:txBody>
          <a:bodyPr>
            <a:normAutofit fontScale="90000"/>
          </a:bodyPr>
          <a:lstStyle/>
          <a:p>
            <a:br>
              <a:rPr lang="en-IN" dirty="0"/>
            </a:br>
            <a:r>
              <a:rPr lang="en-IN" dirty="0"/>
              <a:t> </a:t>
            </a:r>
            <a:r>
              <a:rPr lang="en-IN" b="1" dirty="0"/>
              <a:t>RADAR Model using Ultrasonic Sensor </a:t>
            </a:r>
            <a:br>
              <a:rPr lang="en-IN" b="1" dirty="0"/>
            </a:br>
            <a:endParaRPr lang="en-IN" sz="5400" b="1" dirty="0"/>
          </a:p>
        </p:txBody>
      </p:sp>
      <p:sp>
        <p:nvSpPr>
          <p:cNvPr id="3" name="Subtitle 2"/>
          <p:cNvSpPr>
            <a:spLocks noGrp="1"/>
          </p:cNvSpPr>
          <p:nvPr>
            <p:ph type="subTitle" idx="1"/>
          </p:nvPr>
        </p:nvSpPr>
        <p:spPr/>
        <p:txBody>
          <a:bodyPr>
            <a:normAutofit fontScale="85000" lnSpcReduction="20000"/>
          </a:bodyPr>
          <a:lstStyle/>
          <a:p>
            <a:endParaRPr lang="en-IN" dirty="0"/>
          </a:p>
          <a:p>
            <a:r>
              <a:rPr lang="sv-SE" dirty="0"/>
              <a:t> </a:t>
            </a:r>
            <a:r>
              <a:rPr lang="sv-SE" b="1" dirty="0"/>
              <a:t>KOMAL TORLIKONDA 25 </a:t>
            </a:r>
          </a:p>
          <a:p>
            <a:r>
              <a:rPr lang="sv-SE" b="1" dirty="0"/>
              <a:t>SOUMYA SHETTY 27 </a:t>
            </a:r>
            <a:endParaRPr lang="sv-SE" dirty="0"/>
          </a:p>
          <a:p>
            <a:r>
              <a:rPr lang="en-IN" b="1" dirty="0"/>
              <a:t>NIHARIKA WALKE 38 </a:t>
            </a:r>
          </a:p>
          <a:p>
            <a:endParaRPr lang="en-IN" dirty="0"/>
          </a:p>
        </p:txBody>
      </p:sp>
      <p:sp>
        <p:nvSpPr>
          <p:cNvPr id="4" name="TextBox 3"/>
          <p:cNvSpPr txBox="1"/>
          <p:nvPr/>
        </p:nvSpPr>
        <p:spPr>
          <a:xfrm>
            <a:off x="685800" y="685800"/>
            <a:ext cx="7315200" cy="1231106"/>
          </a:xfrm>
          <a:prstGeom prst="rect">
            <a:avLst/>
          </a:prstGeom>
          <a:noFill/>
        </p:spPr>
        <p:txBody>
          <a:bodyPr wrap="square" rtlCol="0">
            <a:spAutoFit/>
          </a:bodyPr>
          <a:lstStyle/>
          <a:p>
            <a:pPr algn="ctr"/>
            <a:r>
              <a:rPr lang="en-IN" sz="3200" b="1" dirty="0"/>
              <a:t>St. Francis Institute of Technology</a:t>
            </a:r>
          </a:p>
          <a:p>
            <a:pPr algn="ctr"/>
            <a:r>
              <a:rPr lang="en-IN" sz="2400" dirty="0"/>
              <a:t>Information Technology</a:t>
            </a:r>
          </a:p>
          <a:p>
            <a:pPr algn="ctr"/>
            <a:r>
              <a:rPr lang="en-IN" dirty="0"/>
              <a:t>IoT Mini Project  (ITL504)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3" name="Content Placeholder 2"/>
          <p:cNvSpPr>
            <a:spLocks noGrp="1"/>
          </p:cNvSpPr>
          <p:nvPr>
            <p:ph idx="1"/>
          </p:nvPr>
        </p:nvSpPr>
        <p:spPr>
          <a:xfrm>
            <a:off x="457200" y="1451417"/>
            <a:ext cx="8458200" cy="5486400"/>
          </a:xfrm>
        </p:spPr>
        <p:txBody>
          <a:bodyPr>
            <a:noAutofit/>
          </a:bodyPr>
          <a:lstStyle/>
          <a:p>
            <a:r>
              <a:rPr lang="en-IN" sz="2400" dirty="0"/>
              <a:t>[1] </a:t>
            </a:r>
            <a:r>
              <a:rPr lang="en-IN" sz="2400" dirty="0" err="1"/>
              <a:t>Hamdy</a:t>
            </a:r>
            <a:r>
              <a:rPr lang="en-IN" sz="2400" dirty="0"/>
              <a:t> Youssef Hussein Aly, Saud Salem </a:t>
            </a:r>
            <a:r>
              <a:rPr lang="en-IN" sz="2400" dirty="0" err="1"/>
              <a:t>Almusallam</a:t>
            </a:r>
            <a:r>
              <a:rPr lang="en-IN" sz="2400" dirty="0"/>
              <a:t>, “Maximizing Range Using Ultrasonic Sensor and Arduino”, Journal of Engineering Research and Application , Rep. ISSN : 2248-9622 Vol. 9,Issue 3 (Series –III), March 2019. </a:t>
            </a:r>
          </a:p>
          <a:p>
            <a:r>
              <a:rPr lang="en-IN" sz="2400" dirty="0"/>
              <a:t>[2] Arun Francis G, </a:t>
            </a:r>
            <a:r>
              <a:rPr lang="en-IN" sz="2400" dirty="0" err="1"/>
              <a:t>Arulselvan</a:t>
            </a:r>
            <a:r>
              <a:rPr lang="en-IN" sz="2400" dirty="0"/>
              <a:t> M, </a:t>
            </a:r>
            <a:r>
              <a:rPr lang="en-IN" sz="2400" dirty="0" err="1"/>
              <a:t>Elangkumaran</a:t>
            </a:r>
            <a:r>
              <a:rPr lang="en-IN" sz="2400" dirty="0"/>
              <a:t> P, </a:t>
            </a:r>
            <a:r>
              <a:rPr lang="en-IN" sz="2400" dirty="0" err="1"/>
              <a:t>Keerthivarman</a:t>
            </a:r>
            <a:r>
              <a:rPr lang="en-IN" sz="2400" dirty="0"/>
              <a:t> S, Vijaya Kumar J, “Object Detection Using Ultrasonic Sensor”, International Journal of Innovative Technology and Exploring Engineering (IJITEE), Rep. ISSN: 2278-3075, Volume-8 Issue-6S, April 2019 </a:t>
            </a:r>
          </a:p>
          <a:p>
            <a:r>
              <a:rPr lang="en-IN" sz="2400" dirty="0"/>
              <a:t>[3] </a:t>
            </a:r>
            <a:r>
              <a:rPr lang="en-IN" sz="2400" dirty="0" err="1"/>
              <a:t>Haraa</a:t>
            </a:r>
            <a:r>
              <a:rPr lang="en-IN" sz="2400" dirty="0"/>
              <a:t> Raheem Hatem, Zainab N. </a:t>
            </a:r>
            <a:r>
              <a:rPr lang="en-IN" sz="2400" dirty="0" err="1"/>
              <a:t>Abdulhameed</a:t>
            </a:r>
            <a:r>
              <a:rPr lang="en-IN" sz="2400" dirty="0"/>
              <a:t>, Zainab Najeeb, Ali I Abdalla , “Design and implementation of ultrasonic radar system for distance”, University of </a:t>
            </a:r>
            <a:r>
              <a:rPr lang="en-IN" sz="2400" dirty="0" err="1"/>
              <a:t>Diyala</a:t>
            </a:r>
            <a:r>
              <a:rPr lang="en-IN" sz="2400" dirty="0"/>
              <a:t>, Rep. DOI: 10.14419/ijet.v7i4.18103, January 2018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 </a:t>
            </a:r>
            <a:r>
              <a:rPr lang="en-IN" sz="2800" b="1" dirty="0"/>
              <a:t>(continued)..</a:t>
            </a:r>
            <a:endParaRPr lang="en-IN" sz="2800" dirty="0"/>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r>
              <a:rPr lang="en-IN" sz="6000" dirty="0"/>
              <a:t>[4] James I. </a:t>
            </a:r>
            <a:r>
              <a:rPr lang="en-IN" sz="6000" dirty="0" err="1"/>
              <a:t>Obuhuma</a:t>
            </a:r>
            <a:r>
              <a:rPr lang="en-IN" sz="6000" dirty="0"/>
              <a:t>, Henry O. </a:t>
            </a:r>
            <a:r>
              <a:rPr lang="en-IN" sz="6000" dirty="0" err="1"/>
              <a:t>Okoyo</a:t>
            </a:r>
            <a:r>
              <a:rPr lang="en-IN" sz="6000" dirty="0"/>
              <a:t> and Sylvester O. </a:t>
            </a:r>
            <a:r>
              <a:rPr lang="en-IN" sz="6000" dirty="0" err="1"/>
              <a:t>McOyowo</a:t>
            </a:r>
            <a:r>
              <a:rPr lang="en-IN" sz="6000" dirty="0"/>
              <a:t>, “Shortcomings of Ultrasonic Obstacle Detection for Vehicle Driver Assistance and Profiling“, I.J. Information Technology and Computer Science, Rep. DOI: 10.5815/ijitcs.2019.06.04, June 2019 </a:t>
            </a:r>
          </a:p>
          <a:p>
            <a:r>
              <a:rPr lang="en-IN" sz="6000" dirty="0"/>
              <a:t>[5] Pallavi C, U. Aditya </a:t>
            </a:r>
            <a:r>
              <a:rPr lang="en-IN" sz="6000" dirty="0" err="1"/>
              <a:t>Karanth</a:t>
            </a:r>
            <a:r>
              <a:rPr lang="en-IN" sz="6000" dirty="0"/>
              <a:t>, Priya B, Ramya S, </a:t>
            </a:r>
            <a:r>
              <a:rPr lang="en-IN" sz="6000" dirty="0" err="1"/>
              <a:t>Dr.</a:t>
            </a:r>
            <a:r>
              <a:rPr lang="en-IN" sz="6000" dirty="0"/>
              <a:t> M. </a:t>
            </a:r>
            <a:r>
              <a:rPr lang="en-IN" sz="6000" dirty="0" err="1"/>
              <a:t>Devanathan</a:t>
            </a:r>
            <a:r>
              <a:rPr lang="en-IN" sz="6000" dirty="0"/>
              <a:t>, “Object Detection System for Vehicles in Fog Environment”, International Journal of Scientific Research and Review, Rep. ISSN No.: 2279-543X Volume 07, Issue 03, March 2019 </a:t>
            </a:r>
          </a:p>
          <a:p>
            <a:r>
              <a:rPr lang="en-US" sz="6000" dirty="0"/>
              <a:t>[6] V. Kalpana, “Implementation of Vehicle Speed Reducing System at Speed Breaks by Detecting </a:t>
            </a:r>
            <a:r>
              <a:rPr lang="en-US" sz="6000" dirty="0" err="1"/>
              <a:t>Patholes</a:t>
            </a:r>
            <a:r>
              <a:rPr lang="en-US" sz="6000" dirty="0"/>
              <a:t> and Humps Using Ultrasonic Sensor”, International Journal of Recent Technology and Engineering (IJRTE), Rep. ISSN: 2277-3878, Volume-7, Issue-5S3, February 2019 </a:t>
            </a:r>
            <a:endParaRPr lang="en-IN" sz="60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2400" dirty="0"/>
              <a:t>By using Internet of Things , our Arduino RADAR project aims to achieve a radar system prototype based on an Arduino board, capable of detecting stationary and moving objects. </a:t>
            </a:r>
          </a:p>
          <a:p>
            <a:pPr algn="just"/>
            <a:r>
              <a:rPr lang="en-US" sz="2400" dirty="0"/>
              <a:t>Detection of  range, altitude and depth of the objects. </a:t>
            </a:r>
          </a:p>
          <a:p>
            <a:pPr algn="just"/>
            <a:r>
              <a:rPr lang="en-US" sz="2400" dirty="0"/>
              <a:t>A Buzzer is used to alert the authorities. </a:t>
            </a:r>
          </a:p>
          <a:p>
            <a:pPr algn="just"/>
            <a:r>
              <a:rPr lang="en-US" sz="2400" dirty="0"/>
              <a:t>The radar continuously monitors the environment as soon as the object is detected, the detected data is processed and sent to the authority-it is then verified if the distance is too close or not.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Review</a:t>
            </a:r>
          </a:p>
        </p:txBody>
      </p:sp>
      <p:sp>
        <p:nvSpPr>
          <p:cNvPr id="3" name="Content Placeholder 2"/>
          <p:cNvSpPr>
            <a:spLocks noGrp="1"/>
          </p:cNvSpPr>
          <p:nvPr>
            <p:ph idx="1"/>
          </p:nvPr>
        </p:nvSpPr>
        <p:spPr>
          <a:xfrm>
            <a:off x="0" y="1600200"/>
            <a:ext cx="9144000" cy="5029200"/>
          </a:xfrm>
        </p:spPr>
        <p:txBody>
          <a:bodyPr>
            <a:noAutofit/>
          </a:bodyPr>
          <a:lstStyle/>
          <a:p>
            <a:pPr algn="just"/>
            <a:r>
              <a:rPr lang="en-US" sz="2200" dirty="0"/>
              <a:t>In [1], the authors have proposed a system, to increase range of the ultrasonic sensor underwater, for range detection. </a:t>
            </a:r>
          </a:p>
          <a:p>
            <a:pPr algn="just"/>
            <a:r>
              <a:rPr lang="en-US" sz="2200" dirty="0"/>
              <a:t>In [2], the authors have proposed a system, for object detection in 360° with DC Motor, with distance calculation with ultrasonic sensor, along with Radar Screen in Processing IDE. </a:t>
            </a:r>
          </a:p>
          <a:p>
            <a:pPr algn="just"/>
            <a:r>
              <a:rPr lang="en-US" sz="2200" dirty="0"/>
              <a:t>In [3], the authors have proposed a system, for object detection in 360° with servo motor, with distance calculation with ultrasonic sensor, along with Radar Screen in Processing IDE. </a:t>
            </a:r>
          </a:p>
          <a:p>
            <a:pPr algn="just"/>
            <a:r>
              <a:rPr lang="en-US" sz="2200" dirty="0"/>
              <a:t>In [4], the authors have proposed a system, for obstacle detection for self-driving cars, or as a Vehicle Driver Assistance. </a:t>
            </a:r>
          </a:p>
          <a:p>
            <a:pPr algn="just"/>
            <a:r>
              <a:rPr lang="en-US" sz="2200" dirty="0"/>
              <a:t>In [5], the authors have proposed a system, for object detection in foggy type of environments for vehicle drivers and self-driving cars. </a:t>
            </a:r>
          </a:p>
          <a:p>
            <a:pPr algn="just"/>
            <a:r>
              <a:rPr lang="en-US" sz="2200" dirty="0"/>
              <a:t>In [6], the authors have proposed a system, for detecting obstacles like potholes and humps and alerts the vehicle driver about it via a buzzer. </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p>
        </p:txBody>
      </p:sp>
      <p:sp>
        <p:nvSpPr>
          <p:cNvPr id="3" name="Content Placeholder 2"/>
          <p:cNvSpPr>
            <a:spLocks noGrp="1"/>
          </p:cNvSpPr>
          <p:nvPr>
            <p:ph idx="1"/>
          </p:nvPr>
        </p:nvSpPr>
        <p:spPr/>
        <p:txBody>
          <a:bodyPr>
            <a:normAutofit/>
          </a:bodyPr>
          <a:lstStyle/>
          <a:p>
            <a:r>
              <a:rPr lang="en-US" sz="2600" dirty="0"/>
              <a:t>This mini-project aims to develop an IoT based RADAR model, that will find the distance, and if the object enters a specific range then the red led will be turned on, and if the object moves out of the range, then this led will be turned off. </a:t>
            </a:r>
          </a:p>
          <a:p>
            <a:r>
              <a:rPr lang="en-US" sz="2600" dirty="0"/>
              <a:t>The second aim of this project is that the user will receive the distance between the sensor and the object or any obstruction in the BLYNK app. The resulted distance will be displayed on the LED screen of this app.</a:t>
            </a: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Design</a:t>
            </a:r>
          </a:p>
        </p:txBody>
      </p:sp>
      <p:sp>
        <p:nvSpPr>
          <p:cNvPr id="3" name="Content Placeholder 2"/>
          <p:cNvSpPr>
            <a:spLocks noGrp="1"/>
          </p:cNvSpPr>
          <p:nvPr>
            <p:ph idx="1"/>
          </p:nvPr>
        </p:nvSpPr>
        <p:spPr/>
        <p:txBody>
          <a:bodyPr/>
          <a:lstStyle/>
          <a:p>
            <a:endParaRPr lang="en-US" dirty="0"/>
          </a:p>
        </p:txBody>
      </p:sp>
      <p:pic>
        <p:nvPicPr>
          <p:cNvPr id="1034" name="Picture 10" descr="https://documents.lucidchart.com/documents/34f3d20a-3c59-421d-bd7c-e771952d09bc/pages/0_0?a=626&amp;x=425&amp;y=49&amp;w=770&amp;h=682&amp;store=1&amp;accept=image%2F*&amp;auth=LCA%20daa96748010461ebc993d5cba85c6c4d4afc81ca-ts%3D15723619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720" y="2381885"/>
            <a:ext cx="70199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Requirements &amp; Cost</a:t>
            </a:r>
          </a:p>
        </p:txBody>
      </p:sp>
      <p:graphicFrame>
        <p:nvGraphicFramePr>
          <p:cNvPr id="4" name="Table 3"/>
          <p:cNvGraphicFramePr>
            <a:graphicFrameLocks noGrp="1"/>
          </p:cNvGraphicFramePr>
          <p:nvPr/>
        </p:nvGraphicFramePr>
        <p:xfrm>
          <a:off x="990600" y="1295400"/>
          <a:ext cx="7010400" cy="4876796"/>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0000"/>
                    </a:ext>
                  </a:extLst>
                </a:gridCol>
                <a:gridCol w="5958840">
                  <a:extLst>
                    <a:ext uri="{9D8B030D-6E8A-4147-A177-3AD203B41FA5}">
                      <a16:colId xmlns:a16="http://schemas.microsoft.com/office/drawing/2014/main" val="20001"/>
                    </a:ext>
                  </a:extLst>
                </a:gridCol>
              </a:tblGrid>
              <a:tr h="484362">
                <a:tc>
                  <a:txBody>
                    <a:bodyPr/>
                    <a:lstStyle/>
                    <a:p>
                      <a:r>
                        <a:rPr lang="en-US" dirty="0"/>
                        <a:t>Sr No.</a:t>
                      </a:r>
                    </a:p>
                  </a:txBody>
                  <a:tcPr/>
                </a:tc>
                <a:tc>
                  <a:txBody>
                    <a:bodyPr/>
                    <a:lstStyle/>
                    <a:p>
                      <a:r>
                        <a:rPr lang="en-US" dirty="0"/>
                        <a:t>Hardware</a:t>
                      </a:r>
                    </a:p>
                  </a:txBody>
                  <a:tcPr/>
                </a:tc>
                <a:extLst>
                  <a:ext uri="{0D108BD9-81ED-4DB2-BD59-A6C34878D82A}">
                    <a16:rowId xmlns:a16="http://schemas.microsoft.com/office/drawing/2014/main" val="10000"/>
                  </a:ext>
                </a:extLst>
              </a:tr>
              <a:tr h="484362">
                <a:tc>
                  <a:txBody>
                    <a:bodyPr/>
                    <a:lstStyle/>
                    <a:p>
                      <a:r>
                        <a:rPr lang="en-US" dirty="0"/>
                        <a:t>1</a:t>
                      </a:r>
                    </a:p>
                  </a:txBody>
                  <a:tcPr/>
                </a:tc>
                <a:tc>
                  <a:txBody>
                    <a:bodyPr/>
                    <a:lstStyle/>
                    <a:p>
                      <a:r>
                        <a:rPr lang="en-US" dirty="0"/>
                        <a:t>Arduino UNO R3-USB compatible</a:t>
                      </a:r>
                    </a:p>
                  </a:txBody>
                  <a:tcPr/>
                </a:tc>
                <a:extLst>
                  <a:ext uri="{0D108BD9-81ED-4DB2-BD59-A6C34878D82A}">
                    <a16:rowId xmlns:a16="http://schemas.microsoft.com/office/drawing/2014/main" val="10001"/>
                  </a:ext>
                </a:extLst>
              </a:tr>
              <a:tr h="484362">
                <a:tc>
                  <a:txBody>
                    <a:bodyPr/>
                    <a:lstStyle/>
                    <a:p>
                      <a:r>
                        <a:rPr lang="en-US" dirty="0"/>
                        <a:t>2</a:t>
                      </a:r>
                    </a:p>
                  </a:txBody>
                  <a:tcPr/>
                </a:tc>
                <a:tc>
                  <a:txBody>
                    <a:bodyPr/>
                    <a:lstStyle/>
                    <a:p>
                      <a:r>
                        <a:rPr lang="en-US" dirty="0"/>
                        <a:t>NodeMCU ESP8266</a:t>
                      </a:r>
                    </a:p>
                  </a:txBody>
                  <a:tcPr/>
                </a:tc>
                <a:extLst>
                  <a:ext uri="{0D108BD9-81ED-4DB2-BD59-A6C34878D82A}">
                    <a16:rowId xmlns:a16="http://schemas.microsoft.com/office/drawing/2014/main" val="10002"/>
                  </a:ext>
                </a:extLst>
              </a:tr>
              <a:tr h="484362">
                <a:tc>
                  <a:txBody>
                    <a:bodyPr/>
                    <a:lstStyle/>
                    <a:p>
                      <a:r>
                        <a:rPr lang="en-US" dirty="0"/>
                        <a:t>3</a:t>
                      </a:r>
                    </a:p>
                  </a:txBody>
                  <a:tcPr/>
                </a:tc>
                <a:tc>
                  <a:txBody>
                    <a:bodyPr/>
                    <a:lstStyle/>
                    <a:p>
                      <a:r>
                        <a:rPr lang="en-US" dirty="0"/>
                        <a:t>Ultrasonic sensor HC-SR04</a:t>
                      </a:r>
                    </a:p>
                  </a:txBody>
                  <a:tcPr/>
                </a:tc>
                <a:extLst>
                  <a:ext uri="{0D108BD9-81ED-4DB2-BD59-A6C34878D82A}">
                    <a16:rowId xmlns:a16="http://schemas.microsoft.com/office/drawing/2014/main" val="10003"/>
                  </a:ext>
                </a:extLst>
              </a:tr>
              <a:tr h="484362">
                <a:tc>
                  <a:txBody>
                    <a:bodyPr/>
                    <a:lstStyle/>
                    <a:p>
                      <a:r>
                        <a:rPr lang="en-US" dirty="0"/>
                        <a:t>4</a:t>
                      </a:r>
                    </a:p>
                  </a:txBody>
                  <a:tcPr/>
                </a:tc>
                <a:tc>
                  <a:txBody>
                    <a:bodyPr/>
                    <a:lstStyle/>
                    <a:p>
                      <a:r>
                        <a:rPr lang="en-US" dirty="0"/>
                        <a:t>Buzzer</a:t>
                      </a:r>
                    </a:p>
                  </a:txBody>
                  <a:tcPr/>
                </a:tc>
                <a:extLst>
                  <a:ext uri="{0D108BD9-81ED-4DB2-BD59-A6C34878D82A}">
                    <a16:rowId xmlns:a16="http://schemas.microsoft.com/office/drawing/2014/main" val="10004"/>
                  </a:ext>
                </a:extLst>
              </a:tr>
              <a:tr h="484362">
                <a:tc>
                  <a:txBody>
                    <a:bodyPr/>
                    <a:lstStyle/>
                    <a:p>
                      <a:r>
                        <a:rPr lang="en-US" dirty="0"/>
                        <a:t>5</a:t>
                      </a:r>
                    </a:p>
                  </a:txBody>
                  <a:tcPr/>
                </a:tc>
                <a:tc>
                  <a:txBody>
                    <a:bodyPr/>
                    <a:lstStyle/>
                    <a:p>
                      <a:r>
                        <a:rPr lang="en-US" dirty="0"/>
                        <a:t>Connecting(Jumper) wires</a:t>
                      </a:r>
                    </a:p>
                  </a:txBody>
                  <a:tcPr/>
                </a:tc>
                <a:extLst>
                  <a:ext uri="{0D108BD9-81ED-4DB2-BD59-A6C34878D82A}">
                    <a16:rowId xmlns:a16="http://schemas.microsoft.com/office/drawing/2014/main" val="10005"/>
                  </a:ext>
                </a:extLst>
              </a:tr>
              <a:tr h="484362">
                <a:tc>
                  <a:txBody>
                    <a:bodyPr/>
                    <a:lstStyle/>
                    <a:p>
                      <a:r>
                        <a:rPr lang="en-US" dirty="0"/>
                        <a:t>6</a:t>
                      </a:r>
                    </a:p>
                  </a:txBody>
                  <a:tcPr/>
                </a:tc>
                <a:tc>
                  <a:txBody>
                    <a:bodyPr/>
                    <a:lstStyle/>
                    <a:p>
                      <a:r>
                        <a:rPr lang="en-US" dirty="0"/>
                        <a:t>Bread board</a:t>
                      </a:r>
                    </a:p>
                  </a:txBody>
                  <a:tcPr/>
                </a:tc>
                <a:extLst>
                  <a:ext uri="{0D108BD9-81ED-4DB2-BD59-A6C34878D82A}">
                    <a16:rowId xmlns:a16="http://schemas.microsoft.com/office/drawing/2014/main" val="10006"/>
                  </a:ext>
                </a:extLst>
              </a:tr>
              <a:tr h="484362">
                <a:tc>
                  <a:txBody>
                    <a:bodyPr/>
                    <a:lstStyle/>
                    <a:p>
                      <a:r>
                        <a:rPr lang="en-US" dirty="0"/>
                        <a:t>7</a:t>
                      </a:r>
                    </a:p>
                  </a:txBody>
                  <a:tcPr/>
                </a:tc>
                <a:tc>
                  <a:txBody>
                    <a:bodyPr/>
                    <a:lstStyle/>
                    <a:p>
                      <a:r>
                        <a:rPr lang="en-US" dirty="0"/>
                        <a:t>2 LED’s</a:t>
                      </a:r>
                    </a:p>
                  </a:txBody>
                  <a:tcPr/>
                </a:tc>
                <a:extLst>
                  <a:ext uri="{0D108BD9-81ED-4DB2-BD59-A6C34878D82A}">
                    <a16:rowId xmlns:a16="http://schemas.microsoft.com/office/drawing/2014/main" val="10007"/>
                  </a:ext>
                </a:extLst>
              </a:tr>
              <a:tr h="484362">
                <a:tc>
                  <a:txBody>
                    <a:bodyPr/>
                    <a:lstStyle/>
                    <a:p>
                      <a:endParaRPr lang="en-US" dirty="0"/>
                    </a:p>
                  </a:txBody>
                  <a:tcPr>
                    <a:solidFill>
                      <a:schemeClr val="accent1"/>
                    </a:solidFill>
                  </a:tcPr>
                </a:tc>
                <a:tc>
                  <a:txBody>
                    <a:bodyPr/>
                    <a:lstStyle/>
                    <a:p>
                      <a:r>
                        <a:rPr lang="en-US" b="1" dirty="0"/>
                        <a:t>SOFTWARE</a:t>
                      </a:r>
                    </a:p>
                  </a:txBody>
                  <a:tcPr>
                    <a:solidFill>
                      <a:schemeClr val="accent1"/>
                    </a:solidFill>
                  </a:tcPr>
                </a:tc>
                <a:extLst>
                  <a:ext uri="{0D108BD9-81ED-4DB2-BD59-A6C34878D82A}">
                    <a16:rowId xmlns:a16="http://schemas.microsoft.com/office/drawing/2014/main" val="10008"/>
                  </a:ext>
                </a:extLst>
              </a:tr>
              <a:tr h="517538">
                <a:tc>
                  <a:txBody>
                    <a:bodyPr/>
                    <a:lstStyle/>
                    <a:p>
                      <a:r>
                        <a:rPr lang="en-US" dirty="0"/>
                        <a:t>1</a:t>
                      </a:r>
                    </a:p>
                  </a:txBody>
                  <a:tcPr/>
                </a:tc>
                <a:tc>
                  <a:txBody>
                    <a:bodyPr/>
                    <a:lstStyle/>
                    <a:p>
                      <a:r>
                        <a:rPr lang="en-US" b="0" dirty="0"/>
                        <a:t>Arduino</a:t>
                      </a:r>
                      <a:r>
                        <a:rPr lang="en-US" b="0" baseline="0" dirty="0"/>
                        <a:t> IDE</a:t>
                      </a:r>
                      <a:endParaRPr lang="en-US" b="0"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8732" y="276566"/>
            <a:ext cx="6866534" cy="1446550"/>
          </a:xfrm>
          <a:prstGeom prst="rect">
            <a:avLst/>
          </a:prstGeom>
        </p:spPr>
        <p:txBody>
          <a:bodyPr wrap="square">
            <a:spAutoFit/>
          </a:bodyPr>
          <a:lstStyle/>
          <a:p>
            <a:pPr algn="ctr"/>
            <a:r>
              <a:rPr lang="en-IN" sz="4400" b="1" dirty="0"/>
              <a:t>System Requirements &amp; Cost  (</a:t>
            </a:r>
            <a:r>
              <a:rPr lang="en-IN" sz="3200" b="1" dirty="0"/>
              <a:t>continued..)</a:t>
            </a:r>
            <a:endParaRPr lang="en-US" sz="3200" dirty="0">
              <a:ln w="0"/>
              <a:effectLst>
                <a:outerShdw blurRad="38100" dist="19050" dir="2700000" algn="tl" rotWithShape="0">
                  <a:schemeClr val="dk1">
                    <a:alpha val="40000"/>
                  </a:schemeClr>
                </a:outerShdw>
              </a:effectLst>
            </a:endParaRPr>
          </a:p>
        </p:txBody>
      </p:sp>
      <p:graphicFrame>
        <p:nvGraphicFramePr>
          <p:cNvPr id="3" name="Content Placeholder 2"/>
          <p:cNvGraphicFramePr>
            <a:graphicFrameLocks noGrp="1"/>
          </p:cNvGraphicFramePr>
          <p:nvPr>
            <p:ph idx="1"/>
          </p:nvPr>
        </p:nvGraphicFramePr>
        <p:xfrm>
          <a:off x="609600" y="1762575"/>
          <a:ext cx="8229600" cy="4622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660400">
                <a:tc>
                  <a:txBody>
                    <a:bodyPr/>
                    <a:lstStyle/>
                    <a:p>
                      <a:r>
                        <a:rPr lang="en-US" dirty="0"/>
                        <a:t>Sr No.</a:t>
                      </a:r>
                    </a:p>
                  </a:txBody>
                  <a:tcPr/>
                </a:tc>
                <a:tc>
                  <a:txBody>
                    <a:bodyPr/>
                    <a:lstStyle/>
                    <a:p>
                      <a:r>
                        <a:rPr lang="en-US" dirty="0"/>
                        <a:t>Components</a:t>
                      </a:r>
                    </a:p>
                  </a:txBody>
                  <a:tcPr/>
                </a:tc>
                <a:tc>
                  <a:txBody>
                    <a:bodyPr/>
                    <a:lstStyle/>
                    <a:p>
                      <a:r>
                        <a:rPr lang="en-US" dirty="0"/>
                        <a:t>Cost(Rs.)</a:t>
                      </a:r>
                    </a:p>
                  </a:txBody>
                  <a:tcPr/>
                </a:tc>
                <a:extLst>
                  <a:ext uri="{0D108BD9-81ED-4DB2-BD59-A6C34878D82A}">
                    <a16:rowId xmlns:a16="http://schemas.microsoft.com/office/drawing/2014/main" val="10000"/>
                  </a:ext>
                </a:extLst>
              </a:tr>
              <a:tr h="660400">
                <a:tc>
                  <a:txBody>
                    <a:bodyPr/>
                    <a:lstStyle/>
                    <a:p>
                      <a:r>
                        <a:rPr lang="en-US" dirty="0"/>
                        <a:t>1</a:t>
                      </a:r>
                    </a:p>
                  </a:txBody>
                  <a:tcPr/>
                </a:tc>
                <a:tc>
                  <a:txBody>
                    <a:bodyPr/>
                    <a:lstStyle/>
                    <a:p>
                      <a:r>
                        <a:rPr lang="en-US" dirty="0"/>
                        <a:t>Arduino UNO R3</a:t>
                      </a:r>
                    </a:p>
                  </a:txBody>
                  <a:tcPr/>
                </a:tc>
                <a:tc>
                  <a:txBody>
                    <a:bodyPr/>
                    <a:lstStyle/>
                    <a:p>
                      <a:r>
                        <a:rPr lang="en-US" dirty="0"/>
                        <a:t>500</a:t>
                      </a:r>
                    </a:p>
                  </a:txBody>
                  <a:tcPr/>
                </a:tc>
                <a:extLst>
                  <a:ext uri="{0D108BD9-81ED-4DB2-BD59-A6C34878D82A}">
                    <a16:rowId xmlns:a16="http://schemas.microsoft.com/office/drawing/2014/main" val="10001"/>
                  </a:ext>
                </a:extLst>
              </a:tr>
              <a:tr h="660400">
                <a:tc>
                  <a:txBody>
                    <a:bodyPr/>
                    <a:lstStyle/>
                    <a:p>
                      <a:r>
                        <a:rPr lang="en-US" dirty="0"/>
                        <a:t>2</a:t>
                      </a:r>
                    </a:p>
                  </a:txBody>
                  <a:tcPr/>
                </a:tc>
                <a:tc>
                  <a:txBody>
                    <a:bodyPr/>
                    <a:lstStyle/>
                    <a:p>
                      <a:r>
                        <a:rPr lang="en-US" dirty="0"/>
                        <a:t>NodeMCU</a:t>
                      </a:r>
                      <a:r>
                        <a:rPr lang="en-US" baseline="0" dirty="0"/>
                        <a:t> ESP8266</a:t>
                      </a:r>
                      <a:endParaRPr lang="en-US" dirty="0"/>
                    </a:p>
                  </a:txBody>
                  <a:tcPr/>
                </a:tc>
                <a:tc>
                  <a:txBody>
                    <a:bodyPr/>
                    <a:lstStyle/>
                    <a:p>
                      <a:r>
                        <a:rPr lang="en-US" dirty="0"/>
                        <a:t>300</a:t>
                      </a:r>
                    </a:p>
                  </a:txBody>
                  <a:tcPr/>
                </a:tc>
                <a:extLst>
                  <a:ext uri="{0D108BD9-81ED-4DB2-BD59-A6C34878D82A}">
                    <a16:rowId xmlns:a16="http://schemas.microsoft.com/office/drawing/2014/main" val="10002"/>
                  </a:ext>
                </a:extLst>
              </a:tr>
              <a:tr h="660400">
                <a:tc>
                  <a:txBody>
                    <a:bodyPr/>
                    <a:lstStyle/>
                    <a:p>
                      <a:r>
                        <a:rPr lang="en-US" dirty="0"/>
                        <a:t>3</a:t>
                      </a:r>
                    </a:p>
                  </a:txBody>
                  <a:tcPr/>
                </a:tc>
                <a:tc>
                  <a:txBody>
                    <a:bodyPr/>
                    <a:lstStyle/>
                    <a:p>
                      <a:r>
                        <a:rPr lang="en-US" dirty="0"/>
                        <a:t>Ultrasonic Sensor HC-SR04</a:t>
                      </a:r>
                    </a:p>
                  </a:txBody>
                  <a:tcPr/>
                </a:tc>
                <a:tc>
                  <a:txBody>
                    <a:bodyPr/>
                    <a:lstStyle/>
                    <a:p>
                      <a:r>
                        <a:rPr lang="en-US" dirty="0"/>
                        <a:t>900</a:t>
                      </a:r>
                    </a:p>
                  </a:txBody>
                  <a:tcPr/>
                </a:tc>
                <a:extLst>
                  <a:ext uri="{0D108BD9-81ED-4DB2-BD59-A6C34878D82A}">
                    <a16:rowId xmlns:a16="http://schemas.microsoft.com/office/drawing/2014/main" val="10003"/>
                  </a:ext>
                </a:extLst>
              </a:tr>
              <a:tr h="660400">
                <a:tc>
                  <a:txBody>
                    <a:bodyPr/>
                    <a:lstStyle/>
                    <a:p>
                      <a:r>
                        <a:rPr lang="en-US" dirty="0"/>
                        <a:t>4</a:t>
                      </a:r>
                    </a:p>
                  </a:txBody>
                  <a:tcPr/>
                </a:tc>
                <a:tc>
                  <a:txBody>
                    <a:bodyPr/>
                    <a:lstStyle/>
                    <a:p>
                      <a:r>
                        <a:rPr lang="en-US" dirty="0"/>
                        <a:t>Bread Board</a:t>
                      </a:r>
                    </a:p>
                  </a:txBody>
                  <a:tcPr/>
                </a:tc>
                <a:tc>
                  <a:txBody>
                    <a:bodyPr/>
                    <a:lstStyle/>
                    <a:p>
                      <a:r>
                        <a:rPr lang="en-US" dirty="0"/>
                        <a:t>100</a:t>
                      </a:r>
                    </a:p>
                  </a:txBody>
                  <a:tcPr/>
                </a:tc>
                <a:extLst>
                  <a:ext uri="{0D108BD9-81ED-4DB2-BD59-A6C34878D82A}">
                    <a16:rowId xmlns:a16="http://schemas.microsoft.com/office/drawing/2014/main" val="10004"/>
                  </a:ext>
                </a:extLst>
              </a:tr>
              <a:tr h="660400">
                <a:tc>
                  <a:txBody>
                    <a:bodyPr/>
                    <a:lstStyle/>
                    <a:p>
                      <a:r>
                        <a:rPr lang="en-US" dirty="0"/>
                        <a:t>5 </a:t>
                      </a:r>
                    </a:p>
                  </a:txBody>
                  <a:tcPr/>
                </a:tc>
                <a:tc>
                  <a:txBody>
                    <a:bodyPr/>
                    <a:lstStyle/>
                    <a:p>
                      <a:r>
                        <a:rPr lang="en-US" dirty="0"/>
                        <a:t>Buzzer</a:t>
                      </a:r>
                    </a:p>
                  </a:txBody>
                  <a:tcPr/>
                </a:tc>
                <a:tc>
                  <a:txBody>
                    <a:bodyPr/>
                    <a:lstStyle/>
                    <a:p>
                      <a:r>
                        <a:rPr lang="en-US" dirty="0"/>
                        <a:t>60</a:t>
                      </a:r>
                    </a:p>
                  </a:txBody>
                  <a:tcPr/>
                </a:tc>
                <a:extLst>
                  <a:ext uri="{0D108BD9-81ED-4DB2-BD59-A6C34878D82A}">
                    <a16:rowId xmlns:a16="http://schemas.microsoft.com/office/drawing/2014/main" val="10005"/>
                  </a:ext>
                </a:extLst>
              </a:tr>
              <a:tr h="660400">
                <a:tc>
                  <a:txBody>
                    <a:bodyPr/>
                    <a:lstStyle/>
                    <a:p>
                      <a:r>
                        <a:rPr lang="en-US" dirty="0"/>
                        <a:t>6</a:t>
                      </a:r>
                    </a:p>
                  </a:txBody>
                  <a:tcPr/>
                </a:tc>
                <a:tc>
                  <a:txBody>
                    <a:bodyPr/>
                    <a:lstStyle/>
                    <a:p>
                      <a:r>
                        <a:rPr lang="en-US" dirty="0"/>
                        <a:t>2 LED’s and connecting wires</a:t>
                      </a:r>
                    </a:p>
                  </a:txBody>
                  <a:tcPr/>
                </a:tc>
                <a:tc>
                  <a:txBody>
                    <a:bodyPr/>
                    <a:lstStyle/>
                    <a:p>
                      <a:r>
                        <a:rPr lang="en-US" dirty="0"/>
                        <a:t>150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p>
        </p:txBody>
      </p:sp>
      <p:sp>
        <p:nvSpPr>
          <p:cNvPr id="6" name="Rectangle 5"/>
          <p:cNvSpPr/>
          <p:nvPr/>
        </p:nvSpPr>
        <p:spPr>
          <a:xfrm>
            <a:off x="3531284" y="5821363"/>
            <a:ext cx="2407774"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Result displayed </a:t>
            </a:r>
            <a:r>
              <a:rPr lang="en-US" sz="1600" dirty="0">
                <a:ln w="0"/>
                <a:effectLst>
                  <a:outerShdw blurRad="38100" dist="19050" dir="2700000" algn="tl" rotWithShape="0">
                    <a:schemeClr val="dk1">
                      <a:alpha val="40000"/>
                    </a:schemeClr>
                  </a:outerShdw>
                </a:effectLst>
              </a:rPr>
              <a:t>i</a:t>
            </a:r>
            <a:r>
              <a:rPr lang="en-US" sz="1600" b="0" cap="none" spc="0" dirty="0">
                <a:ln w="0"/>
                <a:solidFill>
                  <a:schemeClr val="tx1"/>
                </a:solidFill>
                <a:effectLst>
                  <a:outerShdw blurRad="38100" dist="19050" dir="2700000" algn="tl" rotWithShape="0">
                    <a:schemeClr val="dk1">
                      <a:alpha val="40000"/>
                    </a:schemeClr>
                  </a:outerShdw>
                </a:effectLst>
              </a:rPr>
              <a:t>n </a:t>
            </a:r>
            <a:r>
              <a:rPr lang="en-US" sz="1600" dirty="0">
                <a:ln w="0"/>
                <a:effectLst>
                  <a:outerShdw blurRad="38100" dist="19050" dir="2700000" algn="tl" rotWithShape="0">
                    <a:schemeClr val="dk1">
                      <a:alpha val="40000"/>
                    </a:schemeClr>
                  </a:outerShdw>
                </a:effectLst>
              </a:rPr>
              <a:t>Mobile</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600201"/>
            <a:ext cx="7315199" cy="422116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3981</Words>
  <Application>Microsoft Office PowerPoint</Application>
  <PresentationFormat>On-screen Show (4:3)</PresentationFormat>
  <Paragraphs>137</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RADAR Model using Ultrasonic Sensor  </vt:lpstr>
      <vt:lpstr>Introduction</vt:lpstr>
      <vt:lpstr>Literature Review</vt:lpstr>
      <vt:lpstr>Problem Statement</vt:lpstr>
      <vt:lpstr>System Design</vt:lpstr>
      <vt:lpstr>Circuit Diagram</vt:lpstr>
      <vt:lpstr>System Requirements &amp; Cost</vt:lpstr>
      <vt:lpstr>PowerPoint Presentation</vt:lpstr>
      <vt:lpstr>Results</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Mini Project&gt;</dc:title>
  <dc:creator>Prachi Raut</dc:creator>
  <cp:lastModifiedBy>SOUMYA SHETTY</cp:lastModifiedBy>
  <cp:revision>24</cp:revision>
  <dcterms:created xsi:type="dcterms:W3CDTF">2006-08-16T00:00:00Z</dcterms:created>
  <dcterms:modified xsi:type="dcterms:W3CDTF">2020-07-27T18:03:44Z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1033-11.2.0.8335</vt:lpwstr>
  </property>
</Properties>
</file>