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69" r:id="rId13"/>
    <p:sldId id="270" r:id="rId14"/>
    <p:sldId id="271" r:id="rId15"/>
    <p:sldId id="264" r:id="rId16"/>
    <p:sldId id="265" r:id="rId17"/>
    <p:sldId id="266" r:id="rId18"/>
    <p:sldId id="267" r:id="rId19"/>
    <p:sldId id="268" r:id="rId20"/>
  </p:sldIdLst>
  <p:sldSz cx="12192000" cy="6858000"/>
  <p:notesSz cx="6858000" cy="9144000"/>
  <p:embeddedFontLst>
    <p:embeddedFont>
      <p:font typeface="Century Gothic" pitchFamily="34" charset="0"/>
      <p:regular r:id="rId22"/>
      <p:bold r:id="rId23"/>
      <p:italic r:id="rId24"/>
      <p:boldItalic r:id="rId25"/>
    </p:embeddedFont>
  </p:embeddedFontLst>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50" autoAdjust="0"/>
    <p:restoredTop sz="94660"/>
  </p:normalViewPr>
  <p:slideViewPr>
    <p:cSldViewPr snapToGrid="0">
      <p:cViewPr varScale="1">
        <p:scale>
          <a:sx n="87" d="100"/>
          <a:sy n="87" d="100"/>
        </p:scale>
        <p:origin x="-105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217413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smtClean="0"/>
              <a:t>Evan Baber</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5;g9504e29505_0_0"/>
          <p:cNvSpPr txBox="1">
            <a:spLocks noGrp="1"/>
          </p:cNvSpPr>
          <p:nvPr>
            <p:ph type="title"/>
          </p:nvPr>
        </p:nvSpPr>
        <p:spPr>
          <a:xfrm>
            <a:off x="2329543" y="2309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a:t>
            </a:r>
            <a:r>
              <a:rPr lang="en-US" dirty="0" smtClean="0"/>
              <a:t>Testing – </a:t>
            </a:r>
            <a:br>
              <a:rPr lang="en-US" dirty="0" smtClean="0"/>
            </a:br>
            <a:r>
              <a:rPr lang="en-US" sz="3200" dirty="0" smtClean="0"/>
              <a:t>Capacity #2, intentional Failure</a:t>
            </a:r>
            <a:endParaRPr sz="3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6180" y="1993149"/>
            <a:ext cx="6677894" cy="261756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882" y="5529942"/>
            <a:ext cx="6414104" cy="446719"/>
          </a:xfrm>
          <a:prstGeom prst="rect">
            <a:avLst/>
          </a:prstGeom>
        </p:spPr>
      </p:pic>
      <p:sp>
        <p:nvSpPr>
          <p:cNvPr id="9" name="TextBox 8"/>
          <p:cNvSpPr txBox="1"/>
          <p:nvPr/>
        </p:nvSpPr>
        <p:spPr>
          <a:xfrm>
            <a:off x="4406180" y="5009639"/>
            <a:ext cx="1050288" cy="430887"/>
          </a:xfrm>
          <a:prstGeom prst="rect">
            <a:avLst/>
          </a:prstGeom>
          <a:noFill/>
        </p:spPr>
        <p:txBody>
          <a:bodyPr wrap="none" rtlCol="0">
            <a:spAutoFit/>
          </a:bodyPr>
          <a:lstStyle/>
          <a:p>
            <a:r>
              <a:rPr lang="en-US" sz="2200" dirty="0" smtClean="0">
                <a:solidFill>
                  <a:schemeClr val="lt1"/>
                </a:solidFill>
                <a:latin typeface="Century Gothic"/>
                <a:ea typeface="Century Gothic"/>
                <a:cs typeface="Century Gothic"/>
                <a:sym typeface="Century Gothic"/>
              </a:rPr>
              <a:t>Result:</a:t>
            </a:r>
            <a:endParaRPr lang="en-US" sz="2200" dirty="0">
              <a:solidFill>
                <a:schemeClr val="lt1"/>
              </a:solidFill>
              <a:latin typeface="Century Gothic"/>
              <a:ea typeface="Century Gothic"/>
              <a:cs typeface="Century Gothic"/>
              <a:sym typeface="Century Gothic"/>
            </a:endParaRPr>
          </a:p>
        </p:txBody>
      </p:sp>
      <p:pic>
        <p:nvPicPr>
          <p:cNvPr id="10"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12" name="Google Shape;196;g9504e29505_0_0"/>
          <p:cNvSpPr txBox="1">
            <a:spLocks noGrp="1"/>
          </p:cNvSpPr>
          <p:nvPr>
            <p:ph type="body" idx="1"/>
          </p:nvPr>
        </p:nvSpPr>
        <p:spPr>
          <a:xfrm>
            <a:off x="539336" y="1508760"/>
            <a:ext cx="3749636" cy="8425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b="1" dirty="0" smtClean="0"/>
              <a:t>Does Adding Entries to an array increase capacity?</a:t>
            </a:r>
            <a:endParaRPr b="1" dirty="0"/>
          </a:p>
        </p:txBody>
      </p:sp>
      <p:sp>
        <p:nvSpPr>
          <p:cNvPr id="13" name="TextBox 12"/>
          <p:cNvSpPr txBox="1"/>
          <p:nvPr/>
        </p:nvSpPr>
        <p:spPr>
          <a:xfrm>
            <a:off x="664029" y="2514600"/>
            <a:ext cx="3418114" cy="3785652"/>
          </a:xfrm>
          <a:prstGeom prst="rect">
            <a:avLst/>
          </a:prstGeom>
          <a:noFill/>
        </p:spPr>
        <p:txBody>
          <a:bodyPr wrap="square" rtlCol="0">
            <a:spAutoFit/>
          </a:bodyPr>
          <a:lstStyle/>
          <a:p>
            <a:r>
              <a:rPr lang="en-US" sz="1600" dirty="0" smtClean="0">
                <a:solidFill>
                  <a:schemeClr val="bg1"/>
                </a:solidFill>
                <a:latin typeface="Century Gothic" pitchFamily="34" charset="0"/>
              </a:rPr>
              <a:t>Once again, we test for an intentional failure for a test very similar to our first capacity test.</a:t>
            </a:r>
          </a:p>
          <a:p>
            <a:endParaRPr lang="en-US" sz="1600" dirty="0">
              <a:solidFill>
                <a:schemeClr val="bg1"/>
              </a:solidFill>
              <a:latin typeface="Century Gothic" pitchFamily="34" charset="0"/>
            </a:endParaRPr>
          </a:p>
          <a:p>
            <a:r>
              <a:rPr lang="en-US" sz="1600" dirty="0" smtClean="0">
                <a:solidFill>
                  <a:schemeClr val="bg1"/>
                </a:solidFill>
                <a:latin typeface="Century Gothic" pitchFamily="34" charset="0"/>
              </a:rPr>
              <a:t>In this case, adding entries to an array actually does increase its capacity, so expecting the same value as our initial capacity will return a negative test.</a:t>
            </a:r>
          </a:p>
          <a:p>
            <a:endParaRPr lang="en-US" sz="1600" dirty="0">
              <a:solidFill>
                <a:schemeClr val="bg1"/>
              </a:solidFill>
              <a:latin typeface="Century Gothic" pitchFamily="34" charset="0"/>
            </a:endParaRPr>
          </a:p>
          <a:p>
            <a:r>
              <a:rPr lang="en-US" sz="1600" dirty="0" smtClean="0">
                <a:solidFill>
                  <a:schemeClr val="bg1"/>
                </a:solidFill>
                <a:latin typeface="Century Gothic" pitchFamily="34" charset="0"/>
              </a:rPr>
              <a:t>This could also be done with a positive test just as easily.  Intentional failures should be used according to need.</a:t>
            </a:r>
            <a:endParaRPr lang="en-US" sz="1600" dirty="0">
              <a:solidFill>
                <a:schemeClr val="bg1"/>
              </a:solidFill>
              <a:latin typeface="Century Gothic" pitchFamily="34" charset="0"/>
            </a:endParaRPr>
          </a:p>
        </p:txBody>
      </p:sp>
    </p:spTree>
    <p:extLst>
      <p:ext uri="{BB962C8B-B14F-4D97-AF65-F5344CB8AC3E}">
        <p14:creationId xmlns:p14="http://schemas.microsoft.com/office/powerpoint/2010/main" val="159567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5;g9504e29505_0_0"/>
          <p:cNvSpPr txBox="1">
            <a:spLocks noGrp="1"/>
          </p:cNvSpPr>
          <p:nvPr>
            <p:ph type="title"/>
          </p:nvPr>
        </p:nvSpPr>
        <p:spPr>
          <a:xfrm>
            <a:off x="2329543" y="230973"/>
            <a:ext cx="8893628"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a:t>
            </a:r>
            <a:r>
              <a:rPr lang="en-US" dirty="0" smtClean="0"/>
              <a:t>Testing </a:t>
            </a:r>
            <a:r>
              <a:rPr lang="en-US" sz="3200" dirty="0" smtClean="0"/>
              <a:t>– </a:t>
            </a:r>
            <a:br>
              <a:rPr lang="en-US" sz="3200" dirty="0" smtClean="0"/>
            </a:br>
            <a:r>
              <a:rPr lang="en-US" sz="3200" dirty="0" smtClean="0"/>
              <a:t>data type-specific functions</a:t>
            </a:r>
            <a:endParaRP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319" y="2124665"/>
            <a:ext cx="7479549" cy="2490876"/>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45525"/>
          <a:stretch/>
        </p:blipFill>
        <p:spPr>
          <a:xfrm>
            <a:off x="5407599" y="5659314"/>
            <a:ext cx="5487305" cy="420630"/>
          </a:xfrm>
          <a:prstGeom prst="rect">
            <a:avLst/>
          </a:prstGeom>
        </p:spPr>
      </p:pic>
      <p:sp>
        <p:nvSpPr>
          <p:cNvPr id="9" name="TextBox 8"/>
          <p:cNvSpPr txBox="1"/>
          <p:nvPr/>
        </p:nvSpPr>
        <p:spPr>
          <a:xfrm>
            <a:off x="4297319" y="5659314"/>
            <a:ext cx="1050288" cy="430887"/>
          </a:xfrm>
          <a:prstGeom prst="rect">
            <a:avLst/>
          </a:prstGeom>
          <a:noFill/>
        </p:spPr>
        <p:txBody>
          <a:bodyPr wrap="none" rtlCol="0">
            <a:spAutoFit/>
          </a:bodyPr>
          <a:lstStyle/>
          <a:p>
            <a:r>
              <a:rPr lang="en-US" sz="2200" dirty="0" smtClean="0">
                <a:solidFill>
                  <a:schemeClr val="lt1"/>
                </a:solidFill>
                <a:latin typeface="Century Gothic"/>
                <a:ea typeface="Century Gothic"/>
                <a:cs typeface="Century Gothic"/>
                <a:sym typeface="Century Gothic"/>
              </a:rPr>
              <a:t>Result:</a:t>
            </a:r>
            <a:endParaRPr lang="en-US" sz="2200" dirty="0">
              <a:solidFill>
                <a:schemeClr val="lt1"/>
              </a:solidFill>
              <a:latin typeface="Century Gothic"/>
              <a:ea typeface="Century Gothic"/>
              <a:cs typeface="Century Gothic"/>
              <a:sym typeface="Century Gothic"/>
            </a:endParaRPr>
          </a:p>
        </p:txBody>
      </p:sp>
      <p:pic>
        <p:nvPicPr>
          <p:cNvPr id="10"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12" name="Google Shape;196;g9504e29505_0_0"/>
          <p:cNvSpPr txBox="1">
            <a:spLocks noGrp="1"/>
          </p:cNvSpPr>
          <p:nvPr>
            <p:ph type="body" idx="1"/>
          </p:nvPr>
        </p:nvSpPr>
        <p:spPr>
          <a:xfrm>
            <a:off x="539336" y="1508760"/>
            <a:ext cx="3749636" cy="8425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b="1" dirty="0" smtClean="0"/>
              <a:t>Do data type-specific functions work correctly?</a:t>
            </a:r>
            <a:endParaRPr b="1" dirty="0"/>
          </a:p>
        </p:txBody>
      </p:sp>
      <p:sp>
        <p:nvSpPr>
          <p:cNvPr id="13" name="TextBox 12"/>
          <p:cNvSpPr txBox="1"/>
          <p:nvPr/>
        </p:nvSpPr>
        <p:spPr>
          <a:xfrm>
            <a:off x="664029" y="2514600"/>
            <a:ext cx="3418114" cy="3293209"/>
          </a:xfrm>
          <a:prstGeom prst="rect">
            <a:avLst/>
          </a:prstGeom>
          <a:noFill/>
        </p:spPr>
        <p:txBody>
          <a:bodyPr wrap="square" rtlCol="0">
            <a:spAutoFit/>
          </a:bodyPr>
          <a:lstStyle/>
          <a:p>
            <a:r>
              <a:rPr lang="en-US" sz="1600" dirty="0" smtClean="0">
                <a:solidFill>
                  <a:schemeClr val="bg1"/>
                </a:solidFill>
                <a:latin typeface="Century Gothic" pitchFamily="34" charset="0"/>
              </a:rPr>
              <a:t>In this unit test, we test the functionality of the array-specific functions front() and back().</a:t>
            </a:r>
          </a:p>
          <a:p>
            <a:endParaRPr lang="en-US" sz="1600" dirty="0">
              <a:solidFill>
                <a:schemeClr val="bg1"/>
              </a:solidFill>
              <a:latin typeface="Century Gothic" pitchFamily="34" charset="0"/>
            </a:endParaRPr>
          </a:p>
          <a:p>
            <a:r>
              <a:rPr lang="en-US" sz="1600" dirty="0" smtClean="0">
                <a:solidFill>
                  <a:schemeClr val="bg1"/>
                </a:solidFill>
                <a:latin typeface="Century Gothic" pitchFamily="34" charset="0"/>
              </a:rPr>
              <a:t>Here we create variables within the test that will auto-delete once it is complete.</a:t>
            </a:r>
          </a:p>
          <a:p>
            <a:endParaRPr lang="en-US" sz="1600" dirty="0">
              <a:solidFill>
                <a:schemeClr val="bg1"/>
              </a:solidFill>
              <a:latin typeface="Century Gothic" pitchFamily="34" charset="0"/>
            </a:endParaRPr>
          </a:p>
          <a:p>
            <a:r>
              <a:rPr lang="en-US" sz="1600" dirty="0" smtClean="0">
                <a:solidFill>
                  <a:schemeClr val="bg1"/>
                </a:solidFill>
                <a:latin typeface="Century Gothic" pitchFamily="34" charset="0"/>
              </a:rPr>
              <a:t>After adding some entries to our test array, we use front() and back() to return the indices of the first and last elements in the array.</a:t>
            </a:r>
            <a:endParaRPr lang="en-US" sz="1600" dirty="0">
              <a:solidFill>
                <a:schemeClr val="bg1"/>
              </a:solidFill>
              <a:latin typeface="Century Gothic" pitchFamily="34" charset="0"/>
            </a:endParaRPr>
          </a:p>
        </p:txBody>
      </p:sp>
    </p:spTree>
    <p:extLst>
      <p:ext uri="{BB962C8B-B14F-4D97-AF65-F5344CB8AC3E}">
        <p14:creationId xmlns:p14="http://schemas.microsoft.com/office/powerpoint/2010/main" val="305185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8773887" y="339829"/>
            <a:ext cx="1926771"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3037114"/>
            <a:ext cx="10493829" cy="3668486"/>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r>
              <a:rPr lang="en-US" sz="2800" b="1" u="sng" dirty="0" smtClean="0"/>
              <a:t>Tools used in DevSecOps:</a:t>
            </a:r>
            <a:endParaRPr lang="en-US" sz="1800" dirty="0"/>
          </a:p>
          <a:p>
            <a:pPr marL="457200" lvl="1" indent="0" algn="l" rtl="0">
              <a:lnSpc>
                <a:spcPct val="90000"/>
              </a:lnSpc>
              <a:spcBef>
                <a:spcPts val="0"/>
              </a:spcBef>
              <a:spcAft>
                <a:spcPts val="0"/>
              </a:spcAft>
              <a:buClr>
                <a:schemeClr val="lt1"/>
              </a:buClr>
              <a:buSzPts val="2000"/>
              <a:buNone/>
            </a:pPr>
            <a:endParaRPr lang="en-US" sz="1800" b="1" u="sng" dirty="0"/>
          </a:p>
          <a:p>
            <a:pPr lvl="1" indent="-457200">
              <a:spcBef>
                <a:spcPts val="0"/>
              </a:spcBef>
              <a:buSzPts val="2000"/>
            </a:pPr>
            <a:r>
              <a:rPr lang="en-US" sz="1800" b="1" u="sng" dirty="0" smtClean="0"/>
              <a:t>IDE integrated debugger</a:t>
            </a:r>
            <a:r>
              <a:rPr lang="en-US" sz="1800" b="1" dirty="0" smtClean="0"/>
              <a:t> </a:t>
            </a:r>
            <a:r>
              <a:rPr lang="en-US" sz="1800" dirty="0" smtClean="0"/>
              <a:t>– </a:t>
            </a:r>
            <a:r>
              <a:rPr lang="en-US" sz="1600" dirty="0" smtClean="0"/>
              <a:t>The integrated Visual Studio debugger allows for nearly instantaneous fixes and provides suggestions for alternate code.</a:t>
            </a:r>
            <a:endParaRPr lang="en-US" sz="1600" u="sng" dirty="0" smtClean="0"/>
          </a:p>
          <a:p>
            <a:pPr lvl="1" indent="-457200">
              <a:spcBef>
                <a:spcPts val="0"/>
              </a:spcBef>
              <a:buSzPts val="2000"/>
            </a:pPr>
            <a:endParaRPr lang="en-US" sz="1800" u="sng" dirty="0"/>
          </a:p>
          <a:p>
            <a:pPr lvl="1" indent="-457200">
              <a:spcBef>
                <a:spcPts val="0"/>
              </a:spcBef>
              <a:buSzPts val="2000"/>
            </a:pPr>
            <a:r>
              <a:rPr lang="en-US" sz="1800" b="1" u="sng" dirty="0" smtClean="0"/>
              <a:t>Static Code Analysis Tool</a:t>
            </a:r>
            <a:r>
              <a:rPr lang="en-US" sz="1800" b="1" dirty="0" smtClean="0"/>
              <a:t> </a:t>
            </a:r>
            <a:r>
              <a:rPr lang="en-US" sz="1800" dirty="0" smtClean="0"/>
              <a:t>– </a:t>
            </a:r>
            <a:r>
              <a:rPr lang="en-US" sz="1600" dirty="0" smtClean="0"/>
              <a:t>CppCheck is a standalone code analysis tool that examines static code for potential bugs.  Much more thorough than most IDE tools.</a:t>
            </a:r>
            <a:endParaRPr lang="en-US" sz="1600" u="sng" dirty="0" smtClean="0"/>
          </a:p>
          <a:p>
            <a:pPr lvl="1" indent="-457200">
              <a:spcBef>
                <a:spcPts val="0"/>
              </a:spcBef>
              <a:buSzPts val="2000"/>
            </a:pPr>
            <a:endParaRPr lang="en-US" sz="1800" u="sng" dirty="0"/>
          </a:p>
          <a:p>
            <a:pPr lvl="1" indent="-457200">
              <a:spcBef>
                <a:spcPts val="0"/>
              </a:spcBef>
              <a:buSzPts val="2000"/>
            </a:pPr>
            <a:r>
              <a:rPr lang="en-US" sz="1800" b="1" u="sng" dirty="0" smtClean="0"/>
              <a:t>Unit testing programs</a:t>
            </a:r>
            <a:r>
              <a:rPr lang="en-US" sz="1800" b="1" dirty="0" smtClean="0"/>
              <a:t> </a:t>
            </a:r>
            <a:r>
              <a:rPr lang="en-US" sz="1800" dirty="0" smtClean="0"/>
              <a:t>– </a:t>
            </a:r>
            <a:r>
              <a:rPr lang="en-US" sz="1600" dirty="0" smtClean="0"/>
              <a:t>CppUnit is an example of a standalone Unit-Testing framework that allows unit tests to be run outside of a development environment.</a:t>
            </a:r>
          </a:p>
          <a:p>
            <a:pPr lvl="1" indent="-457200">
              <a:spcBef>
                <a:spcPts val="0"/>
              </a:spcBef>
              <a:buSzPts val="2000"/>
            </a:pPr>
            <a:endParaRPr lang="en-US" sz="1800" u="sng" dirty="0"/>
          </a:p>
          <a:p>
            <a:pPr lvl="1" indent="-457200">
              <a:spcBef>
                <a:spcPts val="0"/>
              </a:spcBef>
              <a:buSzPts val="2000"/>
            </a:pPr>
            <a:r>
              <a:rPr lang="en-US" sz="1800" b="1" u="sng" dirty="0" smtClean="0"/>
              <a:t>In-IDE Unit Testers</a:t>
            </a:r>
            <a:r>
              <a:rPr lang="en-US" sz="1800" b="1" dirty="0" smtClean="0"/>
              <a:t> </a:t>
            </a:r>
            <a:r>
              <a:rPr lang="en-US" sz="1800" dirty="0" smtClean="0"/>
              <a:t>- </a:t>
            </a:r>
            <a:r>
              <a:rPr lang="en-US" sz="1600" dirty="0"/>
              <a:t>Google Test is an example of a unit package that can be used as part of visual studio to test functionality for individual parts of a program.</a:t>
            </a:r>
            <a:endParaRPr lang="en-US" sz="1600" u="sng" dirty="0"/>
          </a:p>
          <a:p>
            <a:pPr lvl="1" indent="-457200">
              <a:spcBef>
                <a:spcPts val="0"/>
              </a:spcBef>
              <a:buSzPts val="2000"/>
            </a:pPr>
            <a:endParaRPr lang="en-US" sz="1800" u="sng" dirty="0" smtClean="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p:cNvSpPr txBox="1"/>
          <p:nvPr/>
        </p:nvSpPr>
        <p:spPr>
          <a:xfrm>
            <a:off x="1338943" y="1436915"/>
            <a:ext cx="9590314" cy="1323439"/>
          </a:xfrm>
          <a:prstGeom prst="rect">
            <a:avLst/>
          </a:prstGeom>
          <a:noFill/>
        </p:spPr>
        <p:txBody>
          <a:bodyPr wrap="square" rtlCol="0">
            <a:spAutoFit/>
          </a:bodyPr>
          <a:lstStyle/>
          <a:p>
            <a:r>
              <a:rPr lang="en-US" sz="2000" dirty="0" smtClean="0">
                <a:solidFill>
                  <a:schemeClr val="bg1"/>
                </a:solidFill>
              </a:rPr>
              <a:t>The DevSecOps pipeline is the process through which developers integrate secure coding into the normal software development life cycle workflow.  The stages of the pipeline are iterative like an Agile project, and are meant to be carried out as part of, and alongside the main development of a project.</a:t>
            </a:r>
            <a:endParaRPr lang="en-US" sz="2000" dirty="0">
              <a:solidFill>
                <a:schemeClr val="bg1"/>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770018" y="177351"/>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582795" y="1377245"/>
            <a:ext cx="10820400" cy="511386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400" b="1" u="sng" dirty="0" smtClean="0"/>
              <a:t>Failing to Fix: </a:t>
            </a:r>
            <a:r>
              <a:rPr lang="en-US" sz="2000" dirty="0" smtClean="0"/>
              <a:t>If security isn’t prioritized, products are likely to ship with zero-day exploits which may go unnoticed until an attack occurs.</a:t>
            </a:r>
          </a:p>
          <a:p>
            <a:pPr marL="228600" lvl="0" indent="-228600" algn="l" rtl="0">
              <a:lnSpc>
                <a:spcPct val="90000"/>
              </a:lnSpc>
              <a:spcBef>
                <a:spcPts val="0"/>
              </a:spcBef>
              <a:spcAft>
                <a:spcPts val="0"/>
              </a:spcAft>
              <a:buClr>
                <a:schemeClr val="lt1"/>
              </a:buClr>
              <a:buSzPts val="2000"/>
              <a:buChar char="•"/>
            </a:pPr>
            <a:endParaRPr lang="en-US" sz="2000" dirty="0" smtClean="0"/>
          </a:p>
          <a:p>
            <a:pPr marL="228600" lvl="0" indent="-228600" algn="l" rtl="0">
              <a:lnSpc>
                <a:spcPct val="90000"/>
              </a:lnSpc>
              <a:spcBef>
                <a:spcPts val="0"/>
              </a:spcBef>
              <a:spcAft>
                <a:spcPts val="0"/>
              </a:spcAft>
              <a:buClr>
                <a:schemeClr val="lt1"/>
              </a:buClr>
              <a:buSzPts val="2000"/>
              <a:buChar char="•"/>
            </a:pPr>
            <a:r>
              <a:rPr lang="en-US" sz="2400" b="1" u="sng" dirty="0"/>
              <a:t>Over-preparing: </a:t>
            </a:r>
            <a:r>
              <a:rPr lang="en-US" sz="2000" dirty="0" smtClean="0"/>
              <a:t>Conversely, if every possible attack vector is planned for with the utmost care, costs can rise and the project timeline will extend.</a:t>
            </a:r>
          </a:p>
          <a:p>
            <a:pPr marL="228600" lvl="0" indent="-228600" algn="l" rtl="0">
              <a:lnSpc>
                <a:spcPct val="90000"/>
              </a:lnSpc>
              <a:spcBef>
                <a:spcPts val="0"/>
              </a:spcBef>
              <a:spcAft>
                <a:spcPts val="0"/>
              </a:spcAft>
              <a:buClr>
                <a:schemeClr val="lt1"/>
              </a:buClr>
              <a:buSzPts val="2000"/>
              <a:buChar char="•"/>
            </a:pPr>
            <a:endParaRPr lang="en-US" sz="2000" dirty="0" smtClean="0"/>
          </a:p>
          <a:p>
            <a:pPr marL="228600" lvl="0" indent="-228600" algn="l" rtl="0">
              <a:lnSpc>
                <a:spcPct val="90000"/>
              </a:lnSpc>
              <a:spcBef>
                <a:spcPts val="0"/>
              </a:spcBef>
              <a:spcAft>
                <a:spcPts val="0"/>
              </a:spcAft>
              <a:buClr>
                <a:schemeClr val="lt1"/>
              </a:buClr>
              <a:buSzPts val="2000"/>
              <a:buChar char="•"/>
            </a:pPr>
            <a:r>
              <a:rPr lang="en-US" sz="2400" b="1" u="sng" dirty="0"/>
              <a:t>Failing to Iterate: </a:t>
            </a:r>
            <a:r>
              <a:rPr lang="en-US" sz="2000" dirty="0" smtClean="0"/>
              <a:t>Developers should use the DevSecOps pipeline to constantly iterate on their security measures.  If security isn’t improved upon, attackers will have an easier time overcoming lax or outdated measures.</a:t>
            </a:r>
            <a:endParaRPr lang="en-US" sz="2000" dirty="0"/>
          </a:p>
          <a:p>
            <a:pPr marL="228600" lvl="0" indent="-228600" algn="l" rtl="0">
              <a:lnSpc>
                <a:spcPct val="90000"/>
              </a:lnSpc>
              <a:spcBef>
                <a:spcPts val="0"/>
              </a:spcBef>
              <a:spcAft>
                <a:spcPts val="0"/>
              </a:spcAft>
              <a:buClr>
                <a:schemeClr val="lt1"/>
              </a:buClr>
              <a:buSzPts val="2000"/>
              <a:buChar char="•"/>
            </a:pPr>
            <a:endParaRPr lang="en-US" sz="2000" dirty="0" smtClean="0"/>
          </a:p>
          <a:p>
            <a:pPr marL="228600" lvl="0" indent="-228600" algn="l" rtl="0">
              <a:lnSpc>
                <a:spcPct val="90000"/>
              </a:lnSpc>
              <a:spcBef>
                <a:spcPts val="0"/>
              </a:spcBef>
              <a:spcAft>
                <a:spcPts val="0"/>
              </a:spcAft>
              <a:buClr>
                <a:schemeClr val="lt1"/>
              </a:buClr>
              <a:buSzPts val="2000"/>
              <a:buChar char="•"/>
            </a:pPr>
            <a:r>
              <a:rPr lang="en-US" sz="2400" b="1" u="sng" dirty="0"/>
              <a:t>Using too few Tools: </a:t>
            </a:r>
            <a:r>
              <a:rPr lang="en-US" sz="2000" dirty="0" smtClean="0"/>
              <a:t>Some tools are better at detecting certain code flaws than others.  If developers rely too heavily on only a few tools, they are likely to overlook some flaws.</a:t>
            </a:r>
          </a:p>
          <a:p>
            <a:pPr marL="228600" lvl="0" indent="-228600" algn="l" rtl="0">
              <a:lnSpc>
                <a:spcPct val="90000"/>
              </a:lnSpc>
              <a:spcBef>
                <a:spcPts val="0"/>
              </a:spcBef>
              <a:spcAft>
                <a:spcPts val="0"/>
              </a:spcAft>
              <a:buClr>
                <a:schemeClr val="lt1"/>
              </a:buClr>
              <a:buSzPts val="2000"/>
              <a:buChar char="•"/>
            </a:pPr>
            <a:endParaRPr lang="en-US" sz="2000" dirty="0" smtClean="0"/>
          </a:p>
          <a:p>
            <a:pPr marL="228600" lvl="0" indent="-228600" algn="l" rtl="0">
              <a:lnSpc>
                <a:spcPct val="90000"/>
              </a:lnSpc>
              <a:spcBef>
                <a:spcPts val="0"/>
              </a:spcBef>
              <a:spcAft>
                <a:spcPts val="0"/>
              </a:spcAft>
              <a:buClr>
                <a:schemeClr val="lt1"/>
              </a:buClr>
              <a:buSzPts val="2000"/>
              <a:buChar char="•"/>
            </a:pPr>
            <a:r>
              <a:rPr lang="en-US" sz="2400" b="1" u="sng" dirty="0"/>
              <a:t>Failing to Prioritize: </a:t>
            </a:r>
            <a:r>
              <a:rPr lang="en-US" sz="2000" dirty="0" smtClean="0"/>
              <a:t>All improvements to a project should be prioritized according to how harmful an attack would be along that vector and how likely an attacker is to use it.</a:t>
            </a:r>
          </a:p>
          <a:p>
            <a:pPr marL="228600" lvl="0" indent="-228600" algn="l" rtl="0">
              <a:lnSpc>
                <a:spcPct val="90000"/>
              </a:lnSpc>
              <a:spcBef>
                <a:spcPts val="0"/>
              </a:spcBef>
              <a:spcAft>
                <a:spcPts val="0"/>
              </a:spcAft>
              <a:buClr>
                <a:schemeClr val="lt1"/>
              </a:buClr>
              <a:buSzPts val="2000"/>
              <a:buChar char="•"/>
            </a:pPr>
            <a:endParaRPr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916774" y="31549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1446420"/>
            <a:ext cx="10820400" cy="4943831"/>
          </a:xfrm>
          <a:prstGeom prst="rect">
            <a:avLst/>
          </a:prstGeom>
          <a:noFill/>
          <a:ln>
            <a:noFill/>
          </a:ln>
        </p:spPr>
        <p:txBody>
          <a:bodyPr spcFirstLastPara="1" wrap="square" lIns="91425" tIns="45700" rIns="91425" bIns="45700" anchor="t" anchorCtr="0">
            <a:normAutofit fontScale="92500"/>
          </a:bodyPr>
          <a:lstStyle/>
          <a:p>
            <a:pPr marL="1143000" lvl="2" indent="-228600" algn="l" rtl="0">
              <a:lnSpc>
                <a:spcPct val="90000"/>
              </a:lnSpc>
              <a:spcBef>
                <a:spcPts val="0"/>
              </a:spcBef>
              <a:spcAft>
                <a:spcPts val="0"/>
              </a:spcAft>
              <a:buClr>
                <a:schemeClr val="lt1"/>
              </a:buClr>
              <a:buSzPts val="1800"/>
              <a:buChar char="•"/>
            </a:pPr>
            <a:r>
              <a:rPr lang="en-US" sz="2800" b="1" u="sng" dirty="0" smtClean="0"/>
              <a:t>Implement in-person code </a:t>
            </a:r>
            <a:r>
              <a:rPr lang="en-US" sz="2800" b="1" u="sng" dirty="0" smtClean="0"/>
              <a:t>review:</a:t>
            </a:r>
            <a:r>
              <a:rPr lang="en-US" sz="2800" dirty="0"/>
              <a:t> </a:t>
            </a:r>
            <a:r>
              <a:rPr lang="en-US" sz="2600" dirty="0" smtClean="0"/>
              <a:t>Using in-person or peer reviews will allow developers to better enforce standards that tools might not pick up.</a:t>
            </a:r>
            <a:endParaRPr lang="en-US" sz="2600" b="1" u="sng" dirty="0" smtClean="0"/>
          </a:p>
          <a:p>
            <a:pPr marL="1143000" lvl="2" indent="-228600" algn="l" rtl="0">
              <a:lnSpc>
                <a:spcPct val="90000"/>
              </a:lnSpc>
              <a:spcBef>
                <a:spcPts val="0"/>
              </a:spcBef>
              <a:spcAft>
                <a:spcPts val="0"/>
              </a:spcAft>
              <a:buClr>
                <a:schemeClr val="lt1"/>
              </a:buClr>
              <a:buSzPts val="1800"/>
              <a:buChar char="•"/>
            </a:pPr>
            <a:endParaRPr lang="en-US" sz="2800" dirty="0"/>
          </a:p>
          <a:p>
            <a:pPr marL="1143000" lvl="2" indent="-228600" algn="l" rtl="0">
              <a:lnSpc>
                <a:spcPct val="90000"/>
              </a:lnSpc>
              <a:spcBef>
                <a:spcPts val="0"/>
              </a:spcBef>
              <a:spcAft>
                <a:spcPts val="0"/>
              </a:spcAft>
              <a:buClr>
                <a:schemeClr val="lt1"/>
              </a:buClr>
              <a:buSzPts val="1800"/>
              <a:buChar char="•"/>
            </a:pPr>
            <a:r>
              <a:rPr lang="en-US" sz="2800" b="1" u="sng" dirty="0" smtClean="0"/>
              <a:t>Prioritize code standards:</a:t>
            </a:r>
            <a:r>
              <a:rPr lang="en-US" sz="2800" dirty="0" smtClean="0"/>
              <a:t> </a:t>
            </a:r>
            <a:r>
              <a:rPr lang="en-US" sz="2600" dirty="0" smtClean="0"/>
              <a:t>Reorganize the coding standards in order of priority to give developers a working list.</a:t>
            </a:r>
            <a:endParaRPr lang="en-US" sz="2600" b="1" u="sng" dirty="0" smtClean="0"/>
          </a:p>
          <a:p>
            <a:pPr marL="1143000" lvl="2" indent="-228600" algn="l" rtl="0">
              <a:lnSpc>
                <a:spcPct val="90000"/>
              </a:lnSpc>
              <a:spcBef>
                <a:spcPts val="0"/>
              </a:spcBef>
              <a:spcAft>
                <a:spcPts val="0"/>
              </a:spcAft>
              <a:buClr>
                <a:schemeClr val="lt1"/>
              </a:buClr>
              <a:buSzPts val="1800"/>
              <a:buChar char="•"/>
            </a:pPr>
            <a:endParaRPr lang="en-US" sz="2800" dirty="0"/>
          </a:p>
          <a:p>
            <a:pPr marL="1143000" lvl="2" indent="-228600" algn="l" rtl="0">
              <a:lnSpc>
                <a:spcPct val="90000"/>
              </a:lnSpc>
              <a:spcBef>
                <a:spcPts val="0"/>
              </a:spcBef>
              <a:spcAft>
                <a:spcPts val="0"/>
              </a:spcAft>
              <a:buClr>
                <a:schemeClr val="lt1"/>
              </a:buClr>
              <a:buSzPts val="1800"/>
              <a:buChar char="•"/>
            </a:pPr>
            <a:r>
              <a:rPr lang="en-US" sz="2800" b="1" u="sng" dirty="0" smtClean="0"/>
              <a:t>Simplify summaries:</a:t>
            </a:r>
            <a:r>
              <a:rPr lang="en-US" sz="2800" dirty="0" smtClean="0"/>
              <a:t> </a:t>
            </a:r>
            <a:r>
              <a:rPr lang="en-US" sz="2400" dirty="0" smtClean="0"/>
              <a:t>Consolidate </a:t>
            </a:r>
            <a:r>
              <a:rPr lang="en-US" sz="2400" dirty="0" smtClean="0"/>
              <a:t>Severity, Priority, and Level columns of summary and risk </a:t>
            </a:r>
            <a:r>
              <a:rPr lang="en-US" sz="2400" dirty="0" smtClean="0"/>
              <a:t>assessment to make it more readable.</a:t>
            </a:r>
            <a:endParaRPr lang="en-US" sz="2400" dirty="0" smtClean="0"/>
          </a:p>
          <a:p>
            <a:pPr marL="1143000" lvl="2" indent="-228600" algn="l" rtl="0">
              <a:lnSpc>
                <a:spcPct val="90000"/>
              </a:lnSpc>
              <a:spcBef>
                <a:spcPts val="0"/>
              </a:spcBef>
              <a:spcAft>
                <a:spcPts val="0"/>
              </a:spcAft>
              <a:buClr>
                <a:schemeClr val="lt1"/>
              </a:buClr>
              <a:buSzPts val="1800"/>
              <a:buChar char="•"/>
            </a:pPr>
            <a:endParaRPr lang="en-US" sz="2800" dirty="0"/>
          </a:p>
          <a:p>
            <a:pPr marL="1143000" lvl="2" indent="-228600">
              <a:spcBef>
                <a:spcPts val="0"/>
              </a:spcBef>
            </a:pPr>
            <a:r>
              <a:rPr lang="en-US" sz="2800" b="1" u="sng" dirty="0" smtClean="0"/>
              <a:t>Make encryption explicit:</a:t>
            </a:r>
            <a:r>
              <a:rPr lang="en-US" sz="2800" dirty="0"/>
              <a:t> </a:t>
            </a:r>
            <a:r>
              <a:rPr lang="en-US" sz="2400" dirty="0"/>
              <a:t>Establish explicit encryption standards for different levels of data</a:t>
            </a:r>
            <a:r>
              <a:rPr lang="en-US" sz="2400" dirty="0" smtClean="0"/>
              <a:t>.  Different types of encryption offer different levels of security.  Explicitly state which types of encryption are needed for which types of data.</a:t>
            </a:r>
            <a:endParaRPr lang="en-US" sz="2400" dirty="0"/>
          </a:p>
          <a:p>
            <a:pPr marL="1143000" lvl="2" indent="-228600" algn="l" rtl="0">
              <a:lnSpc>
                <a:spcPct val="90000"/>
              </a:lnSpc>
              <a:spcBef>
                <a:spcPts val="0"/>
              </a:spcBef>
              <a:spcAft>
                <a:spcPts val="0"/>
              </a:spcAft>
              <a:buClr>
                <a:schemeClr val="lt1"/>
              </a:buClr>
              <a:buSzPts val="1800"/>
              <a:buChar char="•"/>
            </a:pPr>
            <a:endParaRPr sz="2800" b="1"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1970314"/>
            <a:ext cx="10820400" cy="438694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200"/>
              <a:buChar char="•"/>
            </a:pPr>
            <a:r>
              <a:rPr lang="en-US" sz="2000" dirty="0" smtClean="0"/>
              <a:t>This security policy puts Green Pace in a good position to preemptively handle security problems while developing software.</a:t>
            </a:r>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smtClean="0"/>
              <a:t>That being said, this policy is still rudimentary and should be iterated upon at least annually.</a:t>
            </a:r>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smtClean="0"/>
              <a:t>Even a well-positioned security framework is inadequate if developers don’t stay informed about emerging threats.</a:t>
            </a:r>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smtClean="0"/>
              <a:t>The company’s current informational assets and threat landscape will likely change over time.  The priorities of different coding standards can be reevaluated as the business grows.</a:t>
            </a:r>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smtClean="0"/>
              <a:t>Expanding and editing this policy should be implemented as part of the DevSecOps</a:t>
            </a:r>
            <a:r>
              <a:rPr lang="en-US" sz="2000" dirty="0"/>
              <a:t> </a:t>
            </a:r>
            <a:r>
              <a:rPr lang="en-US" sz="2000" dirty="0" smtClean="0"/>
              <a:t>pipeline, and developers should be encouraged to submit feedback regarding possible amendments and alterations to future versions of the policy.</a:t>
            </a:r>
            <a:endParaRPr sz="20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1150275" y="2194560"/>
            <a:ext cx="10820400" cy="402412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Clr>
                <a:schemeClr val="lt1"/>
              </a:buClr>
              <a:buSzPts val="2200"/>
              <a:buNone/>
            </a:pPr>
            <a:r>
              <a:rPr lang="en-US" dirty="0" smtClean="0"/>
              <a:t>Security Policy Introduction</a:t>
            </a: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76907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6871303" y="492230"/>
            <a:ext cx="4212771" cy="901141"/>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p:cNvGraphicFramePr/>
          <p:nvPr>
            <p:extLst>
              <p:ext uri="{D42A27DB-BD31-4B8C-83A1-F6EECF244321}">
                <p14:modId xmlns:p14="http://schemas.microsoft.com/office/powerpoint/2010/main" val="293480024"/>
              </p:ext>
            </p:extLst>
          </p:nvPr>
        </p:nvGraphicFramePr>
        <p:xfrm>
          <a:off x="1861455" y="2117483"/>
          <a:ext cx="9078688" cy="4385411"/>
        </p:xfrm>
        <a:graphic>
          <a:graphicData uri="http://schemas.openxmlformats.org/drawingml/2006/table">
            <a:tbl>
              <a:tblPr>
                <a:noFill/>
                <a:tableStyleId>{802198C4-3087-4945-87E3-76CBB3509B7E}</a:tableStyleId>
              </a:tblPr>
              <a:tblGrid>
                <a:gridCol w="4670060">
                  <a:extLst>
                    <a:ext uri="{9D8B030D-6E8A-4147-A177-3AD203B41FA5}">
                      <a16:colId xmlns="" xmlns:a16="http://schemas.microsoft.com/office/drawing/2014/main" val="20000"/>
                    </a:ext>
                  </a:extLst>
                </a:gridCol>
                <a:gridCol w="4408628">
                  <a:extLst>
                    <a:ext uri="{9D8B030D-6E8A-4147-A177-3AD203B41FA5}">
                      <a16:colId xmlns="" xmlns:a16="http://schemas.microsoft.com/office/drawing/2014/main" val="20001"/>
                    </a:ext>
                  </a:extLst>
                </a:gridCol>
              </a:tblGrid>
              <a:tr h="2291982">
                <a:tc>
                  <a:txBody>
                    <a:bodyPr/>
                    <a:lstStyle/>
                    <a:p>
                      <a:pPr marL="285750" marR="0" lvl="0" indent="-285750" algn="l" rtl="0">
                        <a:lnSpc>
                          <a:spcPct val="100000"/>
                        </a:lnSpc>
                        <a:spcBef>
                          <a:spcPts val="0"/>
                        </a:spcBef>
                        <a:spcAft>
                          <a:spcPts val="0"/>
                        </a:spcAft>
                        <a:buClr>
                          <a:schemeClr val="bg1"/>
                        </a:buClr>
                        <a:buSzPts val="3600"/>
                        <a:buFont typeface="Arial" pitchFamily="34" charset="0"/>
                        <a:buChar char="•"/>
                      </a:pPr>
                      <a:r>
                        <a:rPr lang="en-US" sz="1800" u="none" strike="noStrike" cap="none" baseline="0" dirty="0" smtClean="0">
                          <a:solidFill>
                            <a:schemeClr val="bg1"/>
                          </a:solidFill>
                        </a:rPr>
                        <a:t>Data Type</a:t>
                      </a:r>
                    </a:p>
                    <a:p>
                      <a:pPr marL="285750" marR="0" lvl="0" indent="-285750" algn="l" rtl="0">
                        <a:lnSpc>
                          <a:spcPct val="100000"/>
                        </a:lnSpc>
                        <a:spcBef>
                          <a:spcPts val="0"/>
                        </a:spcBef>
                        <a:spcAft>
                          <a:spcPts val="0"/>
                        </a:spcAft>
                        <a:buClr>
                          <a:schemeClr val="bg1"/>
                        </a:buClr>
                        <a:buSzPts val="3600"/>
                        <a:buFont typeface="Arial" pitchFamily="34" charset="0"/>
                        <a:buChar char="•"/>
                      </a:pPr>
                      <a:r>
                        <a:rPr lang="en-US" sz="1800" u="none" strike="noStrike" cap="none" baseline="0" dirty="0" smtClean="0">
                          <a:solidFill>
                            <a:schemeClr val="bg1"/>
                          </a:solidFill>
                        </a:rPr>
                        <a:t>Data Value</a:t>
                      </a:r>
                    </a:p>
                    <a:p>
                      <a:pPr marL="285750" marR="0" lvl="0" indent="-285750" algn="l" rtl="0">
                        <a:lnSpc>
                          <a:spcPct val="100000"/>
                        </a:lnSpc>
                        <a:spcBef>
                          <a:spcPts val="0"/>
                        </a:spcBef>
                        <a:spcAft>
                          <a:spcPts val="0"/>
                        </a:spcAft>
                        <a:buClr>
                          <a:schemeClr val="bg1"/>
                        </a:buClr>
                        <a:buSzPts val="3600"/>
                        <a:buFont typeface="Arial" pitchFamily="34" charset="0"/>
                        <a:buChar char="•"/>
                      </a:pPr>
                      <a:r>
                        <a:rPr lang="en-US" sz="1800" u="none" strike="noStrike" cap="none" baseline="0" dirty="0" smtClean="0">
                          <a:solidFill>
                            <a:schemeClr val="bg1"/>
                          </a:solidFill>
                        </a:rPr>
                        <a:t>String Correctness</a:t>
                      </a:r>
                    </a:p>
                    <a:p>
                      <a:pPr marL="285750" marR="0" lvl="0" indent="-285750" algn="l" rtl="0">
                        <a:lnSpc>
                          <a:spcPct val="100000"/>
                        </a:lnSpc>
                        <a:spcBef>
                          <a:spcPts val="0"/>
                        </a:spcBef>
                        <a:spcAft>
                          <a:spcPts val="0"/>
                        </a:spcAft>
                        <a:buClr>
                          <a:schemeClr val="bg1"/>
                        </a:buClr>
                        <a:buSzPts val="3600"/>
                        <a:buFont typeface="Arial" pitchFamily="34" charset="0"/>
                        <a:buChar char="•"/>
                      </a:pPr>
                      <a:r>
                        <a:rPr lang="en-US" sz="1800" u="none" strike="noStrike" cap="none" baseline="0" dirty="0" smtClean="0">
                          <a:solidFill>
                            <a:schemeClr val="bg1"/>
                          </a:solidFill>
                        </a:rPr>
                        <a:t>SQL Injection</a:t>
                      </a:r>
                    </a:p>
                    <a:p>
                      <a:pPr marL="0" marR="0" lvl="0" indent="0" algn="l" rtl="0">
                        <a:lnSpc>
                          <a:spcPct val="100000"/>
                        </a:lnSpc>
                        <a:spcBef>
                          <a:spcPts val="0"/>
                        </a:spcBef>
                        <a:spcAft>
                          <a:spcPts val="0"/>
                        </a:spcAft>
                        <a:buClr>
                          <a:schemeClr val="bg1"/>
                        </a:buClr>
                        <a:buSzPts val="3600"/>
                        <a:buFont typeface="Arial" pitchFamily="34" charset="0"/>
                        <a:buNone/>
                      </a:pPr>
                      <a:endParaRPr lang="en-US" sz="1800" u="none" strike="noStrike" cap="none" baseline="0" dirty="0" smtClean="0">
                        <a:solidFill>
                          <a:schemeClr val="bg1"/>
                        </a:solidFill>
                      </a:endParaRPr>
                    </a:p>
                    <a:p>
                      <a:pPr marL="0" marR="0" lvl="0" indent="0" algn="l" rtl="0">
                        <a:lnSpc>
                          <a:spcPct val="100000"/>
                        </a:lnSpc>
                        <a:spcBef>
                          <a:spcPts val="0"/>
                        </a:spcBef>
                        <a:spcAft>
                          <a:spcPts val="0"/>
                        </a:spcAft>
                        <a:buClr>
                          <a:schemeClr val="bg1"/>
                        </a:buClr>
                        <a:buSzPts val="3600"/>
                        <a:buFont typeface="Arial" pitchFamily="34" charset="0"/>
                        <a:buNone/>
                      </a:pPr>
                      <a:r>
                        <a:rPr lang="en-US" sz="1600" u="none" strike="noStrike" cap="none" baseline="0" dirty="0" smtClean="0">
                          <a:solidFill>
                            <a:schemeClr val="bg1"/>
                          </a:solidFill>
                        </a:rPr>
                        <a:t>Threats in this category will be present in any program and are both highly vulnerable and easily fixed</a:t>
                      </a:r>
                    </a:p>
                  </a:txBody>
                  <a:tcPr marL="112227" marR="112227" marT="112227" marB="112227">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noFill/>
                  </a:tcPr>
                </a:tc>
                <a:tc>
                  <a:txBody>
                    <a:bodyPr/>
                    <a:lstStyle/>
                    <a:p>
                      <a:pPr marL="285750" marR="0" lvl="0" indent="-285750" algn="l" rtl="0">
                        <a:lnSpc>
                          <a:spcPct val="100000"/>
                        </a:lnSpc>
                        <a:spcBef>
                          <a:spcPts val="0"/>
                        </a:spcBef>
                        <a:spcAft>
                          <a:spcPts val="0"/>
                        </a:spcAft>
                        <a:buClr>
                          <a:schemeClr val="bg1"/>
                        </a:buClr>
                        <a:buSzPts val="3600"/>
                        <a:buFont typeface="Arial" pitchFamily="34" charset="0"/>
                        <a:buChar char="•"/>
                      </a:pPr>
                      <a:r>
                        <a:rPr lang="en-US" sz="1800" u="none" strike="noStrike" cap="none" dirty="0" smtClean="0">
                          <a:solidFill>
                            <a:schemeClr val="bg1"/>
                          </a:solidFill>
                        </a:rPr>
                        <a:t>Memory Protection</a:t>
                      </a:r>
                    </a:p>
                    <a:p>
                      <a:pPr marL="285750" marR="0" lvl="0" indent="-285750" algn="l" defTabSz="914400" rtl="0" eaLnBrk="1" fontAlgn="auto" latinLnBrk="0" hangingPunct="1">
                        <a:lnSpc>
                          <a:spcPct val="100000"/>
                        </a:lnSpc>
                        <a:spcBef>
                          <a:spcPts val="0"/>
                        </a:spcBef>
                        <a:spcAft>
                          <a:spcPts val="0"/>
                        </a:spcAft>
                        <a:buClr>
                          <a:schemeClr val="bg1"/>
                        </a:buClr>
                        <a:buSzPts val="3600"/>
                        <a:buFont typeface="Arial" pitchFamily="34" charset="0"/>
                        <a:buChar char="•"/>
                        <a:tabLst/>
                        <a:defRPr/>
                      </a:pPr>
                      <a:r>
                        <a:rPr lang="en-US" sz="1800" u="none" strike="noStrike" cap="none" baseline="0" dirty="0" smtClean="0">
                          <a:solidFill>
                            <a:schemeClr val="bg1"/>
                          </a:solidFill>
                        </a:rPr>
                        <a:t>Input / Output Streams</a:t>
                      </a:r>
                    </a:p>
                    <a:p>
                      <a:pPr marL="0" marR="0" lvl="0" indent="0" algn="l" rtl="0">
                        <a:lnSpc>
                          <a:spcPct val="100000"/>
                        </a:lnSpc>
                        <a:spcBef>
                          <a:spcPts val="0"/>
                        </a:spcBef>
                        <a:spcAft>
                          <a:spcPts val="0"/>
                        </a:spcAft>
                        <a:buClr>
                          <a:schemeClr val="bg1"/>
                        </a:buClr>
                        <a:buSzPts val="3600"/>
                        <a:buFont typeface="Arial" pitchFamily="34" charset="0"/>
                        <a:buNone/>
                      </a:pPr>
                      <a:endParaRPr lang="en-US" sz="1800" u="none" strike="noStrike" cap="none" dirty="0" smtClean="0">
                        <a:solidFill>
                          <a:schemeClr val="bg1"/>
                        </a:solidFill>
                      </a:endParaRPr>
                    </a:p>
                    <a:p>
                      <a:pPr marL="0" marR="0" lvl="0" indent="0" algn="l" rtl="0">
                        <a:lnSpc>
                          <a:spcPct val="100000"/>
                        </a:lnSpc>
                        <a:spcBef>
                          <a:spcPts val="0"/>
                        </a:spcBef>
                        <a:spcAft>
                          <a:spcPts val="0"/>
                        </a:spcAft>
                        <a:buClr>
                          <a:schemeClr val="bg1"/>
                        </a:buClr>
                        <a:buSzPts val="3600"/>
                        <a:buFont typeface="Arial" pitchFamily="34" charset="0"/>
                        <a:buNone/>
                      </a:pPr>
                      <a:endParaRPr lang="en-US" sz="1800" u="none" strike="noStrike" cap="none" dirty="0" smtClean="0">
                        <a:solidFill>
                          <a:schemeClr val="bg1"/>
                        </a:solidFill>
                      </a:endParaRPr>
                    </a:p>
                    <a:p>
                      <a:pPr marL="0" marR="0" lvl="0" indent="0" algn="l" rtl="0">
                        <a:lnSpc>
                          <a:spcPct val="100000"/>
                        </a:lnSpc>
                        <a:spcBef>
                          <a:spcPts val="0"/>
                        </a:spcBef>
                        <a:spcAft>
                          <a:spcPts val="0"/>
                        </a:spcAft>
                        <a:buClr>
                          <a:schemeClr val="bg1"/>
                        </a:buClr>
                        <a:buSzPts val="3600"/>
                        <a:buFont typeface="Arial" pitchFamily="34" charset="0"/>
                        <a:buNone/>
                      </a:pPr>
                      <a:r>
                        <a:rPr lang="en-US" sz="1600" u="none" strike="noStrike" cap="none" dirty="0" smtClean="0">
                          <a:solidFill>
                            <a:schemeClr val="bg1"/>
                          </a:solidFill>
                        </a:rPr>
                        <a:t>Threats in this category constitute vulnerable areas of most programs,</a:t>
                      </a:r>
                      <a:r>
                        <a:rPr lang="en-US" sz="1600" u="none" strike="noStrike" cap="none" baseline="0" dirty="0" smtClean="0">
                          <a:solidFill>
                            <a:schemeClr val="bg1"/>
                          </a:solidFill>
                        </a:rPr>
                        <a:t> but which aren’t first priority targets to attackers</a:t>
                      </a:r>
                      <a:endParaRPr sz="1600" u="none" strike="noStrike" cap="none" dirty="0">
                        <a:solidFill>
                          <a:schemeClr val="bg1"/>
                        </a:solidFill>
                      </a:endParaRPr>
                    </a:p>
                  </a:txBody>
                  <a:tcPr marL="112227" marR="112227" marT="112227" marB="112227">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noFill/>
                  </a:tcPr>
                </a:tc>
                <a:extLst>
                  <a:ext uri="{0D108BD9-81ED-4DB2-BD59-A6C34878D82A}">
                    <a16:rowId xmlns="" xmlns:a16="http://schemas.microsoft.com/office/drawing/2014/main" val="10000"/>
                  </a:ext>
                </a:extLst>
              </a:tr>
              <a:tr h="2057837">
                <a:tc>
                  <a:txBody>
                    <a:bodyPr/>
                    <a:lstStyle/>
                    <a:p>
                      <a:pPr marL="285750" marR="0" lvl="0" indent="-285750" algn="l" rtl="0">
                        <a:lnSpc>
                          <a:spcPct val="100000"/>
                        </a:lnSpc>
                        <a:spcBef>
                          <a:spcPts val="0"/>
                        </a:spcBef>
                        <a:spcAft>
                          <a:spcPts val="0"/>
                        </a:spcAft>
                        <a:buClr>
                          <a:schemeClr val="bg1"/>
                        </a:buClr>
                        <a:buSzPts val="3600"/>
                        <a:buFont typeface="Arial" pitchFamily="34" charset="0"/>
                        <a:buChar char="•"/>
                      </a:pPr>
                      <a:r>
                        <a:rPr lang="en-US" sz="1800" u="none" strike="noStrike" cap="none" dirty="0" smtClean="0">
                          <a:solidFill>
                            <a:schemeClr val="bg1"/>
                          </a:solidFill>
                        </a:rPr>
                        <a:t>Assertions</a:t>
                      </a:r>
                    </a:p>
                    <a:p>
                      <a:pPr marL="285750" marR="0" lvl="0" indent="-285750" algn="l" rtl="0">
                        <a:lnSpc>
                          <a:spcPct val="100000"/>
                        </a:lnSpc>
                        <a:spcBef>
                          <a:spcPts val="0"/>
                        </a:spcBef>
                        <a:spcAft>
                          <a:spcPts val="0"/>
                        </a:spcAft>
                        <a:buClr>
                          <a:schemeClr val="bg1"/>
                        </a:buClr>
                        <a:buSzPts val="3600"/>
                        <a:buFont typeface="Arial" pitchFamily="34" charset="0"/>
                        <a:buChar char="•"/>
                      </a:pPr>
                      <a:r>
                        <a:rPr lang="en-US" sz="1800" u="none" strike="noStrike" cap="none" dirty="0" smtClean="0">
                          <a:solidFill>
                            <a:schemeClr val="bg1"/>
                          </a:solidFill>
                        </a:rPr>
                        <a:t>Exceptions</a:t>
                      </a:r>
                    </a:p>
                    <a:p>
                      <a:pPr marL="285750" marR="0" lvl="0" indent="-285750" algn="l" rtl="0">
                        <a:lnSpc>
                          <a:spcPct val="100000"/>
                        </a:lnSpc>
                        <a:spcBef>
                          <a:spcPts val="0"/>
                        </a:spcBef>
                        <a:spcAft>
                          <a:spcPts val="0"/>
                        </a:spcAft>
                        <a:buClr>
                          <a:schemeClr val="bg1"/>
                        </a:buClr>
                        <a:buSzPts val="3600"/>
                        <a:buFont typeface="Arial" pitchFamily="34" charset="0"/>
                        <a:buChar char="•"/>
                      </a:pPr>
                      <a:endParaRPr lang="en-US" sz="1800" u="none" strike="noStrike" cap="none" dirty="0" smtClean="0">
                        <a:solidFill>
                          <a:schemeClr val="bg1"/>
                        </a:solidFill>
                      </a:endParaRPr>
                    </a:p>
                    <a:p>
                      <a:pPr marL="0" marR="0" lvl="0" indent="0" algn="l" rtl="0">
                        <a:lnSpc>
                          <a:spcPct val="100000"/>
                        </a:lnSpc>
                        <a:spcBef>
                          <a:spcPts val="0"/>
                        </a:spcBef>
                        <a:spcAft>
                          <a:spcPts val="0"/>
                        </a:spcAft>
                        <a:buClr>
                          <a:schemeClr val="bg1"/>
                        </a:buClr>
                        <a:buSzPts val="3600"/>
                        <a:buFont typeface="Arial" pitchFamily="34" charset="0"/>
                        <a:buNone/>
                      </a:pPr>
                      <a:r>
                        <a:rPr lang="en-US" sz="1600" u="none" strike="noStrike" cap="none" dirty="0" smtClean="0">
                          <a:solidFill>
                            <a:schemeClr val="bg1"/>
                          </a:solidFill>
                        </a:rPr>
                        <a:t>Threats in this category are more akin to bugs that might cause a developer to make mistakes rather than possible attack vectors</a:t>
                      </a:r>
                      <a:endParaRPr sz="1600" u="none" strike="noStrike" cap="none" dirty="0">
                        <a:solidFill>
                          <a:schemeClr val="bg1"/>
                        </a:solidFill>
                      </a:endParaRPr>
                    </a:p>
                  </a:txBody>
                  <a:tcPr marL="112227" marR="112227" marT="112227" marB="112227">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noFill/>
                  </a:tcPr>
                </a:tc>
                <a:tc>
                  <a:txBody>
                    <a:bodyPr/>
                    <a:lstStyle/>
                    <a:p>
                      <a:pPr marL="285750" marR="0" lvl="0" indent="-285750" algn="l" rtl="0">
                        <a:lnSpc>
                          <a:spcPct val="100000"/>
                        </a:lnSpc>
                        <a:spcBef>
                          <a:spcPts val="0"/>
                        </a:spcBef>
                        <a:spcAft>
                          <a:spcPts val="0"/>
                        </a:spcAft>
                        <a:buClr>
                          <a:schemeClr val="bg1"/>
                        </a:buClr>
                        <a:buSzPts val="3600"/>
                        <a:buFont typeface="Arial" pitchFamily="34" charset="0"/>
                        <a:buChar char="•"/>
                      </a:pPr>
                      <a:r>
                        <a:rPr lang="en-US" sz="1800" u="none" strike="noStrike" cap="none" dirty="0" smtClean="0">
                          <a:solidFill>
                            <a:schemeClr val="bg1"/>
                          </a:solidFill>
                        </a:rPr>
                        <a:t>Smart Pointers</a:t>
                      </a:r>
                    </a:p>
                    <a:p>
                      <a:pPr marL="285750" marR="0" lvl="0" indent="-285750" algn="l" rtl="0">
                        <a:lnSpc>
                          <a:spcPct val="100000"/>
                        </a:lnSpc>
                        <a:spcBef>
                          <a:spcPts val="0"/>
                        </a:spcBef>
                        <a:spcAft>
                          <a:spcPts val="0"/>
                        </a:spcAft>
                        <a:buClr>
                          <a:schemeClr val="bg1"/>
                        </a:buClr>
                        <a:buSzPts val="3600"/>
                        <a:buFont typeface="Arial" pitchFamily="34" charset="0"/>
                        <a:buChar char="•"/>
                      </a:pPr>
                      <a:r>
                        <a:rPr lang="en-US" sz="1800" u="none" strike="noStrike" cap="none" dirty="0" smtClean="0">
                          <a:solidFill>
                            <a:schemeClr val="bg1"/>
                          </a:solidFill>
                        </a:rPr>
                        <a:t>Random Number Generation</a:t>
                      </a:r>
                    </a:p>
                    <a:p>
                      <a:pPr marL="0" marR="0" lvl="0" indent="0" algn="l" rtl="0">
                        <a:lnSpc>
                          <a:spcPct val="100000"/>
                        </a:lnSpc>
                        <a:spcBef>
                          <a:spcPts val="0"/>
                        </a:spcBef>
                        <a:spcAft>
                          <a:spcPts val="0"/>
                        </a:spcAft>
                        <a:buClr>
                          <a:schemeClr val="bg1"/>
                        </a:buClr>
                        <a:buSzPts val="3600"/>
                        <a:buFont typeface="Arial" pitchFamily="34" charset="0"/>
                        <a:buNone/>
                      </a:pPr>
                      <a:endParaRPr lang="en-US" sz="1800" u="none" strike="noStrike" cap="none" dirty="0" smtClean="0">
                        <a:solidFill>
                          <a:schemeClr val="bg1"/>
                        </a:solidFill>
                      </a:endParaRPr>
                    </a:p>
                    <a:p>
                      <a:pPr marL="0" marR="0" lvl="0" indent="0" algn="l" rtl="0">
                        <a:lnSpc>
                          <a:spcPct val="100000"/>
                        </a:lnSpc>
                        <a:spcBef>
                          <a:spcPts val="0"/>
                        </a:spcBef>
                        <a:spcAft>
                          <a:spcPts val="0"/>
                        </a:spcAft>
                        <a:buClr>
                          <a:schemeClr val="bg1"/>
                        </a:buClr>
                        <a:buSzPts val="3600"/>
                        <a:buFont typeface="Arial" pitchFamily="34" charset="0"/>
                        <a:buNone/>
                      </a:pPr>
                      <a:r>
                        <a:rPr lang="en-US" sz="1600" u="none" strike="noStrike" cap="none" dirty="0" smtClean="0">
                          <a:solidFill>
                            <a:schemeClr val="bg1"/>
                          </a:solidFill>
                        </a:rPr>
                        <a:t>Threats in this category are vulnerabilities,</a:t>
                      </a:r>
                      <a:r>
                        <a:rPr lang="en-US" sz="1600" u="none" strike="noStrike" cap="none" baseline="0" dirty="0" smtClean="0">
                          <a:solidFill>
                            <a:schemeClr val="bg1"/>
                          </a:solidFill>
                        </a:rPr>
                        <a:t> but aren’t high priority targets or present in most programs</a:t>
                      </a:r>
                      <a:endParaRPr sz="1600" u="none" strike="noStrike" cap="none" dirty="0">
                        <a:solidFill>
                          <a:schemeClr val="bg1"/>
                        </a:solidFill>
                      </a:endParaRPr>
                    </a:p>
                  </a:txBody>
                  <a:tcPr marL="112227" marR="112227" marT="112227" marB="112227">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noFill/>
                  </a:tcPr>
                </a:tc>
                <a:extLst>
                  <a:ext uri="{0D108BD9-81ED-4DB2-BD59-A6C34878D82A}">
                    <a16:rowId xmlns=""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p:cNvSpPr txBox="1"/>
          <p:nvPr/>
        </p:nvSpPr>
        <p:spPr>
          <a:xfrm>
            <a:off x="3479458" y="1519924"/>
            <a:ext cx="1233030" cy="584775"/>
          </a:xfrm>
          <a:prstGeom prst="rect">
            <a:avLst/>
          </a:prstGeom>
          <a:noFill/>
        </p:spPr>
        <p:txBody>
          <a:bodyPr wrap="none" rtlCol="0">
            <a:spAutoFit/>
          </a:bodyPr>
          <a:lstStyle/>
          <a:p>
            <a:r>
              <a:rPr lang="en-US" sz="3200" dirty="0">
                <a:solidFill>
                  <a:srgbClr val="FFD966"/>
                </a:solidFill>
              </a:rPr>
              <a:t>Likely</a:t>
            </a:r>
            <a:endParaRPr lang="en-US" sz="3600" dirty="0">
              <a:solidFill>
                <a:srgbClr val="FFD966"/>
              </a:solidFill>
            </a:endParaRPr>
          </a:p>
        </p:txBody>
      </p:sp>
      <p:sp>
        <p:nvSpPr>
          <p:cNvPr id="7" name="TextBox 6"/>
          <p:cNvSpPr txBox="1"/>
          <p:nvPr/>
        </p:nvSpPr>
        <p:spPr>
          <a:xfrm>
            <a:off x="8022771" y="1519923"/>
            <a:ext cx="1620957" cy="584775"/>
          </a:xfrm>
          <a:prstGeom prst="rect">
            <a:avLst/>
          </a:prstGeom>
          <a:noFill/>
        </p:spPr>
        <p:txBody>
          <a:bodyPr wrap="none" rtlCol="0">
            <a:spAutoFit/>
          </a:bodyPr>
          <a:lstStyle/>
          <a:p>
            <a:r>
              <a:rPr lang="en-US" sz="3200" dirty="0" smtClean="0">
                <a:solidFill>
                  <a:srgbClr val="FFD966"/>
                </a:solidFill>
              </a:rPr>
              <a:t>Unlikely</a:t>
            </a:r>
            <a:endParaRPr lang="en-US" sz="3600" dirty="0">
              <a:solidFill>
                <a:srgbClr val="FFD966"/>
              </a:solidFill>
            </a:endParaRPr>
          </a:p>
        </p:txBody>
      </p:sp>
      <p:sp>
        <p:nvSpPr>
          <p:cNvPr id="9" name="TextBox 8"/>
          <p:cNvSpPr txBox="1"/>
          <p:nvPr/>
        </p:nvSpPr>
        <p:spPr>
          <a:xfrm>
            <a:off x="464112" y="2619384"/>
            <a:ext cx="1460656" cy="1077218"/>
          </a:xfrm>
          <a:prstGeom prst="rect">
            <a:avLst/>
          </a:prstGeom>
          <a:noFill/>
        </p:spPr>
        <p:txBody>
          <a:bodyPr wrap="none" rtlCol="0">
            <a:spAutoFit/>
          </a:bodyPr>
          <a:lstStyle/>
          <a:p>
            <a:pPr algn="ctr"/>
            <a:r>
              <a:rPr lang="en-US" sz="3200" dirty="0" smtClean="0">
                <a:solidFill>
                  <a:srgbClr val="FFD966"/>
                </a:solidFill>
              </a:rPr>
              <a:t>High</a:t>
            </a:r>
            <a:br>
              <a:rPr lang="en-US" sz="3200" dirty="0" smtClean="0">
                <a:solidFill>
                  <a:srgbClr val="FFD966"/>
                </a:solidFill>
              </a:rPr>
            </a:br>
            <a:r>
              <a:rPr lang="en-US" sz="3200" dirty="0" smtClean="0">
                <a:solidFill>
                  <a:srgbClr val="FFD966"/>
                </a:solidFill>
              </a:rPr>
              <a:t>Priority</a:t>
            </a:r>
            <a:endParaRPr lang="en-US" sz="3600" dirty="0">
              <a:solidFill>
                <a:srgbClr val="FFD966"/>
              </a:solidFill>
            </a:endParaRPr>
          </a:p>
        </p:txBody>
      </p:sp>
      <p:sp>
        <p:nvSpPr>
          <p:cNvPr id="10" name="TextBox 9"/>
          <p:cNvSpPr txBox="1"/>
          <p:nvPr/>
        </p:nvSpPr>
        <p:spPr>
          <a:xfrm>
            <a:off x="464112" y="4687666"/>
            <a:ext cx="1460656" cy="1077218"/>
          </a:xfrm>
          <a:prstGeom prst="rect">
            <a:avLst/>
          </a:prstGeom>
          <a:noFill/>
        </p:spPr>
        <p:txBody>
          <a:bodyPr wrap="none" rtlCol="0">
            <a:spAutoFit/>
          </a:bodyPr>
          <a:lstStyle/>
          <a:p>
            <a:pPr algn="ctr"/>
            <a:r>
              <a:rPr lang="en-US" sz="3200" dirty="0" smtClean="0">
                <a:solidFill>
                  <a:srgbClr val="FFD966"/>
                </a:solidFill>
              </a:rPr>
              <a:t>Low</a:t>
            </a:r>
          </a:p>
          <a:p>
            <a:pPr algn="ctr"/>
            <a:r>
              <a:rPr lang="en-US" sz="3200" dirty="0" smtClean="0">
                <a:solidFill>
                  <a:srgbClr val="FFD966"/>
                </a:solidFill>
              </a:rPr>
              <a:t>Priority</a:t>
            </a:r>
            <a:endParaRPr lang="en-US" sz="3600" dirty="0">
              <a:solidFill>
                <a:srgbClr val="FFD966"/>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983525" y="48301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1617785"/>
            <a:ext cx="10820400" cy="4835769"/>
          </a:xfrm>
          <a:prstGeom prst="rect">
            <a:avLst/>
          </a:prstGeom>
          <a:noFill/>
          <a:ln>
            <a:noFill/>
          </a:ln>
        </p:spPr>
        <p:txBody>
          <a:bodyPr spcFirstLastPara="1" wrap="square" lIns="91425" tIns="45700" rIns="91425" bIns="45700" anchor="t" anchorCtr="0">
            <a:normAutofit/>
          </a:bodyPr>
          <a:lstStyle/>
          <a:p>
            <a:pPr marL="228600" lvl="0" indent="-228600">
              <a:lnSpc>
                <a:spcPct val="170000"/>
              </a:lnSpc>
              <a:spcBef>
                <a:spcPts val="0"/>
              </a:spcBef>
              <a:buSzPts val="2200"/>
            </a:pPr>
            <a:r>
              <a:rPr lang="en-US" sz="1800" dirty="0"/>
              <a:t>Validate</a:t>
            </a:r>
            <a:r>
              <a:rPr lang="en-US" sz="1800" b="1" dirty="0"/>
              <a:t> </a:t>
            </a:r>
            <a:r>
              <a:rPr lang="en-US" sz="1800" dirty="0"/>
              <a:t>Input </a:t>
            </a:r>
            <a:r>
              <a:rPr lang="en-US" sz="1800" dirty="0" smtClean="0"/>
              <a:t>Data				</a:t>
            </a:r>
            <a:r>
              <a:rPr lang="en-US" sz="1800" dirty="0" smtClean="0"/>
              <a:t>--- Data Type/Value, String Correctness</a:t>
            </a:r>
            <a:endParaRPr lang="en-US" sz="1800" dirty="0" smtClean="0"/>
          </a:p>
          <a:p>
            <a:pPr marL="228600" lvl="0" indent="-228600">
              <a:lnSpc>
                <a:spcPct val="170000"/>
              </a:lnSpc>
              <a:spcBef>
                <a:spcPts val="0"/>
              </a:spcBef>
              <a:buSzPts val="2200"/>
            </a:pPr>
            <a:r>
              <a:rPr lang="en-US" sz="1800" dirty="0"/>
              <a:t>Heed Compiler </a:t>
            </a:r>
            <a:r>
              <a:rPr lang="en-US" sz="1800" dirty="0" smtClean="0"/>
              <a:t>Warnings			</a:t>
            </a:r>
            <a:r>
              <a:rPr lang="en-US" sz="1800" dirty="0" smtClean="0"/>
              <a:t>--- Exceptions, Assertions</a:t>
            </a:r>
            <a:endParaRPr lang="en-US" sz="1800" dirty="0" smtClean="0"/>
          </a:p>
          <a:p>
            <a:pPr marL="228600" indent="-228600">
              <a:lnSpc>
                <a:spcPct val="170000"/>
              </a:lnSpc>
              <a:spcBef>
                <a:spcPts val="0"/>
              </a:spcBef>
              <a:buSzPts val="2200"/>
            </a:pPr>
            <a:r>
              <a:rPr lang="en-US" sz="1800" dirty="0"/>
              <a:t>Architect and Design for </a:t>
            </a:r>
            <a:r>
              <a:rPr lang="en-US" sz="1800" dirty="0" smtClean="0"/>
              <a:t>Security Policies	</a:t>
            </a:r>
            <a:r>
              <a:rPr lang="en-US" sz="1800" dirty="0" smtClean="0"/>
              <a:t>--- Memory Protection, Smart Pointers</a:t>
            </a:r>
            <a:endParaRPr lang="en-US" sz="1800" dirty="0" smtClean="0"/>
          </a:p>
          <a:p>
            <a:pPr marL="228600" lvl="0" indent="-228600">
              <a:lnSpc>
                <a:spcPct val="170000"/>
              </a:lnSpc>
              <a:spcBef>
                <a:spcPts val="0"/>
              </a:spcBef>
              <a:buSzPts val="2200"/>
            </a:pPr>
            <a:r>
              <a:rPr lang="en-US" sz="1800" dirty="0"/>
              <a:t>Keep It </a:t>
            </a:r>
            <a:r>
              <a:rPr lang="en-US" sz="1800" dirty="0" smtClean="0"/>
              <a:t>Simple 				</a:t>
            </a:r>
            <a:r>
              <a:rPr lang="en-US" sz="1800" dirty="0" smtClean="0"/>
              <a:t>--- All</a:t>
            </a:r>
            <a:endParaRPr lang="en-US" sz="1800" dirty="0" smtClean="0"/>
          </a:p>
          <a:p>
            <a:pPr marL="228600" lvl="0" indent="-228600">
              <a:lnSpc>
                <a:spcPct val="170000"/>
              </a:lnSpc>
              <a:spcBef>
                <a:spcPts val="0"/>
              </a:spcBef>
              <a:buSzPts val="2200"/>
            </a:pPr>
            <a:r>
              <a:rPr lang="en-US" sz="1800" dirty="0" smtClean="0"/>
              <a:t>Default Deny					</a:t>
            </a:r>
            <a:r>
              <a:rPr lang="en-US" sz="1800" dirty="0" smtClean="0"/>
              <a:t>--- I/O Streams, SQL Injection, Data Value</a:t>
            </a:r>
            <a:endParaRPr lang="en-US" sz="1800" dirty="0" smtClean="0"/>
          </a:p>
          <a:p>
            <a:pPr marL="228600" lvl="0" indent="-228600">
              <a:lnSpc>
                <a:spcPct val="170000"/>
              </a:lnSpc>
              <a:spcBef>
                <a:spcPts val="0"/>
              </a:spcBef>
              <a:buSzPts val="2200"/>
            </a:pPr>
            <a:r>
              <a:rPr lang="en-US" sz="1800" dirty="0"/>
              <a:t>Adhere to the Principle of Least </a:t>
            </a:r>
            <a:r>
              <a:rPr lang="en-US" sz="1800" dirty="0" smtClean="0"/>
              <a:t>Privilege	</a:t>
            </a:r>
            <a:r>
              <a:rPr lang="en-US" sz="1800" dirty="0" smtClean="0"/>
              <a:t>--- I/O Streams</a:t>
            </a:r>
            <a:endParaRPr lang="en-US" sz="1800" dirty="0" smtClean="0"/>
          </a:p>
          <a:p>
            <a:pPr marL="228600" lvl="0" indent="-228600">
              <a:lnSpc>
                <a:spcPct val="170000"/>
              </a:lnSpc>
              <a:spcBef>
                <a:spcPts val="0"/>
              </a:spcBef>
              <a:buSzPts val="2200"/>
            </a:pPr>
            <a:r>
              <a:rPr lang="en-US" sz="1800" dirty="0"/>
              <a:t>Sanitize Data Sent to Other </a:t>
            </a:r>
            <a:r>
              <a:rPr lang="en-US" sz="1800" dirty="0" smtClean="0"/>
              <a:t>Systems		</a:t>
            </a:r>
            <a:r>
              <a:rPr lang="en-US" sz="1800" dirty="0" smtClean="0"/>
              <a:t>--- I/O Streams</a:t>
            </a:r>
            <a:endParaRPr lang="en-US" sz="1800" dirty="0" smtClean="0"/>
          </a:p>
          <a:p>
            <a:pPr marL="228600" lvl="0" indent="-228600">
              <a:lnSpc>
                <a:spcPct val="170000"/>
              </a:lnSpc>
              <a:spcBef>
                <a:spcPts val="0"/>
              </a:spcBef>
              <a:buSzPts val="2200"/>
            </a:pPr>
            <a:r>
              <a:rPr lang="en-US" sz="1800" dirty="0"/>
              <a:t>Practice Defense in Depth </a:t>
            </a:r>
            <a:r>
              <a:rPr lang="en-US" sz="1800" dirty="0" smtClean="0"/>
              <a:t>			</a:t>
            </a:r>
            <a:r>
              <a:rPr lang="en-US" sz="1800" dirty="0" smtClean="0"/>
              <a:t>--- All</a:t>
            </a:r>
            <a:endParaRPr lang="en-US" sz="1800" dirty="0" smtClean="0"/>
          </a:p>
          <a:p>
            <a:pPr marL="228600" lvl="0" indent="-228600">
              <a:lnSpc>
                <a:spcPct val="170000"/>
              </a:lnSpc>
              <a:spcBef>
                <a:spcPts val="0"/>
              </a:spcBef>
              <a:buSzPts val="2200"/>
            </a:pPr>
            <a:r>
              <a:rPr lang="en-US" sz="1800" dirty="0"/>
              <a:t>Use Effective Quality Assurance </a:t>
            </a:r>
            <a:r>
              <a:rPr lang="en-US" sz="1800" dirty="0" smtClean="0"/>
              <a:t>Techniques	</a:t>
            </a:r>
            <a:r>
              <a:rPr lang="en-US" sz="1800" dirty="0" smtClean="0"/>
              <a:t>--- Exceptions, Assertions</a:t>
            </a:r>
            <a:endParaRPr lang="en-US" sz="1800" dirty="0" smtClean="0"/>
          </a:p>
          <a:p>
            <a:pPr marL="228600" lvl="0" indent="-228600">
              <a:lnSpc>
                <a:spcPct val="170000"/>
              </a:lnSpc>
              <a:spcBef>
                <a:spcPts val="0"/>
              </a:spcBef>
              <a:buSzPts val="2200"/>
            </a:pPr>
            <a:r>
              <a:rPr lang="en-US" sz="1800" dirty="0"/>
              <a:t>Adopt a Secure Coding </a:t>
            </a:r>
            <a:r>
              <a:rPr lang="en-US" sz="1800" dirty="0" smtClean="0"/>
              <a:t>Standard		</a:t>
            </a:r>
            <a:r>
              <a:rPr lang="en-US" sz="1800" dirty="0" smtClean="0"/>
              <a:t>--- All</a:t>
            </a:r>
            <a:endParaRPr sz="18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3212127" y="342338"/>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685800" y="1600200"/>
            <a:ext cx="10820400" cy="461848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50000"/>
              </a:lnSpc>
              <a:spcBef>
                <a:spcPts val="0"/>
              </a:spcBef>
              <a:spcAft>
                <a:spcPts val="0"/>
              </a:spcAft>
              <a:buClr>
                <a:schemeClr val="lt1"/>
              </a:buClr>
              <a:buSzPts val="2000"/>
              <a:buChar char="•"/>
            </a:pPr>
            <a:r>
              <a:rPr lang="en-US" dirty="0" smtClean="0"/>
              <a:t>Data Type	</a:t>
            </a:r>
            <a:r>
              <a:rPr lang="en-US" dirty="0"/>
              <a:t>	</a:t>
            </a:r>
            <a:r>
              <a:rPr lang="en-US" dirty="0" smtClean="0"/>
              <a:t>		STD-001-DT			1</a:t>
            </a:r>
          </a:p>
          <a:p>
            <a:pPr marL="228600" lvl="0" indent="-228600" algn="l" rtl="0">
              <a:lnSpc>
                <a:spcPct val="150000"/>
              </a:lnSpc>
              <a:spcBef>
                <a:spcPts val="0"/>
              </a:spcBef>
              <a:spcAft>
                <a:spcPts val="0"/>
              </a:spcAft>
              <a:buClr>
                <a:schemeClr val="lt1"/>
              </a:buClr>
              <a:buSzPts val="2000"/>
              <a:buChar char="•"/>
            </a:pPr>
            <a:r>
              <a:rPr lang="en-US" dirty="0" smtClean="0"/>
              <a:t>Data Value				STD-002-DV			1</a:t>
            </a:r>
          </a:p>
          <a:p>
            <a:pPr marL="228600" lvl="0" indent="-228600" algn="l" rtl="0">
              <a:lnSpc>
                <a:spcPct val="150000"/>
              </a:lnSpc>
              <a:spcBef>
                <a:spcPts val="0"/>
              </a:spcBef>
              <a:spcAft>
                <a:spcPts val="0"/>
              </a:spcAft>
              <a:buClr>
                <a:schemeClr val="lt1"/>
              </a:buClr>
              <a:buSzPts val="2000"/>
              <a:buChar char="•"/>
            </a:pPr>
            <a:r>
              <a:rPr lang="en-US" dirty="0" smtClean="0"/>
              <a:t>String Correctness			STD-003-SC			1</a:t>
            </a:r>
          </a:p>
          <a:p>
            <a:pPr marL="228600" lvl="0" indent="-228600" algn="l" rtl="0">
              <a:lnSpc>
                <a:spcPct val="150000"/>
              </a:lnSpc>
              <a:spcBef>
                <a:spcPts val="0"/>
              </a:spcBef>
              <a:spcAft>
                <a:spcPts val="0"/>
              </a:spcAft>
              <a:buClr>
                <a:schemeClr val="lt1"/>
              </a:buClr>
              <a:buSzPts val="2000"/>
              <a:buChar char="•"/>
            </a:pPr>
            <a:r>
              <a:rPr lang="en-US" dirty="0" smtClean="0"/>
              <a:t>SQL Injection				STD-004-SQL			1</a:t>
            </a:r>
          </a:p>
          <a:p>
            <a:pPr marL="228600" lvl="0" indent="-228600" algn="l" rtl="0">
              <a:lnSpc>
                <a:spcPct val="150000"/>
              </a:lnSpc>
              <a:spcBef>
                <a:spcPts val="0"/>
              </a:spcBef>
              <a:spcAft>
                <a:spcPts val="0"/>
              </a:spcAft>
              <a:buClr>
                <a:schemeClr val="lt1"/>
              </a:buClr>
              <a:buSzPts val="2000"/>
              <a:buChar char="•"/>
            </a:pPr>
            <a:r>
              <a:rPr lang="en-US" dirty="0" smtClean="0"/>
              <a:t>Memory Protection			STD-005-MP			2</a:t>
            </a:r>
          </a:p>
          <a:p>
            <a:pPr marL="228600" lvl="0" indent="-228600" algn="l" rtl="0">
              <a:lnSpc>
                <a:spcPct val="150000"/>
              </a:lnSpc>
              <a:spcBef>
                <a:spcPts val="0"/>
              </a:spcBef>
              <a:spcAft>
                <a:spcPts val="0"/>
              </a:spcAft>
              <a:buClr>
                <a:schemeClr val="lt1"/>
              </a:buClr>
              <a:buSzPts val="2000"/>
              <a:buChar char="•"/>
            </a:pPr>
            <a:r>
              <a:rPr lang="en-US" dirty="0" smtClean="0"/>
              <a:t>Assertions				STD-006-AST			3</a:t>
            </a:r>
          </a:p>
          <a:p>
            <a:pPr marL="228600" lvl="0" indent="-228600" algn="l" rtl="0">
              <a:lnSpc>
                <a:spcPct val="150000"/>
              </a:lnSpc>
              <a:spcBef>
                <a:spcPts val="0"/>
              </a:spcBef>
              <a:spcAft>
                <a:spcPts val="0"/>
              </a:spcAft>
              <a:buClr>
                <a:schemeClr val="lt1"/>
              </a:buClr>
              <a:buSzPts val="2000"/>
              <a:buChar char="•"/>
            </a:pPr>
            <a:r>
              <a:rPr lang="en-US" dirty="0" smtClean="0"/>
              <a:t>Exceptions				STD-007-EXC			3</a:t>
            </a:r>
          </a:p>
          <a:p>
            <a:pPr marL="228600" lvl="0" indent="-228600" algn="l" rtl="0">
              <a:lnSpc>
                <a:spcPct val="150000"/>
              </a:lnSpc>
              <a:spcBef>
                <a:spcPts val="0"/>
              </a:spcBef>
              <a:spcAft>
                <a:spcPts val="0"/>
              </a:spcAft>
              <a:buClr>
                <a:schemeClr val="lt1"/>
              </a:buClr>
              <a:buSzPts val="2000"/>
              <a:buChar char="•"/>
            </a:pPr>
            <a:r>
              <a:rPr lang="en-US" dirty="0" smtClean="0"/>
              <a:t>Input &amp; Output Streams		STD-008-IOS			2</a:t>
            </a:r>
          </a:p>
          <a:p>
            <a:pPr marL="228600" lvl="0" indent="-228600" algn="l" rtl="0">
              <a:lnSpc>
                <a:spcPct val="150000"/>
              </a:lnSpc>
              <a:spcBef>
                <a:spcPts val="0"/>
              </a:spcBef>
              <a:spcAft>
                <a:spcPts val="0"/>
              </a:spcAft>
              <a:buClr>
                <a:schemeClr val="lt1"/>
              </a:buClr>
              <a:buSzPts val="2000"/>
              <a:buChar char="•"/>
            </a:pPr>
            <a:r>
              <a:rPr lang="en-US" dirty="0" smtClean="0"/>
              <a:t>Use of Smart Pointers		STD-009-SPT			2</a:t>
            </a:r>
          </a:p>
          <a:p>
            <a:pPr marL="228600" lvl="0" indent="-228600" algn="l" rtl="0">
              <a:lnSpc>
                <a:spcPct val="150000"/>
              </a:lnSpc>
              <a:spcBef>
                <a:spcPts val="0"/>
              </a:spcBef>
              <a:spcAft>
                <a:spcPts val="0"/>
              </a:spcAft>
              <a:buClr>
                <a:schemeClr val="lt1"/>
              </a:buClr>
              <a:buSzPts val="2000"/>
              <a:buChar char="•"/>
            </a:pPr>
            <a:r>
              <a:rPr lang="en-US" dirty="0" smtClean="0"/>
              <a:t>Random Num. Generation		STD-010-RNG			3</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08201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896815" y="2116852"/>
            <a:ext cx="2567354" cy="7377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4000" dirty="0" smtClean="0"/>
              <a:t>At Rest:</a:t>
            </a:r>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p:cNvSpPr txBox="1"/>
          <p:nvPr/>
        </p:nvSpPr>
        <p:spPr>
          <a:xfrm>
            <a:off x="3464169" y="2092569"/>
            <a:ext cx="7619905" cy="4524315"/>
          </a:xfrm>
          <a:prstGeom prst="rect">
            <a:avLst/>
          </a:prstGeom>
          <a:noFill/>
        </p:spPr>
        <p:txBody>
          <a:bodyPr wrap="square" rtlCol="0">
            <a:spAutoFit/>
          </a:bodyPr>
          <a:lstStyle/>
          <a:p>
            <a:r>
              <a:rPr lang="en-US" sz="1600" dirty="0" smtClean="0">
                <a:solidFill>
                  <a:schemeClr val="bg1"/>
                </a:solidFill>
              </a:rPr>
              <a:t>- Applies </a:t>
            </a:r>
            <a:r>
              <a:rPr lang="en-US" sz="1600" dirty="0">
                <a:solidFill>
                  <a:schemeClr val="bg1"/>
                </a:solidFill>
              </a:rPr>
              <a:t>to the encryption of data during storage.  Data isn’t only at risk when actively moving from one system or another or when being used.  Attackers can gain access to stores of data, leading to the opportunity for mass leaks.  Keeping data encrypted on disk ensures that even if databases are accessed, attackers won’t have access to easy-to-distribute plaintext data</a:t>
            </a:r>
            <a:r>
              <a:rPr lang="en-US" sz="1600" dirty="0" smtClean="0">
                <a:solidFill>
                  <a:schemeClr val="bg1"/>
                </a:solidFill>
              </a:rPr>
              <a:t>.</a:t>
            </a:r>
          </a:p>
          <a:p>
            <a:endParaRPr lang="en-US" sz="1600" dirty="0">
              <a:solidFill>
                <a:schemeClr val="bg1"/>
              </a:solidFill>
            </a:endParaRPr>
          </a:p>
          <a:p>
            <a:r>
              <a:rPr lang="en-US" sz="1600" dirty="0" smtClean="0">
                <a:solidFill>
                  <a:schemeClr val="bg1"/>
                </a:solidFill>
              </a:rPr>
              <a:t>- Applies </a:t>
            </a:r>
            <a:r>
              <a:rPr lang="en-US" sz="1600" dirty="0">
                <a:solidFill>
                  <a:schemeClr val="bg1"/>
                </a:solidFill>
              </a:rPr>
              <a:t>to the encryption of data when moving between systems on a network.  Data is particularly vulnerable when travelling from one system to another, and encrypting it before it is sent renders it either useless or much more cumbersome for attackers to use in the event it is intercepted</a:t>
            </a:r>
            <a:r>
              <a:rPr lang="en-US" sz="1600" dirty="0" smtClean="0">
                <a:solidFill>
                  <a:schemeClr val="bg1"/>
                </a:solidFill>
              </a:rPr>
              <a:t>.</a:t>
            </a:r>
          </a:p>
          <a:p>
            <a:endParaRPr lang="en-US" sz="1600" dirty="0">
              <a:solidFill>
                <a:schemeClr val="bg1"/>
              </a:solidFill>
            </a:endParaRPr>
          </a:p>
          <a:p>
            <a:r>
              <a:rPr lang="en-US" sz="1600" dirty="0" smtClean="0">
                <a:solidFill>
                  <a:schemeClr val="bg1"/>
                </a:solidFill>
              </a:rPr>
              <a:t>- Applies </a:t>
            </a:r>
            <a:r>
              <a:rPr lang="en-US" sz="1600" dirty="0">
                <a:solidFill>
                  <a:schemeClr val="bg1"/>
                </a:solidFill>
              </a:rPr>
              <a:t>to the encryption of data as it is being accessed as part of a program’s normal operation, but not during transmission as is handled in “encryption in flight”.  Data is accessed from databases and input-output streams are opened from files regularly during a program’s use.  Just as in network communication, the transmission of data from one part of an application to another represents a weak point at which data is more easily intercepted.  Encrypting data as it undergoes these short hops mitigates this risk.</a:t>
            </a:r>
          </a:p>
        </p:txBody>
      </p:sp>
      <p:sp>
        <p:nvSpPr>
          <p:cNvPr id="6" name="Google Shape;182;p7"/>
          <p:cNvSpPr txBox="1">
            <a:spLocks/>
          </p:cNvSpPr>
          <p:nvPr/>
        </p:nvSpPr>
        <p:spPr>
          <a:xfrm>
            <a:off x="896815" y="3617009"/>
            <a:ext cx="2567354" cy="73771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000"/>
            </a:pPr>
            <a:r>
              <a:rPr lang="en-US" sz="4000" dirty="0" smtClean="0"/>
              <a:t>In Flight:</a:t>
            </a:r>
          </a:p>
          <a:p>
            <a:pPr marL="0" indent="0">
              <a:buSzPts val="1600"/>
              <a:buFont typeface="Arial"/>
              <a:buNone/>
            </a:pPr>
            <a:endParaRPr lang="en-US" sz="1600" dirty="0" smtClean="0"/>
          </a:p>
          <a:p>
            <a:pPr marL="228600" indent="-88900">
              <a:buSzPts val="2200"/>
              <a:buFont typeface="Arial"/>
              <a:buNone/>
            </a:pPr>
            <a:endParaRPr lang="en-US" dirty="0"/>
          </a:p>
        </p:txBody>
      </p:sp>
      <p:sp>
        <p:nvSpPr>
          <p:cNvPr id="7" name="Google Shape;182;p7"/>
          <p:cNvSpPr txBox="1">
            <a:spLocks/>
          </p:cNvSpPr>
          <p:nvPr/>
        </p:nvSpPr>
        <p:spPr>
          <a:xfrm>
            <a:off x="896815" y="4879312"/>
            <a:ext cx="2567354" cy="73771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000"/>
            </a:pPr>
            <a:r>
              <a:rPr lang="en-US" sz="4000" dirty="0" smtClean="0"/>
              <a:t>In Use:</a:t>
            </a:r>
          </a:p>
          <a:p>
            <a:pPr marL="0" indent="0">
              <a:buSzPts val="1600"/>
              <a:buFont typeface="Arial"/>
              <a:buNone/>
            </a:pPr>
            <a:endParaRPr lang="en-US" sz="1600" dirty="0" smtClean="0"/>
          </a:p>
          <a:p>
            <a:pPr marL="228600" indent="-88900">
              <a:buSzPts val="2200"/>
              <a:buFont typeface="Arial"/>
              <a:buNone/>
            </a:pPr>
            <a:endParaRPr 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916774" y="553357"/>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Google Shape;182;p7"/>
          <p:cNvSpPr txBox="1">
            <a:spLocks noGrp="1"/>
          </p:cNvSpPr>
          <p:nvPr>
            <p:ph type="body" idx="1"/>
          </p:nvPr>
        </p:nvSpPr>
        <p:spPr>
          <a:xfrm>
            <a:off x="685799" y="2092569"/>
            <a:ext cx="2778369" cy="574431"/>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2000"/>
              <a:buChar char="•"/>
            </a:pPr>
            <a:r>
              <a:rPr lang="en-US" sz="2400" dirty="0" smtClean="0"/>
              <a:t>Authentication</a:t>
            </a:r>
          </a:p>
          <a:p>
            <a:pPr marL="0" lvl="0" indent="0" algn="l" rtl="0">
              <a:lnSpc>
                <a:spcPct val="120000"/>
              </a:lnSpc>
              <a:spcBef>
                <a:spcPts val="1000"/>
              </a:spcBef>
              <a:spcAft>
                <a:spcPts val="0"/>
              </a:spcAft>
              <a:buClr>
                <a:schemeClr val="lt1"/>
              </a:buClr>
              <a:buSzPts val="1600"/>
              <a:buNone/>
            </a:pPr>
            <a:endParaRPr sz="1050" dirty="0"/>
          </a:p>
          <a:p>
            <a:pPr marL="228600" lvl="0" indent="-88900" algn="l" rtl="0">
              <a:lnSpc>
                <a:spcPct val="120000"/>
              </a:lnSpc>
              <a:spcBef>
                <a:spcPts val="1000"/>
              </a:spcBef>
              <a:spcAft>
                <a:spcPts val="0"/>
              </a:spcAft>
              <a:buClr>
                <a:schemeClr val="lt1"/>
              </a:buClr>
              <a:buSzPts val="2200"/>
              <a:buNone/>
            </a:pPr>
            <a:endParaRPr sz="1200" dirty="0"/>
          </a:p>
        </p:txBody>
      </p:sp>
      <p:sp>
        <p:nvSpPr>
          <p:cNvPr id="7" name="TextBox 6"/>
          <p:cNvSpPr txBox="1"/>
          <p:nvPr/>
        </p:nvSpPr>
        <p:spPr>
          <a:xfrm>
            <a:off x="3464169" y="2092569"/>
            <a:ext cx="7619905" cy="4524315"/>
          </a:xfrm>
          <a:prstGeom prst="rect">
            <a:avLst/>
          </a:prstGeom>
          <a:noFill/>
        </p:spPr>
        <p:txBody>
          <a:bodyPr wrap="square" rtlCol="0">
            <a:spAutoFit/>
          </a:bodyPr>
          <a:lstStyle/>
          <a:p>
            <a:r>
              <a:rPr lang="en-US" sz="1600" dirty="0" smtClean="0">
                <a:solidFill>
                  <a:schemeClr val="bg1"/>
                </a:solidFill>
              </a:rPr>
              <a:t>- </a:t>
            </a:r>
            <a:r>
              <a:rPr lang="en-US" sz="1800" dirty="0" smtClean="0">
                <a:solidFill>
                  <a:schemeClr val="bg1"/>
                </a:solidFill>
              </a:rPr>
              <a:t>Applies to how users gain access to systems and  what kind of credentials are required to give them that access.  Access a program dealing in sensitive data should automatically be gated by a login system.  This system should be well maintained, require the updating of credentials, and quickly updated during on-boarding and off-boarding.</a:t>
            </a:r>
          </a:p>
          <a:p>
            <a:endParaRPr lang="en-US" sz="1800" dirty="0">
              <a:solidFill>
                <a:schemeClr val="bg1"/>
              </a:solidFill>
            </a:endParaRPr>
          </a:p>
          <a:p>
            <a:r>
              <a:rPr lang="en-US" sz="1800" dirty="0" smtClean="0">
                <a:solidFill>
                  <a:schemeClr val="bg1"/>
                </a:solidFill>
              </a:rPr>
              <a:t>- Regards how much access users have to which information once they are authenticated.  For this, we should adhere to the principle of “least privilege”, where users are given the lowest level of access necessary to carry out their roles.</a:t>
            </a:r>
          </a:p>
          <a:p>
            <a:pPr marL="285750" indent="-285750">
              <a:buFontTx/>
              <a:buChar char="-"/>
            </a:pPr>
            <a:endParaRPr lang="en-US" sz="1800" dirty="0">
              <a:solidFill>
                <a:schemeClr val="bg1"/>
              </a:solidFill>
            </a:endParaRPr>
          </a:p>
          <a:p>
            <a:r>
              <a:rPr lang="en-US" sz="1800" dirty="0" smtClean="0">
                <a:solidFill>
                  <a:schemeClr val="bg1"/>
                </a:solidFill>
              </a:rPr>
              <a:t>- Applies to how developers and administrators keep track of the resources used by a user during their session, or monitor a user’s input to watch for possible red-flags indicating an attempted attack.  Accounting should also be instrumental in determining the correct level of privilege discussed in the authorization section.</a:t>
            </a:r>
            <a:endParaRPr lang="en-US" sz="1800" dirty="0">
              <a:solidFill>
                <a:schemeClr val="bg1"/>
              </a:solidFill>
            </a:endParaRPr>
          </a:p>
        </p:txBody>
      </p:sp>
      <p:sp>
        <p:nvSpPr>
          <p:cNvPr id="8" name="Google Shape;182;p7"/>
          <p:cNvSpPr txBox="1">
            <a:spLocks/>
          </p:cNvSpPr>
          <p:nvPr/>
        </p:nvSpPr>
        <p:spPr>
          <a:xfrm>
            <a:off x="685800" y="3780295"/>
            <a:ext cx="2778369" cy="57443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lnSpc>
                <a:spcPct val="120000"/>
              </a:lnSpc>
              <a:spcBef>
                <a:spcPts val="0"/>
              </a:spcBef>
              <a:buSzPts val="2000"/>
            </a:pPr>
            <a:r>
              <a:rPr lang="en-US" sz="2400" dirty="0" smtClean="0"/>
              <a:t>Authorization</a:t>
            </a:r>
          </a:p>
          <a:p>
            <a:pPr marL="0" indent="0">
              <a:lnSpc>
                <a:spcPct val="120000"/>
              </a:lnSpc>
              <a:buSzPts val="1600"/>
              <a:buFont typeface="Arial"/>
              <a:buNone/>
            </a:pPr>
            <a:endParaRPr lang="en-US" sz="1050" dirty="0" smtClean="0"/>
          </a:p>
          <a:p>
            <a:pPr marL="228600" indent="-88900">
              <a:lnSpc>
                <a:spcPct val="120000"/>
              </a:lnSpc>
              <a:buSzPts val="2200"/>
              <a:buFont typeface="Arial"/>
              <a:buNone/>
            </a:pPr>
            <a:endParaRPr lang="en-US" sz="1200" dirty="0"/>
          </a:p>
        </p:txBody>
      </p:sp>
      <p:sp>
        <p:nvSpPr>
          <p:cNvPr id="9" name="Google Shape;182;p7"/>
          <p:cNvSpPr txBox="1">
            <a:spLocks/>
          </p:cNvSpPr>
          <p:nvPr/>
        </p:nvSpPr>
        <p:spPr>
          <a:xfrm>
            <a:off x="685800" y="5153310"/>
            <a:ext cx="2778369" cy="57443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lnSpc>
                <a:spcPct val="120000"/>
              </a:lnSpc>
              <a:spcBef>
                <a:spcPts val="0"/>
              </a:spcBef>
              <a:buSzPts val="2000"/>
            </a:pPr>
            <a:r>
              <a:rPr lang="en-US" sz="2400" dirty="0" smtClean="0"/>
              <a:t>Accounting</a:t>
            </a:r>
          </a:p>
          <a:p>
            <a:pPr marL="0" indent="0">
              <a:lnSpc>
                <a:spcPct val="120000"/>
              </a:lnSpc>
              <a:buSzPts val="1600"/>
              <a:buFont typeface="Arial"/>
              <a:buNone/>
            </a:pPr>
            <a:endParaRPr lang="en-US" sz="1050" dirty="0" smtClean="0"/>
          </a:p>
          <a:p>
            <a:pPr marL="228600" indent="-88900">
              <a:lnSpc>
                <a:spcPct val="120000"/>
              </a:lnSpc>
              <a:buSzPts val="2200"/>
              <a:buFont typeface="Arial"/>
              <a:buNone/>
            </a:pPr>
            <a:endParaRPr lang="en-US" sz="1200"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329543" y="2309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a:t>
            </a:r>
            <a:r>
              <a:rPr lang="en-US" dirty="0" smtClean="0"/>
              <a:t>Testing </a:t>
            </a:r>
            <a:r>
              <a:rPr lang="en-US" sz="3200" dirty="0" smtClean="0"/>
              <a:t>– </a:t>
            </a:r>
            <a:br>
              <a:rPr lang="en-US" sz="3200" dirty="0" smtClean="0"/>
            </a:br>
            <a:r>
              <a:rPr lang="en-US" sz="3200" dirty="0" smtClean="0"/>
              <a:t>capacity testing</a:t>
            </a:r>
            <a:endParaRPr dirty="0"/>
          </a:p>
        </p:txBody>
      </p:sp>
      <p:sp>
        <p:nvSpPr>
          <p:cNvPr id="196" name="Google Shape;196;g9504e29505_0_0"/>
          <p:cNvSpPr txBox="1">
            <a:spLocks noGrp="1"/>
          </p:cNvSpPr>
          <p:nvPr>
            <p:ph type="body" idx="1"/>
          </p:nvPr>
        </p:nvSpPr>
        <p:spPr>
          <a:xfrm>
            <a:off x="539336" y="1508760"/>
            <a:ext cx="3749636" cy="8425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smtClean="0"/>
              <a:t>Does Reserve Add Capacity?</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180" y="1740234"/>
            <a:ext cx="7055152" cy="3299852"/>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468" y="5598613"/>
            <a:ext cx="5627606" cy="416525"/>
          </a:xfrm>
          <a:prstGeom prst="rect">
            <a:avLst/>
          </a:prstGeom>
        </p:spPr>
      </p:pic>
      <p:sp>
        <p:nvSpPr>
          <p:cNvPr id="5" name="TextBox 4"/>
          <p:cNvSpPr txBox="1"/>
          <p:nvPr/>
        </p:nvSpPr>
        <p:spPr>
          <a:xfrm>
            <a:off x="4406180" y="5584251"/>
            <a:ext cx="1050288" cy="430887"/>
          </a:xfrm>
          <a:prstGeom prst="rect">
            <a:avLst/>
          </a:prstGeom>
          <a:noFill/>
        </p:spPr>
        <p:txBody>
          <a:bodyPr wrap="none" rtlCol="0">
            <a:spAutoFit/>
          </a:bodyPr>
          <a:lstStyle/>
          <a:p>
            <a:r>
              <a:rPr lang="en-US" sz="2200" dirty="0" smtClean="0">
                <a:solidFill>
                  <a:schemeClr val="lt1"/>
                </a:solidFill>
                <a:latin typeface="Century Gothic"/>
                <a:ea typeface="Century Gothic"/>
                <a:cs typeface="Century Gothic"/>
                <a:sym typeface="Century Gothic"/>
              </a:rPr>
              <a:t>Result:</a:t>
            </a:r>
            <a:endParaRPr lang="en-US" sz="2200" dirty="0">
              <a:solidFill>
                <a:schemeClr val="lt1"/>
              </a:solidFill>
              <a:latin typeface="Century Gothic"/>
              <a:ea typeface="Century Gothic"/>
              <a:cs typeface="Century Gothic"/>
              <a:sym typeface="Century Gothic"/>
            </a:endParaRPr>
          </a:p>
        </p:txBody>
      </p:sp>
      <p:sp>
        <p:nvSpPr>
          <p:cNvPr id="6" name="TextBox 5"/>
          <p:cNvSpPr txBox="1"/>
          <p:nvPr/>
        </p:nvSpPr>
        <p:spPr>
          <a:xfrm>
            <a:off x="664029" y="2514600"/>
            <a:ext cx="3418114" cy="3046988"/>
          </a:xfrm>
          <a:prstGeom prst="rect">
            <a:avLst/>
          </a:prstGeom>
          <a:noFill/>
        </p:spPr>
        <p:txBody>
          <a:bodyPr wrap="square" rtlCol="0">
            <a:spAutoFit/>
          </a:bodyPr>
          <a:lstStyle/>
          <a:p>
            <a:r>
              <a:rPr lang="en-US" sz="1600" dirty="0" smtClean="0">
                <a:solidFill>
                  <a:schemeClr val="bg1"/>
                </a:solidFill>
                <a:latin typeface="Century Gothic" pitchFamily="34" charset="0"/>
              </a:rPr>
              <a:t>Using the Google Test unit testing framework, we can test different parameters of an array as demonstrated here.</a:t>
            </a:r>
          </a:p>
          <a:p>
            <a:endParaRPr lang="en-US" sz="1600" dirty="0">
              <a:solidFill>
                <a:schemeClr val="bg1"/>
              </a:solidFill>
              <a:latin typeface="Century Gothic" pitchFamily="34" charset="0"/>
            </a:endParaRPr>
          </a:p>
          <a:p>
            <a:r>
              <a:rPr lang="en-US" sz="1600" dirty="0" smtClean="0">
                <a:solidFill>
                  <a:schemeClr val="bg1"/>
                </a:solidFill>
                <a:latin typeface="Century Gothic" pitchFamily="34" charset="0"/>
              </a:rPr>
              <a:t>Using Assertions, we populate an array, test its capacity and size parameters, change its reserve parameter and then use another assertion to confirm that it’s initial capacity hasn’t changed.</a:t>
            </a:r>
            <a:endParaRPr lang="en-US" sz="1600" dirty="0">
              <a:solidFill>
                <a:schemeClr val="bg1"/>
              </a:solidFill>
              <a:latin typeface="Century Gothic" pitchFamily="3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5;g9504e29505_0_0"/>
          <p:cNvSpPr txBox="1">
            <a:spLocks/>
          </p:cNvSpPr>
          <p:nvPr/>
        </p:nvSpPr>
        <p:spPr>
          <a:xfrm>
            <a:off x="2373086" y="230973"/>
            <a:ext cx="8610600" cy="129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lt1"/>
              </a:buClr>
              <a:buSzPts val="18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smtClean="0"/>
              <a:t>Unit Testing – </a:t>
            </a:r>
          </a:p>
          <a:p>
            <a:r>
              <a:rPr lang="en-US" sz="3200" dirty="0" smtClean="0"/>
              <a:t>Exception Handling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548" y="2080827"/>
            <a:ext cx="7394448" cy="241497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5548" y="5440526"/>
            <a:ext cx="6691402" cy="585498"/>
          </a:xfrm>
          <a:prstGeom prst="rect">
            <a:avLst/>
          </a:prstGeom>
        </p:spPr>
      </p:pic>
      <p:sp>
        <p:nvSpPr>
          <p:cNvPr id="9" name="TextBox 8"/>
          <p:cNvSpPr txBox="1"/>
          <p:nvPr/>
        </p:nvSpPr>
        <p:spPr>
          <a:xfrm>
            <a:off x="4275548" y="5009638"/>
            <a:ext cx="1050288" cy="430887"/>
          </a:xfrm>
          <a:prstGeom prst="rect">
            <a:avLst/>
          </a:prstGeom>
          <a:noFill/>
        </p:spPr>
        <p:txBody>
          <a:bodyPr wrap="none" rtlCol="0">
            <a:spAutoFit/>
          </a:bodyPr>
          <a:lstStyle/>
          <a:p>
            <a:r>
              <a:rPr lang="en-US" sz="2200" dirty="0" smtClean="0">
                <a:solidFill>
                  <a:schemeClr val="lt1"/>
                </a:solidFill>
                <a:latin typeface="Century Gothic"/>
                <a:ea typeface="Century Gothic"/>
                <a:cs typeface="Century Gothic"/>
                <a:sym typeface="Century Gothic"/>
              </a:rPr>
              <a:t>Result:</a:t>
            </a:r>
            <a:endParaRPr lang="en-US" sz="2200" dirty="0">
              <a:solidFill>
                <a:schemeClr val="lt1"/>
              </a:solidFill>
              <a:latin typeface="Century Gothic"/>
              <a:ea typeface="Century Gothic"/>
              <a:cs typeface="Century Gothic"/>
              <a:sym typeface="Century Gothic"/>
            </a:endParaRPr>
          </a:p>
        </p:txBody>
      </p:sp>
      <p:pic>
        <p:nvPicPr>
          <p:cNvPr id="10"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11" name="Google Shape;196;g9504e29505_0_0"/>
          <p:cNvSpPr txBox="1">
            <a:spLocks noGrp="1"/>
          </p:cNvSpPr>
          <p:nvPr>
            <p:ph type="body" idx="1"/>
          </p:nvPr>
        </p:nvSpPr>
        <p:spPr>
          <a:xfrm>
            <a:off x="525912" y="1659550"/>
            <a:ext cx="3749636" cy="8425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2000" b="1" dirty="0" smtClean="0"/>
              <a:t>Does the program throw exceptions when a value is out of bounds?</a:t>
            </a:r>
            <a:endParaRPr sz="2000" b="1" dirty="0"/>
          </a:p>
        </p:txBody>
      </p:sp>
      <p:sp>
        <p:nvSpPr>
          <p:cNvPr id="12" name="TextBox 11"/>
          <p:cNvSpPr txBox="1"/>
          <p:nvPr/>
        </p:nvSpPr>
        <p:spPr>
          <a:xfrm>
            <a:off x="664029" y="2766238"/>
            <a:ext cx="3418114" cy="2554545"/>
          </a:xfrm>
          <a:prstGeom prst="rect">
            <a:avLst/>
          </a:prstGeom>
          <a:noFill/>
        </p:spPr>
        <p:txBody>
          <a:bodyPr wrap="square" rtlCol="0">
            <a:spAutoFit/>
          </a:bodyPr>
          <a:lstStyle/>
          <a:p>
            <a:r>
              <a:rPr lang="en-US" sz="1600" dirty="0" smtClean="0">
                <a:solidFill>
                  <a:schemeClr val="bg1"/>
                </a:solidFill>
                <a:latin typeface="Century Gothic" pitchFamily="34" charset="0"/>
              </a:rPr>
              <a:t>This test returns an intentionally false result to let us know that a program responds correctly when we attempt to access an array index that doesn’t exist.</a:t>
            </a:r>
          </a:p>
          <a:p>
            <a:endParaRPr lang="en-US" sz="1600" dirty="0">
              <a:solidFill>
                <a:schemeClr val="bg1"/>
              </a:solidFill>
              <a:latin typeface="Century Gothic" pitchFamily="34" charset="0"/>
            </a:endParaRPr>
          </a:p>
          <a:p>
            <a:r>
              <a:rPr lang="en-US" sz="1600" dirty="0" smtClean="0">
                <a:solidFill>
                  <a:schemeClr val="bg1"/>
                </a:solidFill>
                <a:latin typeface="Century Gothic" pitchFamily="34" charset="0"/>
              </a:rPr>
              <a:t>Because we used an “expect” statement rather than an “assert” statement, our tests continue running.</a:t>
            </a:r>
            <a:endParaRPr lang="en-US" sz="1600" dirty="0">
              <a:solidFill>
                <a:schemeClr val="bg1"/>
              </a:solidFill>
              <a:latin typeface="Century Gothic" pitchFamily="34" charset="0"/>
            </a:endParaRPr>
          </a:p>
        </p:txBody>
      </p:sp>
    </p:spTree>
    <p:extLst>
      <p:ext uri="{BB962C8B-B14F-4D97-AF65-F5344CB8AC3E}">
        <p14:creationId xmlns:p14="http://schemas.microsoft.com/office/powerpoint/2010/main" val="2302171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816</TotalTime>
  <Words>1359</Words>
  <Application>Microsoft Office PowerPoint</Application>
  <PresentationFormat>Custom</PresentationFormat>
  <Paragraphs>139</Paragraphs>
  <Slides>16</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 –  capacity testing</vt:lpstr>
      <vt:lpstr>PowerPoint Presentation</vt:lpstr>
      <vt:lpstr>Unit Testing –  Capacity #2, intentional Failure</vt:lpstr>
      <vt:lpstr>Unit Testing –  data type-specific functions</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Evan Baber</cp:lastModifiedBy>
  <cp:revision>20</cp:revision>
  <dcterms:created xsi:type="dcterms:W3CDTF">2020-08-19T17:59:24Z</dcterms:created>
  <dcterms:modified xsi:type="dcterms:W3CDTF">2021-04-16T21:02:43Z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