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5"/>
  </p:notesMasterIdLst>
  <p:sldIdLst>
    <p:sldId id="256" r:id="rId3"/>
    <p:sldId id="264" r:id="rId4"/>
    <p:sldId id="267" r:id="rId5"/>
    <p:sldId id="259" r:id="rId6"/>
    <p:sldId id="270" r:id="rId7"/>
    <p:sldId id="271" r:id="rId8"/>
    <p:sldId id="277" r:id="rId9"/>
    <p:sldId id="278" r:id="rId10"/>
    <p:sldId id="258" r:id="rId11"/>
    <p:sldId id="272" r:id="rId12"/>
    <p:sldId id="273" r:id="rId13"/>
    <p:sldId id="274" r:id="rId14"/>
    <p:sldId id="275" r:id="rId15"/>
    <p:sldId id="279" r:id="rId16"/>
    <p:sldId id="280" r:id="rId17"/>
    <p:sldId id="281" r:id="rId18"/>
    <p:sldId id="282" r:id="rId19"/>
    <p:sldId id="269" r:id="rId20"/>
    <p:sldId id="284" r:id="rId21"/>
    <p:sldId id="285" r:id="rId22"/>
    <p:sldId id="265" r:id="rId23"/>
    <p:sldId id="276" r:id="rId2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5463" autoAdjust="0"/>
    <p:restoredTop sz="90734" autoAdjust="0"/>
  </p:normalViewPr>
  <p:slideViewPr>
    <p:cSldViewPr>
      <p:cViewPr>
        <p:scale>
          <a:sx n="100" d="100"/>
          <a:sy n="100" d="100"/>
        </p:scale>
        <p:origin x="-133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7/16/14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71739826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r>
              <a:rPr lang="en-US" dirty="0" smtClean="0"/>
              <a:t>Personally</a:t>
            </a:r>
            <a:r>
              <a:rPr lang="en-US" baseline="0" dirty="0" smtClean="0"/>
              <a:t> debunk the spelling slide with my own experience of being able to spell. I would also say that calculators would be a good example.</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r>
              <a:rPr lang="en-US" dirty="0" smtClean="0"/>
              <a:t>THE BRAIN CAN FILL IN BECAUSE THE BRAIN IS</a:t>
            </a:r>
            <a:r>
              <a:rPr lang="en-US" baseline="0" dirty="0" smtClean="0"/>
              <a:t> AMAZING. CUT THE ENDS OFF THE ROAST. </a:t>
            </a:r>
            <a:endParaRPr lang="en-US" dirty="0" smtClean="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 </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Conclusion to course,</a:t>
            </a:r>
            <a:r>
              <a:rPr lang="en-US" baseline="0" dirty="0" smtClean="0"/>
              <a:t> lecture, et al. </a:t>
            </a:r>
            <a:endParaRPr lang="en-US" baseline="0" dirty="0" smtClean="0"/>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Conclusion to course,</a:t>
            </a:r>
            <a:r>
              <a:rPr lang="en-US" baseline="0" dirty="0" smtClean="0"/>
              <a:t> lecture, et al. </a:t>
            </a:r>
            <a:endParaRPr lang="en-US" baseline="0" dirty="0" smtClean="0"/>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schedule design for optional periods of time/objectives. </a:t>
            </a:r>
            <a:endParaRPr lang="en-US" baseline="0" dirty="0" smtClean="0"/>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Conclusion to course,</a:t>
            </a:r>
            <a:r>
              <a:rPr lang="en-US" baseline="0" dirty="0" smtClean="0"/>
              <a:t> lecture, et al. </a:t>
            </a:r>
            <a:endParaRPr lang="en-US" baseline="0" dirty="0" smtClean="0"/>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opportunity for q</a:t>
            </a:r>
            <a:r>
              <a:rPr lang="en-US" dirty="0" smtClean="0"/>
              <a:t>uestions and discussions</a:t>
            </a:r>
            <a:r>
              <a:rPr lang="en-US" dirty="0" smtClean="0"/>
              <a:t>.</a:t>
            </a:r>
          </a:p>
          <a:p>
            <a:endParaRPr lang="en-US"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opportunity for q</a:t>
            </a:r>
            <a:r>
              <a:rPr lang="en-US" dirty="0" smtClean="0"/>
              <a:t>uestions and discussions</a:t>
            </a:r>
            <a:r>
              <a:rPr lang="en-US" dirty="0" smtClean="0"/>
              <a:t>.</a:t>
            </a:r>
          </a:p>
          <a:p>
            <a:endParaRPr lang="en-US"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Introductory notes</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r>
              <a:rPr lang="en-US" dirty="0" smtClean="0"/>
              <a:t>Cite? Cite link?</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a:t>
            </a:r>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r>
              <a:rPr lang="en-US" baseline="0" dirty="0" smtClean="0"/>
              <a:t>. </a:t>
            </a:r>
          </a:p>
          <a:p>
            <a:endParaRPr lang="en-US"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baseline="0" dirty="0" smtClean="0"/>
          </a:p>
          <a:p>
            <a:endParaRPr lang="en-US" baseline="0" dirty="0" smtClean="0"/>
          </a:p>
          <a:p>
            <a:r>
              <a:rPr lang="en-US" dirty="0" smtClean="0"/>
              <a:t>Authority/Credibility:</a:t>
            </a:r>
          </a:p>
          <a:p>
            <a:r>
              <a:rPr lang="en-US" dirty="0" smtClean="0"/>
              <a:t>Current/Continuity:</a:t>
            </a:r>
          </a:p>
          <a:p>
            <a:r>
              <a:rPr lang="en-US" dirty="0" smtClean="0"/>
              <a:t>Content/Bias:</a:t>
            </a:r>
          </a:p>
          <a:p>
            <a:r>
              <a:rPr lang="en-US" dirty="0" smtClean="0"/>
              <a:t>Citations/Links:</a:t>
            </a:r>
          </a:p>
          <a:p>
            <a:r>
              <a:rPr lang="en-US" dirty="0" smtClean="0"/>
              <a:t>Navigation/Copyright: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7/16/14 09:20</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7/16/14 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7/16/14 09:20</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7/16/14 09:20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7/16/14 09:20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7/16/14 09:20</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7/16/14 09:20</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7/16/14 09:20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7/16/14 09:20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7/16/14 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7/16/14 09:20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Drag picture to placeholder or click icon to add</a:t>
            </a:r>
            <a:endParaRPr lang="en-US" dirty="0"/>
          </a:p>
        </p:txBody>
      </p:sp>
    </p:spTree>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7/16/14 09:20</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png"/><Relationship Id="rId5"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38200" y="3962400"/>
            <a:ext cx="7467600" cy="1828800"/>
          </a:xfrm>
        </p:spPr>
        <p:txBody>
          <a:bodyPr>
            <a:normAutofit fontScale="90000"/>
          </a:bodyPr>
          <a:lstStyle/>
          <a:p>
            <a:r>
              <a:rPr lang="en-US" dirty="0" smtClean="0">
                <a:solidFill>
                  <a:schemeClr val="accent1">
                    <a:lumMod val="75000"/>
                  </a:schemeClr>
                </a:solidFill>
              </a:rPr>
              <a:t>	  T3h </a:t>
            </a:r>
            <a:r>
              <a:rPr lang="en-US" dirty="0" err="1" smtClean="0">
                <a:solidFill>
                  <a:schemeClr val="accent1">
                    <a:lumMod val="75000"/>
                  </a:schemeClr>
                </a:solidFill>
              </a:rPr>
              <a:t>NTWrk</a:t>
            </a:r>
            <a:r>
              <a:rPr lang="en-US" dirty="0" smtClean="0">
                <a:solidFill>
                  <a:schemeClr val="accent1">
                    <a:lumMod val="75000"/>
                  </a:schemeClr>
                </a:solidFill>
              </a:rPr>
              <a:t> B4 tym3</a:t>
            </a:r>
            <a:r>
              <a:rPr lang="en-US" sz="3600" dirty="0" smtClean="0">
                <a:solidFill>
                  <a:schemeClr val="accent1">
                    <a:lumMod val="75000"/>
                  </a:schemeClr>
                </a:solidFill>
              </a:rPr>
              <a:t/>
            </a:r>
            <a:br>
              <a:rPr lang="en-US" sz="3600" dirty="0" smtClean="0">
                <a:solidFill>
                  <a:schemeClr val="accent1">
                    <a:lumMod val="75000"/>
                  </a:schemeClr>
                </a:solidFill>
              </a:rPr>
            </a:br>
            <a:r>
              <a:rPr lang="en-US" sz="3600" dirty="0" smtClean="0">
                <a:solidFill>
                  <a:schemeClr val="accent1">
                    <a:lumMod val="75000"/>
                  </a:schemeClr>
                </a:solidFill>
              </a:rPr>
              <a:t/>
            </a:r>
            <a:br>
              <a:rPr lang="en-US" sz="3600" dirty="0" smtClean="0">
                <a:solidFill>
                  <a:schemeClr val="accent1">
                    <a:lumMod val="75000"/>
                  </a:schemeClr>
                </a:solidFill>
              </a:rPr>
            </a:br>
            <a:r>
              <a:rPr lang="en-US" sz="3600" dirty="0" smtClean="0">
                <a:solidFill>
                  <a:schemeClr val="accent1">
                    <a:lumMod val="75000"/>
                  </a:schemeClr>
                </a:solidFill>
              </a:rPr>
              <a:t>Social network’s </a:t>
            </a:r>
            <a:r>
              <a:rPr lang="en-US" sz="3600" dirty="0">
                <a:solidFill>
                  <a:schemeClr val="accent1">
                    <a:lumMod val="75000"/>
                  </a:schemeClr>
                </a:solidFill>
              </a:rPr>
              <a:t>e</a:t>
            </a:r>
            <a:r>
              <a:rPr lang="en-US" sz="3600" dirty="0" smtClean="0">
                <a:solidFill>
                  <a:schemeClr val="accent1">
                    <a:lumMod val="75000"/>
                  </a:schemeClr>
                </a:solidFill>
              </a:rPr>
              <a:t>ffect on literacy</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fontScale="92500" lnSpcReduction="20000"/>
          </a:bodyPr>
          <a:lstStyle/>
          <a:p>
            <a:r>
              <a:rPr lang="en-US" dirty="0" smtClean="0"/>
              <a:t>Instructor Katie Ross</a:t>
            </a:r>
            <a:br>
              <a:rPr lang="en-US" dirty="0" smtClean="0"/>
            </a:br>
            <a:r>
              <a:rPr lang="en-US" dirty="0" smtClean="0"/>
              <a:t>Course Digital Literacy (DGL1012-L)</a:t>
            </a:r>
          </a:p>
        </p:txBody>
      </p:sp>
    </p:spTree>
  </p:cSld>
  <p:clrMapOvr>
    <a:masterClrMapping/>
  </p:clrMapOvr>
  <mc:AlternateContent xmlns:mc="http://schemas.openxmlformats.org/markup-compatibility/2006" xmlns:p14="http://schemas.microsoft.com/office/powerpoint/2010/main">
    <mc:Choice Requires="p14">
      <p:transition p14:dur="400">
        <p:push dir="u"/>
      </p:transition>
    </mc:Choice>
    <mc:Fallback xmlns="">
      <p:transition xmlns:p14="http://schemas.microsoft.com/office/powerpoint/2010/main">
        <p:push dir="u"/>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Spelling</a:t>
            </a:r>
            <a:endParaRPr lang="en-US" dirty="0"/>
          </a:p>
        </p:txBody>
      </p:sp>
      <p:sp>
        <p:nvSpPr>
          <p:cNvPr id="3" name="Rectangle 2"/>
          <p:cNvSpPr>
            <a:spLocks noGrp="1"/>
          </p:cNvSpPr>
          <p:nvPr>
            <p:ph sz="quarter" idx="1"/>
          </p:nvPr>
        </p:nvSpPr>
        <p:spPr>
          <a:xfrm>
            <a:off x="609600" y="1589567"/>
            <a:ext cx="8153400" cy="4572000"/>
          </a:xfrm>
        </p:spPr>
        <p:txBody>
          <a:bodyPr/>
          <a:lstStyle/>
          <a:p>
            <a:pPr>
              <a:buFont typeface="Wingdings" pitchFamily="2" charset="2"/>
              <a:buChar char="Ø"/>
            </a:pPr>
            <a:r>
              <a:rPr lang="en-US" dirty="0" smtClean="0"/>
              <a:t>How social media is effecting our youth’s spelling</a:t>
            </a:r>
          </a:p>
          <a:p>
            <a:pPr lvl="1">
              <a:buFont typeface="Wingdings" pitchFamily="2" charset="2"/>
              <a:buChar char="Ø"/>
            </a:pPr>
            <a:r>
              <a:rPr lang="en-US" dirty="0"/>
              <a:t>Research suggests social networking/media is encouraging children and teens to spell words </a:t>
            </a:r>
            <a:r>
              <a:rPr lang="en-US" dirty="0" smtClean="0"/>
              <a:t>incorrectly</a:t>
            </a:r>
          </a:p>
          <a:p>
            <a:pPr lvl="1">
              <a:buFont typeface="Wingdings" pitchFamily="2" charset="2"/>
              <a:buChar char="Ø"/>
            </a:pPr>
            <a:r>
              <a:rPr lang="en-US" dirty="0" smtClean="0"/>
              <a:t>22% percent of todays youth between the ages of 18-24 say they would not be confident writing an email without using a spellchecker</a:t>
            </a:r>
          </a:p>
          <a:p>
            <a:pPr lvl="1">
              <a:buFont typeface="Wingdings" pitchFamily="2" charset="2"/>
              <a:buChar char="Ø"/>
            </a:pPr>
            <a:r>
              <a:rPr lang="en-US" dirty="0" smtClean="0"/>
              <a:t>“Two </a:t>
            </a:r>
            <a:r>
              <a:rPr lang="en-US" dirty="0"/>
              <a:t>thirds (66%) believe that dictionaries </a:t>
            </a:r>
            <a:r>
              <a:rPr lang="en-US" dirty="0" smtClean="0"/>
              <a:t>should contain </a:t>
            </a:r>
            <a:r>
              <a:rPr lang="en-US" dirty="0"/>
              <a:t>variant spellings.” ~ English Spelling Society</a:t>
            </a:r>
            <a:endParaRPr lang="en-US" dirty="0" smtClean="0"/>
          </a:p>
        </p:txBody>
      </p:sp>
    </p:spTree>
    <p:extLst>
      <p:ext uri="{BB962C8B-B14F-4D97-AF65-F5344CB8AC3E}">
        <p14:creationId xmlns:p14="http://schemas.microsoft.com/office/powerpoint/2010/main" val="4033955607"/>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Spelling (Contd.)</a:t>
            </a:r>
            <a:endParaRPr lang="en-US" dirty="0"/>
          </a:p>
        </p:txBody>
      </p:sp>
      <p:sp>
        <p:nvSpPr>
          <p:cNvPr id="3" name="Rectangle 2"/>
          <p:cNvSpPr>
            <a:spLocks noGrp="1"/>
          </p:cNvSpPr>
          <p:nvPr>
            <p:ph sz="quarter" idx="1"/>
          </p:nvPr>
        </p:nvSpPr>
        <p:spPr>
          <a:xfrm>
            <a:off x="609600" y="1589567"/>
            <a:ext cx="7924800" cy="4572000"/>
          </a:xfrm>
        </p:spPr>
        <p:txBody>
          <a:bodyPr/>
          <a:lstStyle/>
          <a:p>
            <a:pPr>
              <a:buFont typeface="Wingdings" pitchFamily="2" charset="2"/>
              <a:buChar char="Ø"/>
            </a:pPr>
            <a:r>
              <a:rPr lang="en-US" dirty="0"/>
              <a:t>The reliance on </a:t>
            </a:r>
            <a:r>
              <a:rPr lang="en-US" dirty="0" smtClean="0"/>
              <a:t>technology and social media </a:t>
            </a:r>
            <a:r>
              <a:rPr lang="en-US" dirty="0"/>
              <a:t>is causing many of us to lose that valuable practice of actually thinking about how to spell words. </a:t>
            </a:r>
          </a:p>
          <a:p>
            <a:pPr lvl="1">
              <a:buFont typeface="Wingdings" pitchFamily="2" charset="2"/>
              <a:buChar char="Ø"/>
            </a:pPr>
            <a:r>
              <a:rPr lang="en-US" dirty="0" smtClean="0"/>
              <a:t>The practices that enable us to type, write and read at an accelerated pace are making students lazy in their ability to spell correctly</a:t>
            </a:r>
          </a:p>
          <a:p>
            <a:pPr lvl="1">
              <a:buFont typeface="Wingdings" pitchFamily="2" charset="2"/>
              <a:buChar char="Ø"/>
            </a:pPr>
            <a:r>
              <a:rPr lang="en-US" dirty="0" smtClean="0"/>
              <a:t>This is increasing our reliance on technology for spell correction.</a:t>
            </a:r>
          </a:p>
        </p:txBody>
      </p:sp>
    </p:spTree>
    <p:extLst>
      <p:ext uri="{BB962C8B-B14F-4D97-AF65-F5344CB8AC3E}">
        <p14:creationId xmlns:p14="http://schemas.microsoft.com/office/powerpoint/2010/main" val="1713988827"/>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Punctuation	</a:t>
            </a:r>
            <a:endParaRPr lang="en-US" dirty="0"/>
          </a:p>
        </p:txBody>
      </p:sp>
      <p:sp>
        <p:nvSpPr>
          <p:cNvPr id="3" name="Rectangle 2"/>
          <p:cNvSpPr>
            <a:spLocks noGrp="1"/>
          </p:cNvSpPr>
          <p:nvPr>
            <p:ph sz="quarter" idx="1"/>
          </p:nvPr>
        </p:nvSpPr>
        <p:spPr/>
        <p:txBody>
          <a:bodyPr>
            <a:normAutofit fontScale="92500"/>
          </a:bodyPr>
          <a:lstStyle/>
          <a:p>
            <a:pPr>
              <a:buFont typeface="Wingdings" pitchFamily="2" charset="2"/>
              <a:buChar char="Ø"/>
            </a:pPr>
            <a:r>
              <a:rPr lang="en-US" dirty="0" smtClean="0"/>
              <a:t>Twitter </a:t>
            </a:r>
            <a:r>
              <a:rPr lang="en-US" dirty="0"/>
              <a:t>originally required shorthand and hash tags in posts</a:t>
            </a:r>
            <a:r>
              <a:rPr lang="en-US" dirty="0" smtClean="0"/>
              <a:t>.</a:t>
            </a:r>
          </a:p>
          <a:p>
            <a:pPr>
              <a:buFont typeface="Wingdings" pitchFamily="2" charset="2"/>
              <a:buChar char="Ø"/>
            </a:pPr>
            <a:r>
              <a:rPr lang="en-US" dirty="0" smtClean="0"/>
              <a:t>Teachers </a:t>
            </a:r>
            <a:r>
              <a:rPr lang="en-US" dirty="0"/>
              <a:t>start deducting points after seeing multiple punctuation and grammar </a:t>
            </a:r>
            <a:r>
              <a:rPr lang="en-US" dirty="0" smtClean="0"/>
              <a:t>errors.</a:t>
            </a:r>
          </a:p>
          <a:p>
            <a:pPr>
              <a:buFont typeface="Wingdings" pitchFamily="2" charset="2"/>
              <a:buChar char="Ø"/>
            </a:pPr>
            <a:r>
              <a:rPr lang="en-US" dirty="0" smtClean="0"/>
              <a:t>Teachers </a:t>
            </a:r>
            <a:r>
              <a:rPr lang="en-US" dirty="0"/>
              <a:t>dreaded reading </a:t>
            </a:r>
            <a:r>
              <a:rPr lang="en-US" dirty="0" smtClean="0"/>
              <a:t>student papers</a:t>
            </a:r>
            <a:r>
              <a:rPr lang="en-US" dirty="0"/>
              <a:t>.</a:t>
            </a:r>
          </a:p>
        </p:txBody>
      </p:sp>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spTree>
    <p:extLst>
      <p:ext uri="{BB962C8B-B14F-4D97-AF65-F5344CB8AC3E}">
        <p14:creationId xmlns:p14="http://schemas.microsoft.com/office/powerpoint/2010/main" val="2938337589"/>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Punctuation (Contd.)</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dirty="0" smtClean="0"/>
              <a:t>“</a:t>
            </a:r>
            <a:r>
              <a:rPr lang="en-US" dirty="0"/>
              <a:t>Punctuation errors are huge, and apostrophe errors…” –Paul </a:t>
            </a:r>
            <a:r>
              <a:rPr lang="en-US" dirty="0" err="1"/>
              <a:t>Budra</a:t>
            </a:r>
            <a:r>
              <a:rPr lang="en-US" dirty="0"/>
              <a:t> English professor and associate dean at Simon Fraser University</a:t>
            </a:r>
          </a:p>
        </p:txBody>
      </p:sp>
      <p:pic>
        <p:nvPicPr>
          <p:cNvPr id="6" name="Picture 5" descr="Screen Shot 2014-07-15 at 2.22.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352800"/>
            <a:ext cx="4479683" cy="3277809"/>
          </a:xfrm>
          <a:prstGeom prst="rect">
            <a:avLst/>
          </a:prstGeom>
        </p:spPr>
      </p:pic>
    </p:spTree>
    <p:extLst>
      <p:ext uri="{BB962C8B-B14F-4D97-AF65-F5344CB8AC3E}">
        <p14:creationId xmlns:p14="http://schemas.microsoft.com/office/powerpoint/2010/main" val="1570252858"/>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sp>
        <p:nvSpPr>
          <p:cNvPr id="2" name="Rectangle 1"/>
          <p:cNvSpPr>
            <a:spLocks noGrp="1"/>
          </p:cNvSpPr>
          <p:nvPr>
            <p:ph type="title"/>
          </p:nvPr>
        </p:nvSpPr>
        <p:spPr/>
        <p:txBody>
          <a:bodyPr/>
          <a:lstStyle/>
          <a:p>
            <a:r>
              <a:rPr lang="en-US" dirty="0" smtClean="0"/>
              <a:t>Grammar</a:t>
            </a:r>
            <a:endParaRPr lang="en-US" dirty="0"/>
          </a:p>
        </p:txBody>
      </p:sp>
      <p:sp>
        <p:nvSpPr>
          <p:cNvPr id="3" name="Rectangle 2"/>
          <p:cNvSpPr>
            <a:spLocks noGrp="1"/>
          </p:cNvSpPr>
          <p:nvPr>
            <p:ph sz="quarter" idx="1"/>
          </p:nvPr>
        </p:nvSpPr>
        <p:spPr>
          <a:xfrm>
            <a:off x="609600" y="1589567"/>
            <a:ext cx="8001000" cy="4572000"/>
          </a:xfrm>
        </p:spPr>
        <p:txBody>
          <a:bodyPr>
            <a:normAutofit/>
          </a:bodyPr>
          <a:lstStyle/>
          <a:p>
            <a:pPr>
              <a:buFont typeface="Wingdings" pitchFamily="2" charset="2"/>
              <a:buChar char="Ø"/>
            </a:pPr>
            <a:r>
              <a:rPr lang="en-US" dirty="0" smtClean="0"/>
              <a:t>“General </a:t>
            </a:r>
            <a:r>
              <a:rPr lang="en-US" dirty="0"/>
              <a:t>attitude</a:t>
            </a:r>
            <a:r>
              <a:rPr lang="en-US" dirty="0" smtClean="0"/>
              <a:t>”</a:t>
            </a:r>
          </a:p>
          <a:p>
            <a:pPr>
              <a:buFont typeface="Wingdings" pitchFamily="2" charset="2"/>
              <a:buChar char="Ø"/>
            </a:pPr>
            <a:r>
              <a:rPr lang="en-US" dirty="0" smtClean="0"/>
              <a:t>Using </a:t>
            </a:r>
            <a:r>
              <a:rPr lang="en-US" dirty="0"/>
              <a:t>as few words as possible </a:t>
            </a:r>
            <a:endParaRPr lang="en-US" dirty="0" smtClean="0"/>
          </a:p>
          <a:p>
            <a:pPr>
              <a:buFont typeface="Wingdings" pitchFamily="2" charset="2"/>
              <a:buChar char="Ø"/>
            </a:pPr>
            <a:r>
              <a:rPr lang="en-US" dirty="0" smtClean="0"/>
              <a:t>Convenience </a:t>
            </a:r>
            <a:r>
              <a:rPr lang="en-US" dirty="0"/>
              <a:t>and </a:t>
            </a:r>
            <a:r>
              <a:rPr lang="en-US" dirty="0" smtClean="0"/>
              <a:t>speed</a:t>
            </a:r>
          </a:p>
          <a:p>
            <a:pPr>
              <a:buFont typeface="Wingdings" pitchFamily="2" charset="2"/>
              <a:buChar char="Ø"/>
            </a:pPr>
            <a:r>
              <a:rPr lang="en-US" dirty="0"/>
              <a:t>In 2011, America was the only free-market OECD (Organization for Economic Cooperation and Development) country where the current generation was less </a:t>
            </a:r>
            <a:r>
              <a:rPr lang="en-US" dirty="0" smtClean="0"/>
              <a:t>educated </a:t>
            </a:r>
            <a:r>
              <a:rPr lang="en-US" dirty="0"/>
              <a:t>than the previous.</a:t>
            </a:r>
          </a:p>
          <a:p>
            <a:pPr>
              <a:buFont typeface="Wingdings" pitchFamily="2" charset="2"/>
              <a:buChar char="Ø"/>
            </a:pPr>
            <a:endParaRPr lang="en-US" dirty="0"/>
          </a:p>
        </p:txBody>
      </p:sp>
    </p:spTree>
    <p:extLst>
      <p:ext uri="{BB962C8B-B14F-4D97-AF65-F5344CB8AC3E}">
        <p14:creationId xmlns:p14="http://schemas.microsoft.com/office/powerpoint/2010/main" val="149140972"/>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sp>
        <p:nvSpPr>
          <p:cNvPr id="2" name="Rectangle 1"/>
          <p:cNvSpPr>
            <a:spLocks noGrp="1"/>
          </p:cNvSpPr>
          <p:nvPr>
            <p:ph type="title"/>
          </p:nvPr>
        </p:nvSpPr>
        <p:spPr/>
        <p:txBody>
          <a:bodyPr/>
          <a:lstStyle/>
          <a:p>
            <a:r>
              <a:rPr lang="en-US" dirty="0" smtClean="0"/>
              <a:t>Grammar (Cont.)</a:t>
            </a:r>
            <a:endParaRPr lang="en-US" dirty="0"/>
          </a:p>
        </p:txBody>
      </p:sp>
      <p:sp>
        <p:nvSpPr>
          <p:cNvPr id="3" name="Rectangle 2"/>
          <p:cNvSpPr>
            <a:spLocks noGrp="1"/>
          </p:cNvSpPr>
          <p:nvPr>
            <p:ph sz="quarter" idx="1"/>
          </p:nvPr>
        </p:nvSpPr>
        <p:spPr>
          <a:xfrm>
            <a:off x="609600" y="1589567"/>
            <a:ext cx="4343400" cy="4572000"/>
          </a:xfrm>
        </p:spPr>
        <p:txBody>
          <a:bodyPr>
            <a:normAutofit fontScale="92500"/>
          </a:bodyPr>
          <a:lstStyle/>
          <a:p>
            <a:pPr>
              <a:buFont typeface="Wingdings" pitchFamily="2" charset="2"/>
              <a:buChar char="Ø"/>
            </a:pPr>
            <a:r>
              <a:rPr lang="en-US" dirty="0" err="1" smtClean="0"/>
              <a:t>Techspeak</a:t>
            </a:r>
            <a:r>
              <a:rPr lang="en-US" dirty="0"/>
              <a:t>/</a:t>
            </a:r>
            <a:r>
              <a:rPr lang="en-US" dirty="0" err="1"/>
              <a:t>Leet</a:t>
            </a:r>
            <a:r>
              <a:rPr lang="en-US" dirty="0"/>
              <a:t> Speak / 1337$p34|</a:t>
            </a:r>
            <a:r>
              <a:rPr lang="en-US" dirty="0" smtClean="0"/>
              <a:t>&lt;</a:t>
            </a:r>
          </a:p>
          <a:p>
            <a:pPr>
              <a:buFont typeface="Wingdings" pitchFamily="2" charset="2"/>
              <a:buChar char="Ø"/>
            </a:pPr>
            <a:r>
              <a:rPr lang="en-US" dirty="0" smtClean="0"/>
              <a:t>Your </a:t>
            </a:r>
            <a:r>
              <a:rPr lang="en-US" dirty="0"/>
              <a:t>vs. </a:t>
            </a:r>
            <a:r>
              <a:rPr lang="en-US" dirty="0" smtClean="0"/>
              <a:t>You’re</a:t>
            </a:r>
          </a:p>
          <a:p>
            <a:pPr>
              <a:buFont typeface="Wingdings" pitchFamily="2" charset="2"/>
              <a:buChar char="Ø"/>
            </a:pPr>
            <a:r>
              <a:rPr lang="en-US" dirty="0" smtClean="0"/>
              <a:t>There </a:t>
            </a:r>
            <a:r>
              <a:rPr lang="en-US" dirty="0"/>
              <a:t>vs. Their vs. </a:t>
            </a:r>
            <a:r>
              <a:rPr lang="en-US" dirty="0" smtClean="0"/>
              <a:t>They’re</a:t>
            </a:r>
          </a:p>
          <a:p>
            <a:pPr>
              <a:buFont typeface="Wingdings" pitchFamily="2" charset="2"/>
              <a:buChar char="Ø"/>
            </a:pPr>
            <a:r>
              <a:rPr lang="en-US" dirty="0" smtClean="0"/>
              <a:t>It’s </a:t>
            </a:r>
            <a:r>
              <a:rPr lang="en-US" dirty="0"/>
              <a:t>vs. </a:t>
            </a:r>
            <a:r>
              <a:rPr lang="en-US" dirty="0" smtClean="0"/>
              <a:t>Its</a:t>
            </a:r>
          </a:p>
          <a:p>
            <a:pPr>
              <a:buFont typeface="Wingdings" pitchFamily="2" charset="2"/>
              <a:buChar char="Ø"/>
            </a:pPr>
            <a:r>
              <a:rPr lang="en-US" dirty="0" smtClean="0"/>
              <a:t>Affect </a:t>
            </a:r>
            <a:r>
              <a:rPr lang="en-US" dirty="0"/>
              <a:t>vs. </a:t>
            </a:r>
            <a:r>
              <a:rPr lang="en-US" dirty="0" smtClean="0"/>
              <a:t>Effect</a:t>
            </a:r>
          </a:p>
          <a:p>
            <a:pPr>
              <a:buFont typeface="Wingdings" pitchFamily="2" charset="2"/>
              <a:buChar char="Ø"/>
            </a:pPr>
            <a:r>
              <a:rPr lang="en-US" dirty="0" smtClean="0"/>
              <a:t>Double negatives</a:t>
            </a:r>
          </a:p>
          <a:p>
            <a:pPr>
              <a:buFont typeface="Wingdings" pitchFamily="2" charset="2"/>
              <a:buChar char="Ø"/>
            </a:pPr>
            <a:r>
              <a:rPr lang="en-US" dirty="0" smtClean="0"/>
              <a:t>Poor </a:t>
            </a:r>
            <a:r>
              <a:rPr lang="en-US" dirty="0"/>
              <a:t>communication skills </a:t>
            </a:r>
            <a:endParaRPr lang="en-US" dirty="0" smtClean="0"/>
          </a:p>
          <a:p>
            <a:pPr>
              <a:buFont typeface="Wingdings" pitchFamily="2" charset="2"/>
              <a:buChar char="Ø"/>
            </a:pPr>
            <a:r>
              <a:rPr lang="en-US" dirty="0" smtClean="0"/>
              <a:t>Indifference </a:t>
            </a:r>
            <a:r>
              <a:rPr lang="en-US" dirty="0"/>
              <a:t>toward </a:t>
            </a:r>
            <a:r>
              <a:rPr lang="en-US" dirty="0" smtClean="0"/>
              <a:t>details</a:t>
            </a:r>
            <a:endParaRPr lang="en-US" dirty="0"/>
          </a:p>
        </p:txBody>
      </p:sp>
    </p:spTree>
    <p:extLst>
      <p:ext uri="{BB962C8B-B14F-4D97-AF65-F5344CB8AC3E}">
        <p14:creationId xmlns:p14="http://schemas.microsoft.com/office/powerpoint/2010/main" val="1487808708"/>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Language Evolution</a:t>
            </a:r>
            <a:endParaRPr lang="en-US" dirty="0"/>
          </a:p>
        </p:txBody>
      </p:sp>
      <p:sp>
        <p:nvSpPr>
          <p:cNvPr id="3" name="Rectangle 2"/>
          <p:cNvSpPr>
            <a:spLocks noGrp="1"/>
          </p:cNvSpPr>
          <p:nvPr>
            <p:ph sz="quarter" idx="1"/>
          </p:nvPr>
        </p:nvSpPr>
        <p:spPr/>
        <p:txBody>
          <a:bodyPr>
            <a:normAutofit fontScale="85000" lnSpcReduction="20000"/>
          </a:bodyPr>
          <a:lstStyle/>
          <a:p>
            <a:pPr>
              <a:buFont typeface="Wingdings" pitchFamily="2" charset="2"/>
              <a:buChar char="Ø"/>
            </a:pPr>
            <a:r>
              <a:rPr lang="en-US" dirty="0" smtClean="0">
                <a:solidFill>
                  <a:srgbClr val="000000"/>
                </a:solidFill>
                <a:latin typeface="Helvetica"/>
                <a:cs typeface="Helvetica"/>
              </a:rPr>
              <a:t>Social </a:t>
            </a:r>
            <a:r>
              <a:rPr lang="en-US" dirty="0">
                <a:solidFill>
                  <a:srgbClr val="000000"/>
                </a:solidFill>
                <a:latin typeface="Helvetica"/>
                <a:cs typeface="Helvetica"/>
              </a:rPr>
              <a:t>media is putting a stopper on the ability to express thoughts with peer pressure leading to improper thought </a:t>
            </a:r>
            <a:r>
              <a:rPr lang="en-US" dirty="0" smtClean="0">
                <a:solidFill>
                  <a:srgbClr val="000000"/>
                </a:solidFill>
                <a:latin typeface="Helvetica"/>
                <a:cs typeface="Helvetica"/>
              </a:rPr>
              <a:t>patterns.</a:t>
            </a:r>
          </a:p>
          <a:p>
            <a:pPr>
              <a:buFont typeface="Wingdings" pitchFamily="2" charset="2"/>
              <a:buChar char="Ø"/>
            </a:pPr>
            <a:r>
              <a:rPr lang="en-US" dirty="0" smtClean="0">
                <a:solidFill>
                  <a:srgbClr val="000000"/>
                </a:solidFill>
                <a:latin typeface="Helvetica"/>
                <a:cs typeface="Helvetica"/>
              </a:rPr>
              <a:t>People </a:t>
            </a:r>
            <a:r>
              <a:rPr lang="en-US" dirty="0">
                <a:solidFill>
                  <a:srgbClr val="000000"/>
                </a:solidFill>
                <a:latin typeface="Helvetica"/>
                <a:cs typeface="Helvetica"/>
              </a:rPr>
              <a:t>are reading informal content and repeating it with the thought of it being proper </a:t>
            </a:r>
            <a:r>
              <a:rPr lang="en-US" dirty="0" smtClean="0">
                <a:solidFill>
                  <a:srgbClr val="000000"/>
                </a:solidFill>
                <a:latin typeface="Helvetica"/>
                <a:cs typeface="Helvetica"/>
              </a:rPr>
              <a:t>English.</a:t>
            </a:r>
          </a:p>
          <a:p>
            <a:pPr>
              <a:buFont typeface="Wingdings" pitchFamily="2" charset="2"/>
              <a:buChar char="Ø"/>
            </a:pPr>
            <a:r>
              <a:rPr lang="en-US" dirty="0" smtClean="0">
                <a:solidFill>
                  <a:srgbClr val="000000"/>
                </a:solidFill>
                <a:latin typeface="Helvetica"/>
                <a:cs typeface="Helvetica"/>
              </a:rPr>
              <a:t>Abbreviations </a:t>
            </a:r>
            <a:r>
              <a:rPr lang="en-US" dirty="0">
                <a:solidFill>
                  <a:srgbClr val="000000"/>
                </a:solidFill>
                <a:latin typeface="Helvetica"/>
                <a:cs typeface="Helvetica"/>
              </a:rPr>
              <a:t>have commonly infiltrated everyday speech.</a:t>
            </a:r>
          </a:p>
        </p:txBody>
      </p:sp>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900" b="99600" l="5500" r="94300">
                        <a14:foregroundMark x1="83200" y1="70900" x2="83200" y2="70900"/>
                        <a14:foregroundMark x1="80800" y1="69000" x2="80800" y2="69000"/>
                        <a14:foregroundMark x1="83200" y1="67200" x2="83200" y2="67200"/>
                        <a14:foregroundMark x1="85000" y1="68600" x2="85000" y2="68600"/>
                        <a14:foregroundMark x1="81900" y1="66000" x2="81900" y2="66000"/>
                        <a14:foregroundMark x1="28600" y1="35300" x2="28600" y2="35300"/>
                        <a14:foregroundMark x1="66300" y1="5300" x2="66300" y2="5300"/>
                        <a14:foregroundMark x1="31100" y1="59600" x2="31100" y2="59600"/>
                        <a14:foregroundMark x1="25200" y1="56800" x2="25200" y2="56800"/>
                        <a14:foregroundMark x1="35400" y1="52900" x2="35400" y2="52900"/>
                        <a14:foregroundMark x1="19900" y1="32700" x2="19900" y2="32700"/>
                        <a14:foregroundMark x1="26300" y1="54200" x2="26300" y2="54200"/>
                        <a14:foregroundMark x1="32600" y1="50300" x2="32600" y2="50300"/>
                        <a14:backgroundMark x1="34900" y1="50500" x2="34900" y2="50500"/>
                        <a14:backgroundMark x1="68700" y1="83400" x2="68700" y2="83400"/>
                      </a14:backgroundRemoval>
                    </a14:imgEffect>
                  </a14:imgLayer>
                </a14:imgProps>
              </a:ext>
            </a:extLst>
          </a:blip>
          <a:stretch>
            <a:fillRect/>
          </a:stretch>
        </p:blipFill>
        <p:spPr>
          <a:xfrm>
            <a:off x="6248400" y="3048000"/>
            <a:ext cx="2756173" cy="2756173"/>
          </a:xfrm>
          <a:prstGeom prst="rect">
            <a:avLst/>
          </a:prstGeom>
        </p:spPr>
      </p:pic>
    </p:spTree>
    <p:extLst>
      <p:ext uri="{BB962C8B-B14F-4D97-AF65-F5344CB8AC3E}">
        <p14:creationId xmlns:p14="http://schemas.microsoft.com/office/powerpoint/2010/main" val="1847904428"/>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Language Evolution (Contd.)</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sz="2800" dirty="0" smtClean="0">
                <a:latin typeface="Helvetica"/>
                <a:cs typeface="Helvetica"/>
              </a:rPr>
              <a:t>Truncated </a:t>
            </a:r>
            <a:r>
              <a:rPr lang="en-US" sz="2800" dirty="0">
                <a:latin typeface="Helvetica"/>
                <a:cs typeface="Helvetica"/>
              </a:rPr>
              <a:t>phrases </a:t>
            </a:r>
            <a:r>
              <a:rPr lang="en-US" sz="2800" dirty="0">
                <a:latin typeface="Helvetica"/>
                <a:ea typeface="Helvetica"/>
                <a:cs typeface="Helvetica"/>
              </a:rPr>
              <a:t>are now </a:t>
            </a:r>
            <a:r>
              <a:rPr lang="en-US" sz="2800" dirty="0" smtClean="0">
                <a:latin typeface="Helvetica"/>
                <a:ea typeface="Helvetica"/>
                <a:cs typeface="Helvetica"/>
              </a:rPr>
              <a:t>mainstream.</a:t>
            </a:r>
          </a:p>
          <a:p>
            <a:pPr>
              <a:buFont typeface="Wingdings" pitchFamily="2" charset="2"/>
              <a:buChar char="Ø"/>
            </a:pPr>
            <a:r>
              <a:rPr lang="en-US" sz="2800" dirty="0" smtClean="0">
                <a:latin typeface="Helvetica"/>
                <a:ea typeface="Helvetica"/>
                <a:cs typeface="Helvetica"/>
              </a:rPr>
              <a:t>The </a:t>
            </a:r>
            <a:r>
              <a:rPr lang="en-US" sz="2800" dirty="0">
                <a:latin typeface="Helvetica"/>
                <a:ea typeface="Helvetica"/>
                <a:cs typeface="Helvetica"/>
              </a:rPr>
              <a:t>words we choose to use in our conversations now are often how our</a:t>
            </a:r>
            <a:r>
              <a:rPr lang="en-US" sz="2800" dirty="0">
                <a:latin typeface="Helvetica"/>
                <a:cs typeface="Helvetica"/>
              </a:rPr>
              <a:t> </a:t>
            </a:r>
            <a:r>
              <a:rPr lang="en-US" sz="2800" dirty="0">
                <a:latin typeface="Helvetica"/>
                <a:ea typeface="Helvetica"/>
                <a:cs typeface="Helvetica"/>
              </a:rPr>
              <a:t>Internet “accent” is shown in academics.</a:t>
            </a:r>
          </a:p>
          <a:p>
            <a:pPr>
              <a:buFont typeface="Wingdings" pitchFamily="2" charset="2"/>
              <a:buChar char="Ø"/>
            </a:pPr>
            <a:endParaRPr lang="en-US" dirty="0" smtClean="0"/>
          </a:p>
        </p:txBody>
      </p:sp>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pic>
        <p:nvPicPr>
          <p:cNvPr id="6" name="Picture 5"/>
          <p:cNvPicPr>
            <a:picLocks noChangeAspect="1"/>
          </p:cNvPicPr>
          <p:nvPr/>
        </p:nvPicPr>
        <p:blipFill>
          <a:blip r:embed="rId4"/>
          <a:stretch>
            <a:fillRect/>
          </a:stretch>
        </p:blipFill>
        <p:spPr>
          <a:xfrm>
            <a:off x="7436114" y="3124200"/>
            <a:ext cx="1707886" cy="1707886"/>
          </a:xfrm>
          <a:prstGeom prst="rect">
            <a:avLst/>
          </a:prstGeom>
        </p:spPr>
      </p:pic>
      <p:pic>
        <p:nvPicPr>
          <p:cNvPr id="7" name="Picture 6"/>
          <p:cNvPicPr>
            <a:picLocks noChangeAspect="1"/>
          </p:cNvPicPr>
          <p:nvPr/>
        </p:nvPicPr>
        <p:blipFill rotWithShape="1">
          <a:blip r:embed="rId5"/>
          <a:srcRect l="11130"/>
          <a:stretch/>
        </p:blipFill>
        <p:spPr>
          <a:xfrm>
            <a:off x="4345740" y="3124200"/>
            <a:ext cx="1712470" cy="1707886"/>
          </a:xfrm>
          <a:prstGeom prst="rect">
            <a:avLst/>
          </a:prstGeom>
        </p:spPr>
      </p:pic>
      <p:sp>
        <p:nvSpPr>
          <p:cNvPr id="8" name="Right Arrow 7"/>
          <p:cNvSpPr/>
          <p:nvPr/>
        </p:nvSpPr>
        <p:spPr>
          <a:xfrm>
            <a:off x="6159355" y="3691421"/>
            <a:ext cx="1170928" cy="579992"/>
          </a:xfrm>
          <a:prstGeom prst="rightArrow">
            <a:avLst>
              <a:gd name="adj1" fmla="val 58109"/>
              <a:gd name="adj2" fmla="val 68247"/>
            </a:avLst>
          </a:prstGeom>
          <a:solidFill>
            <a:srgbClr val="7F7F7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708962"/>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Examples:</a:t>
            </a:r>
            <a:endParaRPr lang="en-US" dirty="0"/>
          </a:p>
        </p:txBody>
      </p:sp>
      <p:pic>
        <p:nvPicPr>
          <p:cNvPr id="5" name="Picture 4" descr="73c45ad06be798d8513f978071b3576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0"/>
            <a:ext cx="2997200" cy="4991100"/>
          </a:xfrm>
          <a:prstGeom prst="rect">
            <a:avLst/>
          </a:prstGeom>
        </p:spPr>
      </p:pic>
      <p:pic>
        <p:nvPicPr>
          <p:cNvPr id="6" name="Picture 5" descr="origina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1752600"/>
            <a:ext cx="5212080" cy="336499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400" advClick="0" advTm="7500">
        <p:push dir="u"/>
      </p:transition>
    </mc:Choice>
    <mc:Fallback xmlns="">
      <p:transition xmlns:p14="http://schemas.microsoft.com/office/powerpoint/2010/main" advClick="0" advTm="7500">
        <p:push dir="u"/>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Examples</a:t>
            </a:r>
            <a:endParaRPr lang="en-US" dirty="0"/>
          </a:p>
        </p:txBody>
      </p:sp>
      <p:pic>
        <p:nvPicPr>
          <p:cNvPr id="4" name="Picture 3" descr="article-2584503-1C6952A900000578-372_634x38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5791200" cy="3489335"/>
          </a:xfrm>
          <a:prstGeom prst="rect">
            <a:avLst/>
          </a:prstGeom>
        </p:spPr>
      </p:pic>
      <p:pic>
        <p:nvPicPr>
          <p:cNvPr id="6" name="Picture 5" descr="facebook-literacy-fail-bi-racia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490" y="2133600"/>
            <a:ext cx="4842510" cy="4724400"/>
          </a:xfrm>
          <a:prstGeom prst="rect">
            <a:avLst/>
          </a:prstGeom>
        </p:spPr>
      </p:pic>
    </p:spTree>
    <p:extLst>
      <p:ext uri="{BB962C8B-B14F-4D97-AF65-F5344CB8AC3E}">
        <p14:creationId xmlns:p14="http://schemas.microsoft.com/office/powerpoint/2010/main" val="3209999985"/>
      </p:ext>
    </p:extLst>
  </p:cSld>
  <p:clrMapOvr>
    <a:masterClrMapping/>
  </p:clrMapOvr>
  <mc:AlternateContent xmlns:mc="http://schemas.openxmlformats.org/markup-compatibility/2006" xmlns:p14="http://schemas.microsoft.com/office/powerpoint/2010/main">
    <mc:Choice Requires="p14">
      <p:transition p14:dur="400" advClick="0" advTm="14000">
        <p:push dir="u"/>
      </p:transition>
    </mc:Choice>
    <mc:Fallback xmlns="">
      <p:transition xmlns:p14="http://schemas.microsoft.com/office/powerpoint/2010/main" advClick="0" advTm="14000">
        <p:push dir="u"/>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order:</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25129805"/>
              </p:ext>
            </p:extLst>
          </p:nvPr>
        </p:nvGraphicFramePr>
        <p:xfrm>
          <a:off x="533400" y="1600200"/>
          <a:ext cx="7185027" cy="4018279"/>
        </p:xfrm>
        <a:graphic>
          <a:graphicData uri="http://schemas.openxmlformats.org/drawingml/2006/table">
            <a:tbl>
              <a:tblPr firstRow="1" bandRow="1">
                <a:tableStyleId>{0660B408-B3CF-4A94-85FC-2B1E0A45F4A2}</a:tableStyleId>
              </a:tblPr>
              <a:tblGrid>
                <a:gridCol w="3276600"/>
                <a:gridCol w="2133600"/>
                <a:gridCol w="1774827"/>
              </a:tblGrid>
              <a:tr h="437515">
                <a:tc>
                  <a:txBody>
                    <a:bodyPr/>
                    <a:lstStyle/>
                    <a:p>
                      <a:pPr algn="ctr"/>
                      <a:r>
                        <a:rPr lang="en-US" sz="1400" dirty="0" smtClean="0"/>
                        <a:t>Presenter</a:t>
                      </a:r>
                      <a:endParaRPr lang="en-US" sz="1400" dirty="0"/>
                    </a:p>
                  </a:txBody>
                  <a:tcPr marL="95923" marR="95923"/>
                </a:tc>
                <a:tc>
                  <a:txBody>
                    <a:bodyPr/>
                    <a:lstStyle/>
                    <a:p>
                      <a:pPr algn="ctr"/>
                      <a:r>
                        <a:rPr lang="en-US" sz="1400" dirty="0" smtClean="0"/>
                        <a:t>Topic</a:t>
                      </a:r>
                      <a:endParaRPr lang="en-US" sz="1400" dirty="0"/>
                    </a:p>
                  </a:txBody>
                  <a:tcPr marL="95923" marR="95923"/>
                </a:tc>
                <a:tc>
                  <a:txBody>
                    <a:bodyPr/>
                    <a:lstStyle/>
                    <a:p>
                      <a:pPr algn="ctr"/>
                      <a:r>
                        <a:rPr lang="en-US" sz="1400" dirty="0" smtClean="0"/>
                        <a:t>Slides</a:t>
                      </a:r>
                      <a:endParaRPr lang="en-US" sz="1400" dirty="0"/>
                    </a:p>
                  </a:txBody>
                  <a:tcPr marL="95923" marR="95923"/>
                </a:tc>
              </a:tr>
              <a:tr h="437515">
                <a:tc>
                  <a:txBody>
                    <a:bodyPr/>
                    <a:lstStyle/>
                    <a:p>
                      <a:pPr marL="365760" lvl="1" indent="0">
                        <a:buNone/>
                      </a:pPr>
                      <a:r>
                        <a:rPr lang="en-US" sz="1400" dirty="0" smtClean="0"/>
                        <a:t>Justin “</a:t>
                      </a:r>
                      <a:r>
                        <a:rPr lang="en-US" sz="1400" dirty="0" err="1" smtClean="0"/>
                        <a:t>MrClean</a:t>
                      </a:r>
                      <a:r>
                        <a:rPr lang="en-US" sz="1400" dirty="0" smtClean="0"/>
                        <a:t>” Crowley</a:t>
                      </a:r>
                    </a:p>
                  </a:txBody>
                  <a:tcPr marL="95923" marR="95923"/>
                </a:tc>
                <a:tc>
                  <a:txBody>
                    <a:bodyPr/>
                    <a:lstStyle/>
                    <a:p>
                      <a:pPr algn="ctr"/>
                      <a:r>
                        <a:rPr lang="en-US" sz="1400" dirty="0" smtClean="0"/>
                        <a:t>Intro/Comprehension</a:t>
                      </a:r>
                      <a:endParaRPr lang="en-US" sz="1400" dirty="0"/>
                    </a:p>
                  </a:txBody>
                  <a:tcPr marL="95923" marR="95923"/>
                </a:tc>
                <a:tc>
                  <a:txBody>
                    <a:bodyPr/>
                    <a:lstStyle/>
                    <a:p>
                      <a:pPr algn="ctr"/>
                      <a:r>
                        <a:rPr lang="en-US" sz="1400" dirty="0" smtClean="0"/>
                        <a:t>1-6</a:t>
                      </a:r>
                      <a:endParaRPr lang="en-US" sz="1400" dirty="0"/>
                    </a:p>
                  </a:txBody>
                  <a:tcPr marL="95923" marR="95923"/>
                </a:tc>
              </a:tr>
              <a:tr h="437515">
                <a:tc>
                  <a:txBody>
                    <a:bodyPr/>
                    <a:lstStyle/>
                    <a:p>
                      <a:pPr marL="365760" lvl="1" indent="0">
                        <a:buNone/>
                      </a:pPr>
                      <a:r>
                        <a:rPr lang="en-US" sz="1400" dirty="0" smtClean="0"/>
                        <a:t>Orlando “Bloom” Torres </a:t>
                      </a:r>
                      <a:r>
                        <a:rPr lang="en-US" sz="1400" dirty="0" err="1" smtClean="0"/>
                        <a:t>Borrero</a:t>
                      </a:r>
                      <a:endParaRPr lang="en-US" sz="1400" dirty="0" smtClean="0"/>
                    </a:p>
                  </a:txBody>
                  <a:tcPr marL="95923" marR="95923"/>
                </a:tc>
                <a:tc>
                  <a:txBody>
                    <a:bodyPr/>
                    <a:lstStyle/>
                    <a:p>
                      <a:pPr algn="ctr"/>
                      <a:r>
                        <a:rPr lang="en-US" sz="1400" dirty="0" smtClean="0"/>
                        <a:t>Speed</a:t>
                      </a:r>
                      <a:r>
                        <a:rPr lang="en-US" sz="1400" baseline="0" dirty="0" smtClean="0"/>
                        <a:t> Reading</a:t>
                      </a:r>
                      <a:endParaRPr lang="en-US" sz="1400" dirty="0"/>
                    </a:p>
                  </a:txBody>
                  <a:tcPr marL="95923" marR="95923"/>
                </a:tc>
                <a:tc>
                  <a:txBody>
                    <a:bodyPr/>
                    <a:lstStyle/>
                    <a:p>
                      <a:pPr algn="ctr"/>
                      <a:r>
                        <a:rPr lang="en-US" sz="1400" dirty="0" smtClean="0"/>
                        <a:t>7-8</a:t>
                      </a:r>
                      <a:endParaRPr lang="en-US" sz="1400" dirty="0"/>
                    </a:p>
                  </a:txBody>
                  <a:tcPr marL="95923" marR="95923"/>
                </a:tc>
              </a:tr>
              <a:tr h="437515">
                <a:tc>
                  <a:txBody>
                    <a:bodyPr/>
                    <a:lstStyle/>
                    <a:p>
                      <a:pPr marL="365760" lvl="1" indent="0">
                        <a:buNone/>
                      </a:pPr>
                      <a:r>
                        <a:rPr lang="en-US" sz="1400" dirty="0" smtClean="0"/>
                        <a:t>Valerie “The Valkyrie” Wolford</a:t>
                      </a:r>
                      <a:endParaRPr lang="en-US" sz="1400" dirty="0"/>
                    </a:p>
                  </a:txBody>
                  <a:tcPr marL="95923" marR="95923"/>
                </a:tc>
                <a:tc>
                  <a:txBody>
                    <a:bodyPr/>
                    <a:lstStyle/>
                    <a:p>
                      <a:pPr algn="ctr"/>
                      <a:r>
                        <a:rPr lang="en-US" sz="1400" dirty="0" smtClean="0"/>
                        <a:t>Vocabulary</a:t>
                      </a:r>
                      <a:endParaRPr lang="en-US" sz="1400" dirty="0"/>
                    </a:p>
                  </a:txBody>
                  <a:tcPr marL="95923" marR="95923"/>
                </a:tc>
                <a:tc>
                  <a:txBody>
                    <a:bodyPr/>
                    <a:lstStyle/>
                    <a:p>
                      <a:pPr algn="ctr"/>
                      <a:r>
                        <a:rPr lang="en-US" sz="1400" dirty="0" smtClean="0"/>
                        <a:t>9-10</a:t>
                      </a:r>
                      <a:endParaRPr lang="en-US" sz="1400" dirty="0"/>
                    </a:p>
                  </a:txBody>
                  <a:tcPr marL="95923" marR="95923"/>
                </a:tc>
              </a:tr>
              <a:tr h="437515">
                <a:tc>
                  <a:txBody>
                    <a:bodyPr/>
                    <a:lstStyle/>
                    <a:p>
                      <a:pPr marL="365760" lvl="1" indent="0">
                        <a:buNone/>
                      </a:pPr>
                      <a:r>
                        <a:rPr lang="en-US" sz="1400" dirty="0" smtClean="0"/>
                        <a:t>Ryan “Green Ranger” </a:t>
                      </a:r>
                      <a:r>
                        <a:rPr lang="en-US" sz="1400" dirty="0" err="1" smtClean="0"/>
                        <a:t>Zachinni</a:t>
                      </a:r>
                      <a:endParaRPr lang="en-US" sz="1400" dirty="0" smtClean="0"/>
                    </a:p>
                  </a:txBody>
                  <a:tcPr marL="95923" marR="95923"/>
                </a:tc>
                <a:tc>
                  <a:txBody>
                    <a:bodyPr/>
                    <a:lstStyle/>
                    <a:p>
                      <a:pPr algn="ctr"/>
                      <a:r>
                        <a:rPr lang="en-US" sz="1400" dirty="0" smtClean="0"/>
                        <a:t>Spelling</a:t>
                      </a:r>
                      <a:endParaRPr lang="en-US" sz="1400" dirty="0"/>
                    </a:p>
                  </a:txBody>
                  <a:tcPr marL="95923" marR="95923"/>
                </a:tc>
                <a:tc>
                  <a:txBody>
                    <a:bodyPr/>
                    <a:lstStyle/>
                    <a:p>
                      <a:pPr algn="ctr"/>
                      <a:r>
                        <a:rPr lang="en-US" sz="1400" dirty="0" smtClean="0"/>
                        <a:t>11-12</a:t>
                      </a:r>
                      <a:endParaRPr lang="en-US" sz="1400" dirty="0"/>
                    </a:p>
                  </a:txBody>
                  <a:tcPr marL="95923" marR="95923"/>
                </a:tc>
              </a:tr>
              <a:tr h="437515">
                <a:tc>
                  <a:txBody>
                    <a:bodyPr/>
                    <a:lstStyle/>
                    <a:p>
                      <a:pPr marL="365760" lvl="1" indent="0">
                        <a:buNone/>
                      </a:pPr>
                      <a:r>
                        <a:rPr lang="en-US" sz="1400" dirty="0" smtClean="0"/>
                        <a:t>Mike </a:t>
                      </a:r>
                      <a:r>
                        <a:rPr lang="en-US" sz="1400" dirty="0" err="1" smtClean="0"/>
                        <a:t>Siegfriend</a:t>
                      </a:r>
                      <a:r>
                        <a:rPr lang="en-US" sz="1400" dirty="0" smtClean="0"/>
                        <a:t> “and Roy”</a:t>
                      </a:r>
                      <a:endParaRPr lang="en-US" sz="1400" dirty="0"/>
                    </a:p>
                  </a:txBody>
                  <a:tcPr marL="95923" marR="9592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Puntuation</a:t>
                      </a:r>
                      <a:endParaRPr lang="en-US" sz="1400" dirty="0" smtClean="0"/>
                    </a:p>
                  </a:txBody>
                  <a:tcPr marL="95923" marR="95923"/>
                </a:tc>
                <a:tc>
                  <a:txBody>
                    <a:bodyPr/>
                    <a:lstStyle/>
                    <a:p>
                      <a:pPr algn="ctr"/>
                      <a:r>
                        <a:rPr lang="en-US" sz="1400" dirty="0" smtClean="0"/>
                        <a:t>13-14</a:t>
                      </a:r>
                      <a:endParaRPr lang="en-US" sz="1400" dirty="0"/>
                    </a:p>
                  </a:txBody>
                  <a:tcPr marL="95923" marR="95923"/>
                </a:tc>
              </a:tr>
              <a:tr h="437515">
                <a:tc>
                  <a:txBody>
                    <a:bodyPr/>
                    <a:lstStyle/>
                    <a:p>
                      <a:pPr marL="365760" lvl="1" indent="0">
                        <a:buNone/>
                      </a:pPr>
                      <a:r>
                        <a:rPr lang="en-US" sz="1400" dirty="0" smtClean="0"/>
                        <a:t>Freddy “Krueger” </a:t>
                      </a:r>
                      <a:r>
                        <a:rPr lang="en-US" sz="1400" dirty="0" err="1" smtClean="0"/>
                        <a:t>Villamizar</a:t>
                      </a:r>
                      <a:r>
                        <a:rPr lang="en-US" sz="1400" dirty="0" smtClean="0"/>
                        <a:t> Nieves</a:t>
                      </a:r>
                    </a:p>
                  </a:txBody>
                  <a:tcPr marL="95923" marR="95923"/>
                </a:tc>
                <a:tc>
                  <a:txBody>
                    <a:bodyPr/>
                    <a:lstStyle/>
                    <a:p>
                      <a:pPr algn="ctr"/>
                      <a:r>
                        <a:rPr lang="en-US" sz="1400" dirty="0" smtClean="0"/>
                        <a:t>Grammar</a:t>
                      </a:r>
                      <a:endParaRPr lang="en-US" sz="1400" dirty="0"/>
                    </a:p>
                  </a:txBody>
                  <a:tcPr marL="95923" marR="95923"/>
                </a:tc>
                <a:tc>
                  <a:txBody>
                    <a:bodyPr/>
                    <a:lstStyle/>
                    <a:p>
                      <a:pPr algn="ctr"/>
                      <a:r>
                        <a:rPr lang="en-US" sz="1400" dirty="0" smtClean="0"/>
                        <a:t>15-16</a:t>
                      </a:r>
                      <a:endParaRPr lang="en-US" sz="1400" dirty="0"/>
                    </a:p>
                  </a:txBody>
                  <a:tcPr marL="95923" marR="95923"/>
                </a:tc>
              </a:tr>
              <a:tr h="437515">
                <a:tc>
                  <a:txBody>
                    <a:bodyPr/>
                    <a:lstStyle/>
                    <a:p>
                      <a:pPr marL="365760" lvl="1" indent="0">
                        <a:buNone/>
                      </a:pPr>
                      <a:r>
                        <a:rPr lang="en-US" sz="1400" dirty="0" smtClean="0"/>
                        <a:t>Alex “</a:t>
                      </a:r>
                      <a:r>
                        <a:rPr lang="en-US" sz="1400" dirty="0" err="1" smtClean="0"/>
                        <a:t>Thunderfists</a:t>
                      </a:r>
                      <a:r>
                        <a:rPr lang="en-US" sz="1400" dirty="0" smtClean="0"/>
                        <a:t>” </a:t>
                      </a:r>
                      <a:r>
                        <a:rPr lang="en-US" sz="1400" dirty="0" err="1" smtClean="0"/>
                        <a:t>Aldana</a:t>
                      </a:r>
                      <a:endParaRPr lang="en-US" sz="1400" dirty="0" smtClean="0"/>
                    </a:p>
                  </a:txBody>
                  <a:tcPr marL="95923" marR="9592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Language Evolution/Examples</a:t>
                      </a:r>
                    </a:p>
                  </a:txBody>
                  <a:tcPr marL="95923" marR="95923"/>
                </a:tc>
                <a:tc>
                  <a:txBody>
                    <a:bodyPr/>
                    <a:lstStyle/>
                    <a:p>
                      <a:pPr algn="ctr"/>
                      <a:r>
                        <a:rPr lang="en-US" sz="1400" dirty="0" smtClean="0"/>
                        <a:t>17-20</a:t>
                      </a:r>
                      <a:endParaRPr lang="en-US" sz="1400" dirty="0"/>
                    </a:p>
                  </a:txBody>
                  <a:tcPr marL="95923" marR="95923"/>
                </a:tc>
              </a:tr>
              <a:tr h="437515">
                <a:tc>
                  <a:txBody>
                    <a:bodyPr/>
                    <a:lstStyle/>
                    <a:p>
                      <a:pPr algn="ctr"/>
                      <a:r>
                        <a:rPr lang="en-US" sz="1400" dirty="0" smtClean="0"/>
                        <a:t>T3H</a:t>
                      </a:r>
                      <a:r>
                        <a:rPr lang="en-US" sz="1400" baseline="0" dirty="0" smtClean="0"/>
                        <a:t> NTWRK B4 TYM3</a:t>
                      </a:r>
                      <a:r>
                        <a:rPr lang="en-US" sz="1400" dirty="0" smtClean="0"/>
                        <a:t>/Saucy</a:t>
                      </a:r>
                      <a:r>
                        <a:rPr lang="en-US" sz="1400" baseline="0" dirty="0" smtClean="0"/>
                        <a:t> Bacon</a:t>
                      </a:r>
                      <a:endParaRPr lang="en-US" sz="1400" dirty="0"/>
                    </a:p>
                  </a:txBody>
                  <a:tcPr marL="95923" marR="9592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Group</a:t>
                      </a:r>
                      <a:r>
                        <a:rPr lang="en-US" sz="1400" baseline="0" dirty="0" smtClean="0"/>
                        <a:t> </a:t>
                      </a:r>
                      <a:r>
                        <a:rPr lang="en-US" sz="1400" dirty="0" smtClean="0"/>
                        <a:t>Conclusion</a:t>
                      </a:r>
                    </a:p>
                  </a:txBody>
                  <a:tcPr marL="95923" marR="95923"/>
                </a:tc>
                <a:tc>
                  <a:txBody>
                    <a:bodyPr/>
                    <a:lstStyle/>
                    <a:p>
                      <a:pPr algn="ctr"/>
                      <a:r>
                        <a:rPr lang="en-US" sz="1400" dirty="0" smtClean="0"/>
                        <a:t>21-24</a:t>
                      </a:r>
                      <a:endParaRPr lang="en-US" sz="1400" dirty="0"/>
                    </a:p>
                  </a:txBody>
                  <a:tcPr marL="95923" marR="95923"/>
                </a:tc>
              </a:tr>
            </a:tbl>
          </a:graphicData>
        </a:graphic>
      </p:graphicFrame>
    </p:spTree>
  </p:cSld>
  <p:clrMapOvr>
    <a:masterClrMapping/>
  </p:clrMapOvr>
  <mc:AlternateContent xmlns:mc="http://schemas.openxmlformats.org/markup-compatibility/2006" xmlns:p14="http://schemas.microsoft.com/office/powerpoint/2010/main">
    <mc:Choice Requires="p14">
      <p:transition p14:dur="400" advClick="0" advTm="20000">
        <p:push dir="u"/>
      </p:transition>
    </mc:Choice>
    <mc:Fallback xmlns="">
      <p:transition xmlns:p14="http://schemas.microsoft.com/office/powerpoint/2010/main" advClick="0" advTm="20000">
        <p:push dir="u"/>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Conclusion</a:t>
            </a:r>
            <a:endParaRPr lang="en-US" dirty="0"/>
          </a:p>
        </p:txBody>
      </p:sp>
      <p:sp>
        <p:nvSpPr>
          <p:cNvPr id="3" name="Rectangle 2"/>
          <p:cNvSpPr>
            <a:spLocks noGrp="1"/>
          </p:cNvSpPr>
          <p:nvPr>
            <p:ph sz="quarter" idx="1"/>
          </p:nvPr>
        </p:nvSpPr>
        <p:spPr/>
        <p:txBody>
          <a:bodyPr/>
          <a:lstStyle/>
          <a:p>
            <a:pPr marL="0" indent="0">
              <a:buNone/>
            </a:pPr>
            <a:r>
              <a:rPr lang="en-US" dirty="0" smtClean="0"/>
              <a:t>In this presentation and in spoken word we have shown you factual proof that there is no doubt in a literacy decline amongst users of Social Networks and Media. Scholars have written books, articles and scientists have done studies to show this. We have undoubtedly brought this inescapable truth to your eyes and ears. Hopefully we can all learn to better ourselves and preserve the knowledge that has been passed on. Thank you for your attention.</a:t>
            </a:r>
            <a:endParaRPr lang="en-US" dirty="0"/>
          </a:p>
        </p:txBody>
      </p:sp>
    </p:spTree>
    <p:extLst>
      <p:ext uri="{BB962C8B-B14F-4D97-AF65-F5344CB8AC3E}">
        <p14:creationId xmlns:p14="http://schemas.microsoft.com/office/powerpoint/2010/main" val="737029217"/>
      </p:ext>
    </p:extLst>
  </p:cSld>
  <p:clrMapOvr>
    <a:masterClrMapping/>
  </p:clrMapOvr>
  <mc:AlternateContent xmlns:mc="http://schemas.openxmlformats.org/markup-compatibility/2006" xmlns:p14="http://schemas.microsoft.com/office/powerpoint/2010/main">
    <mc:Choice Requires="p14">
      <p:transition p14:dur="400" advClick="0" advTm="23000">
        <p:push dir="u"/>
      </p:transition>
    </mc:Choice>
    <mc:Fallback xmlns="">
      <p:transition xmlns:p14="http://schemas.microsoft.com/office/powerpoint/2010/main" advClick="0" advTm="23000">
        <p:push dir="u"/>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r>
              <a:rPr lang="en-US" dirty="0"/>
              <a:t>?</a:t>
            </a:r>
          </a:p>
        </p:txBody>
      </p:sp>
      <p:sp>
        <p:nvSpPr>
          <p:cNvPr id="3" name="Content Placeholder 2"/>
          <p:cNvSpPr>
            <a:spLocks noGrp="1"/>
          </p:cNvSpPr>
          <p:nvPr>
            <p:ph sz="quarter" idx="1"/>
          </p:nvPr>
        </p:nvSpPr>
        <p:spPr/>
        <p:txBody>
          <a:bodyPr>
            <a:normAutofit/>
          </a:bodyPr>
          <a:lstStyle/>
          <a:p>
            <a:pPr marL="0" indent="0">
              <a:buNone/>
            </a:pPr>
            <a:r>
              <a:rPr lang="en-US" sz="8800" dirty="0" smtClean="0"/>
              <a:t>NO QUESTIONS ALLOWED!!!</a:t>
            </a:r>
          </a:p>
        </p:txBody>
      </p:sp>
    </p:spTree>
  </p:cSld>
  <p:clrMapOvr>
    <a:masterClrMapping/>
  </p:clrMapOvr>
  <mc:AlternateContent xmlns:mc="http://schemas.openxmlformats.org/markup-compatibility/2006" xmlns:p14="http://schemas.microsoft.com/office/powerpoint/2010/main">
    <mc:Choice Requires="p14">
      <p:transition p14:dur="400" advClick="0" advTm="1500">
        <p:push dir="u"/>
      </p:transition>
    </mc:Choice>
    <mc:Fallback xmlns="">
      <p:transition xmlns:p14="http://schemas.microsoft.com/office/powerpoint/2010/main" advClick="0" advTm="1500">
        <p:push dir="u"/>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normAutofit/>
          </a:bodyPr>
          <a:lstStyle/>
          <a:p>
            <a:pPr marL="0" indent="0">
              <a:buNone/>
            </a:pPr>
            <a:r>
              <a:rPr lang="en-US" sz="8800" dirty="0" smtClean="0"/>
              <a:t>Just Kidding…</a:t>
            </a:r>
          </a:p>
          <a:p>
            <a:pPr marL="0" indent="0">
              <a:buNone/>
            </a:pPr>
            <a:r>
              <a:rPr lang="en-US" sz="8800" dirty="0" smtClean="0"/>
              <a:t>Ask away!</a:t>
            </a:r>
          </a:p>
        </p:txBody>
      </p:sp>
    </p:spTree>
    <p:extLst>
      <p:ext uri="{BB962C8B-B14F-4D97-AF65-F5344CB8AC3E}">
        <p14:creationId xmlns:p14="http://schemas.microsoft.com/office/powerpoint/2010/main" val="466571757"/>
      </p:ext>
    </p:extLst>
  </p:cSld>
  <p:clrMapOvr>
    <a:masterClrMapping/>
  </p:clrMapOvr>
  <mc:AlternateContent xmlns:mc="http://schemas.openxmlformats.org/markup-compatibility/2006" xmlns:p14="http://schemas.microsoft.com/office/powerpoint/2010/main">
    <mc:Choice Requires="p14">
      <p:transition spd="slow" p14:dur="1500" advTm="1000">
        <p14:prism isContent="1" isInverted="1"/>
      </p:transition>
    </mc:Choice>
    <mc:Fallback xmlns="">
      <p:transition xmlns:p14="http://schemas.microsoft.com/office/powerpoint/2010/main" spd="slow" advTm="1000">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Introduction/Course Description</a:t>
            </a:r>
            <a:endParaRPr lang="en-US" dirty="0"/>
          </a:p>
        </p:txBody>
      </p:sp>
      <p:sp>
        <p:nvSpPr>
          <p:cNvPr id="3" name="Rectangle 2"/>
          <p:cNvSpPr>
            <a:spLocks noGrp="1"/>
          </p:cNvSpPr>
          <p:nvPr>
            <p:ph sz="quarter" idx="1"/>
          </p:nvPr>
        </p:nvSpPr>
        <p:spPr/>
        <p:txBody>
          <a:bodyPr>
            <a:normAutofit lnSpcReduction="10000"/>
          </a:bodyPr>
          <a:lstStyle/>
          <a:p>
            <a:pPr>
              <a:buFont typeface="Wingdings" pitchFamily="2" charset="2"/>
              <a:buChar char="Ø"/>
            </a:pPr>
            <a:r>
              <a:rPr lang="en-US" dirty="0" smtClean="0"/>
              <a:t>Social Networks have not increased literacy skills</a:t>
            </a:r>
          </a:p>
          <a:p>
            <a:pPr lvl="1">
              <a:buFont typeface="Wingdings" pitchFamily="2" charset="2"/>
              <a:buChar char="Ø"/>
            </a:pPr>
            <a:r>
              <a:rPr lang="en-US" dirty="0" smtClean="0"/>
              <a:t>Social Networks:</a:t>
            </a:r>
          </a:p>
          <a:p>
            <a:pPr lvl="2">
              <a:buFont typeface="Wingdings" pitchFamily="2" charset="2"/>
              <a:buChar char="Ø"/>
            </a:pPr>
            <a:r>
              <a:rPr lang="en-US" dirty="0"/>
              <a:t>Facebook</a:t>
            </a:r>
          </a:p>
          <a:p>
            <a:pPr lvl="2">
              <a:buFont typeface="Wingdings" pitchFamily="2" charset="2"/>
              <a:buChar char="Ø"/>
            </a:pPr>
            <a:r>
              <a:rPr lang="en-US" dirty="0"/>
              <a:t>Twitter</a:t>
            </a:r>
          </a:p>
          <a:p>
            <a:pPr lvl="2">
              <a:buFont typeface="Wingdings" pitchFamily="2" charset="2"/>
              <a:buChar char="Ø"/>
            </a:pPr>
            <a:r>
              <a:rPr lang="en-US" dirty="0" smtClean="0"/>
              <a:t>MySpace</a:t>
            </a:r>
            <a:endParaRPr lang="en-US" dirty="0"/>
          </a:p>
          <a:p>
            <a:pPr lvl="2">
              <a:buFont typeface="Wingdings" pitchFamily="2" charset="2"/>
              <a:buChar char="Ø"/>
            </a:pPr>
            <a:r>
              <a:rPr lang="en-US" dirty="0" err="1" smtClean="0"/>
              <a:t>MyYearbook</a:t>
            </a:r>
            <a:endParaRPr lang="en-US" dirty="0" smtClean="0"/>
          </a:p>
          <a:p>
            <a:pPr lvl="1">
              <a:buFont typeface="Wingdings" pitchFamily="2" charset="2"/>
              <a:buChar char="Ø"/>
            </a:pPr>
            <a:r>
              <a:rPr lang="en-US" dirty="0" smtClean="0"/>
              <a:t>Literacy degradation in society</a:t>
            </a:r>
          </a:p>
          <a:p>
            <a:pPr lvl="2">
              <a:buFont typeface="Wingdings" pitchFamily="2" charset="2"/>
              <a:buChar char="Ø"/>
            </a:pPr>
            <a:r>
              <a:rPr lang="en-US" dirty="0" smtClean="0"/>
              <a:t>Dis, </a:t>
            </a:r>
            <a:r>
              <a:rPr lang="en-US" dirty="0" err="1" smtClean="0"/>
              <a:t>dat</a:t>
            </a:r>
            <a:r>
              <a:rPr lang="en-US" dirty="0" smtClean="0"/>
              <a:t>, sup, dude, emojis</a:t>
            </a:r>
          </a:p>
          <a:p>
            <a:pPr lvl="2">
              <a:buFont typeface="Wingdings" pitchFamily="2" charset="2"/>
              <a:buChar char="Ø"/>
            </a:pPr>
            <a:r>
              <a:rPr lang="en-US" dirty="0" smtClean="0"/>
              <a:t>Can you read this? Yes? You are doing good so far</a:t>
            </a:r>
          </a:p>
          <a:p>
            <a:pPr lvl="2">
              <a:buFont typeface="Wingdings" pitchFamily="2" charset="2"/>
              <a:buChar char="Ø"/>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400" advClick="0" advTm="18000">
        <p:push dir="u"/>
      </p:transition>
    </mc:Choice>
    <mc:Fallback xmlns="">
      <p:transition xmlns:p14="http://schemas.microsoft.com/office/powerpoint/2010/main" advClick="0" advTm="18000">
        <p:push dir="u"/>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Comprehension</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a:buFont typeface="Wingdings" pitchFamily="2" charset="2"/>
              <a:buChar char="Ø"/>
            </a:pPr>
            <a:r>
              <a:rPr lang="en-US" dirty="0" smtClean="0"/>
              <a:t>Comprehension decline from Social Networks</a:t>
            </a:r>
          </a:p>
          <a:p>
            <a:pPr lvl="1">
              <a:buFont typeface="Wingdings" pitchFamily="2" charset="2"/>
              <a:buChar char="Ø"/>
            </a:pPr>
            <a:r>
              <a:rPr lang="en-US" i="1" dirty="0"/>
              <a:t>63 million </a:t>
            </a:r>
            <a:r>
              <a:rPr lang="en-US" i="1" dirty="0" smtClean="0"/>
              <a:t>Americans possessed </a:t>
            </a:r>
            <a:r>
              <a:rPr lang="en-US" i="1" dirty="0"/>
              <a:t>only basic literacy skills.</a:t>
            </a:r>
            <a:r>
              <a:rPr lang="en-US" dirty="0"/>
              <a:t> </a:t>
            </a:r>
            <a:r>
              <a:rPr lang="en-US" i="1" dirty="0"/>
              <a:t>A person with basic literacy skills can, for example, extract simple facts from a short newspaper article or determine the expiration date on a driver's license, but would be unable to understand a list of qualifications posted in an employment ad or fill out the forms required to obtain a driver's license in the first place.</a:t>
            </a:r>
            <a:endParaRPr lang="en-US" dirty="0"/>
          </a:p>
        </p:txBody>
      </p:sp>
    </p:spTree>
  </p:cSld>
  <p:clrMapOvr>
    <a:masterClrMapping/>
  </p:clrMapOvr>
  <mc:AlternateContent xmlns:mc="http://schemas.openxmlformats.org/markup-compatibility/2006" xmlns:p14="http://schemas.microsoft.com/office/powerpoint/2010/main">
    <mc:Choice Requires="p14">
      <p:transition p14:dur="400" advClick="0" advTm="28000">
        <p:push dir="u"/>
      </p:transition>
    </mc:Choice>
    <mc:Fallback xmlns="">
      <p:transition xmlns:p14="http://schemas.microsoft.com/office/powerpoint/2010/main" advClick="0" advTm="28000">
        <p:push dir="u"/>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304800" y="1600200"/>
            <a:ext cx="8686800" cy="4572000"/>
          </a:xfrm>
          <a:ln w="50800" cmpd="dbl">
            <a:solidFill>
              <a:schemeClr val="accent2"/>
            </a:solidFill>
          </a:ln>
        </p:spPr>
      </p:pic>
      <p:sp>
        <p:nvSpPr>
          <p:cNvPr id="2" name="Rectangle 1"/>
          <p:cNvSpPr>
            <a:spLocks noGrp="1"/>
          </p:cNvSpPr>
          <p:nvPr>
            <p:ph type="title"/>
          </p:nvPr>
        </p:nvSpPr>
        <p:spPr/>
        <p:txBody>
          <a:bodyPr/>
          <a:lstStyle/>
          <a:p>
            <a:r>
              <a:rPr lang="en-US" dirty="0" smtClean="0"/>
              <a:t>Comprehension (Contd.)</a:t>
            </a:r>
            <a:endParaRPr lang="en-US" dirty="0"/>
          </a:p>
        </p:txBody>
      </p:sp>
      <p:sp>
        <p:nvSpPr>
          <p:cNvPr id="3" name="Rectangle 2"/>
          <p:cNvSpPr>
            <a:spLocks noGrp="1"/>
          </p:cNvSpPr>
          <p:nvPr>
            <p:ph sz="quarter" idx="1"/>
          </p:nvPr>
        </p:nvSpPr>
        <p:spPr>
          <a:xfrm>
            <a:off x="609600" y="1589567"/>
            <a:ext cx="5410200" cy="4572000"/>
          </a:xfrm>
        </p:spPr>
        <p:txBody>
          <a:bodyPr>
            <a:normAutofit/>
          </a:bodyPr>
          <a:lstStyle/>
          <a:p>
            <a:pPr>
              <a:buFont typeface="Wingdings" pitchFamily="2" charset="2"/>
              <a:buChar char="Ø"/>
            </a:pPr>
            <a:r>
              <a:rPr lang="en-US" dirty="0" smtClean="0"/>
              <a:t>Battling lack of Comprehension</a:t>
            </a:r>
          </a:p>
          <a:p>
            <a:pPr lvl="1">
              <a:buFont typeface="Wingdings" pitchFamily="2" charset="2"/>
              <a:buChar char="Ø"/>
            </a:pPr>
            <a:r>
              <a:rPr lang="en-US" dirty="0" smtClean="0"/>
              <a:t>Not </a:t>
            </a:r>
            <a:r>
              <a:rPr lang="en-US" dirty="0"/>
              <a:t>just cursory sentence galloping but the constant social network and e-mail temptations that lurk on our gadgets — the bings and dings that interrupt “Call me Ishmael.</a:t>
            </a:r>
            <a:r>
              <a:rPr lang="en-US" dirty="0" smtClean="0"/>
              <a:t>”</a:t>
            </a:r>
          </a:p>
          <a:p>
            <a:pPr lvl="1">
              <a:buFont typeface="Wingdings" pitchFamily="2" charset="2"/>
              <a:buChar char="Ø"/>
            </a:pPr>
            <a:endParaRPr lang="en-US" dirty="0" smtClean="0"/>
          </a:p>
        </p:txBody>
      </p:sp>
    </p:spTree>
    <p:extLst>
      <p:ext uri="{BB962C8B-B14F-4D97-AF65-F5344CB8AC3E}">
        <p14:creationId xmlns:p14="http://schemas.microsoft.com/office/powerpoint/2010/main" val="4006729332"/>
      </p:ext>
    </p:extLst>
  </p:cSld>
  <p:clrMapOvr>
    <a:masterClrMapping/>
  </p:clrMapOvr>
  <mc:AlternateContent xmlns:mc="http://schemas.openxmlformats.org/markup-compatibility/2006" xmlns:p14="http://schemas.microsoft.com/office/powerpoint/2010/main">
    <mc:Choice Requires="p14">
      <p:transition p14:dur="400" advClick="0" advTm="24000">
        <p:push dir="u"/>
      </p:transition>
    </mc:Choice>
    <mc:Fallback xmlns="">
      <p:transition xmlns:p14="http://schemas.microsoft.com/office/powerpoint/2010/main" advClick="0" advTm="24000">
        <p:push dir="u"/>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152400" y="1600200"/>
            <a:ext cx="8839200" cy="4572000"/>
          </a:xfrm>
          <a:ln w="50800" cmpd="dbl">
            <a:solidFill>
              <a:schemeClr val="accent2"/>
            </a:solidFill>
          </a:ln>
        </p:spPr>
      </p:pic>
      <p:sp>
        <p:nvSpPr>
          <p:cNvPr id="2" name="Rectangle 1"/>
          <p:cNvSpPr>
            <a:spLocks noGrp="1"/>
          </p:cNvSpPr>
          <p:nvPr>
            <p:ph type="title"/>
          </p:nvPr>
        </p:nvSpPr>
        <p:spPr/>
        <p:txBody>
          <a:bodyPr/>
          <a:lstStyle/>
          <a:p>
            <a:r>
              <a:rPr lang="en-US" dirty="0" smtClean="0"/>
              <a:t>Speed Reading</a:t>
            </a:r>
            <a:endParaRPr lang="en-US" dirty="0"/>
          </a:p>
        </p:txBody>
      </p:sp>
      <p:sp>
        <p:nvSpPr>
          <p:cNvPr id="3" name="Rectangle 2"/>
          <p:cNvSpPr>
            <a:spLocks noGrp="1"/>
          </p:cNvSpPr>
          <p:nvPr>
            <p:ph sz="quarter" idx="1"/>
          </p:nvPr>
        </p:nvSpPr>
        <p:spPr>
          <a:xfrm>
            <a:off x="609600" y="1589567"/>
            <a:ext cx="8382000" cy="4572000"/>
          </a:xfrm>
        </p:spPr>
        <p:txBody>
          <a:bodyPr>
            <a:normAutofit/>
          </a:bodyPr>
          <a:lstStyle/>
          <a:p>
            <a:pPr>
              <a:buFont typeface="Wingdings" pitchFamily="2" charset="2"/>
              <a:buChar char="Ø"/>
            </a:pPr>
            <a:r>
              <a:rPr lang="en-US" sz="2400" dirty="0" smtClean="0"/>
              <a:t>Teenagers </a:t>
            </a:r>
            <a:r>
              <a:rPr lang="en-US" sz="2400" dirty="0"/>
              <a:t>are having declining scores on basic reading tests. Why is this happening? It is because they’re spending too much time on Social Media sites instead of reading a </a:t>
            </a:r>
            <a:r>
              <a:rPr lang="en-US" sz="2400" dirty="0" smtClean="0"/>
              <a:t>book.</a:t>
            </a:r>
          </a:p>
          <a:p>
            <a:pPr>
              <a:buFont typeface="Wingdings" pitchFamily="2" charset="2"/>
              <a:buChar char="Ø"/>
            </a:pPr>
            <a:r>
              <a:rPr lang="en-US" sz="2400" dirty="0" smtClean="0"/>
              <a:t>They </a:t>
            </a:r>
            <a:r>
              <a:rPr lang="en-US" sz="2400" dirty="0"/>
              <a:t>are taking shortcuts trough words, videos and sounds instead of strengthening their </a:t>
            </a:r>
            <a:r>
              <a:rPr lang="en-US" sz="2400" dirty="0" smtClean="0"/>
              <a:t>reading.</a:t>
            </a:r>
          </a:p>
          <a:p>
            <a:pPr>
              <a:buFont typeface="Wingdings" pitchFamily="2" charset="2"/>
              <a:buChar char="Ø"/>
            </a:pPr>
            <a:r>
              <a:rPr lang="en-US" sz="2400" dirty="0" smtClean="0"/>
              <a:t>Everyone </a:t>
            </a:r>
            <a:r>
              <a:rPr lang="en-US" sz="2400" dirty="0"/>
              <a:t>has a reading speed and a personal process to help them read, taking these shortcuts affect how we process the information and how much we learn from it.</a:t>
            </a:r>
            <a:endParaRPr lang="en-US" dirty="0"/>
          </a:p>
        </p:txBody>
      </p:sp>
    </p:spTree>
    <p:extLst>
      <p:ext uri="{BB962C8B-B14F-4D97-AF65-F5344CB8AC3E}">
        <p14:creationId xmlns:p14="http://schemas.microsoft.com/office/powerpoint/2010/main" val="1520474412"/>
      </p:ext>
    </p:extLst>
  </p:cSld>
  <p:clrMapOvr>
    <a:masterClrMapping/>
  </p:clrMapOvr>
  <mc:AlternateContent xmlns:mc="http://schemas.openxmlformats.org/markup-compatibility/2006" xmlns:p14="http://schemas.microsoft.com/office/powerpoint/2010/main">
    <mc:Choice Requires="p14">
      <p:transition p14:dur="400" advClick="0" advTm="15000">
        <p:push dir="u"/>
      </p:transition>
    </mc:Choice>
    <mc:Fallback xmlns="">
      <p:transition xmlns:p14="http://schemas.microsoft.com/office/powerpoint/2010/main" advClick="0" advTm="15000">
        <p:push dir="u"/>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assPencilRuler_bg.png"/>
          <p:cNvPicPr>
            <a:picLocks noGrp="1" noChangeAspect="1"/>
          </p:cNvPicPr>
          <p:nvPr>
            <p:ph sz="quarter" idx="2"/>
          </p:nvPr>
        </p:nvPicPr>
        <p:blipFill>
          <a:blip r:embed="rId3">
            <a:lum bright="28000" contrast="-63000"/>
          </a:blip>
          <a:stretch>
            <a:fillRect/>
          </a:stretch>
        </p:blipFill>
        <p:spPr>
          <a:xfrm>
            <a:off x="4572000" y="1600200"/>
            <a:ext cx="4419600" cy="4572000"/>
          </a:xfrm>
          <a:ln w="50800" cmpd="dbl">
            <a:solidFill>
              <a:schemeClr val="accent2"/>
            </a:solidFill>
          </a:ln>
        </p:spPr>
      </p:pic>
      <p:sp>
        <p:nvSpPr>
          <p:cNvPr id="2" name="Rectangle 1"/>
          <p:cNvSpPr>
            <a:spLocks noGrp="1"/>
          </p:cNvSpPr>
          <p:nvPr>
            <p:ph type="title"/>
          </p:nvPr>
        </p:nvSpPr>
        <p:spPr/>
        <p:txBody>
          <a:bodyPr/>
          <a:lstStyle/>
          <a:p>
            <a:r>
              <a:rPr lang="en-US" dirty="0"/>
              <a:t>Speed </a:t>
            </a:r>
            <a:r>
              <a:rPr lang="en-US" dirty="0" smtClean="0"/>
              <a:t>Reading (Contd.)</a:t>
            </a:r>
            <a:endParaRPr lang="en-US" dirty="0"/>
          </a:p>
        </p:txBody>
      </p:sp>
      <p:sp>
        <p:nvSpPr>
          <p:cNvPr id="3" name="Rectangle 2"/>
          <p:cNvSpPr>
            <a:spLocks noGrp="1"/>
          </p:cNvSpPr>
          <p:nvPr>
            <p:ph sz="quarter" idx="1"/>
          </p:nvPr>
        </p:nvSpPr>
        <p:spPr>
          <a:xfrm>
            <a:off x="609600" y="1589567"/>
            <a:ext cx="8382000" cy="4572000"/>
          </a:xfrm>
        </p:spPr>
        <p:txBody>
          <a:bodyPr>
            <a:normAutofit/>
          </a:bodyPr>
          <a:lstStyle/>
          <a:p>
            <a:pPr>
              <a:buFont typeface="Wingdings" pitchFamily="2" charset="2"/>
              <a:buChar char="Ø"/>
            </a:pPr>
            <a:r>
              <a:rPr lang="en-US" dirty="0" smtClean="0"/>
              <a:t>Children </a:t>
            </a:r>
            <a:r>
              <a:rPr lang="en-US" dirty="0"/>
              <a:t>and young adults of recent years process reading at the speed of full grown adult, and when they encounter the learning speed for their age at school they found it’s hard to </a:t>
            </a:r>
            <a:r>
              <a:rPr lang="en-US" dirty="0" smtClean="0"/>
              <a:t>follow.</a:t>
            </a:r>
          </a:p>
          <a:p>
            <a:pPr>
              <a:buFont typeface="Wingdings" pitchFamily="2" charset="2"/>
              <a:buChar char="Ø"/>
            </a:pPr>
            <a:r>
              <a:rPr lang="en-US" dirty="0" smtClean="0"/>
              <a:t>Children </a:t>
            </a:r>
            <a:r>
              <a:rPr lang="en-US" dirty="0"/>
              <a:t>now have to adjust their speed levels according to the circumstances, like the education programs designed for their age.</a:t>
            </a:r>
          </a:p>
          <a:p>
            <a:pPr marL="0" indent="0">
              <a:buNone/>
            </a:pPr>
            <a:endParaRPr lang="en-US" dirty="0"/>
          </a:p>
        </p:txBody>
      </p:sp>
      <p:pic>
        <p:nvPicPr>
          <p:cNvPr id="6" name="Picture 5" descr="speed-readin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4495800"/>
            <a:ext cx="2067537" cy="2147455"/>
          </a:xfrm>
          <a:prstGeom prst="rect">
            <a:avLst/>
          </a:prstGeom>
        </p:spPr>
      </p:pic>
    </p:spTree>
    <p:extLst>
      <p:ext uri="{BB962C8B-B14F-4D97-AF65-F5344CB8AC3E}">
        <p14:creationId xmlns:p14="http://schemas.microsoft.com/office/powerpoint/2010/main" val="934137317"/>
      </p:ext>
    </p:extLst>
  </p:cSld>
  <p:clrMapOvr>
    <a:masterClrMapping/>
  </p:clrMapOvr>
  <mc:AlternateContent xmlns:mc="http://schemas.openxmlformats.org/markup-compatibility/2006" xmlns:p14="http://schemas.microsoft.com/office/powerpoint/2010/main">
    <mc:Choice Requires="p14">
      <p:transition p14:dur="400" advClick="0" advTm="20000">
        <p:push dir="u"/>
      </p:transition>
    </mc:Choice>
    <mc:Fallback xmlns="">
      <p:transition xmlns:p14="http://schemas.microsoft.com/office/powerpoint/2010/main" advClick="0" advTm="20000">
        <p:push dir="u"/>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Vocabulary</a:t>
            </a:r>
            <a:endParaRPr lang="en-US" dirty="0"/>
          </a:p>
        </p:txBody>
      </p:sp>
      <p:sp>
        <p:nvSpPr>
          <p:cNvPr id="6" name="Title 1"/>
          <p:cNvSpPr txBox="1">
            <a:spLocks/>
          </p:cNvSpPr>
          <p:nvPr/>
        </p:nvSpPr>
        <p:spPr>
          <a:xfrm rot="19776407">
            <a:off x="1143989" y="1291333"/>
            <a:ext cx="5323760" cy="806209"/>
          </a:xfrm>
          <a:prstGeom prst="rect">
            <a:avLst/>
          </a:prstGeom>
        </p:spPr>
        <p:txBody>
          <a:bodyPr vert="horz" anchor="ctr">
            <a:normAutofit/>
          </a:bodyPr>
          <a:lstStyle>
            <a:lvl1pPr algn="l" rtl="0" eaLnBrk="1" latinLnBrk="0" hangingPunct="1">
              <a:spcBef>
                <a:spcPct val="0"/>
              </a:spcBef>
              <a:buNone/>
              <a:defRPr sz="4400" kern="1200">
                <a:solidFill>
                  <a:schemeClr val="tx2"/>
                </a:solidFill>
                <a:latin typeface="+mj-lt"/>
                <a:ea typeface="+mj-ea"/>
                <a:cs typeface="+mj-cs"/>
              </a:defRPr>
            </a:lvl1pPr>
          </a:lstStyle>
          <a:p>
            <a:r>
              <a:rPr lang="en-US" sz="2800" smtClean="0"/>
              <a:t>IDK</a:t>
            </a:r>
            <a:endParaRPr lang="en-US" sz="2800" dirty="0"/>
          </a:p>
        </p:txBody>
      </p:sp>
      <p:sp>
        <p:nvSpPr>
          <p:cNvPr id="7" name="Rectangle 6"/>
          <p:cNvSpPr/>
          <p:nvPr/>
        </p:nvSpPr>
        <p:spPr>
          <a:xfrm rot="1383325">
            <a:off x="5135423" y="1655190"/>
            <a:ext cx="2142260" cy="523220"/>
          </a:xfrm>
          <a:prstGeom prst="rect">
            <a:avLst/>
          </a:prstGeom>
          <a:noFill/>
        </p:spPr>
        <p:txBody>
          <a:bodyPr wrap="square" lIns="91440" tIns="45720" rIns="91440" bIns="45720">
            <a:spAutoFit/>
          </a:bodyPr>
          <a:lstStyle/>
          <a:p>
            <a:pPr algn="ctr"/>
            <a:r>
              <a:rPr lang="en-US" sz="2800" b="1" cap="none" spc="0" dirty="0" smtClean="0">
                <a:ln w="12700">
                  <a:solidFill>
                    <a:schemeClr val="accent2"/>
                  </a:solidFill>
                  <a:prstDash val="solid"/>
                </a:ln>
                <a:solidFill>
                  <a:schemeClr val="bg2">
                    <a:tint val="85000"/>
                    <a:satMod val="155000"/>
                  </a:schemeClr>
                </a:solidFill>
                <a:effectLst>
                  <a:outerShdw blurRad="41275" dist="20320" dir="1800000" algn="tl" rotWithShape="0">
                    <a:srgbClr val="000000">
                      <a:alpha val="40000"/>
                    </a:srgbClr>
                  </a:outerShdw>
                </a:effectLst>
              </a:rPr>
              <a:t>OMG</a:t>
            </a:r>
            <a:endParaRPr lang="en-US" sz="2800" b="1" cap="none" spc="0" dirty="0">
              <a:ln w="12700">
                <a:solidFill>
                  <a:schemeClr val="accent2"/>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0832371">
            <a:off x="1116209" y="4707105"/>
            <a:ext cx="839167" cy="923330"/>
          </a:xfrm>
          <a:prstGeom prst="rect">
            <a:avLst/>
          </a:prstGeom>
          <a:noFill/>
        </p:spPr>
        <p:txBody>
          <a:bodyPr wrap="none" lIns="91440" tIns="45720" rIns="91440" bIns="45720">
            <a:spAutoFit/>
          </a:bodyPr>
          <a:lstStyle/>
          <a:p>
            <a:pPr algn="ctr"/>
            <a:r>
              <a:rPr lang="en-US" sz="2800" b="1" cap="none" spc="0" dirty="0" err="1" smtClean="0">
                <a:ln w="12700">
                  <a:solidFill>
                    <a:schemeClr val="accent6">
                      <a:lumMod val="7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rPr>
              <a:t>Smh</a:t>
            </a:r>
            <a:r>
              <a:rPr lang="en-US" sz="5400" b="1" cap="none" spc="0" dirty="0" smtClean="0">
                <a:ln w="12700">
                  <a:solidFill>
                    <a:schemeClr val="accent6">
                      <a:lumMod val="7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rPr>
              <a:t> </a:t>
            </a:r>
            <a:endParaRPr lang="en-US" sz="5400" b="1" cap="none" spc="0" dirty="0">
              <a:ln w="12700">
                <a:solidFill>
                  <a:schemeClr val="accent6">
                    <a:lumMod val="7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endParaRPr>
          </a:p>
        </p:txBody>
      </p:sp>
      <p:sp>
        <p:nvSpPr>
          <p:cNvPr id="9" name="TextBox 8"/>
          <p:cNvSpPr txBox="1"/>
          <p:nvPr/>
        </p:nvSpPr>
        <p:spPr>
          <a:xfrm>
            <a:off x="1074578" y="2761068"/>
            <a:ext cx="7212170" cy="923330"/>
          </a:xfrm>
          <a:prstGeom prst="rect">
            <a:avLst/>
          </a:prstGeom>
          <a:noFill/>
        </p:spPr>
        <p:txBody>
          <a:bodyPr wrap="square" rtlCol="0">
            <a:spAutoFit/>
          </a:bodyPr>
          <a:lstStyle/>
          <a:p>
            <a:r>
              <a:rPr lang="en-US" sz="5400" dirty="0" smtClean="0"/>
              <a:t>OMG! Becky did U C </a:t>
            </a:r>
            <a:r>
              <a:rPr lang="en-US" sz="5400" dirty="0" err="1" smtClean="0"/>
              <a:t>dat</a:t>
            </a:r>
            <a:r>
              <a:rPr lang="en-US" sz="5400" dirty="0" smtClean="0"/>
              <a:t>?</a:t>
            </a:r>
            <a:endParaRPr lang="en-US" sz="5400" dirty="0"/>
          </a:p>
        </p:txBody>
      </p:sp>
      <p:sp>
        <p:nvSpPr>
          <p:cNvPr id="10" name="Rectangle 9"/>
          <p:cNvSpPr/>
          <p:nvPr/>
        </p:nvSpPr>
        <p:spPr>
          <a:xfrm rot="1327719">
            <a:off x="7921924" y="5443709"/>
            <a:ext cx="684803" cy="523220"/>
          </a:xfrm>
          <a:prstGeom prst="rect">
            <a:avLst/>
          </a:prstGeom>
          <a:noFill/>
        </p:spPr>
        <p:txBody>
          <a:bodyPr wrap="none" lIns="91440" tIns="45720" rIns="91440" bIns="45720">
            <a:spAutoFit/>
          </a:bodyPr>
          <a:lstStyle/>
          <a:p>
            <a:pPr algn="ctr"/>
            <a:r>
              <a:rPr lang="en-US" sz="28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LoL</a:t>
            </a:r>
            <a:endPar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0671459">
            <a:off x="793875" y="1621837"/>
            <a:ext cx="777977"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Btw</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rot="493272">
            <a:off x="3173457" y="4474765"/>
            <a:ext cx="714859" cy="523220"/>
          </a:xfrm>
          <a:prstGeom prst="rect">
            <a:avLst/>
          </a:prstGeom>
          <a:noFill/>
        </p:spPr>
        <p:txBody>
          <a:bodyPr wrap="none" lIns="91440" tIns="45720" rIns="91440" bIns="45720">
            <a:spAutoFit/>
          </a:bodyPr>
          <a:lstStyle/>
          <a:p>
            <a:pPr algn="ctr"/>
            <a:r>
              <a:rPr lang="en-US" sz="28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BrB</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Rectangle 12"/>
          <p:cNvSpPr/>
          <p:nvPr/>
        </p:nvSpPr>
        <p:spPr>
          <a:xfrm rot="20750819">
            <a:off x="4671380" y="4858590"/>
            <a:ext cx="2268971" cy="584776"/>
          </a:xfrm>
          <a:prstGeom prst="rect">
            <a:avLst/>
          </a:prstGeom>
          <a:noFill/>
        </p:spPr>
        <p:txBody>
          <a:bodyPr wrap="none" lIns="91440" tIns="45720" rIns="91440" bIns="45720">
            <a:spAutoFit/>
          </a:bodyPr>
          <a:lstStyle/>
          <a:p>
            <a:pPr algn="ctr"/>
            <a:r>
              <a:rPr lang="en-US" sz="3200" b="1" dirty="0" smtClean="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rPr>
              <a:t>2b or not 2b </a:t>
            </a:r>
            <a:endParaRPr lang="en-US" sz="3200" b="1" cap="none" spc="0" dirty="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endParaRPr>
          </a:p>
        </p:txBody>
      </p:sp>
      <p:sp>
        <p:nvSpPr>
          <p:cNvPr id="14" name="Rectangle 13"/>
          <p:cNvSpPr/>
          <p:nvPr/>
        </p:nvSpPr>
        <p:spPr>
          <a:xfrm rot="20447335">
            <a:off x="7546933" y="999614"/>
            <a:ext cx="569387" cy="523220"/>
          </a:xfrm>
          <a:prstGeom prst="rect">
            <a:avLst/>
          </a:prstGeom>
          <a:noFill/>
        </p:spPr>
        <p:txBody>
          <a:bodyPr wrap="none" lIns="91440" tIns="45720" rIns="91440" bIns="45720">
            <a:spAutoFit/>
          </a:bodyPr>
          <a:lstStyle/>
          <a:p>
            <a:pPr algn="ctr"/>
            <a:r>
              <a:rPr lang="en-US" sz="2800" b="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rPr>
              <a:t>RT</a:t>
            </a:r>
            <a:endParaRPr lang="en-US" sz="2800" b="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endParaRPr>
          </a:p>
        </p:txBody>
      </p:sp>
      <p:sp>
        <p:nvSpPr>
          <p:cNvPr id="15" name="Rectangle 14"/>
          <p:cNvSpPr/>
          <p:nvPr/>
        </p:nvSpPr>
        <p:spPr>
          <a:xfrm rot="1572545">
            <a:off x="3503492" y="1902029"/>
            <a:ext cx="798491" cy="523220"/>
          </a:xfrm>
          <a:prstGeom prst="rect">
            <a:avLst/>
          </a:prstGeom>
          <a:noFill/>
        </p:spPr>
        <p:txBody>
          <a:bodyPr wrap="none" lIns="91440" tIns="45720" rIns="91440" bIns="45720">
            <a:spAutoFit/>
          </a:bodyPr>
          <a:lstStyle/>
          <a:p>
            <a:pPr algn="ctr"/>
            <a:r>
              <a:rPr lang="en-US" sz="2800" b="1" cap="none" spc="0" dirty="0" err="1" smtClean="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rPr>
              <a:t>TTyl</a:t>
            </a:r>
            <a:endParaRPr lang="en-US" sz="2800" b="1" cap="none" spc="0" dirty="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rot="19989890">
            <a:off x="5967113" y="3316131"/>
            <a:ext cx="3433782"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ROFLMAO</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Rectangle 17"/>
          <p:cNvSpPr/>
          <p:nvPr/>
        </p:nvSpPr>
        <p:spPr>
          <a:xfrm rot="821824">
            <a:off x="2451659" y="5486212"/>
            <a:ext cx="1396536"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5400" b="1" cap="none" spc="0" dirty="0" smtClean="0">
                <a:ln w="12700">
                  <a:solidFill>
                    <a:srgbClr val="FF0000"/>
                  </a:solidFill>
                  <a:prstDash val="solid"/>
                </a:ln>
                <a:solidFill>
                  <a:schemeClr val="tx2">
                    <a:lumMod val="60000"/>
                    <a:lumOff val="40000"/>
                  </a:schemeClr>
                </a:solidFill>
                <a:effectLst>
                  <a:outerShdw blurRad="41275" dist="20320" dir="1800000" algn="tl" rotWithShape="0">
                    <a:srgbClr val="000000">
                      <a:alpha val="40000"/>
                    </a:srgbClr>
                  </a:outerShdw>
                </a:effectLst>
              </a:rPr>
              <a:t>FTW</a:t>
            </a:r>
            <a:endParaRPr lang="en-US" sz="5400" b="1" cap="none" spc="0" dirty="0">
              <a:ln w="12700">
                <a:solidFill>
                  <a:srgbClr val="FF0000"/>
                </a:solidFill>
                <a:prstDash val="solid"/>
              </a:ln>
              <a:solidFill>
                <a:schemeClr val="tx2">
                  <a:lumMod val="60000"/>
                  <a:lumOff val="4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946916745"/>
      </p:ext>
    </p:extLst>
  </p:cSld>
  <p:clrMapOvr>
    <a:masterClrMapping/>
  </p:clrMapOvr>
  <mc:AlternateContent xmlns:mc="http://schemas.openxmlformats.org/markup-compatibility/2006" xmlns:p14="http://schemas.microsoft.com/office/powerpoint/2010/main">
    <mc:Choice Requires="p14">
      <p:transition p14:dur="400" advClick="0" advTm="5000">
        <p:push dir="u"/>
      </p:transition>
    </mc:Choice>
    <mc:Fallback xmlns="">
      <p:transition xmlns:p14="http://schemas.microsoft.com/office/powerpoint/2010/main" advClick="0" advTm="5000">
        <p:push dir="u"/>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Vocabulary (Contd.)</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sz="3200" dirty="0" smtClean="0"/>
              <a:t>Lack of vocabulary develops </a:t>
            </a:r>
            <a:r>
              <a:rPr lang="en-US" sz="3200" dirty="0"/>
              <a:t>bad habits in the </a:t>
            </a:r>
            <a:r>
              <a:rPr lang="en-US" sz="3200" dirty="0" smtClean="0"/>
              <a:t>classroom</a:t>
            </a:r>
          </a:p>
          <a:p>
            <a:pPr>
              <a:buFont typeface="Wingdings" pitchFamily="2" charset="2"/>
              <a:buChar char="Ø"/>
            </a:pPr>
            <a:r>
              <a:rPr lang="en-US" sz="3200" dirty="0" smtClean="0"/>
              <a:t>Slang speak limits communication abilities</a:t>
            </a:r>
          </a:p>
          <a:p>
            <a:pPr>
              <a:buFont typeface="Wingdings" pitchFamily="2" charset="2"/>
              <a:buChar char="Ø"/>
            </a:pPr>
            <a:r>
              <a:rPr lang="en-US" sz="3200" dirty="0"/>
              <a:t>As technology develops this will be a growing problem</a:t>
            </a:r>
          </a:p>
          <a:p>
            <a:pPr marL="0" indent="0">
              <a:buNone/>
            </a:pPr>
            <a:endParaRPr lang="en-US" sz="3200" dirty="0"/>
          </a:p>
          <a:p>
            <a:pPr>
              <a:buFont typeface="Wingdings" pitchFamily="2" charset="2"/>
              <a:buChar char="Ø"/>
            </a:pPr>
            <a:endParaRPr lang="en-US" dirty="0" smtClean="0"/>
          </a:p>
        </p:txBody>
      </p:sp>
      <p:pic>
        <p:nvPicPr>
          <p:cNvPr id="5" name="Picture 4" descr="401.270.0_f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4119088"/>
            <a:ext cx="2769686" cy="273891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400" advClick="0" advTm="40000">
        <p:push dir="u"/>
      </p:transition>
    </mc:Choice>
    <mc:Fallback xmlns="">
      <p:transition xmlns:p14="http://schemas.microsoft.com/office/powerpoint/2010/main" advClick="0" advTm="40000">
        <p:push dir="u"/>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C103524799990">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TC103524799990</Template>
  <TotalTime>0</TotalTime>
  <Words>1631</Words>
  <Application>Microsoft Macintosh PowerPoint</Application>
  <PresentationFormat>On-screen Show (4:3)</PresentationFormat>
  <Paragraphs>283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TC103524799990</vt:lpstr>
      <vt:lpstr>   T3h NTWrk B4 tym3  Social network’s effect on literacy</vt:lpstr>
      <vt:lpstr>Presentation order:</vt:lpstr>
      <vt:lpstr>Introduction/Course Description</vt:lpstr>
      <vt:lpstr>Comprehension</vt:lpstr>
      <vt:lpstr>Comprehension (Contd.)</vt:lpstr>
      <vt:lpstr>Speed Reading</vt:lpstr>
      <vt:lpstr>Speed Reading (Contd.)</vt:lpstr>
      <vt:lpstr>Vocabulary</vt:lpstr>
      <vt:lpstr>Vocabulary (Contd.)</vt:lpstr>
      <vt:lpstr>Spelling</vt:lpstr>
      <vt:lpstr>Spelling (Contd.)</vt:lpstr>
      <vt:lpstr>Punctuation </vt:lpstr>
      <vt:lpstr>Punctuation (Contd.)</vt:lpstr>
      <vt:lpstr>Grammar</vt:lpstr>
      <vt:lpstr>Grammar (Cont.)</vt:lpstr>
      <vt:lpstr>Language Evolution</vt:lpstr>
      <vt:lpstr>Language Evolution (Contd.)</vt:lpstr>
      <vt:lpstr>Examples:</vt:lpstr>
      <vt:lpstr>Examples</vt:lpstr>
      <vt:lpstr>Conclusion</vt:lpstr>
      <vt:lpstr>Questions?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(paper and pencil design)</dc:title>
  <dc:creator/>
  <cp:keywords/>
  <cp:lastModifiedBy/>
  <cp:revision>1</cp:revision>
  <dcterms:modified xsi:type="dcterms:W3CDTF">2014-07-16T15:37:02Z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