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78" r:id="rId11"/>
    <p:sldId id="280" r:id="rId12"/>
    <p:sldId id="260" r:id="rId13"/>
    <p:sldId id="271" r:id="rId14"/>
    <p:sldId id="272" r:id="rId15"/>
    <p:sldId id="281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" y="-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4125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r.search.yahoo.com/_ylt=AwrTcXiBVLRU034AtAOjzbkF;_ylu=X3oDMTBxNG1oMmE2BHNlYwNmcC1hdHRyaWIEc2xrA3J1cmwEaXQD/RV=2/RE=1421133057/RO=11/RU=http://www.clipartbest.com/magnifying-glass-png-transparent/RK=0/RS=mbs0zU4DKG.Zv1uOaUZZmA7UUhA-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r.search.yahoo.com/_ylt=AwrTcXiBVLRU034AtAOjzbkF;_ylu=X3oDMTBxNG1oMmE2BHNlYwNmcC1hdHRyaWIEc2xrA3J1cmwEaXQD/RV=2/RE=1421133057/RO=11/RU=http://www.clipartbest.com/magnifying-glass-png-transparent/RK=0/RS=mbs0zU4DKG.Zv1uOaUZZmA7UUhA-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static.giantbomb.com/uploads/scale_small/1/10227/285240-ea_sports_logo.jpg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search.yahoo.com/images/view;_ylt=AwrTcdC.kK1UrQUAypIPxQt.;_ylu=X3oDMTBsOXB2YTRjBHNlYwNzYwRjb2xvA2dxMQR2dGlkAw--?p=operation+smile+logo&amp;back=https://search.yahoo.com/yhs/search?p=operation+smile+logo&amp;type=mcy_frg02_15_2_sa&amp;param1=yhsbeacon&amp;param2=f=4&amp;b=Chrome&amp;cc=US&amp;p=mcy&amp;cd=2XzuyEtN2Y1L1Qzu0AtDyEyEtB0BtCtBtG0CyDyE0AtGyDyByE0CtG0AyCzztDtGyB0DtC0B0CtAyCtB0EtBzyyEtN1Q2Zzu0StCtCtDtDtN1L2XzutBtFtDtFtDtFzztN1L1Czu&amp;cr=950653614&amp;a=mcy_frg02_15_2_sa&amp;hsimp=yhs-fullyhosted_011&amp;hspart=iry&amp;ei=UTF-8&amp;w=208&amp;h=188&amp;imgurl=www.outsourcedsolutions.biz/wp-content/uploads/2013/06/OPERATION-SMILE.jpg&amp;size=60KB&amp;name=OPERATION-SMILE.jpg&amp;rcurl=http://www.outsourcedsolutions.biz/bellevue/responsibility/outsourced-solutions-reviews/&amp;rurl=http://www.outsourcedsolutions.biz/bellevue/responsibility/outsourced-solutions-reviews/&amp;type=&amp;no=2&amp;tt=108&amp;oid=457d4781fa8fd640a44d7ff2d38deabc&amp;tit=www.operationsmile.org&amp;sigr=12oer7fi4&amp;sigi=12avi111f&amp;sign=10jvi48cc&amp;sigt=103tlvovk&amp;sigb=1bn0ehf6d&amp;fr=yhs-iry-fullyhosted_011&amp;hspart=iry&amp;hsimp=yhs-fullyhosted_011" TargetMode="External"/><Relationship Id="rId4" Type="http://schemas.openxmlformats.org/officeDocument/2006/relationships/hyperlink" Target="https://images.search.yahoo.com/images/view;_ylt=AwrB8pOoka1U9n0Ad5SJzbkF;_ylu=X3oDMTIyYWZldnFkBHNlYwNzcgRzbGsDaW1nBG9pZAMyNTViNjVhMGM2YTkyY2JkN2VmMzdkNzQ4ZGM5M2JmZARncG9zAzcEaXQDYmluZw--?.origin=&amp;back=https://images.search.yahoo.com/yhs/search?p=united+way+logo&amp;type=mcy_frg02_15_2_sa&amp;fr2=piv-web&amp;hsimp=yhs-fullyhosted_011&amp;hspart=iry&amp;tab=organic&amp;ri=7&amp;w=800&amp;h=592&amp;imgurl=d2wkegjj8g6j4.cloudfront.net/images/campaign_assets/photos/000/004/757/width_800/united-way-logo-colortif.gif&amp;rurl=http://schwans.flipgive.com/campaigns/4294-scurry-county-united-way&amp;size=77.5KB&amp;name=%3Cb%3EUnited-way-logo%3C/b%3E-colortif&amp;p=united+way+logo&amp;oid=255b65a0c6a92cbd7ef37d748dc93bfd&amp;fr2=piv-web&amp;fr=&amp;tt=%3Cb%3EUnited-way-logo%3C/b%3E-colortif&amp;b=0&amp;ni=21&amp;no=7&amp;ts=&amp;tab=organic&amp;sigr=123k6a67r&amp;sigb=14ll0kgo0&amp;sigi=13dtfd61l&amp;sigt=10v58e0jt&amp;sign=10v58e0jt&amp;.crumb=7rWRt/I91Qf&amp;fr2=piv-web&amp;hsimp=yhs-fullyhosted_011&amp;hspart=iry&amp;type=mcy_frg02_15_2_sa" TargetMode="External"/><Relationship Id="rId5" Type="http://schemas.openxmlformats.org/officeDocument/2006/relationships/hyperlink" Target="https://www.google.com/search?q=children's+miracle+network&amp;biw=813&amp;bih=393&amp;source=lnms&amp;tbm=isch&amp;sa=X&amp;ei=FZKtVOHWA8qnNqOVgqgE&amp;sqi=2&amp;ved=0CAYQ_AUoAQ%23imgdii=_&amp;imgrc=H4OAJrMsxXXo_M:;-9UjnTJ67iYFFM;http://opentimez.com/wp-content/uploads/2013/03/childrensmiraclenetwork.jpg;http://opentimez.com/childrens-miracle-network/;2998;1635" TargetMode="External"/><Relationship Id="rId6" Type="http://schemas.openxmlformats.org/officeDocument/2006/relationships/hyperlink" Target="http://210again.blogspot.com/2012/09/day-203-motivation-tuesday-meet-these.html" TargetMode="External"/><Relationship Id="rId7" Type="http://schemas.openxmlformats.org/officeDocument/2006/relationships/hyperlink" Target="https://images.search.yahoo.com/images/view;_ylt=AwrB8pKdk61UKE8AyHCJzbkF;_ylu=X3oDMTIyZDdqcmE5BHNlYwNzcgRzbGsDaW1nBG9pZANkYjczMzViZGJmZTUxZTZlN2NhY2EzNDk2NzQwYzIzMgRncG9zAzEEaXQDYmluZw--?.origin=&amp;back=https://images.search.yahoo.com/yhs/search?p=make+a+wish+foundation&amp;type=mcy_frg02_15_2_sa&amp;fr2=piv-web&amp;hsimp=yhs-fullyhosted_011&amp;hspart=iry&amp;tab=organic&amp;ri=1&amp;w=1050&amp;h=300&amp;imgurl=www.relocatecolumbus.com/vsites/000-briankemp/image/make-a-wish-logo.jpg&amp;rurl=http://www.relocatecolumbus.com/home/about-us/make-a-wish.html&amp;size=52.6KB&amp;name=Brian+Kemp+Real+Estate+Group+Supports+the+%3Cb%3EMake+a+Wish+Foundation%3C/b%3E&amp;p=make-a-wish+foundation&amp;oid=db7335bdbfe51e6e7caca3496740c232&amp;fr2=piv-web&amp;fr=&amp;rw=make-a-wish+foundation&amp;tt=Brian+Kemp+Real+Estate+Group+Supports+the+%3Cb%3EMake+a+Wish+Foundation%3C/b%3E&amp;b=0&amp;ni=21&amp;no=1&amp;ts=&amp;tab=organic&amp;sigr=11ul79c16&amp;sigb=14sg0utj2&amp;sigi=128e1oai4&amp;sigt=127506hbu&amp;sign=127506hbu&amp;.crumb=7rWRt/I91Qf&amp;fr2=piv-web&amp;hsimp=yhs-fullyhosted_011&amp;hspart=iry&amp;type=mcy_frg02_15_2_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search.yahoo.com/images/view;_ylt=AwrB8pQYwsVUsGYARB.JzbkF;_ylu=X3oDMTIyM2IxMWpnBHNlYwNzcgRzbGsDaW1nBG9pZAMyNmMyOGQwOGNkOGEyM2RkMDJhZjhhYzFkZjM4NzIxZQRncG9zAzEEaXQDYmluZw--?.origin=&amp;back=https://images.search.yahoo.com/yhs/search?p=operation+smile+logo&amp;n=60&amp;ei=UTF-8&amp;y=Search&amp;type=mcy_frg02_15_2_ch&amp;fr=yhs-iry-fullyhosted_011&amp;fr2=sb-top-images.search.yahoo.com&amp;hsimp=yhs-fullyhosted_011&amp;hspart=iry&amp;tab=organic&amp;ri=1&amp;w=1200&amp;h=360&amp;imgurl=www.naturebumz.com/media/OperationSmileLogo.jpg&amp;rurl=http://www.investsmartuk.co.uk/donate_your_commission&amp;size=192.0KB&amp;name=%3Cb%3EOperation+Smile+logo%3C/b%3E&amp;p=operation+smile+logo&amp;oid=26c28d08cd8a23dd02af8ac1df38721e&amp;fr2=sb-top-images.search.yahoo.com&amp;fr=yhs-iry-fullyhosted_011&amp;tt=%3Cb%3EOperation+Smile+logo%3C/b%3E&amp;b=0&amp;ni=480&amp;no=1&amp;ts=&amp;tab=organic&amp;sigr=11l1c788a&amp;sigb=1733gipt1&amp;sigi=11fojl4e2&amp;sigt=10ra0kclq&amp;sign=10ra0kclq&amp;.crumb=yf5gvu51Ck/&amp;fr=yhs-iry-fullyhosted_011&amp;fr2=sb-top-images.search.yahoo.com&amp;hsimp=yhs-fullyhosted_011&amp;hspart=iry&amp;type=mcy_frg02_15_2_ch" TargetMode="External"/><Relationship Id="rId4" Type="http://schemas.openxmlformats.org/officeDocument/2006/relationships/hyperlink" Target="https://images.search.yahoo.com/images/view;_ylt=AwrB8pOoka1U9n0Ad5SJzbkF;_ylu=X3oDMTIyYWZldnFkBHNlYwNzcgRzbGsDaW1nBG9pZAMyNTViNjVhMGM2YTkyY2JkN2VmMzdkNzQ4ZGM5M2JmZARncG9zAzcEaXQDYmluZw--?.origin=&amp;back=https://images.search.yahoo.com/yhs/search?p=united+way+logo&amp;type=mcy_frg02_15_2_sa&amp;fr2=piv-web&amp;hsimp=yhs-fullyhosted_011&amp;hspart=iry&amp;tab=organic&amp;ri=7&amp;w=800&amp;h=592&amp;imgurl=d2wkegjj8g6j4.cloudfront.net/images/campaign_assets/photos/000/004/757/width_800/united-way-logo-colortif.gif&amp;rurl=http://schwans.flipgive.com/campaigns/4294-scurry-county-united-way&amp;size=77.5KB&amp;name=%3Cb%3EUnited-way-logo%3C/b%3E-colortif&amp;p=united+way+logo&amp;oid=255b65a0c6a92cbd7ef37d748dc93bfd&amp;fr2=piv-web&amp;fr=&amp;tt=%3Cb%3EUnited-way-logo%3C/b%3E-colortif&amp;b=0&amp;ni=21&amp;no=7&amp;ts=&amp;tab=organic&amp;sigr=123k6a67r&amp;sigb=14ll0kgo0&amp;sigi=13dtfd61l&amp;sigt=10v58e0jt&amp;sign=10v58e0jt&amp;.crumb=7rWRt/I91Qf&amp;fr2=piv-web&amp;hsimp=yhs-fullyhosted_011&amp;hspart=iry&amp;type=mcy_frg02_15_2_sa" TargetMode="External"/><Relationship Id="rId5" Type="http://schemas.openxmlformats.org/officeDocument/2006/relationships/hyperlink" Target="http://210again.blogspot.com/2012/09/day-203-motivation-tuesday-meet-these.html" TargetMode="External"/><Relationship Id="rId6" Type="http://schemas.openxmlformats.org/officeDocument/2006/relationships/hyperlink" Target="https://images.search.yahoo.com/images/view;_ylt=AwrB8pKdk61UKE8AyHCJzbkF;_ylu=X3oDMTIyZDdqcmE5BHNlYwNzcgRzbGsDaW1nBG9pZANkYjczMzViZGJmZTUxZTZlN2NhY2EzNDk2NzQwYzIzMgRncG9zAzEEaXQDYmluZw--?.origin=&amp;back=https://images.search.yahoo.com/yhs/search?p=make+a+wish+foundation&amp;type=mcy_frg02_15_2_sa&amp;fr2=piv-web&amp;hsimp=yhs-fullyhosted_011&amp;hspart=iry&amp;tab=organic&amp;ri=1&amp;w=1050&amp;h=300&amp;imgurl=www.relocatecolumbus.com/vsites/000-briankemp/image/make-a-wish-logo.jpg&amp;rurl=http://www.relocatecolumbus.com/home/about-us/make-a-wish.html&amp;size=52.6KB&amp;name=Brian+Kemp+Real+Estate+Group+Supports+the+%3Cb%3EMake+a+Wish+Foundation%3C/b%3E&amp;p=make-a-wish+foundation&amp;oid=db7335bdbfe51e6e7caca3496740c232&amp;fr2=piv-web&amp;fr=&amp;rw=make-a-wish+foundation&amp;tt=Brian+Kemp+Real+Estate+Group+Supports+the+%3Cb%3EMake+a+Wish+Foundation%3C/b%3E&amp;b=0&amp;ni=21&amp;no=1&amp;ts=&amp;tab=organic&amp;sigr=11ul79c16&amp;sigb=14sg0utj2&amp;sigi=128e1oai4&amp;sigt=127506hbu&amp;sign=127506hbu&amp;.crumb=7rWRt/I91Qf&amp;fr2=piv-web&amp;hsimp=yhs-fullyhosted_011&amp;hspart=iry&amp;type=mcy_frg02_15_2_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/index.php?title=Bart_Christopher&amp;action=edit&amp;redlink=1" TargetMode="External"/><Relationship Id="rId12" Type="http://schemas.openxmlformats.org/officeDocument/2006/relationships/hyperlink" Target="http://en.wikipedia.org/wiki/Mission_statement%23cite_note-2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en.wikipedia.org/wiki/University_and_college_admissions" TargetMode="External"/><Relationship Id="rId4" Type="http://schemas.openxmlformats.org/officeDocument/2006/relationships/hyperlink" Target="http://en.wikipedia.org/wiki/Admissions_essay" TargetMode="External"/><Relationship Id="rId5" Type="http://schemas.openxmlformats.org/officeDocument/2006/relationships/hyperlink" Target="http://en.wikipedia.org/wiki/Company" TargetMode="External"/><Relationship Id="rId6" Type="http://schemas.openxmlformats.org/officeDocument/2006/relationships/hyperlink" Target="http://en.wikipedia.org/wiki/Organization" TargetMode="External"/><Relationship Id="rId7" Type="http://schemas.openxmlformats.org/officeDocument/2006/relationships/hyperlink" Target="http://en.wikipedia.org/wiki/Person" TargetMode="External"/><Relationship Id="rId8" Type="http://schemas.openxmlformats.org/officeDocument/2006/relationships/hyperlink" Target="http://en.wikipedia.org/wiki/Reason_for_existing" TargetMode="External"/><Relationship Id="rId9" Type="http://schemas.openxmlformats.org/officeDocument/2006/relationships/hyperlink" Target="http://en.wikipedia.org/wiki/Decision-making" TargetMode="External"/><Relationship Id="rId10" Type="http://schemas.openxmlformats.org/officeDocument/2006/relationships/hyperlink" Target="http://en.wikipedia.org/wiki/Mission_statement%23cite_note-1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r.search.yahoo.com/_ylt=AwrTcXiBVLRU034AtAOjzbkF;_ylu=X3oDMTBxNG1oMmE2BHNlYwNmcC1hdHRyaWIEc2xrA3J1cmwEaXQD/RV=2/RE=1421133057/RO=11/RU=http://www.clipartbest.com/magnifying-glass-png-transparent/RK=0/RS=mbs0zU4DKG.Zv1uOaUZZmA7UUhA-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r.search.yahoo.com/_ylt=AwrTcXiBVLRU034AtAOjzbkF;_ylu=X3oDMTBxNG1oMmE2BHNlYwNmcC1hdHRyaWIEc2xrA3J1cmwEaXQD/RV=2/RE=1421133057/RO=11/RU=http://www.clipartbest.com/magnifying-glass-png-transparent/RK=0/RS=mbs0zU4DKG.Zv1uOaUZZmA7UUhA-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marR="38100" lvl="0" indent="0" rtl="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F3F3F"/>
                </a:solidFill>
              </a:rPr>
              <a:t>magnifying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glass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png</a:t>
            </a:r>
            <a:r>
              <a:rPr lang="en" sz="1200">
                <a:solidFill>
                  <a:srgbClr val="3F3F3F"/>
                </a:solidFill>
              </a:rPr>
              <a:t> transparent . Free cliparts that you can ...</a:t>
            </a:r>
            <a:r>
              <a:rPr lang="en" sz="1000">
                <a:solidFill>
                  <a:srgbClr val="1D1DA3"/>
                </a:solidFill>
              </a:rPr>
              <a:t>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E7D83"/>
                </a:solidFill>
                <a:hlinkClick r:id="rId3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marR="38100" lvl="0" indent="0" rtl="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F3F3F"/>
                </a:solidFill>
              </a:rPr>
              <a:t>magnifying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glass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png</a:t>
            </a:r>
            <a:r>
              <a:rPr lang="en" sz="1200">
                <a:solidFill>
                  <a:srgbClr val="3F3F3F"/>
                </a:solidFill>
              </a:rPr>
              <a:t> transparent . Free cliparts that you can ...</a:t>
            </a:r>
            <a:r>
              <a:rPr lang="en" sz="1000">
                <a:solidFill>
                  <a:srgbClr val="1D1DA3"/>
                </a:solidFill>
              </a:rPr>
              <a:t>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E7D83"/>
                </a:solidFill>
                <a:hlinkClick r:id="rId3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http://210again.blogspot.com/2012/09/day-203-motivation-tuesday-meet-these.html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mages.search.yahoo.com/images/view;_ylt=AwrB8pQYwsVUsGYARB.JzbkF;_ylu=X3oDMTIyM2IxMWpnBHNlYwNzcgRzbGsDaW1nBG9pZAMyNmMyOGQwOGNkOGEyM2RkMDJhZjhhYzFkZjM4NzIxZQRncG9zAzEEaXQDYmluZw--?.origin=&amp;back=https%3A%2F%2Fimages.search.yahoo.com%2Fyhs%2Fsearch%3Fp%3Doperation%2Bsmile%2Blogo%26n%3D60%26ei%3DUTF-8%26y%3DSearch%26type%3Dmcy_frg02_15_2_ch%26fr%3Dyhs-iry-fullyhosted_011%26fr2%3Dsb-top-images.search.yahoo.com%26hsimp%3Dyhs-fullyhosted_011%26hspart%3Diry%26tab%3Dorganic%26ri%3D1&amp;w=1200&amp;h=360&amp;imgurl=www.naturebumz.com%2Fmedia%2FOperationSmileLogo.jpg&amp;rurl=http%3A%2F%2Fwww.investsmartuk.co.uk%2Fdonate_your_commission&amp;size=192.0KB&amp;name=%3Cb%3EOperation+Smile+logo%3C%2Fb%3E&amp;p=operation+smile+logo&amp;oid=26c28d08cd8a23dd02af8ac1df38721e&amp;fr2=sb-top-images.search.yahoo.com&amp;fr=yhs-iry-fullyhosted_011&amp;tt=%3Cb%3EOperation+Smile+logo%3C%2Fb%3E&amp;b=0&amp;ni=480&amp;no=1&amp;ts=&amp;tab=organic&amp;sigr=11l1c788a&amp;sigb=1733gipt1&amp;sigi=11fojl4e2&amp;sigt=10ra0kclq&amp;sign=10ra0kclq&amp;.crumb=yf5gvu51Ck/&amp;fr=yhs-iry-fullyhosted_011&amp;fr2=sb-top-images.search.yahoo.com&amp;hsimp=yhs-fullyhosted_011&amp;hspart=iry&amp;type=mcy_frg02_15_2_c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http://210again.blogspot.com/2012/09/day-203-motivation-tuesday-meet-these.html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252525"/>
                </a:solidFill>
              </a:rPr>
              <a:t>From Wikipedia, the free encyclopedia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i="1">
                <a:solidFill>
                  <a:srgbClr val="252525"/>
                </a:solidFill>
              </a:rPr>
              <a:t>"Statement of purpose" redirects here. For use in the </a:t>
            </a:r>
            <a:r>
              <a:rPr lang="en" sz="800" i="1">
                <a:solidFill>
                  <a:srgbClr val="0B0080"/>
                </a:solidFill>
                <a:hlinkClick r:id="rId3"/>
              </a:rPr>
              <a:t>university and college admissions</a:t>
            </a:r>
            <a:r>
              <a:rPr lang="en" sz="800" i="1">
                <a:solidFill>
                  <a:srgbClr val="252525"/>
                </a:solidFill>
              </a:rPr>
              <a:t>, see </a:t>
            </a:r>
            <a:r>
              <a:rPr lang="en" sz="800" i="1">
                <a:solidFill>
                  <a:srgbClr val="0B0080"/>
                </a:solidFill>
                <a:hlinkClick r:id="rId4"/>
              </a:rPr>
              <a:t>admissions essay</a:t>
            </a:r>
            <a:r>
              <a:rPr lang="en" sz="800" i="1">
                <a:solidFill>
                  <a:srgbClr val="252525"/>
                </a:solidFill>
              </a:rPr>
              <a:t>.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252525"/>
                </a:solidFill>
              </a:rPr>
              <a:t>A </a:t>
            </a:r>
            <a:r>
              <a:rPr lang="en" sz="800" b="1">
                <a:solidFill>
                  <a:srgbClr val="252525"/>
                </a:solidFill>
              </a:rPr>
              <a:t>mission statement</a:t>
            </a:r>
            <a:r>
              <a:rPr lang="en" sz="800">
                <a:solidFill>
                  <a:srgbClr val="252525"/>
                </a:solidFill>
              </a:rPr>
              <a:t> is a statement of the purpose of a </a:t>
            </a:r>
            <a:r>
              <a:rPr lang="en" sz="800">
                <a:solidFill>
                  <a:srgbClr val="0B0080"/>
                </a:solidFill>
                <a:hlinkClick r:id="rId5"/>
              </a:rPr>
              <a:t>company</a:t>
            </a:r>
            <a:r>
              <a:rPr lang="en" sz="800">
                <a:solidFill>
                  <a:srgbClr val="252525"/>
                </a:solidFill>
              </a:rPr>
              <a:t>, </a:t>
            </a:r>
            <a:r>
              <a:rPr lang="en" sz="800">
                <a:solidFill>
                  <a:srgbClr val="0B0080"/>
                </a:solidFill>
                <a:hlinkClick r:id="rId6"/>
              </a:rPr>
              <a:t>organization</a:t>
            </a:r>
            <a:r>
              <a:rPr lang="en" sz="800">
                <a:solidFill>
                  <a:srgbClr val="252525"/>
                </a:solidFill>
              </a:rPr>
              <a:t> or </a:t>
            </a:r>
            <a:r>
              <a:rPr lang="en" sz="800">
                <a:solidFill>
                  <a:srgbClr val="0B0080"/>
                </a:solidFill>
                <a:hlinkClick r:id="rId7"/>
              </a:rPr>
              <a:t>person</a:t>
            </a:r>
            <a:r>
              <a:rPr lang="en" sz="800">
                <a:solidFill>
                  <a:srgbClr val="252525"/>
                </a:solidFill>
              </a:rPr>
              <a:t>, its </a:t>
            </a:r>
            <a:r>
              <a:rPr lang="en" sz="800">
                <a:solidFill>
                  <a:srgbClr val="0B0080"/>
                </a:solidFill>
                <a:hlinkClick r:id="rId8"/>
              </a:rPr>
              <a:t>reason for existing</a:t>
            </a:r>
            <a:r>
              <a:rPr lang="en" sz="800">
                <a:solidFill>
                  <a:srgbClr val="252525"/>
                </a:solidFill>
              </a:rPr>
              <a:t>.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lang="en" sz="800">
                <a:solidFill>
                  <a:srgbClr val="0B0080"/>
                </a:solidFill>
                <a:hlinkClick r:id="rId9"/>
              </a:rPr>
              <a:t>decision-making</a:t>
            </a:r>
            <a:r>
              <a:rPr lang="en" sz="800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lang="en" sz="800" baseline="30000">
                <a:solidFill>
                  <a:srgbClr val="0B0080"/>
                </a:solidFill>
                <a:hlinkClick r:id="rId10"/>
              </a:rPr>
              <a:t>[1]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252525"/>
                </a:solidFill>
              </a:rPr>
              <a:t>According to </a:t>
            </a:r>
            <a:r>
              <a:rPr lang="en" sz="800">
                <a:solidFill>
                  <a:srgbClr val="A55858"/>
                </a:solidFill>
                <a:hlinkClick r:id="rId11"/>
              </a:rPr>
              <a:t>Bart Christopher</a:t>
            </a:r>
            <a:r>
              <a:rPr lang="en" sz="800">
                <a:solidFill>
                  <a:srgbClr val="252525"/>
                </a:solidFill>
              </a:rPr>
              <a:t>,</a:t>
            </a:r>
            <a:r>
              <a:rPr lang="en" sz="800" baseline="30000">
                <a:solidFill>
                  <a:srgbClr val="0B0080"/>
                </a:solidFill>
                <a:hlinkClick r:id="rId12"/>
              </a:rPr>
              <a:t>[2]</a:t>
            </a:r>
            <a:r>
              <a:rPr lang="en" sz="800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marL="901700" lvl="0" indent="-2794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lang="en" sz="800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marL="901700" lvl="0" indent="-2794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lang="en" sz="800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marL="901700" lvl="0" indent="-2794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lang="en" sz="800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01700" lvl="0" indent="-2794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01700" lvl="0" indent="-2794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endParaRPr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marR="38100" lvl="0" indent="0" rtl="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F3F3F"/>
                </a:solidFill>
              </a:rPr>
              <a:t>magnifying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glass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png</a:t>
            </a:r>
            <a:r>
              <a:rPr lang="en" sz="1200">
                <a:solidFill>
                  <a:srgbClr val="3F3F3F"/>
                </a:solidFill>
              </a:rPr>
              <a:t> transparent . Free cliparts that you can ...</a:t>
            </a:r>
            <a:r>
              <a:rPr lang="en" sz="1000">
                <a:solidFill>
                  <a:srgbClr val="1D1DA3"/>
                </a:solidFill>
              </a:rPr>
              <a:t>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E7D83"/>
                </a:solidFill>
                <a:hlinkClick r:id="rId3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marR="38100" lvl="0" indent="0" rtl="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F3F3F"/>
                </a:solidFill>
              </a:rPr>
              <a:t>magnifying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glass</a:t>
            </a:r>
            <a:r>
              <a:rPr lang="en" sz="1200">
                <a:solidFill>
                  <a:srgbClr val="3F3F3F"/>
                </a:solidFill>
              </a:rPr>
              <a:t> </a:t>
            </a:r>
            <a:r>
              <a:rPr lang="en" sz="1200" b="1">
                <a:solidFill>
                  <a:srgbClr val="3F3F3F"/>
                </a:solidFill>
              </a:rPr>
              <a:t>png</a:t>
            </a:r>
            <a:r>
              <a:rPr lang="en" sz="1200">
                <a:solidFill>
                  <a:srgbClr val="3F3F3F"/>
                </a:solidFill>
              </a:rPr>
              <a:t> transparent . Free cliparts that you can ...</a:t>
            </a:r>
            <a:r>
              <a:rPr lang="en" sz="1000">
                <a:solidFill>
                  <a:srgbClr val="1D1DA3"/>
                </a:solidFill>
              </a:rPr>
              <a:t>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E7D83"/>
                </a:solidFill>
                <a:hlinkClick r:id="rId3"/>
              </a:rPr>
              <a:t>www.clipartbest.com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281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4" y="383710"/>
            <a:ext cx="2064125" cy="5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4" y="383710"/>
            <a:ext cx="2064125" cy="5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4" y="383710"/>
            <a:ext cx="2064125" cy="5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4" y="383710"/>
            <a:ext cx="2064125" cy="5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4" y="383710"/>
            <a:ext cx="2064125" cy="5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4" y="383710"/>
            <a:ext cx="2064125" cy="5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24450" y="2322137"/>
            <a:ext cx="8495100" cy="9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5325"/>
            <a:ext cx="8229600" cy="294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kwamley.wix.com/pwa1-portfolio" TargetMode="External"/><Relationship Id="rId4" Type="http://schemas.openxmlformats.org/officeDocument/2006/relationships/hyperlink" Target="http://peaceatmindalways.wix.com/pwa1-portfolio" TargetMode="External"/><Relationship Id="rId5" Type="http://schemas.openxmlformats.org/officeDocument/2006/relationships/hyperlink" Target="http://dwalker15.wix.com/pwa1-portfol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15095"/>
          <a:stretch/>
        </p:blipFill>
        <p:spPr>
          <a:xfrm>
            <a:off x="0" y="0"/>
            <a:ext cx="9144000" cy="5209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896200" y="3612800"/>
            <a:ext cx="74637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28000" y="2142475"/>
            <a:ext cx="9144000" cy="17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5633" y="1053421"/>
            <a:ext cx="4672724" cy="11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2781150"/>
            <a:ext cx="7772400" cy="22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</a:rPr>
              <a:t>Passionately serving our partners for over 25 years.</a:t>
            </a:r>
          </a:p>
          <a:p>
            <a:pPr lvl="0" rtl="0">
              <a:spcBef>
                <a:spcPts val="0"/>
              </a:spcBef>
              <a:buNone/>
            </a:pP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50851" y="1054550"/>
            <a:ext cx="2566994" cy="39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marL="114300" lv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Design</a:t>
            </a:r>
          </a:p>
          <a:p>
            <a:pPr marL="457200" lvl="0" indent="-3429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endParaRPr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STEP </a:t>
            </a:r>
            <a:r>
              <a:rPr lang="en-US" sz="1800" dirty="0" smtClean="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lang="en" sz="1800" dirty="0">
              <a:solidFill>
                <a:srgbClr val="E6913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We find efficiencies to make your site optimize for the best customer experience</a:t>
            </a:r>
            <a:r>
              <a:rPr lang="en-US" sz="1800" dirty="0" smtClean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pic>
        <p:nvPicPr>
          <p:cNvPr id="8" name="Shape 121"/>
          <p:cNvPicPr preferRelativeResize="0"/>
          <p:nvPr/>
        </p:nvPicPr>
        <p:blipFill rotWithShape="1">
          <a:blip r:embed="rId3">
            <a:alphaModFix/>
          </a:blip>
          <a:srcRect l="17302" t="17824" r="44418" b="57827"/>
          <a:stretch/>
        </p:blipFill>
        <p:spPr>
          <a:xfrm>
            <a:off x="3661488" y="304127"/>
            <a:ext cx="4792824" cy="471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4114800" y="1962977"/>
            <a:ext cx="2221308" cy="1137121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9" name="Shape 122"/>
          <p:cNvSpPr txBox="1"/>
          <p:nvPr/>
        </p:nvSpPr>
        <p:spPr>
          <a:xfrm rot="20831202">
            <a:off x="4379264" y="3024508"/>
            <a:ext cx="1314527" cy="13253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Playball"/>
                <a:ea typeface="Playball"/>
                <a:cs typeface="Playball"/>
                <a:sym typeface="Playball"/>
              </a:rPr>
              <a:t>Look for 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Playball"/>
                <a:ea typeface="Playball"/>
                <a:cs typeface="Playball"/>
                <a:sym typeface="Playball"/>
              </a:rPr>
              <a:t>streamlining opportunities</a:t>
            </a:r>
          </a:p>
        </p:txBody>
      </p:sp>
      <p:cxnSp>
        <p:nvCxnSpPr>
          <p:cNvPr id="10" name="Shape 123"/>
          <p:cNvCxnSpPr/>
          <p:nvPr/>
        </p:nvCxnSpPr>
        <p:spPr>
          <a:xfrm>
            <a:off x="5218862" y="2160178"/>
            <a:ext cx="1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605793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50851" y="1054550"/>
            <a:ext cx="2566994" cy="39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marL="114300" lv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Develop/Debug</a:t>
            </a:r>
          </a:p>
          <a:p>
            <a:pPr marL="457200" lvl="0" indent="-3429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endParaRPr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STEP </a:t>
            </a:r>
            <a:r>
              <a:rPr lang="en-US" sz="1800" dirty="0" smtClean="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lang="en" sz="1800" dirty="0">
              <a:solidFill>
                <a:srgbClr val="E6913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We then develop new code and debug along the way so that every step is backed up to </a:t>
            </a:r>
            <a:r>
              <a:rPr lang="en-US" sz="1800" dirty="0" err="1" smtClean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lang="en-US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smtClean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for additions, revisions and exploration</a:t>
            </a:r>
            <a:endParaRPr lang="en-US" sz="1800" dirty="0" smtClean="0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" name="Shape 123"/>
          <p:cNvCxnSpPr/>
          <p:nvPr/>
        </p:nvCxnSpPr>
        <p:spPr>
          <a:xfrm>
            <a:off x="5218862" y="2160178"/>
            <a:ext cx="1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" name="Picture 1" descr="Screen Shot 2015-01-26 at 3.2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76" y="341415"/>
            <a:ext cx="4048254" cy="44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39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lang="en" sz="1700" dirty="0"/>
              <a:t>Consultation for solutions and enhancements for </a:t>
            </a:r>
            <a:r>
              <a:rPr lang="en" sz="1700" dirty="0">
                <a:solidFill>
                  <a:schemeClr val="accent4"/>
                </a:solidFill>
              </a:rPr>
              <a:t>two existing </a:t>
            </a:r>
            <a:br>
              <a:rPr lang="en" sz="1700" dirty="0">
                <a:solidFill>
                  <a:schemeClr val="accent4"/>
                </a:solidFill>
              </a:rPr>
            </a:br>
            <a:r>
              <a:rPr lang="en" sz="1700" dirty="0">
                <a:solidFill>
                  <a:schemeClr val="accent4"/>
                </a:solidFill>
              </a:rPr>
              <a:t>web applications and debugging a search engine.</a:t>
            </a:r>
          </a:p>
          <a:p>
            <a:pPr lvl="0" rtl="0">
              <a:spcBef>
                <a:spcPts val="0"/>
              </a:spcBef>
              <a:buNone/>
            </a:pPr>
            <a:endParaRPr sz="1700" dirty="0"/>
          </a:p>
          <a:p>
            <a:pPr marL="914400" lvl="1" indent="-3365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lang="en" sz="1700" dirty="0">
                <a:solidFill>
                  <a:schemeClr val="accent5">
                    <a:lumMod val="75000"/>
                  </a:schemeClr>
                </a:solidFill>
              </a:rPr>
              <a:t>Must demonstrate all three Web Applications, as follows:</a:t>
            </a:r>
          </a:p>
          <a:p>
            <a:pPr marL="13716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 sz="1700" dirty="0"/>
              <a:t>The Duel (Part 1‐3)</a:t>
            </a:r>
          </a:p>
          <a:p>
            <a:pPr marL="13716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 sz="1700" dirty="0"/>
              <a:t>Buggy Search Engine (3 versions)</a:t>
            </a:r>
          </a:p>
          <a:p>
            <a:pPr marL="13716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 sz="1700" dirty="0"/>
              <a:t>New Battleship application developed (4 weeks or less)</a:t>
            </a: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sp>
        <p:nvSpPr>
          <p:cNvPr id="68" name="Shape 68"/>
          <p:cNvSpPr txBox="1"/>
          <p:nvPr/>
        </p:nvSpPr>
        <p:spPr>
          <a:xfrm>
            <a:off x="2588275" y="547450"/>
            <a:ext cx="38678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2819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 dirty="0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 dirty="0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 dirty="0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32075" y="3435225"/>
            <a:ext cx="8500499" cy="154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F3F3F3"/>
                </a:solidFill>
              </a:rPr>
              <a:t>Development and hosting sites are wix.com and FTP server.</a:t>
            </a:r>
          </a:p>
          <a:p>
            <a:pPr marL="457200" lvl="0" indent="-33655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F3F3F3"/>
                </a:solidFill>
              </a:rPr>
              <a:t>Daily backups are uploaded to git.hub and downloaded to external hard drives.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588275" y="547450"/>
            <a:ext cx="59700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Why choose us?</a:t>
            </a:r>
            <a:endParaRPr lang="en" dirty="0">
              <a:solidFill>
                <a:schemeClr val="accent4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2588275" y="547450"/>
            <a:ext cx="31143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Shape 67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6400" lvl="0" indent="-2857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 dirty="0" smtClean="0"/>
              <a:t>100% Satisfaction Guaranteed</a:t>
            </a:r>
          </a:p>
          <a:p>
            <a:pPr marL="406400" lvl="0" indent="-2857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 dirty="0" smtClean="0"/>
              <a:t>Flexible rates and negotiable package discounts</a:t>
            </a:r>
          </a:p>
          <a:p>
            <a:pPr marL="406400" lvl="0" indent="-2857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 dirty="0" smtClean="0"/>
              <a:t>Easy and fun team to work with</a:t>
            </a:r>
          </a:p>
          <a:p>
            <a:pPr marL="406400" lvl="0" indent="-2857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 dirty="0" smtClean="0"/>
              <a:t>Dedicated Account Service </a:t>
            </a:r>
          </a:p>
          <a:p>
            <a:pPr marL="406400" lvl="0" indent="-2857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 dirty="0" smtClean="0"/>
              <a:t>Daily backups and weekly (or as needed) status updates</a:t>
            </a:r>
          </a:p>
          <a:p>
            <a:pPr marL="406400" lvl="0" indent="-2857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 dirty="0" smtClean="0"/>
              <a:t>25 years of experience</a:t>
            </a:r>
          </a:p>
          <a:p>
            <a:pPr marL="406400" lvl="0" indent="-28575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endParaRPr lang="en-US" sz="17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588275" y="547450"/>
            <a:ext cx="31143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3495143"/>
            <a:ext cx="1619174" cy="12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48" y="3495141"/>
            <a:ext cx="1619173" cy="93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9975" y="2229564"/>
            <a:ext cx="1758531" cy="68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6">
            <a:alphaModFix/>
          </a:blip>
          <a:srcRect l="21873" t="8903" r="25583" b="22499"/>
          <a:stretch/>
        </p:blipFill>
        <p:spPr>
          <a:xfrm>
            <a:off x="768962" y="2160362"/>
            <a:ext cx="830999" cy="105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7">
            <a:alphaModFix/>
          </a:blip>
          <a:srcRect l="19101" r="19852" b="25328"/>
          <a:stretch/>
        </p:blipFill>
        <p:spPr>
          <a:xfrm>
            <a:off x="4599276" y="2111212"/>
            <a:ext cx="1285148" cy="921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53643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700">
                <a:solidFill>
                  <a:schemeClr val="accent4"/>
                </a:solidFill>
              </a:rPr>
              <a:t>PWA-International</a:t>
            </a:r>
          </a:p>
          <a:p>
            <a:pPr marL="4572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1700"/>
              <a:t>Technology/gaming company</a:t>
            </a:r>
          </a:p>
          <a:p>
            <a:pPr marL="4572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1700"/>
              <a:t>Target audience: </a:t>
            </a:r>
            <a:r>
              <a:rPr lang="en" sz="1700">
                <a:solidFill>
                  <a:srgbClr val="F1C232"/>
                </a:solidFill>
              </a:rPr>
              <a:t>Primary teens</a:t>
            </a:r>
            <a:r>
              <a:rPr lang="en" sz="1700"/>
              <a:t>, Secondary tweens (primarily male) Mom’s have the final say.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marL="457200" lvl="0" indent="-336550" rtl="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-"/>
            </a:pPr>
            <a:r>
              <a:rPr lang="en" sz="1700">
                <a:solidFill>
                  <a:schemeClr val="accent4"/>
                </a:solidFill>
              </a:rPr>
              <a:t>Competitors: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</p:txBody>
      </p:sp>
      <p:sp>
        <p:nvSpPr>
          <p:cNvPr id="169" name="Shape 169"/>
          <p:cNvSpPr txBox="1"/>
          <p:nvPr/>
        </p:nvSpPr>
        <p:spPr>
          <a:xfrm>
            <a:off x="2588275" y="547450"/>
            <a:ext cx="21729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898" y="4100773"/>
            <a:ext cx="1374163" cy="35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534" y="4088673"/>
            <a:ext cx="1741739" cy="4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5348" y="4100771"/>
            <a:ext cx="1900049" cy="35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3927" y="4009628"/>
            <a:ext cx="544924" cy="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Opportunities?</a:t>
            </a:r>
            <a:r>
              <a:rPr lang="en"/>
              <a:t> </a:t>
            </a:r>
            <a:r>
              <a:rPr lang="en">
                <a:solidFill>
                  <a:srgbClr val="FFD966"/>
                </a:solidFill>
              </a:rPr>
              <a:t>No problem, we can help!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{</a:t>
            </a:r>
            <a:r>
              <a:rPr lang="en" sz="1700">
                <a:solidFill>
                  <a:srgbClr val="F1C232"/>
                </a:solidFill>
              </a:rPr>
              <a:t>clearfix</a:t>
            </a:r>
            <a:r>
              <a:rPr lang="en" sz="1700"/>
              <a:t>} has 100% customer satisfaction, guarantee.</a:t>
            </a:r>
          </a:p>
          <a:p>
            <a:pPr marL="457200" lvl="0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1700"/>
              <a:t>We never meet expectations, we ALWAYS EXCEED</a:t>
            </a:r>
          </a:p>
          <a:p>
            <a:pPr marL="914400" lvl="1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1700"/>
              <a:t>Timing is everything: we live by our deadlines</a:t>
            </a:r>
          </a:p>
          <a:p>
            <a:pPr marL="914400" lvl="1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1700"/>
              <a:t>We are available 24 hours a day </a:t>
            </a:r>
            <a:r>
              <a:rPr lang="en" sz="1400"/>
              <a:t>(minus standard holidays)</a:t>
            </a:r>
          </a:p>
          <a:p>
            <a:pPr marL="914400" lvl="1" indent="-336550" rtl="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1700"/>
              <a:t>We are an extension of your office (</a:t>
            </a:r>
            <a:r>
              <a:rPr lang="en" sz="1400"/>
              <a:t>weekly status meetings)</a:t>
            </a:r>
            <a:r>
              <a:rPr lang="en" sz="1700"/>
              <a:t>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588275" y="547450"/>
            <a:ext cx="37716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Community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10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Partnering to change the world, {</a:t>
            </a:r>
            <a:r>
              <a:rPr lang="en" sz="1700">
                <a:solidFill>
                  <a:srgbClr val="F1C232"/>
                </a:solidFill>
              </a:rPr>
              <a:t>clearfix</a:t>
            </a:r>
            <a:r>
              <a:rPr lang="en" sz="1700"/>
              <a:t>} works to make a difference.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588275" y="547450"/>
            <a:ext cx="37716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25" y="3246325"/>
            <a:ext cx="1224774" cy="12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962" y="3804700"/>
            <a:ext cx="3464775" cy="64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812" y="2648000"/>
            <a:ext cx="3325124" cy="100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681" y="2792773"/>
            <a:ext cx="985291" cy="1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2296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We all contributed to information presented during this presentation.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Each person talks and listens to everyone’s ideas - sharing thoughts, ideas and solutions.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1C232"/>
                </a:solidFill>
              </a:rPr>
              <a:t>We are more than co-workers and friends, </a:t>
            </a:r>
            <a:r>
              <a:rPr lang="en" sz="1800" b="1">
                <a:solidFill>
                  <a:srgbClr val="F1C232"/>
                </a:solidFill>
              </a:rPr>
              <a:t>we are family</a:t>
            </a:r>
            <a:r>
              <a:rPr lang="en" sz="1800">
                <a:solidFill>
                  <a:srgbClr val="F1C232"/>
                </a:solidFill>
              </a:rPr>
              <a:t>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588275" y="547450"/>
            <a:ext cx="46679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3" y="1053421"/>
            <a:ext cx="4672724" cy="11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85800" y="2781150"/>
            <a:ext cx="7772400" cy="22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Our mission: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</a:rPr>
              <a:t>{</a:t>
            </a:r>
            <a:r>
              <a:rPr lang="en" sz="1700">
                <a:solidFill>
                  <a:srgbClr val="F1C232"/>
                </a:solidFill>
              </a:rPr>
              <a:t>clearfix</a:t>
            </a:r>
            <a:r>
              <a:rPr lang="en" sz="1700">
                <a:solidFill>
                  <a:srgbClr val="FFFFFF"/>
                </a:solidFill>
              </a:rPr>
              <a:t>}</a:t>
            </a:r>
            <a:r>
              <a:rPr lang="en" sz="1700"/>
              <a:t> </a:t>
            </a:r>
            <a:r>
              <a:rPr lang="en" sz="1700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3F3F3"/>
                </a:solidFill>
              </a:rPr>
              <a:t>Fueled by passion our designers, programmers and developers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3F3F3"/>
                </a:solidFill>
              </a:rPr>
              <a:t>who pride themselves on clean code and flawless execution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3F3F3"/>
                </a:solidFill>
              </a:rPr>
              <a:t>are supported by a world-class team of account service leaders.</a:t>
            </a:r>
          </a:p>
          <a:p>
            <a:pPr lvl="0" rtl="0">
              <a:spcBef>
                <a:spcPts val="0"/>
              </a:spcBef>
              <a:buNone/>
            </a:pP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801550"/>
            <a:ext cx="84096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chemeClr val="accent5"/>
                </a:solidFill>
              </a:rPr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endParaRPr sz="22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If after the meeting you should have a comment, questions or concern, please feel free to use our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website’s “comment box”.</a:t>
            </a:r>
          </a:p>
          <a:p>
            <a:pPr rtl="0">
              <a:spcBef>
                <a:spcPts val="0"/>
              </a:spcBef>
              <a:buNone/>
            </a:pPr>
            <a:endParaRPr sz="2200"/>
          </a:p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chemeClr val="accent5"/>
                </a:solidFill>
              </a:rPr>
              <a:t>Thank You!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588275" y="547450"/>
            <a:ext cx="3761100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3" y="1053421"/>
            <a:ext cx="4672724" cy="11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2748925"/>
            <a:ext cx="7772400" cy="231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Meet your team: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Debra Walker </a:t>
            </a:r>
            <a:r>
              <a:rPr lang="en" sz="2200">
                <a:solidFill>
                  <a:srgbClr val="D9D9D9"/>
                </a:solidFill>
              </a:rPr>
              <a:t>| </a:t>
            </a:r>
            <a:r>
              <a:rPr lang="en" sz="2200">
                <a:solidFill>
                  <a:srgbClr val="F3F3F3"/>
                </a:solidFill>
              </a:rPr>
              <a:t>Selena Vargas </a:t>
            </a:r>
            <a:r>
              <a:rPr lang="en" sz="2200">
                <a:solidFill>
                  <a:srgbClr val="CCCCCC"/>
                </a:solidFill>
              </a:rPr>
              <a:t>|</a:t>
            </a:r>
            <a:r>
              <a:rPr lang="en" sz="2200"/>
              <a:t> </a:t>
            </a:r>
            <a:r>
              <a:rPr lang="en" sz="2200">
                <a:solidFill>
                  <a:srgbClr val="EFEFEF"/>
                </a:solidFill>
              </a:rPr>
              <a:t>Levance Wamley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3" y="1053421"/>
            <a:ext cx="4672724" cy="11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748925"/>
            <a:ext cx="7772400" cy="231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Think of us as your extended office: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 sz="1400">
                <a:solidFill>
                  <a:schemeClr val="lt1"/>
                </a:solidFill>
              </a:rPr>
              <a:t>Full time staff of 50 full-time associates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 sz="1400">
                <a:solidFill>
                  <a:schemeClr val="lt1"/>
                </a:solidFill>
              </a:rPr>
              <a:t>Everlasting supply of technical experts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chemeClr val="lt1"/>
                </a:solidFill>
              </a:rPr>
              <a:t>Contracted on a need-to-have basis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chemeClr val="lt1"/>
                </a:solidFill>
              </a:rPr>
              <a:t>Certified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chemeClr val="lt1"/>
                </a:solidFill>
              </a:rPr>
              <a:t>Globally networked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0" y="2106350"/>
            <a:ext cx="48690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       </a:t>
            </a:r>
            <a:r>
              <a:rPr lang="en" sz="2000"/>
              <a:t>Full pack: $25,500 </a:t>
            </a:r>
          </a:p>
          <a:p>
            <a:pPr marL="9144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     Design pack: $15,000</a:t>
            </a: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Programming Pack: $12,500</a:t>
            </a:r>
          </a:p>
          <a:p>
            <a:pPr marL="9144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  Hosting pack: $65/</a:t>
            </a:r>
            <a:r>
              <a:rPr lang="en" sz="1200"/>
              <a:t>monthly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i="1">
                <a:solidFill>
                  <a:schemeClr val="accent4"/>
                </a:solidFill>
              </a:rPr>
              <a:t>       Custom packages are negotiable. 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588275" y="547450"/>
            <a:ext cx="29606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612175" y="2320450"/>
            <a:ext cx="4531799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</a:rPr>
              <a:t>Account Service | Creative Design | Development | Hosting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612175" y="2718800"/>
            <a:ext cx="4150799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</a:rPr>
              <a:t>Account Service | Creative Design</a:t>
            </a:r>
            <a:r>
              <a:rPr lang="en" sz="1200">
                <a:solidFill>
                  <a:srgbClr val="999999"/>
                </a:solidFill>
              </a:rPr>
              <a:t>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612175" y="3117150"/>
            <a:ext cx="4150799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</a:rPr>
              <a:t>Account Service | Development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12175" y="3591700"/>
            <a:ext cx="4150799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</a:rPr>
              <a:t>Account Service | Hosting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102035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953950"/>
            <a:ext cx="8229600" cy="7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75" name="Shape 75"/>
          <p:cNvSpPr txBox="1"/>
          <p:nvPr/>
        </p:nvSpPr>
        <p:spPr>
          <a:xfrm>
            <a:off x="470750" y="2655050"/>
            <a:ext cx="2316599" cy="20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(Strengths, Weakness, Opportunities, Threats)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587425" y="2655050"/>
            <a:ext cx="2316599" cy="20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609250" y="2655050"/>
            <a:ext cx="2316599" cy="20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marL="457200" lvl="0" indent="-317500" rtl="0">
              <a:spcBef>
                <a:spcPts val="600"/>
              </a:spcBef>
              <a:buClr>
                <a:srgbClr val="FFD966"/>
              </a:buClr>
              <a:buSzPct val="100000"/>
              <a:buFont typeface="Verdana"/>
              <a:buChar char="●"/>
            </a:pPr>
            <a:r>
              <a:rPr lang="en" dirty="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900" dirty="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 dirty="0" smtClean="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Analy</a:t>
            </a:r>
            <a:r>
              <a:rPr lang="en-US" sz="900" dirty="0" smtClean="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900" dirty="0" smtClean="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" sz="900" dirty="0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, Design, Develop/Debug, Integrate/Test, Optimize)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707175" y="2655050"/>
            <a:ext cx="2316599" cy="20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marL="457200" lvl="0" indent="-3175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588275" y="547450"/>
            <a:ext cx="45398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50850" y="1054550"/>
            <a:ext cx="4525499" cy="3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Develop/Debug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three steps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our ADDIO process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700" y="362874"/>
            <a:ext cx="3496822" cy="239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t="-8330" r="-8330"/>
          <a:stretch/>
        </p:blipFill>
        <p:spPr>
          <a:xfrm>
            <a:off x="3468812" y="830987"/>
            <a:ext cx="2639674" cy="398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x="4892124" y="2437474"/>
            <a:ext cx="2975472" cy="214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400" y="1903400"/>
            <a:ext cx="2857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588275" y="547450"/>
            <a:ext cx="45398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50850" y="1054550"/>
            <a:ext cx="4281599" cy="39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lang="en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</a:p>
          <a:p>
            <a:pPr lvl="0" rtl="0">
              <a:spcBef>
                <a:spcPts val="600"/>
              </a:spcBef>
              <a:buNone/>
            </a:pPr>
            <a:endParaRPr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lang="en" sz="1800" dirty="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STEP 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We begin by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running your code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a proprietary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software called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rgbClr val="F6B26B"/>
                </a:solidFill>
                <a:latin typeface="Verdana"/>
                <a:ea typeface="Verdana"/>
                <a:cs typeface="Verdana"/>
                <a:sym typeface="Verdana"/>
              </a:rPr>
              <a:t>d-bugger</a:t>
            </a: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 where your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is automatically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flow-charted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624" y="1592103"/>
            <a:ext cx="5619325" cy="30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50850" y="1054550"/>
            <a:ext cx="4281599" cy="39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marL="457200" lvl="0" indent="-3429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lang="en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  <a:endParaRPr lang="en-US" sz="1800" dirty="0" smtClean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endParaRPr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STEP </a:t>
            </a:r>
            <a:r>
              <a:rPr lang="en-US" sz="1800" dirty="0" smtClean="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lang="en" sz="1800" dirty="0">
              <a:solidFill>
                <a:srgbClr val="E6913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thoroughly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analyzes the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flowcharts looking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for opportunities to fix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lvl="0" rtl="0">
              <a:spcBef>
                <a:spcPts val="600"/>
              </a:spcBef>
              <a:buNone/>
            </a:pPr>
            <a:endParaRPr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r="14515"/>
          <a:stretch/>
        </p:blipFill>
        <p:spPr>
          <a:xfrm rot="-5">
            <a:off x="3269599" y="516846"/>
            <a:ext cx="4878949" cy="4109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057900" y="1714500"/>
            <a:ext cx="1943100" cy="662099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733800" y="2376700"/>
            <a:ext cx="1943100" cy="662099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638550" y="4000500"/>
            <a:ext cx="1257299" cy="4290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00" y="1443250"/>
            <a:ext cx="4954049" cy="31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997</Words>
  <Application>Microsoft Macintosh PowerPoint</Application>
  <PresentationFormat>On-screen Show (16:9)</PresentationFormat>
  <Paragraphs>192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dark-gradient</vt:lpstr>
      <vt:lpstr>PowerPoint Presentation</vt:lpstr>
      <vt:lpstr>PowerPoint Presentation</vt:lpstr>
      <vt:lpstr>PowerPoint Presentation</vt:lpstr>
      <vt:lpstr>PowerPoint Presentation</vt:lpstr>
      <vt:lpstr>Service Packages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proposals:</vt:lpstr>
      <vt:lpstr>Hosting Solutions</vt:lpstr>
      <vt:lpstr>Why choose us?</vt:lpstr>
      <vt:lpstr>Client Roster</vt:lpstr>
      <vt:lpstr>Client Profile</vt:lpstr>
      <vt:lpstr>Opportunities? No problem, we can help!</vt:lpstr>
      <vt:lpstr>Community </vt:lpstr>
      <vt:lpstr>Evaluations</vt:lpstr>
      <vt:lpstr>Q &amp; 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Debbie Walker</cp:lastModifiedBy>
  <cp:revision>3</cp:revision>
  <dcterms:modified xsi:type="dcterms:W3CDTF">2015-01-26T20:36:07Z</dcterms:modified>
</cp:coreProperties>
</file>