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8" r:id="rId5"/>
    <p:sldId id="257" r:id="rId6"/>
    <p:sldId id="258" r:id="rId7"/>
    <p:sldId id="259" r:id="rId8"/>
    <p:sldId id="260" r:id="rId9"/>
    <p:sldId id="261" r:id="rId10"/>
    <p:sldId id="262" r:id="rId11"/>
    <p:sldId id="271" r:id="rId12"/>
    <p:sldId id="263" r:id="rId13"/>
    <p:sldId id="269"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varScale="1">
        <p:scale>
          <a:sx n="74" d="100"/>
          <a:sy n="74" d="100"/>
        </p:scale>
        <p:origin x="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E32193-C823-4557-9FAD-465E8DF10F5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49259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32193-C823-4557-9FAD-465E8DF10F5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142759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32193-C823-4557-9FAD-465E8DF10F5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188314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32193-C823-4557-9FAD-465E8DF10F5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361032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E32193-C823-4557-9FAD-465E8DF10F5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146344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E32193-C823-4557-9FAD-465E8DF10F5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201359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E32193-C823-4557-9FAD-465E8DF10F5B}"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390002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32193-C823-4557-9FAD-465E8DF10F5B}"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307556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32193-C823-4557-9FAD-465E8DF10F5B}"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37056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E32193-C823-4557-9FAD-465E8DF10F5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62256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E32193-C823-4557-9FAD-465E8DF10F5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CA030-9C4A-4251-8F42-8BD1F107F3A0}" type="slidenum">
              <a:rPr lang="en-US" smtClean="0"/>
              <a:t>‹#›</a:t>
            </a:fld>
            <a:endParaRPr lang="en-US"/>
          </a:p>
        </p:txBody>
      </p:sp>
    </p:spTree>
    <p:extLst>
      <p:ext uri="{BB962C8B-B14F-4D97-AF65-F5344CB8AC3E}">
        <p14:creationId xmlns:p14="http://schemas.microsoft.com/office/powerpoint/2010/main" val="22392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32193-C823-4557-9FAD-465E8DF10F5B}"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CA030-9C4A-4251-8F42-8BD1F107F3A0}" type="slidenum">
              <a:rPr lang="en-US" smtClean="0"/>
              <a:t>‹#›</a:t>
            </a:fld>
            <a:endParaRPr lang="en-US"/>
          </a:p>
        </p:txBody>
      </p:sp>
    </p:spTree>
    <p:extLst>
      <p:ext uri="{BB962C8B-B14F-4D97-AF65-F5344CB8AC3E}">
        <p14:creationId xmlns:p14="http://schemas.microsoft.com/office/powerpoint/2010/main" val="2480989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70C0"/>
                </a:solidFill>
              </a:rPr>
              <a:t>Queueing up</a:t>
            </a:r>
            <a:endParaRPr lang="en-US" dirty="0">
              <a:solidFill>
                <a:srgbClr val="0070C0"/>
              </a:solidFill>
            </a:endParaRPr>
          </a:p>
        </p:txBody>
      </p:sp>
      <p:sp>
        <p:nvSpPr>
          <p:cNvPr id="3" name="Subtitle 2"/>
          <p:cNvSpPr>
            <a:spLocks noGrp="1"/>
          </p:cNvSpPr>
          <p:nvPr>
            <p:ph type="subTitle" idx="1"/>
          </p:nvPr>
        </p:nvSpPr>
        <p:spPr/>
        <p:txBody>
          <a:bodyPr/>
          <a:lstStyle/>
          <a:p>
            <a:r>
              <a:rPr lang="en-US" dirty="0" smtClean="0"/>
              <a:t>Supplemental reading: </a:t>
            </a:r>
          </a:p>
          <a:p>
            <a:r>
              <a:rPr lang="en-US" dirty="0" smtClean="0"/>
              <a:t>Verificationguide.com</a:t>
            </a:r>
          </a:p>
          <a:p>
            <a:r>
              <a:rPr lang="en-US" dirty="0" err="1" smtClean="0"/>
              <a:t>SystemVerilog</a:t>
            </a:r>
            <a:r>
              <a:rPr lang="en-US" dirty="0" smtClean="0"/>
              <a:t>, UVM</a:t>
            </a:r>
            <a:endParaRPr lang="en-US" dirty="0"/>
          </a:p>
        </p:txBody>
      </p:sp>
    </p:spTree>
    <p:extLst>
      <p:ext uri="{BB962C8B-B14F-4D97-AF65-F5344CB8AC3E}">
        <p14:creationId xmlns:p14="http://schemas.microsoft.com/office/powerpoint/2010/main" val="403821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See </a:t>
            </a:r>
            <a:r>
              <a:rPr lang="en-US" dirty="0" err="1" smtClean="0">
                <a:solidFill>
                  <a:srgbClr val="0070C0"/>
                </a:solidFill>
              </a:rPr>
              <a:t>queues_array_pp</a:t>
            </a:r>
            <a:r>
              <a:rPr lang="en-US" dirty="0" smtClean="0">
                <a:solidFill>
                  <a:srgbClr val="0070C0"/>
                </a:solidFill>
              </a:rPr>
              <a:t> example</a:t>
            </a:r>
            <a:endParaRPr lang="en-US" dirty="0">
              <a:solidFill>
                <a:srgbClr val="0070C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872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Random access methods</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Demo: </a:t>
            </a:r>
            <a:r>
              <a:rPr lang="en-US" dirty="0" err="1" smtClean="0"/>
              <a:t>queues_array_ra</a:t>
            </a:r>
            <a:endParaRPr lang="en-US" dirty="0" smtClean="0"/>
          </a:p>
          <a:p>
            <a:endParaRPr lang="en-US" dirty="0"/>
          </a:p>
          <a:p>
            <a:r>
              <a:rPr lang="en-US" dirty="0" smtClean="0"/>
              <a:t>insert(</a:t>
            </a:r>
            <a:r>
              <a:rPr lang="en-US" dirty="0" err="1" smtClean="0"/>
              <a:t>index,value</a:t>
            </a:r>
            <a:r>
              <a:rPr lang="en-US" dirty="0" smtClean="0"/>
              <a:t>):</a:t>
            </a:r>
          </a:p>
          <a:p>
            <a:pPr lvl="1"/>
            <a:r>
              <a:rPr lang="en-US" dirty="0" smtClean="0"/>
              <a:t>Overwrites current contents at position index with new value</a:t>
            </a:r>
          </a:p>
          <a:p>
            <a:r>
              <a:rPr lang="en-US" dirty="0" smtClean="0"/>
              <a:t>random read: just use temp=queue[index];</a:t>
            </a:r>
          </a:p>
          <a:p>
            <a:endParaRPr lang="en-US" dirty="0"/>
          </a:p>
          <a:p>
            <a:r>
              <a:rPr lang="en-US" dirty="0" smtClean="0"/>
              <a:t>Uses include image processing</a:t>
            </a:r>
          </a:p>
          <a:p>
            <a:pPr lvl="1"/>
            <a:r>
              <a:rPr lang="en-US" dirty="0" smtClean="0"/>
              <a:t>Raw image may be loaded in raster sequence, but need random access to break into 8x8 pixel blocks for DCT and rest of JPEG/MPEG compression</a:t>
            </a:r>
          </a:p>
          <a:p>
            <a:pPr lvl="1"/>
            <a:r>
              <a:rPr lang="en-US" dirty="0" smtClean="0"/>
              <a:t>Compressed image may be loaded in reconstructed 8x8 pixel blocks, needs to be turned back into a raster sequence for display </a:t>
            </a:r>
            <a:r>
              <a:rPr lang="en-US" smtClean="0"/>
              <a:t>on monitor </a:t>
            </a:r>
            <a:endParaRPr lang="en-US" dirty="0"/>
          </a:p>
        </p:txBody>
      </p:sp>
    </p:spTree>
    <p:extLst>
      <p:ext uri="{BB962C8B-B14F-4D97-AF65-F5344CB8AC3E}">
        <p14:creationId xmlns:p14="http://schemas.microsoft.com/office/powerpoint/2010/main" val="256818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Bounded queue</a:t>
            </a:r>
            <a:endParaRPr lang="en-US" dirty="0">
              <a:solidFill>
                <a:srgbClr val="0070C0"/>
              </a:solidFill>
            </a:endParaRPr>
          </a:p>
        </p:txBody>
      </p:sp>
      <p:pic>
        <p:nvPicPr>
          <p:cNvPr id="5122" name="Picture 2" descr="SystemVerilog Bounded Queue Oper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62" y="1532586"/>
            <a:ext cx="7670737" cy="4075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48496" y="6001555"/>
            <a:ext cx="6296211" cy="646331"/>
          </a:xfrm>
          <a:prstGeom prst="rect">
            <a:avLst/>
          </a:prstGeom>
          <a:noFill/>
        </p:spPr>
        <p:txBody>
          <a:bodyPr wrap="none" rtlCol="0">
            <a:spAutoFit/>
          </a:bodyPr>
          <a:lstStyle/>
          <a:p>
            <a:r>
              <a:rPr lang="en-US" dirty="0" err="1" smtClean="0"/>
              <a:t>push_back</a:t>
            </a:r>
            <a:r>
              <a:rPr lang="en-US" dirty="0" smtClean="0"/>
              <a:t> to full queue: no impact</a:t>
            </a:r>
          </a:p>
          <a:p>
            <a:r>
              <a:rPr lang="en-US" dirty="0" err="1" smtClean="0"/>
              <a:t>Push_front</a:t>
            </a:r>
            <a:r>
              <a:rPr lang="en-US" dirty="0" smtClean="0"/>
              <a:t> to full queue: delete last entry, store new entry to [0] </a:t>
            </a:r>
            <a:endParaRPr lang="en-US" dirty="0"/>
          </a:p>
        </p:txBody>
      </p:sp>
    </p:spTree>
    <p:extLst>
      <p:ext uri="{BB962C8B-B14F-4D97-AF65-F5344CB8AC3E}">
        <p14:creationId xmlns:p14="http://schemas.microsoft.com/office/powerpoint/2010/main" val="83689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020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949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70C0"/>
                </a:solidFill>
              </a:rPr>
              <a:t>Each arrow between blocks represents a queue</a:t>
            </a:r>
            <a:endParaRPr lang="en-US" sz="4000" b="1" dirty="0">
              <a:solidFill>
                <a:srgbClr val="0070C0"/>
              </a:solidFill>
            </a:endParaRPr>
          </a:p>
        </p:txBody>
      </p:sp>
      <p:pic>
        <p:nvPicPr>
          <p:cNvPr id="2050" name="Picture 2" descr="UVM test bench Architecture All complex test benches may be architected as shown in the figure with little or more modification depending on project complexity. As shown in the figure the environment should be instantiated in the test case. This makes easy for configuration of environment with respect to test case. The environment may consist of one or more agents depending on interface protocol supported by DUT. All agents have similar architecture and consist of one or all of monitor, driver, sequencer and sequences. UVM scoreboard is used for data checking.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306" y="1403797"/>
            <a:ext cx="7145034" cy="510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6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 for the State Department of Motor Vehicles wraps around the building on Thursday, July 5, 2018 in San Francisco.  Click through the gallery for DMV hacks. Photo: Liz Hafalia, The Chroni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103" y="682580"/>
            <a:ext cx="10300037" cy="565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2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What do Queues Have to With UVM?</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Mailbox: access restricted to front and back</a:t>
            </a:r>
          </a:p>
          <a:p>
            <a:pPr lvl="1"/>
            <a:r>
              <a:rPr lang="en-US" dirty="0" smtClean="0"/>
              <a:t>Uses semaphores to control access</a:t>
            </a:r>
          </a:p>
          <a:p>
            <a:pPr lvl="1"/>
            <a:r>
              <a:rPr lang="en-US" dirty="0" smtClean="0"/>
              <a:t>Built-in class around a queue</a:t>
            </a:r>
          </a:p>
          <a:p>
            <a:r>
              <a:rPr lang="en-US" dirty="0" smtClean="0"/>
              <a:t>Queue: random access supported, as well</a:t>
            </a:r>
          </a:p>
          <a:p>
            <a:endParaRPr lang="en-US" dirty="0"/>
          </a:p>
          <a:p>
            <a:r>
              <a:rPr lang="en-US" dirty="0" smtClean="0"/>
              <a:t>Use: passing data sequences between elements within the overall test bench structure</a:t>
            </a:r>
            <a:endParaRPr lang="en-US" dirty="0"/>
          </a:p>
        </p:txBody>
      </p:sp>
    </p:spTree>
    <p:extLst>
      <p:ext uri="{BB962C8B-B14F-4D97-AF65-F5344CB8AC3E}">
        <p14:creationId xmlns:p14="http://schemas.microsoft.com/office/powerpoint/2010/main" val="62955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0"/>
            <a:ext cx="10515600" cy="789167"/>
          </a:xfrm>
        </p:spPr>
        <p:txBody>
          <a:bodyPr>
            <a:normAutofit fontScale="90000"/>
          </a:bodyPr>
          <a:lstStyle/>
          <a:p>
            <a:pPr algn="ctr"/>
            <a:r>
              <a:rPr lang="en-US" dirty="0" smtClean="0">
                <a:solidFill>
                  <a:srgbClr val="0070C0"/>
                </a:solidFill>
              </a:rPr>
              <a:t>FIFO/Queue/Mailbox use</a:t>
            </a:r>
            <a:r>
              <a:rPr lang="en-US" dirty="0">
                <a:solidFill>
                  <a:srgbClr val="0070C0"/>
                </a:solidFill>
              </a:rPr>
              <a:t>: </a:t>
            </a:r>
            <a:r>
              <a:rPr lang="en-US" dirty="0" smtClean="0">
                <a:solidFill>
                  <a:srgbClr val="0070C0"/>
                </a:solidFill>
              </a:rPr>
              <a:t/>
            </a:r>
            <a:br>
              <a:rPr lang="en-US" dirty="0" smtClean="0">
                <a:solidFill>
                  <a:srgbClr val="0070C0"/>
                </a:solidFill>
              </a:rPr>
            </a:br>
            <a:r>
              <a:rPr lang="en-US" sz="4000" dirty="0" smtClean="0">
                <a:solidFill>
                  <a:srgbClr val="0070C0"/>
                </a:solidFill>
              </a:rPr>
              <a:t>pass </a:t>
            </a:r>
            <a:r>
              <a:rPr lang="en-US" sz="4000" dirty="0">
                <a:solidFill>
                  <a:srgbClr val="0070C0"/>
                </a:solidFill>
              </a:rPr>
              <a:t>data sequences between </a:t>
            </a:r>
            <a:r>
              <a:rPr lang="en-US" sz="4000" dirty="0" smtClean="0">
                <a:solidFill>
                  <a:srgbClr val="0070C0"/>
                </a:solidFill>
              </a:rPr>
              <a:t>test bench elements</a:t>
            </a:r>
            <a:r>
              <a:rPr lang="en-US" dirty="0">
                <a:solidFill>
                  <a:srgbClr val="0070C0"/>
                </a:solidFill>
              </a:rPr>
              <a:t/>
            </a:r>
            <a:br>
              <a:rPr lang="en-US" dirty="0">
                <a:solidFill>
                  <a:srgbClr val="0070C0"/>
                </a:solidFill>
              </a:rPr>
            </a:br>
            <a:endParaRPr lang="en-US" dirty="0">
              <a:solidFill>
                <a:srgbClr val="0070C0"/>
              </a:solidFill>
            </a:endParaRPr>
          </a:p>
        </p:txBody>
      </p:sp>
      <p:pic>
        <p:nvPicPr>
          <p:cNvPr id="3074" name="Picture 2" descr="SystemVerilog Layered Testbench block diagram functional coverage in u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0474" y="1825625"/>
            <a:ext cx="5825178" cy="4970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70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Unbounded Queue</a:t>
            </a:r>
            <a:endParaRPr lang="en-US" dirty="0">
              <a:solidFill>
                <a:srgbClr val="0070C0"/>
              </a:solidFill>
            </a:endParaRPr>
          </a:p>
        </p:txBody>
      </p:sp>
      <p:pic>
        <p:nvPicPr>
          <p:cNvPr id="1026" name="Picture 2" descr="SystemVerilog que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1900" y="1554041"/>
            <a:ext cx="7700744" cy="341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91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Bounded Queue</a:t>
            </a:r>
            <a:endParaRPr lang="en-US" dirty="0">
              <a:solidFill>
                <a:srgbClr val="0070C0"/>
              </a:solidFill>
            </a:endParaRPr>
          </a:p>
        </p:txBody>
      </p:sp>
      <p:pic>
        <p:nvPicPr>
          <p:cNvPr id="2050" name="Picture 2" descr="SystemVerilog Bounded que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195" y="1841682"/>
            <a:ext cx="8601819" cy="380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67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Queue Methods</a:t>
            </a:r>
            <a:endParaRPr lang="en-US" dirty="0">
              <a:solidFill>
                <a:srgbClr val="0070C0"/>
              </a:solidFill>
            </a:endParaRPr>
          </a:p>
        </p:txBody>
      </p:sp>
      <p:graphicFrame>
        <p:nvGraphicFramePr>
          <p:cNvPr id="4" name="Content Placeholder 3"/>
          <p:cNvGraphicFramePr>
            <a:graphicFrameLocks noGrp="1"/>
          </p:cNvGraphicFramePr>
          <p:nvPr>
            <p:ph idx="1"/>
          </p:nvPr>
        </p:nvGraphicFramePr>
        <p:xfrm>
          <a:off x="838200" y="2507774"/>
          <a:ext cx="10515600" cy="2987040"/>
        </p:xfrm>
        <a:graphic>
          <a:graphicData uri="http://schemas.openxmlformats.org/drawingml/2006/table">
            <a:tbl>
              <a:tblPr/>
              <a:tblGrid>
                <a:gridCol w="5257800">
                  <a:extLst>
                    <a:ext uri="{9D8B030D-6E8A-4147-A177-3AD203B41FA5}">
                      <a16:colId xmlns:a16="http://schemas.microsoft.com/office/drawing/2014/main" val="1105835682"/>
                    </a:ext>
                  </a:extLst>
                </a:gridCol>
                <a:gridCol w="5257800">
                  <a:extLst>
                    <a:ext uri="{9D8B030D-6E8A-4147-A177-3AD203B41FA5}">
                      <a16:colId xmlns:a16="http://schemas.microsoft.com/office/drawing/2014/main" val="2179547034"/>
                    </a:ext>
                  </a:extLst>
                </a:gridCol>
              </a:tblGrid>
              <a:tr h="0">
                <a:tc>
                  <a:txBody>
                    <a:bodyPr/>
                    <a:lstStyle/>
                    <a:p>
                      <a:pPr algn="l"/>
                      <a:r>
                        <a:rPr lang="en-US" b="0">
                          <a:solidFill>
                            <a:srgbClr val="000000"/>
                          </a:solidFill>
                          <a:effectLst/>
                        </a:rPr>
                        <a:t>size()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US" b="0">
                          <a:solidFill>
                            <a:srgbClr val="000000"/>
                          </a:solidFill>
                          <a:effectLst/>
                        </a:rPr>
                        <a:t>returns the number of items in the queue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932563820"/>
                  </a:ext>
                </a:extLst>
              </a:tr>
              <a:tr h="0">
                <a:tc>
                  <a:txBody>
                    <a:bodyPr/>
                    <a:lstStyle/>
                    <a:p>
                      <a:pPr algn="l"/>
                      <a:r>
                        <a:rPr lang="en-US" b="0">
                          <a:solidFill>
                            <a:srgbClr val="000000"/>
                          </a:solidFill>
                          <a:effectLst/>
                        </a:rPr>
                        <a:t>insert()</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tc>
                  <a:txBody>
                    <a:bodyPr/>
                    <a:lstStyle/>
                    <a:p>
                      <a:pPr algn="l"/>
                      <a:r>
                        <a:rPr lang="en-US" b="0">
                          <a:solidFill>
                            <a:srgbClr val="000000"/>
                          </a:solidFill>
                          <a:effectLst/>
                        </a:rPr>
                        <a:t>inserts the given item at the specified index position</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040802145"/>
                  </a:ext>
                </a:extLst>
              </a:tr>
              <a:tr h="0">
                <a:tc>
                  <a:txBody>
                    <a:bodyPr/>
                    <a:lstStyle/>
                    <a:p>
                      <a:pPr algn="l"/>
                      <a:r>
                        <a:rPr lang="en-US" b="0">
                          <a:solidFill>
                            <a:srgbClr val="000000"/>
                          </a:solidFill>
                          <a:effectLst/>
                        </a:rPr>
                        <a:t>delete()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US" b="0">
                          <a:solidFill>
                            <a:srgbClr val="000000"/>
                          </a:solidFill>
                          <a:effectLst/>
                        </a:rPr>
                        <a:t>deletes the item at the specified index position</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431111523"/>
                  </a:ext>
                </a:extLst>
              </a:tr>
              <a:tr h="0">
                <a:tc>
                  <a:txBody>
                    <a:bodyPr/>
                    <a:lstStyle/>
                    <a:p>
                      <a:pPr algn="l"/>
                      <a:r>
                        <a:rPr lang="en-US" b="0">
                          <a:solidFill>
                            <a:srgbClr val="000000"/>
                          </a:solidFill>
                          <a:effectLst/>
                        </a:rPr>
                        <a:t>push_front()</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tc>
                  <a:txBody>
                    <a:bodyPr/>
                    <a:lstStyle/>
                    <a:p>
                      <a:pPr algn="l"/>
                      <a:r>
                        <a:rPr lang="en-US" b="0">
                          <a:solidFill>
                            <a:srgbClr val="000000"/>
                          </a:solidFill>
                          <a:effectLst/>
                        </a:rPr>
                        <a:t>inserts the given element at the front of the queue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172789359"/>
                  </a:ext>
                </a:extLst>
              </a:tr>
              <a:tr h="0">
                <a:tc>
                  <a:txBody>
                    <a:bodyPr/>
                    <a:lstStyle/>
                    <a:p>
                      <a:pPr algn="l"/>
                      <a:r>
                        <a:rPr lang="en-US" b="0">
                          <a:solidFill>
                            <a:srgbClr val="000000"/>
                          </a:solidFill>
                          <a:effectLst/>
                        </a:rPr>
                        <a:t>push_back()</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US" b="0">
                          <a:solidFill>
                            <a:srgbClr val="000000"/>
                          </a:solidFill>
                          <a:effectLst/>
                        </a:rPr>
                        <a:t>inserts the given element at the end of the queue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3430916258"/>
                  </a:ext>
                </a:extLst>
              </a:tr>
              <a:tr h="0">
                <a:tc>
                  <a:txBody>
                    <a:bodyPr/>
                    <a:lstStyle/>
                    <a:p>
                      <a:pPr algn="l"/>
                      <a:r>
                        <a:rPr lang="en-US" b="0">
                          <a:solidFill>
                            <a:srgbClr val="000000"/>
                          </a:solidFill>
                          <a:effectLst/>
                        </a:rPr>
                        <a:t>pop_front()</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tc>
                  <a:txBody>
                    <a:bodyPr/>
                    <a:lstStyle/>
                    <a:p>
                      <a:pPr algn="l"/>
                      <a:r>
                        <a:rPr lang="en-US" b="0">
                          <a:solidFill>
                            <a:srgbClr val="000000"/>
                          </a:solidFill>
                          <a:effectLst/>
                        </a:rPr>
                        <a:t>removes and returns the first element of the queue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1790442400"/>
                  </a:ext>
                </a:extLst>
              </a:tr>
              <a:tr h="0">
                <a:tc>
                  <a:txBody>
                    <a:bodyPr/>
                    <a:lstStyle/>
                    <a:p>
                      <a:pPr algn="l"/>
                      <a:r>
                        <a:rPr lang="en-US" b="0">
                          <a:solidFill>
                            <a:srgbClr val="000000"/>
                          </a:solidFill>
                          <a:effectLst/>
                        </a:rPr>
                        <a:t>pop_back()</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US" b="0" dirty="0">
                          <a:solidFill>
                            <a:srgbClr val="000000"/>
                          </a:solidFill>
                          <a:effectLst/>
                        </a:rPr>
                        <a:t>removes and returns the last element of the queue</a:t>
                      </a:r>
                    </a:p>
                  </a:txBody>
                  <a:tcPr marL="76200" marR="76200" marT="76200" marB="76200"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3898535828"/>
                  </a:ext>
                </a:extLst>
              </a:tr>
            </a:tbl>
          </a:graphicData>
        </a:graphic>
      </p:graphicFrame>
    </p:spTree>
    <p:extLst>
      <p:ext uri="{BB962C8B-B14F-4D97-AF65-F5344CB8AC3E}">
        <p14:creationId xmlns:p14="http://schemas.microsoft.com/office/powerpoint/2010/main" val="44825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See example </a:t>
            </a:r>
            <a:r>
              <a:rPr lang="en-US" dirty="0" err="1" smtClean="0">
                <a:solidFill>
                  <a:srgbClr val="0070C0"/>
                </a:solidFill>
              </a:rPr>
              <a:t>queues_array</a:t>
            </a:r>
            <a:endParaRPr lang="en-US" dirty="0">
              <a:solidFill>
                <a:srgbClr val="0070C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9326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Queue push &amp; pop methods</a:t>
            </a:r>
            <a:endParaRPr lang="en-US" dirty="0">
              <a:solidFill>
                <a:srgbClr val="0070C0"/>
              </a:solidFill>
            </a:endParaRPr>
          </a:p>
        </p:txBody>
      </p:sp>
      <p:pic>
        <p:nvPicPr>
          <p:cNvPr id="4098" name="Picture 2" descr="SystemVerilog Queue Oper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173" y="1801474"/>
            <a:ext cx="7872223" cy="489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67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264</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Queueing up</vt:lpstr>
      <vt:lpstr>PowerPoint Presentation</vt:lpstr>
      <vt:lpstr>What do Queues Have to With UVM?</vt:lpstr>
      <vt:lpstr>FIFO/Queue/Mailbox use:  pass data sequences between test bench elements </vt:lpstr>
      <vt:lpstr>Unbounded Queue</vt:lpstr>
      <vt:lpstr>Bounded Queue</vt:lpstr>
      <vt:lpstr>Queue Methods</vt:lpstr>
      <vt:lpstr>See example queues_array</vt:lpstr>
      <vt:lpstr>Queue push &amp; pop methods</vt:lpstr>
      <vt:lpstr>See queues_array_pp example</vt:lpstr>
      <vt:lpstr>Random access methods</vt:lpstr>
      <vt:lpstr>Bounded queue</vt:lpstr>
      <vt:lpstr>PowerPoint Presentation</vt:lpstr>
      <vt:lpstr>spares</vt:lpstr>
      <vt:lpstr>Each arrow between blocks represents a 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Queueing up</dc:title>
  <dc:creator>John Eldon</dc:creator>
  <cp:lastModifiedBy>John Eldon</cp:lastModifiedBy>
  <cp:revision>15</cp:revision>
  <dcterms:created xsi:type="dcterms:W3CDTF">2020-05-10T23:19:09Z</dcterms:created>
  <dcterms:modified xsi:type="dcterms:W3CDTF">2020-05-11T14:27:25Z</dcterms:modified>
</cp:coreProperties>
</file>