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7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D8621-1C4D-49A9-A919-B475E7F91D45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BC7B-D5F2-4160-837F-F4335163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UVM Basis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Adapted from ARM Lecture</a:t>
            </a:r>
          </a:p>
          <a:p>
            <a:r>
              <a:rPr lang="en-US" dirty="0" err="1" smtClean="0"/>
              <a:t>Nagesh</a:t>
            </a:r>
            <a:r>
              <a:rPr lang="en-US" dirty="0" smtClean="0"/>
              <a:t> </a:t>
            </a:r>
            <a:r>
              <a:rPr lang="en-US" dirty="0" err="1" smtClean="0"/>
              <a:t>Loke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1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623" t="31087" r="8611" b="6209"/>
          <a:stretch/>
        </p:blipFill>
        <p:spPr>
          <a:xfrm>
            <a:off x="399242" y="1010182"/>
            <a:ext cx="5203068" cy="5671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5194" y="1803042"/>
            <a:ext cx="4082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Observes communications</a:t>
            </a:r>
          </a:p>
          <a:p>
            <a:endParaRPr lang="en-US" dirty="0"/>
          </a:p>
          <a:p>
            <a:r>
              <a:rPr lang="en-US" dirty="0" smtClean="0"/>
              <a:t>Can check pin protocols</a:t>
            </a:r>
          </a:p>
          <a:p>
            <a:endParaRPr lang="en-US" dirty="0"/>
          </a:p>
          <a:p>
            <a:r>
              <a:rPr lang="en-US" dirty="0" smtClean="0"/>
              <a:t>Creates transactions based on interface activity</a:t>
            </a:r>
          </a:p>
          <a:p>
            <a:endParaRPr lang="en-US" dirty="0"/>
          </a:p>
          <a:p>
            <a:r>
              <a:rPr lang="en-US" dirty="0" smtClean="0"/>
              <a:t>Communicates using analysis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08" t="32885" r="51831" b="5279"/>
          <a:stretch/>
        </p:blipFill>
        <p:spPr>
          <a:xfrm>
            <a:off x="728593" y="1056071"/>
            <a:ext cx="5028264" cy="5383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7166" y="1661375"/>
            <a:ext cx="43264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Connects sequencer, driver, monitor</a:t>
            </a:r>
          </a:p>
          <a:p>
            <a:endParaRPr lang="en-US" dirty="0"/>
          </a:p>
          <a:p>
            <a:r>
              <a:rPr lang="en-US" dirty="0" smtClean="0"/>
              <a:t>Provides analysis ports</a:t>
            </a:r>
          </a:p>
          <a:p>
            <a:r>
              <a:rPr lang="en-US" dirty="0"/>
              <a:t>	</a:t>
            </a:r>
            <a:r>
              <a:rPr lang="en-US" dirty="0" smtClean="0"/>
              <a:t>monitor to scoreboard &amp; coverage</a:t>
            </a:r>
          </a:p>
          <a:p>
            <a:endParaRPr lang="en-US" dirty="0"/>
          </a:p>
          <a:p>
            <a:r>
              <a:rPr lang="en-US" dirty="0" smtClean="0"/>
              <a:t>Can disable sequencer &amp;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7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transactions from monitors</a:t>
            </a:r>
          </a:p>
          <a:p>
            <a:r>
              <a:rPr lang="en-US" dirty="0" smtClean="0"/>
              <a:t>Applies inputs to independent model &amp; generates expected output</a:t>
            </a:r>
          </a:p>
          <a:p>
            <a:r>
              <a:rPr lang="en-US" dirty="0" smtClean="0"/>
              <a:t>Compares actual vs. expected outputs</a:t>
            </a:r>
          </a:p>
          <a:p>
            <a:r>
              <a:rPr lang="en-US" dirty="0" smtClean="0"/>
              <a:t>Queue of modeled outputs</a:t>
            </a:r>
          </a:p>
          <a:p>
            <a:pPr lvl="1"/>
            <a:r>
              <a:rPr lang="en-US" dirty="0" smtClean="0"/>
              <a:t>Pops latest result when DUT output is available</a:t>
            </a:r>
          </a:p>
          <a:p>
            <a:r>
              <a:rPr lang="en-US" dirty="0" smtClean="0"/>
              <a:t>Manages timing of inputs vs.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54" t="40088" r="50361" b="11837"/>
          <a:stretch/>
        </p:blipFill>
        <p:spPr>
          <a:xfrm>
            <a:off x="582248" y="1107583"/>
            <a:ext cx="6011736" cy="5409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0806" y="1545465"/>
            <a:ext cx="34726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Manages components in </a:t>
            </a:r>
            <a:r>
              <a:rPr lang="en-US" dirty="0" err="1" smtClean="0"/>
              <a:t>testbench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Instantiates &amp; connects:</a:t>
            </a:r>
          </a:p>
          <a:p>
            <a:r>
              <a:rPr lang="en-US" dirty="0"/>
              <a:t>	</a:t>
            </a:r>
            <a:r>
              <a:rPr lang="en-US" dirty="0" smtClean="0"/>
              <a:t>agents</a:t>
            </a:r>
          </a:p>
          <a:p>
            <a:r>
              <a:rPr lang="en-US" dirty="0"/>
              <a:t>	</a:t>
            </a:r>
            <a:r>
              <a:rPr lang="en-US" dirty="0" smtClean="0"/>
              <a:t>scoreboards</a:t>
            </a:r>
          </a:p>
          <a:p>
            <a:r>
              <a:rPr lang="en-US" dirty="0"/>
              <a:t>	</a:t>
            </a:r>
            <a:r>
              <a:rPr lang="en-US" dirty="0" smtClean="0"/>
              <a:t>coverage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8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UVM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environment</a:t>
            </a:r>
          </a:p>
          <a:p>
            <a:r>
              <a:rPr lang="en-US" dirty="0" smtClean="0"/>
              <a:t>Controls types of tests to run</a:t>
            </a:r>
          </a:p>
          <a:p>
            <a:r>
              <a:rPr lang="en-US" dirty="0" smtClean="0"/>
              <a:t>Configures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TLM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to transport data or messages</a:t>
            </a:r>
          </a:p>
          <a:p>
            <a:r>
              <a:rPr lang="en-US" dirty="0" err="1" smtClean="0"/>
              <a:t>SystemVerilog</a:t>
            </a:r>
            <a:r>
              <a:rPr lang="en-US" dirty="0" smtClean="0"/>
              <a:t> mailbox</a:t>
            </a:r>
          </a:p>
          <a:p>
            <a:r>
              <a:rPr lang="en-US" dirty="0" smtClean="0"/>
              <a:t>Carries transaction</a:t>
            </a:r>
          </a:p>
          <a:p>
            <a:r>
              <a:rPr lang="en-US" dirty="0" smtClean="0"/>
              <a:t>Analysis port for broadcast (one </a:t>
            </a:r>
            <a:r>
              <a:rPr lang="en-US" dirty="0" smtClean="0">
                <a:sym typeface="Wingdings" panose="05000000000000000000" pitchFamily="2" charset="2"/>
              </a:rPr>
              <a:t> many branching)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TLM port makes component more modular &amp;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6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15" t="29886" r="60346" b="5415"/>
          <a:stretch/>
        </p:blipFill>
        <p:spPr>
          <a:xfrm>
            <a:off x="1313648" y="1171977"/>
            <a:ext cx="3709113" cy="5331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0033" y="1687132"/>
            <a:ext cx="3712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components, allocate memory</a:t>
            </a:r>
          </a:p>
          <a:p>
            <a:r>
              <a:rPr lang="en-US" dirty="0" smtClean="0"/>
              <a:t>Hook up (plumbing)</a:t>
            </a:r>
          </a:p>
          <a:p>
            <a:r>
              <a:rPr lang="en-US" dirty="0" smtClean="0"/>
              <a:t>Print banners, topology, etc.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4427" y="5357610"/>
            <a:ext cx="3240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checks (objections dropped)</a:t>
            </a:r>
          </a:p>
          <a:p>
            <a:r>
              <a:rPr lang="en-US" dirty="0" smtClean="0"/>
              <a:t>Report, pass/fail status</a:t>
            </a:r>
          </a:p>
          <a:p>
            <a:r>
              <a:rPr lang="en-US" dirty="0" smtClean="0"/>
              <a:t>Complete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0032" y="3155322"/>
            <a:ext cx="1760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 DUT 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desigh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4427" y="4005331"/>
            <a:ext cx="10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7306" y="4546241"/>
            <a:ext cx="320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Halt stimulus; drain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4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hallenges of verifying 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/>
          <a:lstStyle/>
          <a:p>
            <a:r>
              <a:rPr lang="en-US" dirty="0" smtClean="0"/>
              <a:t>Processor development can take 100s of engineering years </a:t>
            </a:r>
          </a:p>
          <a:p>
            <a:r>
              <a:rPr lang="en-US" dirty="0" smtClean="0"/>
              <a:t>Requires parallel developments across multiple sites</a:t>
            </a:r>
          </a:p>
          <a:p>
            <a:pPr lvl="1"/>
            <a:r>
              <a:rPr lang="en-US" dirty="0" smtClean="0"/>
              <a:t>need large team to verify a processor </a:t>
            </a:r>
          </a:p>
          <a:p>
            <a:r>
              <a:rPr lang="en-US" dirty="0" smtClean="0"/>
              <a:t>Typical method: divide and conquer, partition CPU into smaller units and verify them, then reuse checkers and </a:t>
            </a:r>
            <a:r>
              <a:rPr lang="en-US" dirty="0" err="1" smtClean="0"/>
              <a:t>stimului</a:t>
            </a:r>
            <a:r>
              <a:rPr lang="en-US" dirty="0" smtClean="0"/>
              <a:t> at a higher level </a:t>
            </a:r>
          </a:p>
          <a:p>
            <a:r>
              <a:rPr lang="en-US" dirty="0" smtClean="0"/>
              <a:t>Reuse code to avoid duplication of work </a:t>
            </a:r>
          </a:p>
          <a:p>
            <a:r>
              <a:rPr lang="en-US" dirty="0" smtClean="0"/>
              <a:t>integrate external IP </a:t>
            </a:r>
          </a:p>
          <a:p>
            <a:r>
              <a:rPr lang="en-US" dirty="0" smtClean="0"/>
              <a:t>This requires rigorous planning, code structure, lockstep development, and standardization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Verification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  </a:t>
            </a:r>
          </a:p>
          <a:p>
            <a:pPr lvl="1"/>
            <a:r>
              <a:rPr lang="en-US" dirty="0" smtClean="0"/>
              <a:t>supports and provides framework for modular and layered verification components </a:t>
            </a:r>
          </a:p>
          <a:p>
            <a:pPr lvl="1"/>
            <a:r>
              <a:rPr lang="en-US" dirty="0" smtClean="0"/>
              <a:t>Enables: </a:t>
            </a:r>
          </a:p>
          <a:p>
            <a:pPr lvl="2"/>
            <a:r>
              <a:rPr lang="en-US" dirty="0" smtClean="0"/>
              <a:t>reuse </a:t>
            </a:r>
          </a:p>
          <a:p>
            <a:pPr lvl="2"/>
            <a:r>
              <a:rPr lang="en-US" dirty="0" smtClean="0"/>
              <a:t>clear functional definition for each component </a:t>
            </a:r>
          </a:p>
          <a:p>
            <a:pPr lvl="2"/>
            <a:r>
              <a:rPr lang="en-US" dirty="0" smtClean="0"/>
              <a:t>configuration of components to be used in a variety of contexts </a:t>
            </a:r>
          </a:p>
          <a:p>
            <a:r>
              <a:rPr lang="en-US" dirty="0" smtClean="0"/>
              <a:t>maintained by </a:t>
            </a:r>
            <a:r>
              <a:rPr lang="en-US" dirty="0" err="1" smtClean="0"/>
              <a:t>Accellera</a:t>
            </a:r>
            <a:r>
              <a:rPr lang="en-US" dirty="0" smtClean="0"/>
              <a:t> committee </a:t>
            </a:r>
          </a:p>
          <a:p>
            <a:r>
              <a:rPr lang="en-US" dirty="0" smtClean="0"/>
              <a:t>Fully open source code</a:t>
            </a:r>
          </a:p>
          <a:p>
            <a:r>
              <a:rPr lang="en-US" dirty="0" smtClean="0"/>
              <a:t>training and support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5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UVM Test Bench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48" t="35644" r="2219" b="3033"/>
          <a:stretch/>
        </p:blipFill>
        <p:spPr>
          <a:xfrm>
            <a:off x="1086609" y="1455313"/>
            <a:ext cx="10543019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2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UVM Sequence &amp; Genealogy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70" t="34268" r="4573" b="2337"/>
          <a:stretch/>
        </p:blipFill>
        <p:spPr>
          <a:xfrm>
            <a:off x="754247" y="1468193"/>
            <a:ext cx="10656581" cy="51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8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UVM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43" t="33218" r="45354" b="3477"/>
          <a:stretch/>
        </p:blipFill>
        <p:spPr>
          <a:xfrm>
            <a:off x="763050" y="1056068"/>
            <a:ext cx="6515787" cy="5434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3996" y="2743200"/>
            <a:ext cx="2728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Building block of components that control </a:t>
            </a:r>
            <a:r>
              <a:rPr lang="en-US" b="1" dirty="0" err="1" smtClean="0"/>
              <a:t>testbench</a:t>
            </a:r>
            <a:r>
              <a:rPr lang="en-US" b="1" dirty="0" smtClean="0"/>
              <a:t> or transactions</a:t>
            </a:r>
          </a:p>
          <a:p>
            <a:endParaRPr lang="en-US" b="1" dirty="0"/>
          </a:p>
          <a:p>
            <a:r>
              <a:rPr lang="en-US" b="1" dirty="0" smtClean="0"/>
              <a:t>Have time-consuming run() task</a:t>
            </a:r>
          </a:p>
          <a:p>
            <a:endParaRPr lang="en-US" b="1" dirty="0"/>
          </a:p>
          <a:p>
            <a:r>
              <a:rPr lang="en-US" b="1" dirty="0" smtClean="0"/>
              <a:t>Exist for life of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72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push_driver</a:t>
            </a:r>
            <a:r>
              <a:rPr lang="en-US" dirty="0" smtClean="0"/>
              <a:t> vs. driver??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push_driver</a:t>
            </a:r>
            <a:r>
              <a:rPr lang="en-US" dirty="0" smtClean="0"/>
              <a:t> waits until sequencer pushes a transaction into its port</a:t>
            </a:r>
          </a:p>
          <a:p>
            <a:pPr lvl="1"/>
            <a:r>
              <a:rPr lang="en-US" dirty="0" smtClean="0"/>
              <a:t>Never initiates a transaction</a:t>
            </a:r>
          </a:p>
          <a:p>
            <a:pPr lvl="1"/>
            <a:r>
              <a:rPr lang="en-US" dirty="0" smtClean="0"/>
              <a:t>Passively does what the sequencer tells it to</a:t>
            </a:r>
          </a:p>
          <a:p>
            <a:pPr lvl="1"/>
            <a:r>
              <a:rPr lang="en-US" dirty="0" smtClean="0"/>
              <a:t>Rarely used, mainly for OVM backward compatibility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river </a:t>
            </a:r>
            <a:r>
              <a:rPr lang="en-US" b="1" dirty="0" smtClean="0"/>
              <a:t>requests</a:t>
            </a:r>
            <a:r>
              <a:rPr lang="en-US" dirty="0" smtClean="0"/>
              <a:t> items to execute</a:t>
            </a:r>
          </a:p>
          <a:p>
            <a:pPr lvl="1"/>
            <a:r>
              <a:rPr lang="en-US" dirty="0" smtClean="0"/>
              <a:t>Executes upon receipt</a:t>
            </a:r>
          </a:p>
          <a:p>
            <a:pPr lvl="1"/>
            <a:r>
              <a:rPr lang="en-US" dirty="0" smtClean="0"/>
              <a:t>Tells sequencer when done, requests new item</a:t>
            </a:r>
          </a:p>
          <a:p>
            <a:pPr lvl="1"/>
            <a:r>
              <a:rPr lang="en-US" dirty="0" smtClean="0"/>
              <a:t>Takes initiative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7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44" t="33149" r="49995" b="3342"/>
          <a:stretch/>
        </p:blipFill>
        <p:spPr>
          <a:xfrm>
            <a:off x="424172" y="1017433"/>
            <a:ext cx="5191017" cy="5542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2163" y="1481070"/>
            <a:ext cx="4121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item = transaction</a:t>
            </a:r>
          </a:p>
          <a:p>
            <a:r>
              <a:rPr lang="en-US" dirty="0" smtClean="0"/>
              <a:t>Examples: packet, AXI transaction, pixel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Sequence = lit of sequence items</a:t>
            </a:r>
          </a:p>
          <a:p>
            <a:endParaRPr lang="en-US" dirty="0"/>
          </a:p>
          <a:p>
            <a:r>
              <a:rPr lang="en-US" dirty="0" smtClean="0"/>
              <a:t>Sequence can be separated into a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 smtClean="0"/>
              <a:t>Sequencer vs Sequence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20" t="28675" r="54588" b="9198"/>
          <a:stretch/>
        </p:blipFill>
        <p:spPr>
          <a:xfrm>
            <a:off x="978796" y="1230010"/>
            <a:ext cx="4945486" cy="5481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2011" y="1687132"/>
            <a:ext cx="519392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Sequencer sends transaction from sequence to driver</a:t>
            </a:r>
          </a:p>
          <a:p>
            <a:endParaRPr lang="en-US" dirty="0"/>
          </a:p>
          <a:p>
            <a:r>
              <a:rPr lang="en-US" dirty="0" smtClean="0"/>
              <a:t>Sends driver response back to sequence</a:t>
            </a:r>
          </a:p>
          <a:p>
            <a:endParaRPr lang="en-US" dirty="0"/>
          </a:p>
          <a:p>
            <a:r>
              <a:rPr lang="en-US" dirty="0" smtClean="0"/>
              <a:t>Can arbitrate among sequences (</a:t>
            </a:r>
            <a:r>
              <a:rPr lang="en-US" dirty="0" err="1" smtClean="0"/>
              <a:t>Salemi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 23)</a:t>
            </a:r>
          </a:p>
          <a:p>
            <a:endParaRPr lang="en-US" dirty="0"/>
          </a:p>
          <a:p>
            <a:r>
              <a:rPr lang="en-US" dirty="0" smtClean="0"/>
              <a:t>Methods: </a:t>
            </a:r>
            <a:r>
              <a:rPr lang="en-US" dirty="0" err="1" smtClean="0"/>
              <a:t>send_request</a:t>
            </a:r>
            <a:r>
              <a:rPr lang="en-US" dirty="0" smtClean="0"/>
              <a:t>(), </a:t>
            </a:r>
            <a:r>
              <a:rPr lang="en-US" dirty="0" err="1" smtClean="0"/>
              <a:t>get_response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Driver decodes transaction from sequencer</a:t>
            </a:r>
          </a:p>
          <a:p>
            <a:endParaRPr lang="en-US" dirty="0"/>
          </a:p>
          <a:p>
            <a:r>
              <a:rPr lang="en-US" dirty="0" smtClean="0"/>
              <a:t>Drives DUT interface </a:t>
            </a:r>
            <a:r>
              <a:rPr lang="en-US" dirty="0" err="1" smtClean="0"/>
              <a:t>sinals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Pin-level protocol and timing relationships</a:t>
            </a:r>
          </a:p>
          <a:p>
            <a:endParaRPr lang="en-US" dirty="0"/>
          </a:p>
          <a:p>
            <a:r>
              <a:rPr lang="en-US" dirty="0" smtClean="0"/>
              <a:t>(Here, </a:t>
            </a:r>
            <a:r>
              <a:rPr lang="en-US" dirty="0" err="1" smtClean="0"/>
              <a:t>cb</a:t>
            </a:r>
            <a:r>
              <a:rPr lang="en-US" dirty="0" smtClean="0"/>
              <a:t> probably denotes clocking block)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448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UVM Basis</vt:lpstr>
      <vt:lpstr>Challenges of verifying complex systems</vt:lpstr>
      <vt:lpstr>Universal Verification Method</vt:lpstr>
      <vt:lpstr>UVM Test Bench</vt:lpstr>
      <vt:lpstr>UVM Sequence &amp; Genealogy </vt:lpstr>
      <vt:lpstr>UVM Component</vt:lpstr>
      <vt:lpstr>push_driver vs. driver??</vt:lpstr>
      <vt:lpstr>Sequence</vt:lpstr>
      <vt:lpstr>Sequencer vs Sequence</vt:lpstr>
      <vt:lpstr>Monitor</vt:lpstr>
      <vt:lpstr>Agent</vt:lpstr>
      <vt:lpstr>Scoreboard</vt:lpstr>
      <vt:lpstr>Environment</vt:lpstr>
      <vt:lpstr>UVM Test</vt:lpstr>
      <vt:lpstr>TLM port</vt:lpstr>
      <vt:lpstr>Phasing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UVM Summary</dc:title>
  <dc:creator>John Eldon</dc:creator>
  <cp:lastModifiedBy>John Eldon</cp:lastModifiedBy>
  <cp:revision>47</cp:revision>
  <dcterms:created xsi:type="dcterms:W3CDTF">2024-06-04T20:32:41Z</dcterms:created>
  <dcterms:modified xsi:type="dcterms:W3CDTF">2024-06-04T22:35:34Z</dcterms:modified>
</cp:coreProperties>
</file>