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343" r:id="rId2"/>
    <p:sldId id="346" r:id="rId3"/>
    <p:sldId id="342" r:id="rId4"/>
    <p:sldId id="344" r:id="rId5"/>
    <p:sldId id="375" r:id="rId6"/>
    <p:sldId id="376" r:id="rId7"/>
    <p:sldId id="377" r:id="rId8"/>
    <p:sldId id="379" r:id="rId9"/>
    <p:sldId id="380" r:id="rId10"/>
    <p:sldId id="330" r:id="rId11"/>
    <p:sldId id="381" r:id="rId12"/>
    <p:sldId id="382" r:id="rId13"/>
    <p:sldId id="383" r:id="rId14"/>
    <p:sldId id="362" r:id="rId15"/>
    <p:sldId id="345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lnSpc>
        <a:spcPct val="75000"/>
      </a:lnSpc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75000"/>
      </a:lnSpc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75000"/>
      </a:lnSpc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75000"/>
      </a:lnSpc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75000"/>
      </a:lnSpc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曲晓婷" initials="曲晓婷" lastIdx="1" clrIdx="0">
    <p:extLst>
      <p:ext uri="{19B8F6BF-5375-455C-9EA6-DF929625EA0E}">
        <p15:presenceInfo xmlns:p15="http://schemas.microsoft.com/office/powerpoint/2012/main" userId="dfde93fe86f703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0033CC"/>
    <a:srgbClr val="1A923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80390" autoAdjust="0"/>
  </p:normalViewPr>
  <p:slideViewPr>
    <p:cSldViewPr>
      <p:cViewPr varScale="1">
        <p:scale>
          <a:sx n="92" d="100"/>
          <a:sy n="92" d="100"/>
        </p:scale>
        <p:origin x="211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2640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0B904-69DC-47B1-A519-31B947E38467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DD021-0712-442F-A54E-21578A87A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650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/>
            </a:lvl1pPr>
          </a:lstStyle>
          <a:p>
            <a:endParaRPr lang="en-US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/>
            </a:lvl1pPr>
          </a:lstStyle>
          <a:p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/>
            </a:lvl1pPr>
          </a:lstStyle>
          <a:p>
            <a:endParaRPr lang="en-US" altLang="zh-CN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/>
            </a:lvl1pPr>
          </a:lstStyle>
          <a:p>
            <a:fld id="{2B621246-A01E-4AFD-9A0F-3701D05640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1308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21246-A01E-4AFD-9A0F-3701D05640A8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0853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21246-A01E-4AFD-9A0F-3701D05640A8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573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21246-A01E-4AFD-9A0F-3701D05640A8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1893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21246-A01E-4AFD-9A0F-3701D05640A8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6086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21246-A01E-4AFD-9A0F-3701D05640A8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9794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21246-A01E-4AFD-9A0F-3701D05640A8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2009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Xi</a:t>
            </a:r>
            <a:r>
              <a:rPr lang="zh-CN" altLang="en-US" dirty="0" smtClean="0"/>
              <a:t>表示第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个点的特征向量；</a:t>
            </a:r>
            <a:r>
              <a:rPr lang="en-US" altLang="zh-CN" dirty="0" smtClean="0"/>
              <a:t>y</a:t>
            </a:r>
            <a:r>
              <a:rPr lang="zh-CN" altLang="en-US" dirty="0" smtClean="0"/>
              <a:t>表示第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个点的</a:t>
            </a:r>
            <a:r>
              <a:rPr lang="en-US" altLang="zh-CN" dirty="0" smtClean="0"/>
              <a:t>class label </a:t>
            </a:r>
            <a:r>
              <a:rPr lang="zh-CN" altLang="en-US" dirty="0" smtClean="0"/>
              <a:t>类标记，（</a:t>
            </a:r>
            <a:r>
              <a:rPr lang="en-US" altLang="zh-CN" dirty="0" smtClean="0"/>
              <a:t>N</a:t>
            </a:r>
            <a:r>
              <a:rPr lang="zh-CN" altLang="en-US" dirty="0" smtClean="0"/>
              <a:t>表示训练集中节点数目）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/>
              <a:t>P(Y=</a:t>
            </a:r>
            <a:r>
              <a:rPr lang="en-US" altLang="zh-CN" sz="1200" b="0" dirty="0" err="1" smtClean="0"/>
              <a:t>ck</a:t>
            </a:r>
            <a:r>
              <a:rPr lang="en-US" altLang="zh-CN" sz="1200" b="0" dirty="0" smtClean="0"/>
              <a:t>) </a:t>
            </a:r>
            <a:r>
              <a:rPr lang="zh-CN" altLang="en-US" sz="1200" b="0" dirty="0" smtClean="0"/>
              <a:t>是</a:t>
            </a:r>
            <a:r>
              <a:rPr lang="en-US" altLang="zh-CN" sz="1200" b="0" dirty="0" smtClean="0"/>
              <a:t>Y</a:t>
            </a:r>
            <a:r>
              <a:rPr lang="zh-CN" altLang="en-US" sz="1200" b="0" dirty="0" smtClean="0"/>
              <a:t>的先验概率。（把节点分到</a:t>
            </a:r>
            <a:r>
              <a:rPr lang="en-US" altLang="zh-CN" sz="1200" b="0" dirty="0" smtClean="0"/>
              <a:t>CK</a:t>
            </a:r>
            <a:r>
              <a:rPr lang="zh-CN" altLang="en-US" sz="1200" b="0" dirty="0" smtClean="0"/>
              <a:t>这个类别的概率）之所以称为</a:t>
            </a:r>
            <a:r>
              <a:rPr lang="en-US" altLang="zh-CN" sz="1200" b="0" dirty="0" smtClean="0"/>
              <a:t>"</a:t>
            </a:r>
            <a:r>
              <a:rPr lang="zh-CN" altLang="en-US" sz="1200" b="0" dirty="0" smtClean="0"/>
              <a:t>先验</a:t>
            </a:r>
            <a:r>
              <a:rPr lang="en-US" altLang="zh-CN" sz="1200" b="0" dirty="0" smtClean="0"/>
              <a:t>"</a:t>
            </a:r>
            <a:r>
              <a:rPr lang="zh-CN" altLang="en-US" sz="1200" b="0" dirty="0" smtClean="0"/>
              <a:t>是因为它不考虑任</a:t>
            </a:r>
            <a:r>
              <a:rPr lang="en-US" altLang="zh-CN" sz="1200" b="0" dirty="0" smtClean="0"/>
              <a:t>x</a:t>
            </a:r>
            <a:r>
              <a:rPr lang="zh-CN" altLang="en-US" sz="1200" b="0" dirty="0" smtClean="0"/>
              <a:t>方面的因素。</a:t>
            </a:r>
            <a:endParaRPr lang="en-US" altLang="zh-CN" sz="1200" b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/>
              <a:t>P(</a:t>
            </a:r>
            <a:r>
              <a:rPr lang="en-US" altLang="zh-CN" sz="1200" b="0" dirty="0" err="1" smtClean="0"/>
              <a:t>x|y</a:t>
            </a:r>
            <a:r>
              <a:rPr lang="en-US" altLang="zh-CN" sz="1200" b="0" dirty="0" smtClean="0"/>
              <a:t>)</a:t>
            </a:r>
            <a:r>
              <a:rPr lang="zh-CN" altLang="en-US" sz="1200" b="0" dirty="0" smtClean="0"/>
              <a:t>是已知</a:t>
            </a:r>
            <a:r>
              <a:rPr lang="en-US" altLang="zh-CN" sz="1200" b="0" dirty="0" smtClean="0"/>
              <a:t>y</a:t>
            </a:r>
            <a:r>
              <a:rPr lang="zh-CN" altLang="en-US" sz="1200" b="0" dirty="0" smtClean="0"/>
              <a:t>发生后</a:t>
            </a:r>
            <a:r>
              <a:rPr lang="en-US" altLang="zh-CN" sz="1200" b="0" dirty="0" smtClean="0"/>
              <a:t>x</a:t>
            </a:r>
            <a:r>
              <a:rPr lang="zh-CN" altLang="en-US" sz="1200" b="0" dirty="0" smtClean="0"/>
              <a:t>的条件概率，也由于</a:t>
            </a:r>
            <a:r>
              <a:rPr lang="en-US" altLang="zh-CN" sz="1200" b="0" dirty="0" smtClean="0"/>
              <a:t>P</a:t>
            </a:r>
            <a:r>
              <a:rPr lang="zh-CN" altLang="en-US" sz="1200" b="0" dirty="0" smtClean="0"/>
              <a:t>这个式子得自</a:t>
            </a:r>
            <a:r>
              <a:rPr lang="en-US" altLang="zh-CN" sz="1200" b="0" dirty="0" smtClean="0"/>
              <a:t>y</a:t>
            </a:r>
            <a:r>
              <a:rPr lang="zh-CN" altLang="en-US" sz="1200" b="0" dirty="0" smtClean="0"/>
              <a:t>的取值，而被称作</a:t>
            </a:r>
            <a:r>
              <a:rPr lang="en-US" altLang="zh-CN" sz="1200" b="0" dirty="0" smtClean="0"/>
              <a:t>x</a:t>
            </a:r>
            <a:r>
              <a:rPr lang="zh-CN" altLang="en-US" sz="1200" b="0" dirty="0" smtClean="0"/>
              <a:t>的后验概率。（在把节点分到</a:t>
            </a:r>
            <a:r>
              <a:rPr lang="en-US" altLang="zh-CN" sz="1200" b="0" dirty="0" smtClean="0"/>
              <a:t>CK</a:t>
            </a:r>
            <a:r>
              <a:rPr lang="zh-CN" altLang="en-US" sz="1200" b="0" dirty="0" smtClean="0"/>
              <a:t>这个类别的情况下，节点的特征等于小</a:t>
            </a:r>
            <a:r>
              <a:rPr lang="en-US" altLang="zh-CN" sz="1200" b="0" dirty="0" smtClean="0"/>
              <a:t>x</a:t>
            </a:r>
            <a:r>
              <a:rPr lang="zh-CN" altLang="en-US" sz="1200" b="0" dirty="0" smtClean="0"/>
              <a:t>的概率）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21246-A01E-4AFD-9A0F-3701D05640A8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780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21246-A01E-4AFD-9A0F-3701D05640A8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8395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21246-A01E-4AFD-9A0F-3701D05640A8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494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21246-A01E-4AFD-9A0F-3701D05640A8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2819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21246-A01E-4AFD-9A0F-3701D05640A8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0251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21246-A01E-4AFD-9A0F-3701D05640A8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754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21246-A01E-4AFD-9A0F-3701D05640A8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915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98" y="6471194"/>
            <a:ext cx="9144793" cy="4059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62026"/>
            <a:ext cx="9144001" cy="3187055"/>
          </a:xfrm>
          <a:prstGeom prst="rect">
            <a:avLst/>
          </a:prstGeom>
        </p:spPr>
      </p:pic>
      <p:pic>
        <p:nvPicPr>
          <p:cNvPr id="8194" name="Picture 2" descr="index_01"/>
          <p:cNvPicPr>
            <a:picLocks noChangeAspect="1" noChangeArrowheads="1"/>
          </p:cNvPicPr>
          <p:nvPr/>
        </p:nvPicPr>
        <p:blipFill>
          <a:blip r:embed="rId4" cstate="print"/>
          <a:srcRect l="9329" t="17384"/>
          <a:stretch>
            <a:fillRect/>
          </a:stretch>
        </p:blipFill>
        <p:spPr bwMode="auto">
          <a:xfrm>
            <a:off x="250826" y="188913"/>
            <a:ext cx="3673475" cy="773112"/>
          </a:xfrm>
          <a:prstGeom prst="rect">
            <a:avLst/>
          </a:prstGeom>
          <a:noFill/>
        </p:spPr>
      </p:pic>
      <p:sp>
        <p:nvSpPr>
          <p:cNvPr id="8196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475656" y="1721928"/>
            <a:ext cx="5565906" cy="1069975"/>
          </a:xfrm>
        </p:spPr>
        <p:txBody>
          <a:bodyPr lIns="180000" tIns="108000" rIns="144000"/>
          <a:lstStyle>
            <a:lvl1pPr marL="0" indent="0"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单击此处请编辑本汇报所使用的标题</a:t>
            </a:r>
            <a:endParaRPr lang="fr-FR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1692276" y="6527322"/>
            <a:ext cx="4464050" cy="29368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 altLang="en-US" dirty="0" smtClean="0"/>
              <a:t>© </a:t>
            </a:r>
            <a:r>
              <a:rPr lang="en-GB" altLang="zh-CN" dirty="0" smtClean="0"/>
              <a:t>2019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</a:t>
            </a:r>
            <a:endParaRPr lang="en-US" altLang="zh-CN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134268" y="4412118"/>
            <a:ext cx="6875462" cy="1342584"/>
          </a:xfrm>
        </p:spPr>
        <p:txBody>
          <a:bodyPr lIns="360000" tIns="360000" rIns="360000" bIns="360000">
            <a:spAutoFit/>
          </a:bodyPr>
          <a:lstStyle>
            <a:lvl1pPr algn="ctr">
              <a:lnSpc>
                <a:spcPct val="100000"/>
              </a:lnSpc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请在这里编辑汇报人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日期</a:t>
            </a:r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1979613" y="6564315"/>
            <a:ext cx="4896643" cy="293687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en-US" dirty="0" smtClean="0"/>
              <a:t>© </a:t>
            </a:r>
            <a:r>
              <a:rPr lang="en-GB" altLang="zh-CN" dirty="0" smtClean="0"/>
              <a:t>2017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             </a:t>
            </a:r>
            <a:r>
              <a:rPr lang="zh-CN" altLang="en-GB" dirty="0" smtClean="0"/>
              <a:t>北京邮电大学 </a:t>
            </a:r>
            <a:r>
              <a:rPr lang="zh-CN" altLang="en-US" dirty="0" smtClean="0"/>
              <a:t>数据科学与服务</a:t>
            </a:r>
            <a:r>
              <a:rPr lang="zh-CN" altLang="en-GB" dirty="0" smtClean="0"/>
              <a:t>中心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81826" y="2"/>
            <a:ext cx="2111375" cy="62658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7701" y="2"/>
            <a:ext cx="6181725" cy="62658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1979613" y="6564315"/>
            <a:ext cx="4896643" cy="293687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en-US" dirty="0" smtClean="0"/>
              <a:t>© </a:t>
            </a:r>
            <a:r>
              <a:rPr lang="en-GB" altLang="zh-CN" dirty="0" smtClean="0"/>
              <a:t>2017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             </a:t>
            </a:r>
            <a:r>
              <a:rPr lang="zh-CN" altLang="en-GB" dirty="0" smtClean="0"/>
              <a:t>北京邮电大学 </a:t>
            </a:r>
            <a:r>
              <a:rPr lang="zh-CN" altLang="en-US" dirty="0" smtClean="0"/>
              <a:t>数据科学与服务</a:t>
            </a:r>
            <a:r>
              <a:rPr lang="zh-CN" altLang="en-GB" dirty="0" smtClean="0"/>
              <a:t>中心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 smtClean="0"/>
              <a:t>© </a:t>
            </a:r>
            <a:r>
              <a:rPr lang="en-GB" altLang="zh-CN" smtClean="0"/>
              <a:t>2017</a:t>
            </a:r>
            <a:r>
              <a:rPr lang="en-GB" altLang="en-US" smtClean="0"/>
              <a:t> </a:t>
            </a:r>
            <a:r>
              <a:rPr lang="en-GB" altLang="zh-CN" smtClean="0"/>
              <a:t>BUPT DSSC            </a:t>
            </a:r>
            <a:r>
              <a:rPr lang="zh-CN" altLang="en-GB" smtClean="0"/>
              <a:t>北京邮电大学 </a:t>
            </a:r>
            <a:r>
              <a:rPr lang="zh-CN" altLang="en-US" smtClean="0"/>
              <a:t>数据科学与服务</a:t>
            </a:r>
            <a:r>
              <a:rPr lang="zh-CN" altLang="en-GB" smtClean="0"/>
              <a:t>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83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Clr>
                <a:schemeClr val="tx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bg2">
                  <a:lumMod val="20000"/>
                  <a:lumOff val="80000"/>
                </a:schemeClr>
              </a:buClr>
              <a:defRPr/>
            </a:lvl2pPr>
            <a:lvl3pPr>
              <a:buClr>
                <a:schemeClr val="bg2">
                  <a:lumMod val="20000"/>
                  <a:lumOff val="80000"/>
                </a:schemeClr>
              </a:buClr>
              <a:defRPr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1979613" y="6564315"/>
            <a:ext cx="4896643" cy="293687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en-US" dirty="0" smtClean="0"/>
              <a:t>© </a:t>
            </a:r>
            <a:r>
              <a:rPr lang="en-GB" altLang="zh-CN" dirty="0" smtClean="0"/>
              <a:t>2019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             </a:t>
            </a:r>
            <a:r>
              <a:rPr lang="zh-CN" altLang="en-GB" dirty="0" smtClean="0"/>
              <a:t>北京邮电大学 </a:t>
            </a:r>
            <a:r>
              <a:rPr lang="zh-CN" altLang="en-US" dirty="0" smtClean="0"/>
              <a:t>数据科学与服务</a:t>
            </a:r>
            <a:r>
              <a:rPr lang="zh-CN" altLang="en-GB" dirty="0" smtClean="0"/>
              <a:t>中心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" y="6471196"/>
            <a:ext cx="9144000" cy="42382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957010"/>
            <a:ext cx="9144793" cy="3188484"/>
          </a:xfrm>
          <a:prstGeom prst="rect">
            <a:avLst/>
          </a:prstGeom>
        </p:spPr>
      </p:pic>
      <p:pic>
        <p:nvPicPr>
          <p:cNvPr id="8194" name="Picture 2" descr="index_01"/>
          <p:cNvPicPr>
            <a:picLocks noChangeAspect="1" noChangeArrowheads="1"/>
          </p:cNvPicPr>
          <p:nvPr/>
        </p:nvPicPr>
        <p:blipFill>
          <a:blip r:embed="rId4" cstate="print"/>
          <a:srcRect l="9329" t="17384"/>
          <a:stretch>
            <a:fillRect/>
          </a:stretch>
        </p:blipFill>
        <p:spPr bwMode="auto">
          <a:xfrm>
            <a:off x="250826" y="188913"/>
            <a:ext cx="3673475" cy="773112"/>
          </a:xfrm>
          <a:prstGeom prst="rect">
            <a:avLst/>
          </a:prstGeom>
          <a:noFill/>
        </p:spPr>
      </p:pic>
      <p:sp>
        <p:nvSpPr>
          <p:cNvPr id="8197" name="Rectangle 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115220" y="4476419"/>
            <a:ext cx="6875462" cy="1219474"/>
          </a:xfrm>
        </p:spPr>
        <p:txBody>
          <a:bodyPr lIns="360000" tIns="360000" rIns="360000" bIns="360000">
            <a:spAutoFit/>
          </a:bodyPr>
          <a:lstStyle>
            <a:lvl1pPr algn="ctr">
              <a:lnSpc>
                <a:spcPct val="100000"/>
              </a:lnSpc>
              <a:defRPr i="1" baseline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THANK YOU!</a:t>
            </a:r>
            <a:endParaRPr lang="fr-FR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2087563" y="6536266"/>
            <a:ext cx="4464050" cy="29368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 altLang="en-US" dirty="0" smtClean="0"/>
              <a:t>© </a:t>
            </a:r>
            <a:r>
              <a:rPr lang="en-GB" altLang="zh-CN" dirty="0" smtClean="0"/>
              <a:t>2017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</a:t>
            </a:r>
            <a:endParaRPr lang="en-US" altLang="zh-CN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475656" y="1721928"/>
            <a:ext cx="5565906" cy="1069975"/>
          </a:xfrm>
        </p:spPr>
        <p:txBody>
          <a:bodyPr lIns="180000" tIns="108000" rIns="144000"/>
          <a:lstStyle>
            <a:lvl1pPr marL="0" indent="0"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单击此处请编辑结束语或重现标题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777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1979613" y="6564315"/>
            <a:ext cx="4896643" cy="293687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en-US" dirty="0" smtClean="0"/>
              <a:t>© </a:t>
            </a:r>
            <a:r>
              <a:rPr lang="en-GB" altLang="zh-CN" dirty="0" smtClean="0"/>
              <a:t>2017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             </a:t>
            </a:r>
            <a:r>
              <a:rPr lang="zh-CN" altLang="en-GB" dirty="0" smtClean="0"/>
              <a:t>北京邮电大学 </a:t>
            </a:r>
            <a:r>
              <a:rPr lang="zh-CN" altLang="en-US" dirty="0" smtClean="0"/>
              <a:t>数据科学与服务</a:t>
            </a:r>
            <a:r>
              <a:rPr lang="zh-CN" altLang="en-GB" dirty="0" smtClean="0"/>
              <a:t>中心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409700"/>
            <a:ext cx="4095750" cy="4856163"/>
          </a:xfrm>
        </p:spPr>
        <p:txBody>
          <a:bodyPr/>
          <a:lstStyle>
            <a:lvl1pPr marL="287338" indent="-287338">
              <a:buClr>
                <a:schemeClr val="bg2">
                  <a:lumMod val="20000"/>
                  <a:lumOff val="80000"/>
                </a:schemeClr>
              </a:buClr>
              <a:buFont typeface="Wingdings" panose="05000000000000000000" pitchFamily="2" charset="2"/>
              <a:buChar char="l"/>
              <a:defRPr sz="2800"/>
            </a:lvl1pPr>
            <a:lvl2pPr>
              <a:buClr>
                <a:schemeClr val="bg2">
                  <a:lumMod val="20000"/>
                  <a:lumOff val="80000"/>
                </a:schemeClr>
              </a:buClr>
              <a:defRPr sz="2400"/>
            </a:lvl2pPr>
            <a:lvl3pPr>
              <a:buClr>
                <a:schemeClr val="bg2">
                  <a:lumMod val="20000"/>
                  <a:lumOff val="80000"/>
                </a:schemeClr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95850" y="1409700"/>
            <a:ext cx="4095750" cy="4856163"/>
          </a:xfrm>
        </p:spPr>
        <p:txBody>
          <a:bodyPr/>
          <a:lstStyle>
            <a:lvl1pPr marL="287338" indent="-287338">
              <a:buClr>
                <a:schemeClr val="bg2">
                  <a:lumMod val="20000"/>
                  <a:lumOff val="80000"/>
                </a:schemeClr>
              </a:buClr>
              <a:buFont typeface="Wingdings" panose="05000000000000000000" pitchFamily="2" charset="2"/>
              <a:buChar char="l"/>
              <a:defRPr sz="2800"/>
            </a:lvl1pPr>
            <a:lvl2pPr>
              <a:buClr>
                <a:schemeClr val="bg2">
                  <a:lumMod val="20000"/>
                  <a:lumOff val="80000"/>
                </a:schemeClr>
              </a:buClr>
              <a:defRPr sz="2400"/>
            </a:lvl2pPr>
            <a:lvl3pPr>
              <a:buClr>
                <a:schemeClr val="bg2">
                  <a:lumMod val="20000"/>
                  <a:lumOff val="80000"/>
                </a:schemeClr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>
          <a:xfrm>
            <a:off x="1979613" y="6564315"/>
            <a:ext cx="4896643" cy="293687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en-US" dirty="0" smtClean="0"/>
              <a:t>© </a:t>
            </a:r>
            <a:r>
              <a:rPr lang="en-GB" altLang="zh-CN" dirty="0" smtClean="0"/>
              <a:t>2017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             </a:t>
            </a:r>
            <a:r>
              <a:rPr lang="zh-CN" altLang="en-GB" dirty="0" smtClean="0"/>
              <a:t>北京邮电大学 </a:t>
            </a:r>
            <a:r>
              <a:rPr lang="zh-CN" altLang="en-US" dirty="0" smtClean="0"/>
              <a:t>数据科学与服务</a:t>
            </a:r>
            <a:r>
              <a:rPr lang="zh-CN" altLang="en-GB" dirty="0" smtClean="0"/>
              <a:t>中心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287338" indent="-287338">
              <a:buClr>
                <a:schemeClr val="bg2">
                  <a:lumMod val="20000"/>
                  <a:lumOff val="80000"/>
                </a:schemeClr>
              </a:buClr>
              <a:buFont typeface="Wingdings" panose="05000000000000000000" pitchFamily="2" charset="2"/>
              <a:buChar char="l"/>
              <a:defRPr sz="2400"/>
            </a:lvl1pPr>
            <a:lvl2pPr>
              <a:buClr>
                <a:schemeClr val="bg2">
                  <a:lumMod val="20000"/>
                  <a:lumOff val="80000"/>
                </a:schemeClr>
              </a:buClr>
              <a:defRPr sz="2000"/>
            </a:lvl2pPr>
            <a:lvl3pPr>
              <a:buClr>
                <a:schemeClr val="bg2">
                  <a:lumMod val="20000"/>
                  <a:lumOff val="80000"/>
                </a:schemeClr>
              </a:buCl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 marL="342900" indent="-342900">
              <a:buClr>
                <a:schemeClr val="bg2">
                  <a:lumMod val="20000"/>
                  <a:lumOff val="80000"/>
                </a:schemeClr>
              </a:buClr>
              <a:buFont typeface="Wingdings" panose="05000000000000000000" pitchFamily="2" charset="2"/>
              <a:buChar char="l"/>
              <a:defRPr sz="2400"/>
            </a:lvl1pPr>
            <a:lvl2pPr>
              <a:buClr>
                <a:schemeClr val="bg2">
                  <a:lumMod val="20000"/>
                  <a:lumOff val="80000"/>
                </a:schemeClr>
              </a:buClr>
              <a:defRPr sz="2000"/>
            </a:lvl2pPr>
            <a:lvl3pPr>
              <a:buClr>
                <a:schemeClr val="bg2">
                  <a:lumMod val="20000"/>
                  <a:lumOff val="80000"/>
                </a:schemeClr>
              </a:buCl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0"/>
          </p:nvPr>
        </p:nvSpPr>
        <p:spPr>
          <a:xfrm>
            <a:off x="1979613" y="6564315"/>
            <a:ext cx="4896643" cy="293687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en-US" dirty="0" smtClean="0"/>
              <a:t>© </a:t>
            </a:r>
            <a:r>
              <a:rPr lang="en-GB" altLang="zh-CN" dirty="0" smtClean="0"/>
              <a:t>2017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             </a:t>
            </a:r>
            <a:r>
              <a:rPr lang="zh-CN" altLang="en-GB" dirty="0" smtClean="0"/>
              <a:t>北京邮电大学 </a:t>
            </a:r>
            <a:r>
              <a:rPr lang="zh-CN" altLang="en-US" dirty="0" smtClean="0"/>
              <a:t>数据科学与服务</a:t>
            </a:r>
            <a:r>
              <a:rPr lang="zh-CN" altLang="en-GB" dirty="0" smtClean="0"/>
              <a:t>中心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1979613" y="6564315"/>
            <a:ext cx="4896643" cy="293687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en-US" dirty="0" smtClean="0"/>
              <a:t>© </a:t>
            </a:r>
            <a:r>
              <a:rPr lang="en-GB" altLang="zh-CN" dirty="0" smtClean="0"/>
              <a:t>2017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             </a:t>
            </a:r>
            <a:r>
              <a:rPr lang="zh-CN" altLang="en-GB" dirty="0" smtClean="0"/>
              <a:t>北京邮电大学 </a:t>
            </a:r>
            <a:r>
              <a:rPr lang="zh-CN" altLang="en-US" dirty="0" smtClean="0"/>
              <a:t>数据科学与服务</a:t>
            </a:r>
            <a:r>
              <a:rPr lang="zh-CN" altLang="en-GB" dirty="0" smtClean="0"/>
              <a:t>中心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>
          <a:xfrm>
            <a:off x="1979613" y="6564315"/>
            <a:ext cx="4896643" cy="293687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en-US" dirty="0" smtClean="0"/>
              <a:t>© </a:t>
            </a:r>
            <a:r>
              <a:rPr lang="en-GB" altLang="zh-CN" dirty="0" smtClean="0"/>
              <a:t>2017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             </a:t>
            </a:r>
            <a:r>
              <a:rPr lang="zh-CN" altLang="en-GB" dirty="0" smtClean="0"/>
              <a:t>北京邮电大学 </a:t>
            </a:r>
            <a:r>
              <a:rPr lang="zh-CN" altLang="en-US" dirty="0" smtClean="0"/>
              <a:t>数据科学与服务</a:t>
            </a:r>
            <a:r>
              <a:rPr lang="zh-CN" altLang="en-GB" dirty="0" smtClean="0"/>
              <a:t>中心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>
          <a:xfrm>
            <a:off x="1979613" y="6564315"/>
            <a:ext cx="4896643" cy="293687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en-US" dirty="0" smtClean="0"/>
              <a:t>© </a:t>
            </a:r>
            <a:r>
              <a:rPr lang="en-GB" altLang="zh-CN" dirty="0" smtClean="0"/>
              <a:t>2017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             </a:t>
            </a:r>
            <a:r>
              <a:rPr lang="zh-CN" altLang="en-GB" dirty="0" smtClean="0"/>
              <a:t>北京邮电大学 </a:t>
            </a:r>
            <a:r>
              <a:rPr lang="zh-CN" altLang="en-US" dirty="0" smtClean="0"/>
              <a:t>数据科学与服务</a:t>
            </a:r>
            <a:r>
              <a:rPr lang="zh-CN" altLang="en-GB" dirty="0" smtClean="0"/>
              <a:t>中心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r="22631"/>
          <a:stretch/>
        </p:blipFill>
        <p:spPr>
          <a:xfrm>
            <a:off x="2699793" y="0"/>
            <a:ext cx="6444208" cy="11468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38" y="6528727"/>
            <a:ext cx="9144000" cy="342085"/>
          </a:xfrm>
          <a:prstGeom prst="rect">
            <a:avLst/>
          </a:prstGeom>
        </p:spPr>
      </p:pic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98738" y="120987"/>
            <a:ext cx="6537325" cy="90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0" tIns="36000" rIns="108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 du masque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7700" y="1409700"/>
            <a:ext cx="8343900" cy="485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Premier niveau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99794" y="6553120"/>
            <a:ext cx="4464050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altLang="en-US" dirty="0" smtClean="0"/>
              <a:t>© </a:t>
            </a:r>
            <a:r>
              <a:rPr lang="en-GB" altLang="zh-CN" dirty="0" smtClean="0"/>
              <a:t>2019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            </a:t>
            </a:r>
            <a:r>
              <a:rPr lang="zh-CN" altLang="en-GB" dirty="0" smtClean="0"/>
              <a:t>北京邮电大学 </a:t>
            </a:r>
            <a:r>
              <a:rPr lang="zh-CN" altLang="en-US" dirty="0" smtClean="0"/>
              <a:t>数据科学与服务</a:t>
            </a:r>
            <a:r>
              <a:rPr lang="zh-CN" altLang="en-GB" dirty="0" smtClean="0"/>
              <a:t>中心</a:t>
            </a:r>
            <a:endParaRPr lang="zh-CN" altLang="en-US" dirty="0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5867400" y="6591300"/>
            <a:ext cx="3276600" cy="2730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0" rIns="180000" anchor="ctr">
            <a:spAutoFit/>
          </a:bodyPr>
          <a:lstStyle/>
          <a:p>
            <a:pPr algn="r">
              <a:lnSpc>
                <a:spcPct val="85000"/>
              </a:lnSpc>
            </a:pPr>
            <a:fld id="{9C43F2B4-9A52-4B48-A19E-9C433C9A294B}" type="slidenum">
              <a:rPr lang="en-GB" altLang="en-US" sz="1400">
                <a:solidFill>
                  <a:schemeClr val="bg1"/>
                </a:solidFill>
              </a:rPr>
              <a:pPr algn="r">
                <a:lnSpc>
                  <a:spcPct val="85000"/>
                </a:lnSpc>
              </a:pPr>
              <a:t>‹#›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7176" name="AutoShape 8"/>
          <p:cNvSpPr>
            <a:spLocks noChangeArrowheads="1"/>
          </p:cNvSpPr>
          <p:nvPr/>
        </p:nvSpPr>
        <p:spPr bwMode="auto">
          <a:xfrm>
            <a:off x="2257970" y="16802"/>
            <a:ext cx="801863" cy="1118013"/>
          </a:xfrm>
          <a:prstGeom prst="flowChartDelay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3600"/>
          </a:p>
        </p:txBody>
      </p:sp>
      <p:pic>
        <p:nvPicPr>
          <p:cNvPr id="7177" name="Picture 9" descr="index_01"/>
          <p:cNvPicPr>
            <a:picLocks noChangeAspect="1" noChangeArrowheads="1"/>
          </p:cNvPicPr>
          <p:nvPr/>
        </p:nvPicPr>
        <p:blipFill>
          <a:blip r:embed="rId16" cstate="print"/>
          <a:srcRect l="9329" t="17384"/>
          <a:stretch>
            <a:fillRect/>
          </a:stretch>
        </p:blipFill>
        <p:spPr bwMode="auto">
          <a:xfrm>
            <a:off x="287339" y="260350"/>
            <a:ext cx="2484437" cy="5222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4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dt="0"/>
  <p:txStyles>
    <p:titleStyle>
      <a:lvl1pPr algn="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287338" indent="-287338" algn="l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chemeClr val="bg2">
            <a:lumMod val="20000"/>
            <a:lumOff val="80000"/>
          </a:schemeClr>
        </a:buClr>
        <a:buFont typeface="Wingdings" pitchFamily="2" charset="2"/>
        <a:buChar char="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5163" indent="-187325" algn="l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chemeClr val="bg2">
            <a:lumMod val="20000"/>
            <a:lumOff val="80000"/>
          </a:schemeClr>
        </a:buClr>
        <a:buFont typeface="Wingdings" pitchFamily="2" charset="2"/>
        <a:buChar char=""/>
        <a:defRPr sz="2400">
          <a:solidFill>
            <a:schemeClr val="tx1"/>
          </a:solidFill>
          <a:latin typeface="+mn-lt"/>
        </a:defRPr>
      </a:lvl2pPr>
      <a:lvl3pPr marL="1031875" indent="-176213" algn="l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chemeClr val="bg2">
            <a:lumMod val="20000"/>
            <a:lumOff val="80000"/>
          </a:schemeClr>
        </a:buClr>
        <a:buFont typeface="Wingdings" pitchFamily="2" charset="2"/>
        <a:buChar char="ú"/>
        <a:defRPr sz="2000">
          <a:solidFill>
            <a:schemeClr val="tx1"/>
          </a:solidFill>
          <a:latin typeface="+mn-lt"/>
        </a:defRPr>
      </a:lvl3pPr>
      <a:lvl4pPr marL="154305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96215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5pPr>
      <a:lvl6pPr marL="241935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287655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33375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379095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sz="quarter" idx="1"/>
          </p:nvPr>
        </p:nvSpPr>
        <p:spPr>
          <a:xfrm>
            <a:off x="1789045" y="2204864"/>
            <a:ext cx="5565906" cy="1069975"/>
          </a:xfrm>
        </p:spPr>
        <p:txBody>
          <a:bodyPr/>
          <a:lstStyle/>
          <a:p>
            <a:r>
              <a:rPr lang="zh-CN" altLang="en-US" dirty="0"/>
              <a:t>朴素贝叶斯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 sz="quarter"/>
          </p:nvPr>
        </p:nvSpPr>
        <p:spPr>
          <a:xfrm>
            <a:off x="-11643" y="4412118"/>
            <a:ext cx="9167283" cy="1342584"/>
          </a:xfrm>
        </p:spPr>
        <p:txBody>
          <a:bodyPr/>
          <a:lstStyle/>
          <a:p>
            <a:r>
              <a:rPr lang="zh-CN" altLang="en-US" dirty="0" smtClean="0"/>
              <a:t>分享人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pcc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2019/6/27</a:t>
            </a:r>
            <a:endParaRPr lang="zh-CN" altLang="en-US" dirty="0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1979613" y="6564315"/>
            <a:ext cx="4896643" cy="2936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GB" altLang="en-US" sz="1200" dirty="0" smtClean="0">
                <a:solidFill>
                  <a:schemeClr val="bg1"/>
                </a:solidFill>
              </a:rPr>
              <a:t>© </a:t>
            </a:r>
            <a:r>
              <a:rPr lang="en-GB" altLang="zh-CN" sz="1200" dirty="0" smtClean="0">
                <a:solidFill>
                  <a:schemeClr val="bg1"/>
                </a:solidFill>
              </a:rPr>
              <a:t>2019</a:t>
            </a:r>
            <a:r>
              <a:rPr lang="en-GB" altLang="en-US" sz="1200" dirty="0" smtClean="0">
                <a:solidFill>
                  <a:schemeClr val="bg1"/>
                </a:solidFill>
              </a:rPr>
              <a:t> </a:t>
            </a:r>
            <a:r>
              <a:rPr lang="en-GB" altLang="zh-CN" sz="1200" dirty="0" smtClean="0">
                <a:solidFill>
                  <a:schemeClr val="bg1"/>
                </a:solidFill>
              </a:rPr>
              <a:t>BUPT DSSC             </a:t>
            </a:r>
            <a:r>
              <a:rPr lang="zh-CN" altLang="en-GB" sz="1200" dirty="0" smtClean="0">
                <a:solidFill>
                  <a:schemeClr val="bg1"/>
                </a:solidFill>
              </a:rPr>
              <a:t>北京邮电大学 </a:t>
            </a:r>
            <a:r>
              <a:rPr lang="zh-CN" altLang="en-US" sz="1200" dirty="0" smtClean="0">
                <a:solidFill>
                  <a:schemeClr val="bg1"/>
                </a:solidFill>
              </a:rPr>
              <a:t>数据科学与服务</a:t>
            </a:r>
            <a:r>
              <a:rPr lang="zh-CN" altLang="en-GB" sz="1200" dirty="0" smtClean="0">
                <a:solidFill>
                  <a:schemeClr val="bg1"/>
                </a:solidFill>
              </a:rPr>
              <a:t>中心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68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梳理算法步骤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 dirty="0" smtClean="0"/>
              <a:t>© </a:t>
            </a:r>
            <a:r>
              <a:rPr lang="en-GB" altLang="zh-CN" dirty="0" smtClean="0"/>
              <a:t>2019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             </a:t>
            </a:r>
            <a:r>
              <a:rPr lang="zh-CN" altLang="en-GB" dirty="0" smtClean="0"/>
              <a:t>北京邮电大学 </a:t>
            </a:r>
            <a:r>
              <a:rPr lang="zh-CN" altLang="en-US" dirty="0" smtClean="0"/>
              <a:t>数据科学与服务</a:t>
            </a:r>
            <a:r>
              <a:rPr lang="zh-CN" altLang="en-GB" dirty="0" smtClean="0"/>
              <a:t>中心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196752"/>
            <a:ext cx="8333333" cy="4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4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算法实例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 dirty="0" smtClean="0"/>
              <a:t>© </a:t>
            </a:r>
            <a:r>
              <a:rPr lang="en-GB" altLang="zh-CN" dirty="0" smtClean="0"/>
              <a:t>2019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             </a:t>
            </a:r>
            <a:r>
              <a:rPr lang="zh-CN" altLang="en-GB" dirty="0" smtClean="0"/>
              <a:t>北京邮电大学 </a:t>
            </a:r>
            <a:r>
              <a:rPr lang="zh-CN" altLang="en-US" dirty="0" smtClean="0"/>
              <a:t>数据科学与服务</a:t>
            </a:r>
            <a:r>
              <a:rPr lang="zh-CN" altLang="en-GB" dirty="0" smtClean="0"/>
              <a:t>中心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2536" y="2781206"/>
            <a:ext cx="5953776" cy="375402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9208" y="2414114"/>
            <a:ext cx="1314919" cy="54366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0944" y="2929323"/>
            <a:ext cx="3099440" cy="3977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04" y="287144"/>
            <a:ext cx="6628571" cy="250476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1271" y="4076861"/>
            <a:ext cx="3224792" cy="155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8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贝叶斯估计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 dirty="0" smtClean="0"/>
              <a:t>© </a:t>
            </a:r>
            <a:r>
              <a:rPr lang="en-GB" altLang="zh-CN" dirty="0" smtClean="0"/>
              <a:t>2019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             </a:t>
            </a:r>
            <a:r>
              <a:rPr lang="zh-CN" altLang="en-GB" dirty="0" smtClean="0"/>
              <a:t>北京邮电大学 </a:t>
            </a:r>
            <a:r>
              <a:rPr lang="zh-CN" altLang="en-US" dirty="0" smtClean="0"/>
              <a:t>数据科学与服务</a:t>
            </a:r>
            <a:r>
              <a:rPr lang="zh-CN" altLang="en-GB" dirty="0" smtClean="0"/>
              <a:t>中心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4904"/>
            <a:ext cx="5487233" cy="339434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23696" y="5330806"/>
            <a:ext cx="30481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000" b="0" dirty="0" err="1"/>
              <a:t>Sj</a:t>
            </a:r>
            <a:r>
              <a:rPr lang="zh-CN" altLang="en-US" sz="2000" b="0" dirty="0"/>
              <a:t>为</a:t>
            </a:r>
            <a:r>
              <a:rPr lang="en-US" altLang="zh-CN" sz="2000" b="0" dirty="0"/>
              <a:t>X</a:t>
            </a:r>
            <a:r>
              <a:rPr lang="zh-CN" altLang="en-US" sz="2000" b="0" dirty="0"/>
              <a:t>的第</a:t>
            </a:r>
            <a:r>
              <a:rPr lang="en-US" altLang="zh-CN" sz="2000" b="0" dirty="0"/>
              <a:t>j</a:t>
            </a:r>
            <a:r>
              <a:rPr lang="zh-CN" altLang="en-US" sz="2000" b="0" dirty="0"/>
              <a:t>个特征</a:t>
            </a:r>
            <a:r>
              <a:rPr lang="zh-CN" altLang="en-US" sz="2000" b="0" dirty="0" smtClean="0"/>
              <a:t>的</a:t>
            </a:r>
            <a:endParaRPr lang="en-US" altLang="zh-CN" sz="2000" b="0" dirty="0" smtClean="0"/>
          </a:p>
          <a:p>
            <a:pPr>
              <a:lnSpc>
                <a:spcPct val="100000"/>
              </a:lnSpc>
            </a:pPr>
            <a:r>
              <a:rPr lang="zh-CN" altLang="en-US" sz="2000" b="0" dirty="0" smtClean="0"/>
              <a:t>取值集合大小</a:t>
            </a:r>
            <a:endParaRPr lang="en-US" altLang="zh-CN" sz="2000" b="0" dirty="0" smtClean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000" b="0" dirty="0" smtClean="0"/>
              <a:t>k</a:t>
            </a:r>
            <a:r>
              <a:rPr lang="zh-CN" altLang="en-US" sz="2000" b="0" dirty="0" smtClean="0"/>
              <a:t>为</a:t>
            </a:r>
            <a:r>
              <a:rPr lang="en-US" altLang="zh-CN" sz="2000" b="0" dirty="0" smtClean="0"/>
              <a:t>Y</a:t>
            </a:r>
            <a:r>
              <a:rPr lang="zh-CN" altLang="en-US" sz="2000" b="0" dirty="0" smtClean="0"/>
              <a:t>的取值集合大小</a:t>
            </a:r>
            <a:endParaRPr lang="en-US" altLang="zh-CN" sz="2000" b="0" dirty="0" smtClean="0"/>
          </a:p>
        </p:txBody>
      </p:sp>
      <p:sp>
        <p:nvSpPr>
          <p:cNvPr id="8" name="矩形 7"/>
          <p:cNvSpPr/>
          <p:nvPr/>
        </p:nvSpPr>
        <p:spPr>
          <a:xfrm>
            <a:off x="192612" y="1077225"/>
            <a:ext cx="83240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零</a:t>
            </a:r>
            <a:r>
              <a:rPr lang="zh-CN" altLang="en-US" sz="2000" dirty="0"/>
              <a:t>概率</a:t>
            </a:r>
            <a:r>
              <a:rPr lang="zh-CN" altLang="en-US" sz="2000" dirty="0" smtClean="0"/>
              <a:t>问题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000" b="0" dirty="0" smtClean="0"/>
              <a:t>      在</a:t>
            </a:r>
            <a:r>
              <a:rPr lang="zh-CN" altLang="en-US" sz="2000" b="0" dirty="0"/>
              <a:t>计算实例的概率时，如果</a:t>
            </a:r>
            <a:r>
              <a:rPr lang="zh-CN" altLang="en-US" sz="2000" b="0" dirty="0" smtClean="0"/>
              <a:t>某个实例</a:t>
            </a:r>
            <a:r>
              <a:rPr lang="en-US" altLang="zh-CN" sz="2000" b="0" dirty="0" smtClean="0"/>
              <a:t>x</a:t>
            </a:r>
            <a:r>
              <a:rPr lang="zh-CN" altLang="en-US" sz="2000" b="0" dirty="0"/>
              <a:t>，在观察样本库（训练集）中没有出现过，会导致整个实例的概率结果是</a:t>
            </a:r>
            <a:r>
              <a:rPr lang="en-US" altLang="zh-CN" sz="2000" b="0" dirty="0"/>
              <a:t>0</a:t>
            </a:r>
            <a:r>
              <a:rPr lang="zh-CN" altLang="en-US" sz="2000" b="0" dirty="0" smtClean="0"/>
              <a:t>。不能</a:t>
            </a:r>
            <a:r>
              <a:rPr lang="zh-CN" altLang="en-US" sz="2000" b="0" dirty="0"/>
              <a:t>因为一个事件没有观察到就武断的认为该事件的概率是</a:t>
            </a:r>
            <a:r>
              <a:rPr lang="en-US" altLang="zh-CN" sz="2000" b="0" dirty="0"/>
              <a:t>0</a:t>
            </a:r>
            <a:r>
              <a:rPr lang="zh-CN" altLang="en-US" sz="2000" b="0" dirty="0" smtClean="0"/>
              <a:t>。</a:t>
            </a:r>
            <a:endParaRPr lang="zh-CN" altLang="en-US" sz="20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543600" y="2540888"/>
                <a:ext cx="3600400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sz="2000" b="0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sz="2000" b="0" dirty="0"/>
                  <a:t>极大似然估计</a:t>
                </a:r>
                <a:endParaRPr lang="en-US" altLang="zh-CN" sz="2000" b="0" dirty="0"/>
              </a:p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zh-CN" altLang="en-US" sz="2000" b="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2000" b="0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sz="2000" b="0" dirty="0" smtClean="0"/>
                  <a:t>加法</a:t>
                </a:r>
                <a:r>
                  <a:rPr lang="zh-CN" altLang="en-US" sz="2000" b="0" dirty="0"/>
                  <a:t>平滑也叫做拉普拉斯平滑。 </a:t>
                </a:r>
                <a:endParaRPr lang="en-US" altLang="zh-CN" sz="2000" b="0" dirty="0" smtClean="0"/>
              </a:p>
              <a:p>
                <a:pPr>
                  <a:lnSpc>
                    <a:spcPct val="100000"/>
                  </a:lnSpc>
                </a:pPr>
                <a:r>
                  <a:rPr lang="zh-CN" altLang="en-US" sz="2000" b="0" dirty="0" smtClean="0"/>
                  <a:t>假定</a:t>
                </a:r>
                <a:r>
                  <a:rPr lang="zh-CN" altLang="en-US" sz="2000" b="0" dirty="0"/>
                  <a:t>训练样本很大时，每个分量</a:t>
                </a:r>
                <a:r>
                  <a:rPr lang="en-US" altLang="zh-CN" sz="2000" b="0" dirty="0"/>
                  <a:t>x</a:t>
                </a:r>
                <a:r>
                  <a:rPr lang="zh-CN" altLang="en-US" sz="2000" b="0" dirty="0"/>
                  <a:t>的计数加</a:t>
                </a:r>
                <a:r>
                  <a:rPr lang="en-US" altLang="zh-CN" sz="2000" b="0" dirty="0"/>
                  <a:t>1</a:t>
                </a:r>
                <a:r>
                  <a:rPr lang="zh-CN" altLang="en-US" sz="2000" b="0" dirty="0"/>
                  <a:t>造成的估计概率变化可以忽略不计，但可以方便有效的避免零概率问题。</a:t>
                </a: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600" y="2540888"/>
                <a:ext cx="3600400" cy="2246769"/>
              </a:xfrm>
              <a:prstGeom prst="rect">
                <a:avLst/>
              </a:prstGeom>
              <a:blipFill>
                <a:blip r:embed="rId4"/>
                <a:stretch>
                  <a:fillRect l="-1692" t="-2174" b="-3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48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算法实例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 dirty="0" smtClean="0"/>
              <a:t>© </a:t>
            </a:r>
            <a:r>
              <a:rPr lang="en-GB" altLang="zh-CN" dirty="0" smtClean="0"/>
              <a:t>2019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             </a:t>
            </a:r>
            <a:r>
              <a:rPr lang="zh-CN" altLang="en-GB" dirty="0" smtClean="0"/>
              <a:t>北京邮电大学 </a:t>
            </a:r>
            <a:r>
              <a:rPr lang="zh-CN" altLang="en-US" dirty="0" smtClean="0"/>
              <a:t>数据科学与服务</a:t>
            </a:r>
            <a:r>
              <a:rPr lang="zh-CN" altLang="en-GB" dirty="0" smtClean="0"/>
              <a:t>中心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87144"/>
            <a:ext cx="6628571" cy="25047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6964" y="2769929"/>
            <a:ext cx="6264696" cy="36704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1989" y="3192803"/>
            <a:ext cx="3612011" cy="17668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1045" y="1817802"/>
            <a:ext cx="2380952" cy="82857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15521" y="509298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1800" b="0" dirty="0" err="1">
                <a:solidFill>
                  <a:srgbClr val="000000"/>
                </a:solidFill>
              </a:rPr>
              <a:t>Sj</a:t>
            </a:r>
            <a:r>
              <a:rPr lang="zh-CN" altLang="en-US" sz="1800" b="0" dirty="0">
                <a:solidFill>
                  <a:srgbClr val="000000"/>
                </a:solidFill>
              </a:rPr>
              <a:t>为</a:t>
            </a:r>
            <a:r>
              <a:rPr lang="en-US" altLang="zh-CN" sz="1800" b="0" dirty="0">
                <a:solidFill>
                  <a:srgbClr val="000000"/>
                </a:solidFill>
              </a:rPr>
              <a:t>X</a:t>
            </a:r>
            <a:r>
              <a:rPr lang="zh-CN" altLang="en-US" sz="1800" b="0" dirty="0">
                <a:solidFill>
                  <a:srgbClr val="000000"/>
                </a:solidFill>
              </a:rPr>
              <a:t>的第</a:t>
            </a:r>
            <a:r>
              <a:rPr lang="en-US" altLang="zh-CN" sz="1800" b="0" dirty="0">
                <a:solidFill>
                  <a:srgbClr val="000000"/>
                </a:solidFill>
              </a:rPr>
              <a:t>j</a:t>
            </a:r>
            <a:r>
              <a:rPr lang="zh-CN" altLang="en-US" sz="1800" b="0" dirty="0">
                <a:solidFill>
                  <a:srgbClr val="000000"/>
                </a:solidFill>
              </a:rPr>
              <a:t>个特征的</a:t>
            </a:r>
            <a:endParaRPr lang="en-US" altLang="zh-CN" sz="1800" b="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b="0" dirty="0">
                <a:solidFill>
                  <a:srgbClr val="000000"/>
                </a:solidFill>
              </a:rPr>
              <a:t>取值集合大小</a:t>
            </a:r>
            <a:endParaRPr lang="en-US" altLang="zh-CN" sz="1800" b="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1800" b="0" dirty="0">
                <a:solidFill>
                  <a:srgbClr val="000000"/>
                </a:solidFill>
              </a:rPr>
              <a:t>k</a:t>
            </a:r>
            <a:r>
              <a:rPr lang="zh-CN" altLang="en-US" sz="1800" b="0" dirty="0">
                <a:solidFill>
                  <a:srgbClr val="000000"/>
                </a:solidFill>
              </a:rPr>
              <a:t>为</a:t>
            </a:r>
            <a:r>
              <a:rPr lang="en-US" altLang="zh-CN" sz="1800" b="0" dirty="0">
                <a:solidFill>
                  <a:srgbClr val="000000"/>
                </a:solidFill>
              </a:rPr>
              <a:t>Y</a:t>
            </a:r>
            <a:r>
              <a:rPr lang="zh-CN" altLang="en-US" sz="1800" b="0" dirty="0">
                <a:solidFill>
                  <a:srgbClr val="000000"/>
                </a:solidFill>
              </a:rPr>
              <a:t>的取值集合大小</a:t>
            </a:r>
            <a:endParaRPr lang="en-US" altLang="zh-CN" sz="18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6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任务：分类</a:t>
            </a:r>
            <a:endParaRPr lang="en-US" altLang="zh-CN" dirty="0" smtClean="0"/>
          </a:p>
          <a:p>
            <a:r>
              <a:rPr lang="zh-CN" altLang="en-US" dirty="0" smtClean="0"/>
              <a:t>假设：条件独立性</a:t>
            </a:r>
            <a:endParaRPr lang="en-US" altLang="zh-CN" dirty="0" smtClean="0"/>
          </a:p>
          <a:p>
            <a:r>
              <a:rPr lang="zh-CN" altLang="en-US" dirty="0" smtClean="0"/>
              <a:t>策略：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零</a:t>
            </a:r>
            <a:r>
              <a:rPr lang="zh-CN" altLang="en-US" dirty="0"/>
              <a:t>概率</a:t>
            </a:r>
            <a:r>
              <a:rPr lang="zh-CN" altLang="en-US" dirty="0" smtClean="0"/>
              <a:t>问题：平滑策略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 smtClean="0"/>
              <a:t>© </a:t>
            </a:r>
            <a:r>
              <a:rPr lang="en-GB" altLang="zh-CN" smtClean="0"/>
              <a:t>2019</a:t>
            </a:r>
            <a:r>
              <a:rPr lang="en-GB" altLang="en-US" smtClean="0"/>
              <a:t> </a:t>
            </a:r>
            <a:r>
              <a:rPr lang="en-GB" altLang="zh-CN" smtClean="0"/>
              <a:t>BUPT DSSC             </a:t>
            </a:r>
            <a:r>
              <a:rPr lang="zh-CN" altLang="en-GB" smtClean="0"/>
              <a:t>北京邮电大学 </a:t>
            </a:r>
            <a:r>
              <a:rPr lang="zh-CN" altLang="en-US" smtClean="0"/>
              <a:t>数据科学与服务</a:t>
            </a:r>
            <a:r>
              <a:rPr lang="zh-CN" altLang="en-GB" smtClean="0"/>
              <a:t>中心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708920"/>
            <a:ext cx="6615414" cy="11134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3796271"/>
            <a:ext cx="6730540" cy="90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5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123728" y="6564313"/>
            <a:ext cx="4464050" cy="293687"/>
          </a:xfrm>
        </p:spPr>
        <p:txBody>
          <a:bodyPr/>
          <a:lstStyle/>
          <a:p>
            <a:r>
              <a:rPr lang="en-GB" altLang="en-US" dirty="0" smtClean="0"/>
              <a:t>© </a:t>
            </a:r>
            <a:r>
              <a:rPr lang="en-GB" altLang="zh-CN" dirty="0" smtClean="0"/>
              <a:t>2019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</a:t>
            </a:r>
            <a:endParaRPr lang="en-US" altLang="zh-CN" dirty="0"/>
          </a:p>
        </p:txBody>
      </p:sp>
      <p:sp>
        <p:nvSpPr>
          <p:cNvPr id="4" name="副标题 3"/>
          <p:cNvSpPr>
            <a:spLocks noGrp="1"/>
          </p:cNvSpPr>
          <p:nvPr>
            <p:ph type="subTitle" sz="quarter" idx="1"/>
          </p:nvPr>
        </p:nvSpPr>
        <p:spPr>
          <a:xfrm>
            <a:off x="1835696" y="2420888"/>
            <a:ext cx="5565906" cy="1069975"/>
          </a:xfrm>
        </p:spPr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11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朴素贝叶斯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66" y="1772816"/>
            <a:ext cx="9260959" cy="3643788"/>
          </a:xfrm>
        </p:spPr>
        <p:txBody>
          <a:bodyPr/>
          <a:lstStyle/>
          <a:p>
            <a:r>
              <a:rPr lang="zh-CN" altLang="en-US" sz="2400" dirty="0" smtClean="0"/>
              <a:t>任务：</a:t>
            </a:r>
            <a:r>
              <a:rPr lang="zh-CN" altLang="en-US" sz="2400" dirty="0"/>
              <a:t>分类</a:t>
            </a:r>
            <a:endParaRPr lang="en-US" altLang="zh-CN" sz="2400" dirty="0" smtClean="0"/>
          </a:p>
          <a:p>
            <a:r>
              <a:rPr lang="zh-CN" altLang="en-US" sz="2400" dirty="0"/>
              <a:t>输入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（点的特征向量）</a:t>
            </a:r>
            <a:endParaRPr lang="en-US" altLang="zh-CN" sz="2400" dirty="0" smtClean="0"/>
          </a:p>
          <a:p>
            <a:r>
              <a:rPr lang="zh-CN" altLang="en-US" sz="2400" dirty="0" smtClean="0"/>
              <a:t>输出</a:t>
            </a:r>
            <a:r>
              <a:rPr lang="zh-CN" altLang="en-US" sz="2400" dirty="0"/>
              <a:t>：</a:t>
            </a:r>
            <a:r>
              <a:rPr lang="en-US" altLang="zh-CN" sz="2400" dirty="0"/>
              <a:t>y</a:t>
            </a:r>
            <a:r>
              <a:rPr lang="zh-CN" altLang="en-US" sz="2400" dirty="0"/>
              <a:t>（类别）</a:t>
            </a:r>
            <a:endParaRPr lang="en-US" altLang="zh-CN" sz="2400" dirty="0"/>
          </a:p>
          <a:p>
            <a:endParaRPr lang="en-US" altLang="zh-CN" dirty="0" smtClean="0"/>
          </a:p>
          <a:p>
            <a:r>
              <a:rPr lang="zh-CN" altLang="en-US" sz="2400" dirty="0"/>
              <a:t>朴素贝叶斯是基于</a:t>
            </a:r>
            <a:r>
              <a:rPr lang="zh-CN" altLang="en-US" sz="2400" b="1" dirty="0"/>
              <a:t>贝叶斯定理</a:t>
            </a:r>
            <a:r>
              <a:rPr lang="zh-CN" altLang="en-US" sz="2400" dirty="0"/>
              <a:t>和特征</a:t>
            </a:r>
            <a:r>
              <a:rPr lang="zh-CN" altLang="en-US" sz="2400" b="1" dirty="0"/>
              <a:t>条件独立假设</a:t>
            </a:r>
            <a:r>
              <a:rPr lang="zh-CN" altLang="en-US" sz="2400" dirty="0"/>
              <a:t>的分类方法。</a:t>
            </a:r>
            <a:endParaRPr lang="en-US" altLang="zh-CN" sz="2400" dirty="0"/>
          </a:p>
          <a:p>
            <a:endParaRPr lang="en-US" altLang="zh-CN" sz="2000" kern="1200" dirty="0">
              <a:latin typeface="Arial" charset="0"/>
              <a:ea typeface="宋体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 dirty="0" smtClean="0"/>
              <a:t>© </a:t>
            </a:r>
            <a:r>
              <a:rPr lang="en-GB" altLang="zh-CN" dirty="0" smtClean="0"/>
              <a:t>2019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             </a:t>
            </a:r>
            <a:r>
              <a:rPr lang="zh-CN" altLang="en-GB" dirty="0" smtClean="0"/>
              <a:t>北京邮电大学 </a:t>
            </a:r>
            <a:r>
              <a:rPr lang="zh-CN" altLang="en-US" dirty="0" smtClean="0"/>
              <a:t>数据科学与服务</a:t>
            </a:r>
            <a:r>
              <a:rPr lang="zh-CN" altLang="en-GB" dirty="0" smtClean="0"/>
              <a:t>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31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基本方法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 dirty="0" smtClean="0"/>
              <a:t>© </a:t>
            </a:r>
            <a:r>
              <a:rPr lang="en-GB" altLang="zh-CN" dirty="0" smtClean="0"/>
              <a:t>2019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             </a:t>
            </a:r>
            <a:r>
              <a:rPr lang="zh-CN" altLang="en-GB" dirty="0" smtClean="0"/>
              <a:t>北京邮电大学 </a:t>
            </a:r>
            <a:r>
              <a:rPr lang="zh-CN" altLang="en-US" dirty="0" smtClean="0"/>
              <a:t>数据科学与服务</a:t>
            </a:r>
            <a:r>
              <a:rPr lang="zh-CN" altLang="en-GB" dirty="0" smtClean="0"/>
              <a:t>中心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571396"/>
            <a:ext cx="7353818" cy="136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08" y="4352711"/>
            <a:ext cx="8049455" cy="17780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841213" y="3303706"/>
                <a:ext cx="6894512" cy="615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0" dirty="0" smtClean="0">
                    <a:solidFill>
                      <a:srgbClr val="000000"/>
                    </a:solidFill>
                  </a:rPr>
                  <a:t>贝叶斯公式：</a:t>
                </a:r>
                <a:r>
                  <a:rPr lang="en-US" altLang="zh-CN" sz="2800" b="0" dirty="0" smtClean="0">
                    <a:solidFill>
                      <a:srgbClr val="000000"/>
                    </a:solidFill>
                  </a:rPr>
                  <a:t>P</a:t>
                </a:r>
                <a:r>
                  <a:rPr lang="zh-CN" altLang="en-US" sz="2800" b="0" dirty="0">
                    <a:solidFill>
                      <a:srgbClr val="000000"/>
                    </a:solidFill>
                  </a:rPr>
                  <a:t>（</a:t>
                </a:r>
                <a:r>
                  <a:rPr lang="en-US" altLang="zh-CN" sz="2800" b="0" dirty="0">
                    <a:solidFill>
                      <a:srgbClr val="000000"/>
                    </a:solidFill>
                  </a:rPr>
                  <a:t>Y|X</a:t>
                </a:r>
                <a:r>
                  <a:rPr lang="zh-CN" altLang="en-US" sz="2800" b="0" dirty="0">
                    <a:solidFill>
                      <a:srgbClr val="000000"/>
                    </a:solidFill>
                  </a:rPr>
                  <a:t>）</a:t>
                </a:r>
                <a:r>
                  <a:rPr lang="en-US" altLang="zh-CN" sz="2800" b="0" dirty="0">
                    <a:solidFill>
                      <a:srgbClr val="00000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800" b="0" dirty="0">
                    <a:solidFill>
                      <a:srgbClr val="00000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sz="2800" b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13" y="3303706"/>
                <a:ext cx="6894512" cy="615490"/>
              </a:xfrm>
              <a:prstGeom prst="rect">
                <a:avLst/>
              </a:prstGeom>
              <a:blipFill>
                <a:blip r:embed="rId5"/>
                <a:stretch>
                  <a:fillRect l="-1857" t="-17822" b="-7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20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贝叶斯定理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369388"/>
            <a:ext cx="8343900" cy="4856163"/>
          </a:xfrm>
        </p:spPr>
        <p:txBody>
          <a:bodyPr/>
          <a:lstStyle/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 dirty="0" smtClean="0"/>
              <a:t>© </a:t>
            </a:r>
            <a:r>
              <a:rPr lang="en-GB" altLang="zh-CN" dirty="0" smtClean="0"/>
              <a:t>2019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             </a:t>
            </a:r>
            <a:r>
              <a:rPr lang="zh-CN" altLang="en-GB" dirty="0" smtClean="0"/>
              <a:t>北京邮电大学 </a:t>
            </a:r>
            <a:r>
              <a:rPr lang="zh-CN" altLang="en-US" dirty="0" smtClean="0"/>
              <a:t>数据科学与服务</a:t>
            </a:r>
            <a:r>
              <a:rPr lang="zh-CN" altLang="en-GB" dirty="0" smtClean="0"/>
              <a:t>中心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630" y="4092278"/>
            <a:ext cx="7032607" cy="208423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1455554"/>
            <a:ext cx="7111945" cy="120649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079300" y="2844397"/>
            <a:ext cx="50405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分子：</a:t>
            </a:r>
            <a:r>
              <a:rPr lang="en-US" altLang="zh-CN" sz="2000" dirty="0" smtClean="0"/>
              <a:t>P(X=x, Y=</a:t>
            </a:r>
            <a:r>
              <a:rPr lang="en-US" altLang="zh-CN" sz="2000" dirty="0" err="1" smtClean="0"/>
              <a:t>Ck</a:t>
            </a:r>
            <a:r>
              <a:rPr lang="en-US" altLang="zh-CN" sz="2000" dirty="0" smtClean="0"/>
              <a:t>)       </a:t>
            </a:r>
            <a:r>
              <a:rPr lang="zh-CN" altLang="en-US" sz="2000" dirty="0" smtClean="0"/>
              <a:t>联合概率</a:t>
            </a:r>
            <a:endParaRPr lang="en-US" altLang="zh-CN" sz="20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分母</a:t>
            </a:r>
            <a:r>
              <a:rPr lang="zh-CN" altLang="en-US" sz="2000" dirty="0"/>
              <a:t>：</a:t>
            </a:r>
            <a:r>
              <a:rPr lang="en-US" altLang="zh-CN" sz="2000" dirty="0"/>
              <a:t>P(X=x</a:t>
            </a:r>
            <a:r>
              <a:rPr lang="en-US" altLang="zh-CN" sz="2000" dirty="0" smtClean="0"/>
              <a:t>)        </a:t>
            </a:r>
            <a:r>
              <a:rPr lang="zh-CN" altLang="en-US" sz="2000" dirty="0" smtClean="0"/>
              <a:t>根据全概率公式</a:t>
            </a:r>
            <a:endParaRPr lang="en-US" altLang="zh-CN" sz="2000" dirty="0" smtClean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分母*左式 ：</a:t>
            </a:r>
            <a:r>
              <a:rPr lang="en-US" altLang="zh-CN" sz="2000" dirty="0"/>
              <a:t> P(X=x, Y=</a:t>
            </a:r>
            <a:r>
              <a:rPr lang="en-US" altLang="zh-CN" sz="2000" dirty="0" err="1"/>
              <a:t>Ck</a:t>
            </a:r>
            <a:r>
              <a:rPr lang="en-US" altLang="zh-CN" sz="2000" dirty="0"/>
              <a:t>) </a:t>
            </a:r>
          </a:p>
          <a:p>
            <a:pPr>
              <a:lnSpc>
                <a:spcPct val="10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536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基本方法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 dirty="0" smtClean="0"/>
              <a:t>© </a:t>
            </a:r>
            <a:r>
              <a:rPr lang="en-GB" altLang="zh-CN" dirty="0" smtClean="0"/>
              <a:t>2019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             </a:t>
            </a:r>
            <a:r>
              <a:rPr lang="zh-CN" altLang="en-GB" dirty="0" smtClean="0"/>
              <a:t>北京邮电大学 </a:t>
            </a:r>
            <a:r>
              <a:rPr lang="zh-CN" altLang="en-US" dirty="0" smtClean="0"/>
              <a:t>数据科学与服务</a:t>
            </a:r>
            <a:r>
              <a:rPr lang="zh-CN" altLang="en-GB" dirty="0" smtClean="0"/>
              <a:t>中心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17417"/>
            <a:ext cx="7842678" cy="496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2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基本方法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 dirty="0" smtClean="0"/>
              <a:t>© </a:t>
            </a:r>
            <a:r>
              <a:rPr lang="en-GB" altLang="zh-CN" dirty="0" smtClean="0"/>
              <a:t>2019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             </a:t>
            </a:r>
            <a:r>
              <a:rPr lang="zh-CN" altLang="en-GB" dirty="0" smtClean="0"/>
              <a:t>北京邮电大学 </a:t>
            </a:r>
            <a:r>
              <a:rPr lang="zh-CN" altLang="en-US" dirty="0" smtClean="0"/>
              <a:t>数据科学与服务</a:t>
            </a:r>
            <a:r>
              <a:rPr lang="zh-CN" altLang="en-GB" dirty="0" smtClean="0"/>
              <a:t>中心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924944"/>
            <a:ext cx="8295238" cy="34857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26563" y="5035635"/>
            <a:ext cx="1633781" cy="416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P(X=x)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18" y="1939291"/>
            <a:ext cx="2442011" cy="7200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134852" y="2156012"/>
            <a:ext cx="5796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 smtClean="0"/>
              <a:t>表示把具有</a:t>
            </a:r>
            <a:r>
              <a:rPr lang="en-US" altLang="zh-CN" sz="1800" dirty="0" smtClean="0"/>
              <a:t>x</a:t>
            </a:r>
            <a:r>
              <a:rPr lang="zh-CN" altLang="en-US" sz="1800" dirty="0" smtClean="0"/>
              <a:t>特征的输入节点，分为</a:t>
            </a:r>
            <a:r>
              <a:rPr lang="en-US" altLang="zh-CN" sz="1800" dirty="0" err="1" smtClean="0"/>
              <a:t>Ck</a:t>
            </a:r>
            <a:r>
              <a:rPr lang="zh-CN" altLang="en-US" sz="1800" dirty="0" smtClean="0"/>
              <a:t>这个类别的概率</a:t>
            </a:r>
            <a:endParaRPr lang="zh-CN" alt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3562974" y="2980200"/>
            <a:ext cx="4537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 smtClean="0"/>
              <a:t>找到使式子值最大的类别</a:t>
            </a:r>
            <a:r>
              <a:rPr lang="en-US" altLang="zh-CN" sz="1800" dirty="0" err="1" smtClean="0"/>
              <a:t>Ck</a:t>
            </a:r>
            <a:r>
              <a:rPr lang="zh-CN" altLang="en-US" sz="1800" dirty="0"/>
              <a:t> （概率最大）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1149" y="1197450"/>
            <a:ext cx="5295238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0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</a:t>
            </a:r>
            <a:r>
              <a:rPr lang="zh-CN" altLang="en-US" dirty="0" smtClean="0"/>
              <a:t>斯的参数估计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 dirty="0" smtClean="0"/>
              <a:t>© </a:t>
            </a:r>
            <a:r>
              <a:rPr lang="en-GB" altLang="zh-CN" dirty="0" smtClean="0"/>
              <a:t>2019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             </a:t>
            </a:r>
            <a:r>
              <a:rPr lang="zh-CN" altLang="en-GB" dirty="0" smtClean="0"/>
              <a:t>北京邮电大学 </a:t>
            </a:r>
            <a:r>
              <a:rPr lang="zh-CN" altLang="en-US" dirty="0" smtClean="0"/>
              <a:t>数据科学与服务</a:t>
            </a:r>
            <a:r>
              <a:rPr lang="zh-CN" altLang="en-GB" dirty="0" smtClean="0"/>
              <a:t>中心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19" y="2014635"/>
            <a:ext cx="6912768" cy="43969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1268760"/>
            <a:ext cx="6279789" cy="74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9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梳理算法：输入输出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 dirty="0" smtClean="0"/>
              <a:t>© </a:t>
            </a:r>
            <a:r>
              <a:rPr lang="en-GB" altLang="zh-CN" dirty="0" smtClean="0"/>
              <a:t>2019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             </a:t>
            </a:r>
            <a:r>
              <a:rPr lang="zh-CN" altLang="en-GB" dirty="0" smtClean="0"/>
              <a:t>北京邮电大学 </a:t>
            </a:r>
            <a:r>
              <a:rPr lang="zh-CN" altLang="en-US" dirty="0" smtClean="0"/>
              <a:t>数据科学与服务</a:t>
            </a:r>
            <a:r>
              <a:rPr lang="zh-CN" altLang="en-GB" dirty="0" smtClean="0"/>
              <a:t>中心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435565"/>
            <a:ext cx="8495238" cy="4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2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梳理算法步骤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 dirty="0" smtClean="0"/>
              <a:t>© </a:t>
            </a:r>
            <a:r>
              <a:rPr lang="en-GB" altLang="zh-CN" dirty="0" smtClean="0"/>
              <a:t>2019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             </a:t>
            </a:r>
            <a:r>
              <a:rPr lang="zh-CN" altLang="en-GB" dirty="0" smtClean="0"/>
              <a:t>北京邮电大学 </a:t>
            </a:r>
            <a:r>
              <a:rPr lang="zh-CN" altLang="en-US" dirty="0" smtClean="0"/>
              <a:t>数据科学与服务</a:t>
            </a:r>
            <a:r>
              <a:rPr lang="zh-CN" altLang="en-GB" dirty="0" smtClean="0"/>
              <a:t>中心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81" y="1412776"/>
            <a:ext cx="7761905" cy="4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2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会议-wangyi">
  <a:themeElements>
    <a:clrScheme name="">
      <a:dk1>
        <a:srgbClr val="003366"/>
      </a:dk1>
      <a:lt1>
        <a:srgbClr val="FFFFFF"/>
      </a:lt1>
      <a:dk2>
        <a:srgbClr val="B4D7C8"/>
      </a:dk2>
      <a:lt2>
        <a:srgbClr val="003366"/>
      </a:lt2>
      <a:accent1>
        <a:srgbClr val="ACDCF0"/>
      </a:accent1>
      <a:accent2>
        <a:srgbClr val="FFD56B"/>
      </a:accent2>
      <a:accent3>
        <a:srgbClr val="FFFFFF"/>
      </a:accent3>
      <a:accent4>
        <a:srgbClr val="002A56"/>
      </a:accent4>
      <a:accent5>
        <a:srgbClr val="D2EBF6"/>
      </a:accent5>
      <a:accent6>
        <a:srgbClr val="E7C160"/>
      </a:accent6>
      <a:hlink>
        <a:srgbClr val="A6CE12"/>
      </a:hlink>
      <a:folHlink>
        <a:srgbClr val="DEAAB4"/>
      </a:folHlink>
    </a:clrScheme>
    <a:fontScheme name="会议-wangy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7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7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会议-wangyi 1">
        <a:dk1>
          <a:srgbClr val="003366"/>
        </a:dk1>
        <a:lt1>
          <a:srgbClr val="FFFFFF"/>
        </a:lt1>
        <a:dk2>
          <a:srgbClr val="003366"/>
        </a:dk2>
        <a:lt2>
          <a:srgbClr val="B4D7C8"/>
        </a:lt2>
        <a:accent1>
          <a:srgbClr val="ACDCF0"/>
        </a:accent1>
        <a:accent2>
          <a:srgbClr val="FFD56B"/>
        </a:accent2>
        <a:accent3>
          <a:srgbClr val="AAADB8"/>
        </a:accent3>
        <a:accent4>
          <a:srgbClr val="DADADA"/>
        </a:accent4>
        <a:accent5>
          <a:srgbClr val="D2EBF6"/>
        </a:accent5>
        <a:accent6>
          <a:srgbClr val="E7C160"/>
        </a:accent6>
        <a:hlink>
          <a:srgbClr val="A6CE12"/>
        </a:hlink>
        <a:folHlink>
          <a:srgbClr val="DEAA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会议-wangyi 2">
        <a:dk1>
          <a:srgbClr val="003366"/>
        </a:dk1>
        <a:lt1>
          <a:srgbClr val="003366"/>
        </a:lt1>
        <a:dk2>
          <a:srgbClr val="B4D7C8"/>
        </a:dk2>
        <a:lt2>
          <a:srgbClr val="003366"/>
        </a:lt2>
        <a:accent1>
          <a:srgbClr val="ACDCF0"/>
        </a:accent1>
        <a:accent2>
          <a:srgbClr val="FFD56B"/>
        </a:accent2>
        <a:accent3>
          <a:srgbClr val="AAADB8"/>
        </a:accent3>
        <a:accent4>
          <a:srgbClr val="002A56"/>
        </a:accent4>
        <a:accent5>
          <a:srgbClr val="D2EBF6"/>
        </a:accent5>
        <a:accent6>
          <a:srgbClr val="E7C160"/>
        </a:accent6>
        <a:hlink>
          <a:srgbClr val="A6CE12"/>
        </a:hlink>
        <a:folHlink>
          <a:srgbClr val="DEAA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会议-wangyi</Template>
  <TotalTime>11078</TotalTime>
  <Words>518</Words>
  <Application>Microsoft Office PowerPoint</Application>
  <PresentationFormat>全屏显示(4:3)</PresentationFormat>
  <Paragraphs>82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Cambria Math</vt:lpstr>
      <vt:lpstr>Wingdings</vt:lpstr>
      <vt:lpstr>会议-wangyi</vt:lpstr>
      <vt:lpstr>分享人：pcc 2019/6/27</vt:lpstr>
      <vt:lpstr>朴素贝叶斯</vt:lpstr>
      <vt:lpstr>基本方法</vt:lpstr>
      <vt:lpstr>贝叶斯定理</vt:lpstr>
      <vt:lpstr>基本方法</vt:lpstr>
      <vt:lpstr>基本方法</vt:lpstr>
      <vt:lpstr>朴素贝叶斯的参数估计</vt:lpstr>
      <vt:lpstr>梳理算法：输入输出</vt:lpstr>
      <vt:lpstr>梳理算法步骤</vt:lpstr>
      <vt:lpstr>梳理算法步骤</vt:lpstr>
      <vt:lpstr>算法实例</vt:lpstr>
      <vt:lpstr>贝叶斯估计</vt:lpstr>
      <vt:lpstr>算法实例</vt:lpstr>
      <vt:lpstr>总结</vt:lpstr>
      <vt:lpstr>PowerPoint 演示文稿</vt:lpstr>
    </vt:vector>
  </TitlesOfParts>
  <Company>suolj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可视化</dc:title>
  <dc:creator>suolj</dc:creator>
  <cp:lastModifiedBy>张 有杰</cp:lastModifiedBy>
  <cp:revision>1030</cp:revision>
  <cp:lastPrinted>1601-01-01T00:00:00Z</cp:lastPrinted>
  <dcterms:created xsi:type="dcterms:W3CDTF">2008-10-10T12:02:59Z</dcterms:created>
  <dcterms:modified xsi:type="dcterms:W3CDTF">2019-06-27T12:30:09Z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