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321" r:id="rId4"/>
    <p:sldId id="301" r:id="rId5"/>
    <p:sldId id="276" r:id="rId6"/>
    <p:sldId id="322" r:id="rId7"/>
    <p:sldId id="315" r:id="rId8"/>
    <p:sldId id="314" r:id="rId9"/>
    <p:sldId id="316" r:id="rId10"/>
    <p:sldId id="318" r:id="rId11"/>
    <p:sldId id="305" r:id="rId12"/>
    <p:sldId id="261" r:id="rId13"/>
    <p:sldId id="320" r:id="rId14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9D340F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4" autoAdjust="0"/>
    <p:restoredTop sz="71328" autoAdjust="0"/>
  </p:normalViewPr>
  <p:slideViewPr>
    <p:cSldViewPr snapToGrid="0">
      <p:cViewPr varScale="1">
        <p:scale>
          <a:sx n="81" d="100"/>
          <a:sy n="81" d="100"/>
        </p:scale>
        <p:origin x="258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书上写的公式太多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不是面向初学者写的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主要目的是介绍概念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46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前两章节的标题得来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92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891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18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为了直观形象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用二维解释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插曲：人是三维动物，关于维度的介绍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弯曲的旅行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9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1"/>
            <a:ext cx="5948127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02444" y="3079043"/>
            <a:ext cx="8137922" cy="475132"/>
          </a:xfrm>
        </p:spPr>
        <p:txBody>
          <a:bodyPr anchor="ctr">
            <a:normAutofit/>
          </a:bodyPr>
          <a:lstStyle>
            <a:lvl1pPr marL="0" marR="0" indent="0" algn="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pPr marL="0" marR="0" lvl="0" indent="0" algn="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02444" y="2321170"/>
            <a:ext cx="8137922" cy="749082"/>
          </a:xfrm>
        </p:spPr>
        <p:txBody>
          <a:bodyPr anchor="ctr">
            <a:normAutofit/>
          </a:bodyPr>
          <a:lstStyle>
            <a:lvl1pPr algn="r">
              <a:defRPr sz="27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871" y="1"/>
            <a:ext cx="8605494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02443" y="2927838"/>
            <a:ext cx="8137923" cy="501162"/>
          </a:xfrm>
          <a:noFill/>
        </p:spPr>
        <p:txBody>
          <a:bodyPr anchor="ctr">
            <a:normAutofit/>
          </a:bodyPr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502443" y="3472000"/>
            <a:ext cx="8137923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44" y="2"/>
            <a:ext cx="8137922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2019/7/10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1"/>
            <a:ext cx="5948127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655345" y="2235084"/>
            <a:ext cx="3361984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4655345" y="3486126"/>
            <a:ext cx="3361984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05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655345" y="3801759"/>
            <a:ext cx="336198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05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35701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35701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35701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2443" y="6240463"/>
            <a:ext cx="81379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502443" y="1028700"/>
            <a:ext cx="8137922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7" userDrawn="1">
          <p15:clr>
            <a:srgbClr val="F26B43"/>
          </p15:clr>
        </p15:guide>
        <p15:guide id="2" pos="5443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2025781" y="2393648"/>
            <a:ext cx="6241203" cy="646325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支持向量机的简单介绍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2122299" y="2181719"/>
            <a:ext cx="60481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333C24B7-DE0A-4B51-9AAB-98491724B45D}"/>
              </a:ext>
            </a:extLst>
          </p:cNvPr>
          <p:cNvSpPr/>
          <p:nvPr/>
        </p:nvSpPr>
        <p:spPr>
          <a:xfrm>
            <a:off x="2122299" y="1496501"/>
            <a:ext cx="32768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Agency FB" panose="020B0503020202020204" pitchFamily="34" charset="0"/>
              </a:rPr>
              <a:t>A BRIEF INTRO TO SVM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EABD63-DD11-450E-AEA1-68B51EF8B2E9}"/>
              </a:ext>
            </a:extLst>
          </p:cNvPr>
          <p:cNvSpPr/>
          <p:nvPr/>
        </p:nvSpPr>
        <p:spPr>
          <a:xfrm>
            <a:off x="6535024" y="4099115"/>
            <a:ext cx="1635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张云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</a:endParaRPr>
          </a:p>
          <a:p>
            <a:pPr algn="r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2019.7 DSSC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C4F08229-393A-40A0-A163-AB58A84A5A51}"/>
              </a:ext>
            </a:extLst>
          </p:cNvPr>
          <p:cNvSpPr/>
          <p:nvPr/>
        </p:nvSpPr>
        <p:spPr>
          <a:xfrm>
            <a:off x="269258" y="224788"/>
            <a:ext cx="213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  <a:r>
              <a:rPr lang="en-US" altLang="zh-CN" sz="2000" b="1" dirty="0"/>
              <a:t>  </a:t>
            </a:r>
            <a:r>
              <a:rPr lang="zh-CN" altLang="en-US" sz="2000" b="1" dirty="0"/>
              <a:t>软间隔最大化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BAC39B3-450B-4ACC-BBC3-F432BA9C4223}"/>
              </a:ext>
            </a:extLst>
          </p:cNvPr>
          <p:cNvSpPr/>
          <p:nvPr/>
        </p:nvSpPr>
        <p:spPr>
          <a:xfrm>
            <a:off x="2650402" y="-12445663"/>
            <a:ext cx="44871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r>
              <a:rPr lang="en-US" altLang="zh-CN" sz="6000" b="1" dirty="0">
                <a:solidFill>
                  <a:schemeClr val="bg1"/>
                </a:solidFill>
              </a:rPr>
              <a:t>  </a:t>
            </a:r>
            <a:r>
              <a:rPr lang="zh-CN" altLang="en-US" sz="6000" b="1" dirty="0">
                <a:solidFill>
                  <a:schemeClr val="bg1"/>
                </a:solidFill>
              </a:rPr>
              <a:t>应用领域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0C7F14-2B81-4320-A553-15B77B00930B}"/>
              </a:ext>
            </a:extLst>
          </p:cNvPr>
          <p:cNvSpPr/>
          <p:nvPr/>
        </p:nvSpPr>
        <p:spPr>
          <a:xfrm>
            <a:off x="2498356" y="963532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软间隔最大化</a:t>
            </a:r>
            <a:r>
              <a:rPr lang="en-US" altLang="zh-CN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非所有样本线性可分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88E9AD-B16F-44DA-B42A-BDBA811AC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8" b="17407"/>
          <a:stretch/>
        </p:blipFill>
        <p:spPr>
          <a:xfrm>
            <a:off x="2198433" y="1633398"/>
            <a:ext cx="4747133" cy="486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3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C4F08229-393A-40A0-A163-AB58A84A5A51}"/>
              </a:ext>
            </a:extLst>
          </p:cNvPr>
          <p:cNvSpPr/>
          <p:nvPr/>
        </p:nvSpPr>
        <p:spPr>
          <a:xfrm>
            <a:off x="269258" y="224788"/>
            <a:ext cx="8328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P.S.</a:t>
            </a:r>
            <a:endParaRPr lang="zh-CN" altLang="en-US" sz="4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4DD254-072B-44AF-AA87-A3D9A459B413}"/>
              </a:ext>
            </a:extLst>
          </p:cNvPr>
          <p:cNvSpPr txBox="1"/>
          <p:nvPr/>
        </p:nvSpPr>
        <p:spPr>
          <a:xfrm>
            <a:off x="877204" y="2136338"/>
            <a:ext cx="73895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0C0"/>
                </a:solidFill>
              </a:rPr>
              <a:t>数据量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endParaRPr lang="zh-CN" altLang="en-US" sz="2400" b="1" dirty="0">
              <a:solidFill>
                <a:srgbClr val="0070C0"/>
              </a:solidFill>
            </a:endParaRPr>
          </a:p>
          <a:p>
            <a:r>
              <a:rPr lang="zh-CN" altLang="en-US" sz="2400" b="1" dirty="0"/>
              <a:t>不带核函数的</a:t>
            </a:r>
            <a:r>
              <a:rPr lang="en-US" altLang="zh-CN" sz="2400" b="1" dirty="0"/>
              <a:t>SVM</a:t>
            </a:r>
            <a:r>
              <a:rPr lang="zh-CN" altLang="en-US" sz="2400" b="1" dirty="0"/>
              <a:t>（线性）在</a:t>
            </a:r>
            <a:r>
              <a:rPr lang="zh-CN" altLang="en-US" sz="2400" b="1" dirty="0">
                <a:solidFill>
                  <a:srgbClr val="C00000"/>
                </a:solidFill>
              </a:rPr>
              <a:t>一定条件</a:t>
            </a:r>
            <a:r>
              <a:rPr lang="zh-CN" altLang="en-US" sz="2400" b="1" dirty="0"/>
              <a:t>下是适合大量数据的，但是带核函数的</a:t>
            </a:r>
            <a:r>
              <a:rPr lang="en-US" altLang="zh-CN" sz="2400" b="1" dirty="0"/>
              <a:t>SVM</a:t>
            </a:r>
            <a:r>
              <a:rPr lang="zh-CN" altLang="en-US" sz="2400" b="1" dirty="0"/>
              <a:t>（非线性）在处理大量数据的时候会非常慢，并不适合。</a:t>
            </a:r>
            <a:endParaRPr lang="en-US" altLang="zh-CN" sz="2400" b="1" dirty="0"/>
          </a:p>
          <a:p>
            <a:endParaRPr lang="en-US" altLang="zh-CN" sz="2400" b="1" dirty="0"/>
          </a:p>
          <a:p>
            <a:pPr algn="r"/>
            <a:r>
              <a:rPr lang="zh-CN" altLang="en-US" b="1" dirty="0">
                <a:solidFill>
                  <a:srgbClr val="CC4A4A"/>
                </a:solidFill>
              </a:rPr>
              <a:t>众多论文在优化</a:t>
            </a:r>
            <a:r>
              <a:rPr lang="en-US" altLang="zh-CN" b="1" dirty="0">
                <a:solidFill>
                  <a:srgbClr val="CC4A4A"/>
                </a:solidFill>
              </a:rPr>
              <a:t>SVM</a:t>
            </a:r>
            <a:r>
              <a:rPr lang="zh-CN" altLang="en-US" b="1" dirty="0">
                <a:solidFill>
                  <a:srgbClr val="CC4A4A"/>
                </a:solidFill>
              </a:rPr>
              <a:t>速度方面展开研究</a:t>
            </a:r>
            <a:endParaRPr lang="en-US" altLang="zh-CN" b="1" dirty="0">
              <a:solidFill>
                <a:srgbClr val="CC4A4A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B046E9-0B5D-4EB0-AC03-3CEAAB76A91B}"/>
              </a:ext>
            </a:extLst>
          </p:cNvPr>
          <p:cNvSpPr/>
          <p:nvPr/>
        </p:nvSpPr>
        <p:spPr>
          <a:xfrm>
            <a:off x="-5458420" y="-206099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zh-CN" sz="5000" b="1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THANKS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E38C69-A028-4A59-B9E9-A781BF89807E}"/>
              </a:ext>
            </a:extLst>
          </p:cNvPr>
          <p:cNvSpPr/>
          <p:nvPr/>
        </p:nvSpPr>
        <p:spPr>
          <a:xfrm>
            <a:off x="8103454" y="-1008068"/>
            <a:ext cx="102784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000" b="1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FOR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61409E-64BD-4AD3-BA21-8A9906CF0231}"/>
              </a:ext>
            </a:extLst>
          </p:cNvPr>
          <p:cNvSpPr/>
          <p:nvPr/>
        </p:nvSpPr>
        <p:spPr>
          <a:xfrm>
            <a:off x="0" y="7125613"/>
            <a:ext cx="137409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000" b="1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YOUR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EACE1F-38EF-4E46-840E-037DE7FDC81D}"/>
              </a:ext>
            </a:extLst>
          </p:cNvPr>
          <p:cNvSpPr/>
          <p:nvPr/>
        </p:nvSpPr>
        <p:spPr>
          <a:xfrm>
            <a:off x="9594514" y="5996226"/>
            <a:ext cx="240322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000" b="1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LISTENING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19A1736-68D4-44C6-91AF-8EC002AC74EA}"/>
              </a:ext>
            </a:extLst>
          </p:cNvPr>
          <p:cNvCxnSpPr>
            <a:cxnSpLocks/>
          </p:cNvCxnSpPr>
          <p:nvPr/>
        </p:nvCxnSpPr>
        <p:spPr>
          <a:xfrm>
            <a:off x="-10259020" y="2198986"/>
            <a:ext cx="5411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3D4AFF2-8388-4A05-A2B0-FDCFF223EF4D}"/>
              </a:ext>
            </a:extLst>
          </p:cNvPr>
          <p:cNvCxnSpPr>
            <a:cxnSpLocks/>
          </p:cNvCxnSpPr>
          <p:nvPr/>
        </p:nvCxnSpPr>
        <p:spPr>
          <a:xfrm>
            <a:off x="11436685" y="3916265"/>
            <a:ext cx="24110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274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2095500" y="2198986"/>
            <a:ext cx="5411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1B28B06-94A4-4C2A-93D8-7617CBE90D75}"/>
              </a:ext>
            </a:extLst>
          </p:cNvPr>
          <p:cNvSpPr/>
          <p:nvPr/>
        </p:nvSpPr>
        <p:spPr>
          <a:xfrm>
            <a:off x="3075980" y="2229188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zh-CN" sz="50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THANKS</a:t>
            </a:r>
            <a:r>
              <a:rPr lang="en-US" altLang="zh-CN" sz="5000" b="1" dirty="0">
                <a:latin typeface="Agency FB" panose="020B0503020202020204" pitchFamily="34" charset="0"/>
                <a:cs typeface="Aharoni" panose="020B0604020202020204" pitchFamily="2" charset="-79"/>
              </a:rPr>
              <a:t> FOR </a:t>
            </a:r>
            <a:r>
              <a:rPr lang="en-US" altLang="zh-CN" sz="5000" b="1" dirty="0">
                <a:solidFill>
                  <a:schemeClr val="accent3">
                    <a:lumMod val="50000"/>
                  </a:schemeClr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YOUR</a:t>
            </a:r>
            <a:r>
              <a:rPr lang="zh-CN" altLang="en-US" sz="5000" b="1" dirty="0">
                <a:latin typeface="Agency FB" panose="020B0503020202020204" pitchFamily="34" charset="0"/>
                <a:cs typeface="Aharoni" panose="020B0604020202020204" pitchFamily="2" charset="-79"/>
              </a:rPr>
              <a:t> </a:t>
            </a:r>
            <a:r>
              <a:rPr lang="en-US" altLang="zh-CN" sz="5000" b="1" dirty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LISTENING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5F299FB-E8A4-4A9B-8DBE-BFC346DD7835}"/>
              </a:ext>
            </a:extLst>
          </p:cNvPr>
          <p:cNvCxnSpPr>
            <a:cxnSpLocks/>
          </p:cNvCxnSpPr>
          <p:nvPr/>
        </p:nvCxnSpPr>
        <p:spPr>
          <a:xfrm>
            <a:off x="5095875" y="3916265"/>
            <a:ext cx="24110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FB9157F-8C98-4C47-B195-03DF04615992}"/>
              </a:ext>
            </a:extLst>
          </p:cNvPr>
          <p:cNvGrpSpPr/>
          <p:nvPr/>
        </p:nvGrpSpPr>
        <p:grpSpPr>
          <a:xfrm>
            <a:off x="2837424" y="852157"/>
            <a:ext cx="3469152" cy="5153686"/>
            <a:chOff x="952863" y="852157"/>
            <a:chExt cx="3469152" cy="515368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9D4B3B3-705D-4713-86D2-2114494880AF}"/>
                </a:ext>
              </a:extLst>
            </p:cNvPr>
            <p:cNvSpPr/>
            <p:nvPr/>
          </p:nvSpPr>
          <p:spPr>
            <a:xfrm>
              <a:off x="1447420" y="5636511"/>
              <a:ext cx="24800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+mn-ea"/>
                </a:rPr>
                <a:t>WeChat</a:t>
              </a:r>
              <a:r>
                <a:rPr lang="zh-CN" altLang="en-US" b="1" dirty="0">
                  <a:latin typeface="+mn-ea"/>
                </a:rPr>
                <a:t>：读书分享群</a:t>
              </a: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0FE0CCE-EA69-44E5-B399-BBF1B1660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05" b="17222"/>
            <a:stretch/>
          </p:blipFill>
          <p:spPr>
            <a:xfrm>
              <a:off x="952863" y="852157"/>
              <a:ext cx="3469152" cy="45243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9388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ïṣľîde">
            <a:extLst>
              <a:ext uri="{FF2B5EF4-FFF2-40B4-BE49-F238E27FC236}">
                <a16:creationId xmlns:a16="http://schemas.microsoft.com/office/drawing/2014/main" id="{933B65FF-A272-4A69-9A01-92D7C77CF829}"/>
              </a:ext>
            </a:extLst>
          </p:cNvPr>
          <p:cNvGrpSpPr/>
          <p:nvPr/>
        </p:nvGrpSpPr>
        <p:grpSpPr>
          <a:xfrm rot="10800000">
            <a:off x="7975499" y="1645771"/>
            <a:ext cx="1867980" cy="3583739"/>
            <a:chOff x="-930109" y="1051361"/>
            <a:chExt cx="2490640" cy="4778319"/>
          </a:xfrm>
        </p:grpSpPr>
        <p:sp>
          <p:nvSpPr>
            <p:cNvPr id="27" name="îSľïďe">
              <a:extLst>
                <a:ext uri="{FF2B5EF4-FFF2-40B4-BE49-F238E27FC236}">
                  <a16:creationId xmlns:a16="http://schemas.microsoft.com/office/drawing/2014/main" id="{B19D50FC-1125-4ED9-B7D8-78BCBCE8C008}"/>
                </a:ext>
              </a:extLst>
            </p:cNvPr>
            <p:cNvSpPr/>
            <p:nvPr/>
          </p:nvSpPr>
          <p:spPr bwMode="auto">
            <a:xfrm rot="13500000">
              <a:off x="-930105" y="3969472"/>
              <a:ext cx="1860208" cy="1860208"/>
            </a:xfrm>
            <a:custGeom>
              <a:avLst/>
              <a:gdLst>
                <a:gd name="connsiteX0" fmla="*/ 0 w 2304255"/>
                <a:gd name="connsiteY0" fmla="*/ 0 h 2304255"/>
                <a:gd name="connsiteX1" fmla="*/ 2304255 w 2304255"/>
                <a:gd name="connsiteY1" fmla="*/ 2304255 h 2304255"/>
                <a:gd name="connsiteX2" fmla="*/ 0 w 2304255"/>
                <a:gd name="connsiteY2" fmla="*/ 2304255 h 2304255"/>
                <a:gd name="connsiteX3" fmla="*/ 0 w 2304255"/>
                <a:gd name="connsiteY3" fmla="*/ 0 h 230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55" h="2304255">
                  <a:moveTo>
                    <a:pt x="0" y="0"/>
                  </a:moveTo>
                  <a:lnTo>
                    <a:pt x="2304255" y="2304255"/>
                  </a:lnTo>
                  <a:lnTo>
                    <a:pt x="0" y="2304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" name="íṡļîḍe">
              <a:extLst>
                <a:ext uri="{FF2B5EF4-FFF2-40B4-BE49-F238E27FC236}">
                  <a16:creationId xmlns:a16="http://schemas.microsoft.com/office/drawing/2014/main" id="{9361AAF3-CAD5-4F13-928C-BFE011AA4BDD}"/>
                </a:ext>
              </a:extLst>
            </p:cNvPr>
            <p:cNvSpPr/>
            <p:nvPr/>
          </p:nvSpPr>
          <p:spPr bwMode="auto">
            <a:xfrm rot="2700000">
              <a:off x="-930109" y="1051361"/>
              <a:ext cx="1860208" cy="1860208"/>
            </a:xfrm>
            <a:custGeom>
              <a:avLst/>
              <a:gdLst>
                <a:gd name="connsiteX0" fmla="*/ 0 w 1860208"/>
                <a:gd name="connsiteY0" fmla="*/ 0 h 1860208"/>
                <a:gd name="connsiteX1" fmla="*/ 1860208 w 1860208"/>
                <a:gd name="connsiteY1" fmla="*/ 0 h 1860208"/>
                <a:gd name="connsiteX2" fmla="*/ 1860208 w 1860208"/>
                <a:gd name="connsiteY2" fmla="*/ 1860208 h 186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208" h="1860208">
                  <a:moveTo>
                    <a:pt x="0" y="0"/>
                  </a:moveTo>
                  <a:lnTo>
                    <a:pt x="1860208" y="0"/>
                  </a:lnTo>
                  <a:lnTo>
                    <a:pt x="1860208" y="186020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 sz="1350"/>
            </a:p>
          </p:txBody>
        </p:sp>
        <p:sp>
          <p:nvSpPr>
            <p:cNvPr id="29" name="ïŝ1ïḋe">
              <a:extLst>
                <a:ext uri="{FF2B5EF4-FFF2-40B4-BE49-F238E27FC236}">
                  <a16:creationId xmlns:a16="http://schemas.microsoft.com/office/drawing/2014/main" id="{97F43942-06F9-42D1-A7B5-43B69347F1AE}"/>
                </a:ext>
              </a:extLst>
            </p:cNvPr>
            <p:cNvSpPr/>
            <p:nvPr/>
          </p:nvSpPr>
          <p:spPr bwMode="auto">
            <a:xfrm rot="5400000">
              <a:off x="-780266" y="2648735"/>
              <a:ext cx="3121063" cy="1560531"/>
            </a:xfrm>
            <a:custGeom>
              <a:avLst/>
              <a:gdLst>
                <a:gd name="connsiteX0" fmla="*/ 2367656 w 4735313"/>
                <a:gd name="connsiteY0" fmla="*/ 0 h 2367656"/>
                <a:gd name="connsiteX1" fmla="*/ 4735313 w 4735313"/>
                <a:gd name="connsiteY1" fmla="*/ 2367656 h 2367656"/>
                <a:gd name="connsiteX2" fmla="*/ 3847062 w 4735313"/>
                <a:gd name="connsiteY2" fmla="*/ 2367656 h 2367656"/>
                <a:gd name="connsiteX3" fmla="*/ 2367656 w 4735313"/>
                <a:gd name="connsiteY3" fmla="*/ 888250 h 2367656"/>
                <a:gd name="connsiteX4" fmla="*/ 888250 w 4735313"/>
                <a:gd name="connsiteY4" fmla="*/ 2367656 h 2367656"/>
                <a:gd name="connsiteX5" fmla="*/ 0 w 4735313"/>
                <a:gd name="connsiteY5" fmla="*/ 2367656 h 2367656"/>
                <a:gd name="connsiteX6" fmla="*/ 2367656 w 4735313"/>
                <a:gd name="connsiteY6" fmla="*/ 0 h 236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5313" h="2367656">
                  <a:moveTo>
                    <a:pt x="2367656" y="0"/>
                  </a:moveTo>
                  <a:lnTo>
                    <a:pt x="4735313" y="2367656"/>
                  </a:lnTo>
                  <a:lnTo>
                    <a:pt x="3847062" y="2367656"/>
                  </a:lnTo>
                  <a:lnTo>
                    <a:pt x="2367656" y="888250"/>
                  </a:lnTo>
                  <a:lnTo>
                    <a:pt x="888250" y="2367656"/>
                  </a:lnTo>
                  <a:lnTo>
                    <a:pt x="0" y="2367656"/>
                  </a:lnTo>
                  <a:lnTo>
                    <a:pt x="2367656" y="0"/>
                  </a:lnTo>
                  <a:close/>
                </a:path>
              </a:pathLst>
            </a:custGeom>
            <a:solidFill>
              <a:schemeClr val="tx2">
                <a:alpha val="77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B833AD7-3E1F-476C-8972-AB5A48D41D77}"/>
              </a:ext>
            </a:extLst>
          </p:cNvPr>
          <p:cNvSpPr/>
          <p:nvPr/>
        </p:nvSpPr>
        <p:spPr>
          <a:xfrm>
            <a:off x="2016822" y="3545407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+mn-ea"/>
              </a:rPr>
              <a:t>不涉及数学公式推算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1D10FA-B797-4996-BD9D-5EA2999E8672}"/>
              </a:ext>
            </a:extLst>
          </p:cNvPr>
          <p:cNvSpPr/>
          <p:nvPr/>
        </p:nvSpPr>
        <p:spPr>
          <a:xfrm>
            <a:off x="1711030" y="202018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+mn-ea"/>
              </a:rPr>
              <a:t>概念说明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09567A-D48A-40C1-9895-B65BFD3A4A75}"/>
              </a:ext>
            </a:extLst>
          </p:cNvPr>
          <p:cNvSpPr/>
          <p:nvPr/>
        </p:nvSpPr>
        <p:spPr>
          <a:xfrm>
            <a:off x="4751328" y="202018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+mn-ea"/>
              </a:rPr>
              <a:t>直观介绍</a:t>
            </a:r>
          </a:p>
        </p:txBody>
      </p:sp>
      <p:sp>
        <p:nvSpPr>
          <p:cNvPr id="22" name="ïsḷíḑè">
            <a:extLst>
              <a:ext uri="{FF2B5EF4-FFF2-40B4-BE49-F238E27FC236}">
                <a16:creationId xmlns:a16="http://schemas.microsoft.com/office/drawing/2014/main" id="{01566CB0-CF1D-48DF-991D-59B4AA8FFB98}"/>
              </a:ext>
            </a:extLst>
          </p:cNvPr>
          <p:cNvSpPr/>
          <p:nvPr/>
        </p:nvSpPr>
        <p:spPr>
          <a:xfrm>
            <a:off x="11787157" y="2395907"/>
            <a:ext cx="2807241" cy="692497"/>
          </a:xfrm>
          <a:prstGeom prst="rect">
            <a:avLst/>
          </a:prstGeom>
        </p:spPr>
        <p:txBody>
          <a:bodyPr wrap="square" anchor="ctr" anchorCtr="1">
            <a:normAutofit fontScale="85000" lnSpcReduction="10000"/>
          </a:bodyPr>
          <a:lstStyle/>
          <a:p>
            <a:pPr algn="r"/>
            <a:r>
              <a:rPr lang="en-US" altLang="zh-CN" sz="4050" b="1" spc="225" dirty="0"/>
              <a:t>CONTENTS</a:t>
            </a:r>
          </a:p>
        </p:txBody>
      </p:sp>
      <p:sp>
        <p:nvSpPr>
          <p:cNvPr id="26" name="íśľíḍé">
            <a:extLst>
              <a:ext uri="{FF2B5EF4-FFF2-40B4-BE49-F238E27FC236}">
                <a16:creationId xmlns:a16="http://schemas.microsoft.com/office/drawing/2014/main" id="{BCBDA8FD-38D1-4956-8070-1504454C25B5}"/>
              </a:ext>
            </a:extLst>
          </p:cNvPr>
          <p:cNvSpPr/>
          <p:nvPr/>
        </p:nvSpPr>
        <p:spPr>
          <a:xfrm>
            <a:off x="10757988" y="5025143"/>
            <a:ext cx="468262" cy="46826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7500" tIns="35100" rIns="67500" bIns="35100" anchor="ctr">
            <a:no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3" name="ïşḻíḋê">
            <a:extLst>
              <a:ext uri="{FF2B5EF4-FFF2-40B4-BE49-F238E27FC236}">
                <a16:creationId xmlns:a16="http://schemas.microsoft.com/office/drawing/2014/main" id="{0FA8B579-DFE8-4148-9D92-1C242FD11F1F}"/>
              </a:ext>
            </a:extLst>
          </p:cNvPr>
          <p:cNvSpPr/>
          <p:nvPr/>
        </p:nvSpPr>
        <p:spPr>
          <a:xfrm>
            <a:off x="1795570" y="9128588"/>
            <a:ext cx="468262" cy="46826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7500" tIns="35100" rIns="67500" bIns="35100" anchor="ctr">
            <a:no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4" name="isḻïḋé">
            <a:extLst>
              <a:ext uri="{FF2B5EF4-FFF2-40B4-BE49-F238E27FC236}">
                <a16:creationId xmlns:a16="http://schemas.microsoft.com/office/drawing/2014/main" id="{8B15D35A-A047-40A0-897C-9A365113D3EC}"/>
              </a:ext>
            </a:extLst>
          </p:cNvPr>
          <p:cNvSpPr/>
          <p:nvPr/>
        </p:nvSpPr>
        <p:spPr>
          <a:xfrm>
            <a:off x="2258430" y="-1483939"/>
            <a:ext cx="468262" cy="46826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7500" tIns="35100" rIns="67500" bIns="3510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36B14D8-6DA8-4054-BAC6-2BBCF8AC27E9}"/>
              </a:ext>
            </a:extLst>
          </p:cNvPr>
          <p:cNvCxnSpPr/>
          <p:nvPr/>
        </p:nvCxnSpPr>
        <p:spPr>
          <a:xfrm>
            <a:off x="-6527396" y="-588156"/>
            <a:ext cx="342711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2A4BE70-5F77-4868-853F-D7170A408E36}"/>
              </a:ext>
            </a:extLst>
          </p:cNvPr>
          <p:cNvCxnSpPr/>
          <p:nvPr/>
        </p:nvCxnSpPr>
        <p:spPr>
          <a:xfrm>
            <a:off x="-4397542" y="4616679"/>
            <a:ext cx="342711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24CDBA4A-2E6E-4BC4-B4AD-BEFBB0D00B8F}"/>
              </a:ext>
            </a:extLst>
          </p:cNvPr>
          <p:cNvSpPr/>
          <p:nvPr/>
        </p:nvSpPr>
        <p:spPr>
          <a:xfrm>
            <a:off x="-1665440" y="-164991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支持向量机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96A45B3-03D3-4265-8ACA-883DDB3439D4}"/>
              </a:ext>
            </a:extLst>
          </p:cNvPr>
          <p:cNvSpPr/>
          <p:nvPr/>
        </p:nvSpPr>
        <p:spPr>
          <a:xfrm>
            <a:off x="-6934037" y="4331877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硬间隔最大化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61E3ED3-B585-4B87-967E-C54A93456F7B}"/>
              </a:ext>
            </a:extLst>
          </p:cNvPr>
          <p:cNvSpPr/>
          <p:nvPr/>
        </p:nvSpPr>
        <p:spPr>
          <a:xfrm>
            <a:off x="11226250" y="29591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软间隔最大化</a:t>
            </a:r>
          </a:p>
        </p:txBody>
      </p:sp>
    </p:spTree>
    <p:extLst>
      <p:ext uri="{BB962C8B-B14F-4D97-AF65-F5344CB8AC3E}">
        <p14:creationId xmlns:p14="http://schemas.microsoft.com/office/powerpoint/2010/main" val="3227818151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ïṣľîde">
            <a:extLst>
              <a:ext uri="{FF2B5EF4-FFF2-40B4-BE49-F238E27FC236}">
                <a16:creationId xmlns:a16="http://schemas.microsoft.com/office/drawing/2014/main" id="{933B65FF-A272-4A69-9A01-92D7C77CF829}"/>
              </a:ext>
            </a:extLst>
          </p:cNvPr>
          <p:cNvGrpSpPr/>
          <p:nvPr/>
        </p:nvGrpSpPr>
        <p:grpSpPr>
          <a:xfrm>
            <a:off x="-697582" y="1645771"/>
            <a:ext cx="1867980" cy="3583739"/>
            <a:chOff x="-930109" y="1051361"/>
            <a:chExt cx="2490640" cy="4778319"/>
          </a:xfrm>
        </p:grpSpPr>
        <p:sp>
          <p:nvSpPr>
            <p:cNvPr id="27" name="îSľïďe">
              <a:extLst>
                <a:ext uri="{FF2B5EF4-FFF2-40B4-BE49-F238E27FC236}">
                  <a16:creationId xmlns:a16="http://schemas.microsoft.com/office/drawing/2014/main" id="{B19D50FC-1125-4ED9-B7D8-78BCBCE8C008}"/>
                </a:ext>
              </a:extLst>
            </p:cNvPr>
            <p:cNvSpPr/>
            <p:nvPr/>
          </p:nvSpPr>
          <p:spPr bwMode="auto">
            <a:xfrm rot="13500000">
              <a:off x="-930105" y="3969472"/>
              <a:ext cx="1860208" cy="1860208"/>
            </a:xfrm>
            <a:custGeom>
              <a:avLst/>
              <a:gdLst>
                <a:gd name="connsiteX0" fmla="*/ 0 w 2304255"/>
                <a:gd name="connsiteY0" fmla="*/ 0 h 2304255"/>
                <a:gd name="connsiteX1" fmla="*/ 2304255 w 2304255"/>
                <a:gd name="connsiteY1" fmla="*/ 2304255 h 2304255"/>
                <a:gd name="connsiteX2" fmla="*/ 0 w 2304255"/>
                <a:gd name="connsiteY2" fmla="*/ 2304255 h 2304255"/>
                <a:gd name="connsiteX3" fmla="*/ 0 w 2304255"/>
                <a:gd name="connsiteY3" fmla="*/ 0 h 230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55" h="2304255">
                  <a:moveTo>
                    <a:pt x="0" y="0"/>
                  </a:moveTo>
                  <a:lnTo>
                    <a:pt x="2304255" y="2304255"/>
                  </a:lnTo>
                  <a:lnTo>
                    <a:pt x="0" y="2304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" name="íṡļîḍe">
              <a:extLst>
                <a:ext uri="{FF2B5EF4-FFF2-40B4-BE49-F238E27FC236}">
                  <a16:creationId xmlns:a16="http://schemas.microsoft.com/office/drawing/2014/main" id="{9361AAF3-CAD5-4F13-928C-BFE011AA4BDD}"/>
                </a:ext>
              </a:extLst>
            </p:cNvPr>
            <p:cNvSpPr/>
            <p:nvPr/>
          </p:nvSpPr>
          <p:spPr bwMode="auto">
            <a:xfrm rot="2700000">
              <a:off x="-930109" y="1051361"/>
              <a:ext cx="1860208" cy="1860208"/>
            </a:xfrm>
            <a:custGeom>
              <a:avLst/>
              <a:gdLst>
                <a:gd name="connsiteX0" fmla="*/ 0 w 1860208"/>
                <a:gd name="connsiteY0" fmla="*/ 0 h 1860208"/>
                <a:gd name="connsiteX1" fmla="*/ 1860208 w 1860208"/>
                <a:gd name="connsiteY1" fmla="*/ 0 h 1860208"/>
                <a:gd name="connsiteX2" fmla="*/ 1860208 w 1860208"/>
                <a:gd name="connsiteY2" fmla="*/ 1860208 h 186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208" h="1860208">
                  <a:moveTo>
                    <a:pt x="0" y="0"/>
                  </a:moveTo>
                  <a:lnTo>
                    <a:pt x="1860208" y="0"/>
                  </a:lnTo>
                  <a:lnTo>
                    <a:pt x="1860208" y="186020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 sz="1350"/>
            </a:p>
          </p:txBody>
        </p:sp>
        <p:sp>
          <p:nvSpPr>
            <p:cNvPr id="29" name="ïŝ1ïḋe">
              <a:extLst>
                <a:ext uri="{FF2B5EF4-FFF2-40B4-BE49-F238E27FC236}">
                  <a16:creationId xmlns:a16="http://schemas.microsoft.com/office/drawing/2014/main" id="{97F43942-06F9-42D1-A7B5-43B69347F1AE}"/>
                </a:ext>
              </a:extLst>
            </p:cNvPr>
            <p:cNvSpPr/>
            <p:nvPr/>
          </p:nvSpPr>
          <p:spPr bwMode="auto">
            <a:xfrm rot="5400000">
              <a:off x="-780266" y="2648735"/>
              <a:ext cx="3121063" cy="1560531"/>
            </a:xfrm>
            <a:custGeom>
              <a:avLst/>
              <a:gdLst>
                <a:gd name="connsiteX0" fmla="*/ 2367656 w 4735313"/>
                <a:gd name="connsiteY0" fmla="*/ 0 h 2367656"/>
                <a:gd name="connsiteX1" fmla="*/ 4735313 w 4735313"/>
                <a:gd name="connsiteY1" fmla="*/ 2367656 h 2367656"/>
                <a:gd name="connsiteX2" fmla="*/ 3847062 w 4735313"/>
                <a:gd name="connsiteY2" fmla="*/ 2367656 h 2367656"/>
                <a:gd name="connsiteX3" fmla="*/ 2367656 w 4735313"/>
                <a:gd name="connsiteY3" fmla="*/ 888250 h 2367656"/>
                <a:gd name="connsiteX4" fmla="*/ 888250 w 4735313"/>
                <a:gd name="connsiteY4" fmla="*/ 2367656 h 2367656"/>
                <a:gd name="connsiteX5" fmla="*/ 0 w 4735313"/>
                <a:gd name="connsiteY5" fmla="*/ 2367656 h 2367656"/>
                <a:gd name="connsiteX6" fmla="*/ 2367656 w 4735313"/>
                <a:gd name="connsiteY6" fmla="*/ 0 h 236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5313" h="2367656">
                  <a:moveTo>
                    <a:pt x="2367656" y="0"/>
                  </a:moveTo>
                  <a:lnTo>
                    <a:pt x="4735313" y="2367656"/>
                  </a:lnTo>
                  <a:lnTo>
                    <a:pt x="3847062" y="2367656"/>
                  </a:lnTo>
                  <a:lnTo>
                    <a:pt x="2367656" y="888250"/>
                  </a:lnTo>
                  <a:lnTo>
                    <a:pt x="888250" y="2367656"/>
                  </a:lnTo>
                  <a:lnTo>
                    <a:pt x="0" y="2367656"/>
                  </a:lnTo>
                  <a:lnTo>
                    <a:pt x="2367656" y="0"/>
                  </a:lnTo>
                  <a:close/>
                </a:path>
              </a:pathLst>
            </a:custGeom>
            <a:solidFill>
              <a:schemeClr val="tx2">
                <a:alpha val="77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sp>
        <p:nvSpPr>
          <p:cNvPr id="7" name="ïsḷíḑè">
            <a:extLst>
              <a:ext uri="{FF2B5EF4-FFF2-40B4-BE49-F238E27FC236}">
                <a16:creationId xmlns:a16="http://schemas.microsoft.com/office/drawing/2014/main" id="{4F1A39D8-7570-4901-A3E5-473DAAB733E1}"/>
              </a:ext>
            </a:extLst>
          </p:cNvPr>
          <p:cNvSpPr/>
          <p:nvPr/>
        </p:nvSpPr>
        <p:spPr>
          <a:xfrm>
            <a:off x="1157259" y="3091391"/>
            <a:ext cx="2807241" cy="692497"/>
          </a:xfrm>
          <a:prstGeom prst="rect">
            <a:avLst/>
          </a:prstGeom>
        </p:spPr>
        <p:txBody>
          <a:bodyPr wrap="square" anchor="ctr" anchorCtr="1">
            <a:normAutofit fontScale="85000" lnSpcReduction="10000"/>
          </a:bodyPr>
          <a:lstStyle/>
          <a:p>
            <a:pPr algn="r"/>
            <a:r>
              <a:rPr lang="en-US" altLang="zh-CN" sz="4050" b="1" spc="225" dirty="0"/>
              <a:t>CONTENTS</a:t>
            </a:r>
          </a:p>
        </p:txBody>
      </p:sp>
      <p:sp>
        <p:nvSpPr>
          <p:cNvPr id="10" name="íśľíḍé">
            <a:extLst>
              <a:ext uri="{FF2B5EF4-FFF2-40B4-BE49-F238E27FC236}">
                <a16:creationId xmlns:a16="http://schemas.microsoft.com/office/drawing/2014/main" id="{1AB55A3F-C86D-41AF-8780-3FA466C759D8}"/>
              </a:ext>
            </a:extLst>
          </p:cNvPr>
          <p:cNvSpPr/>
          <p:nvPr/>
        </p:nvSpPr>
        <p:spPr>
          <a:xfrm>
            <a:off x="4711094" y="3853801"/>
            <a:ext cx="468262" cy="46826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7500" tIns="35100" rIns="67500" bIns="35100" anchor="ctr">
            <a:no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1" name="ïşḻíḋê">
            <a:extLst>
              <a:ext uri="{FF2B5EF4-FFF2-40B4-BE49-F238E27FC236}">
                <a16:creationId xmlns:a16="http://schemas.microsoft.com/office/drawing/2014/main" id="{F0E5BC8E-4AA2-4FC6-AEDE-48B8FAA4B9AC}"/>
              </a:ext>
            </a:extLst>
          </p:cNvPr>
          <p:cNvSpPr/>
          <p:nvPr/>
        </p:nvSpPr>
        <p:spPr>
          <a:xfrm>
            <a:off x="4711094" y="3194869"/>
            <a:ext cx="468262" cy="46826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7500" tIns="35100" rIns="67500" bIns="35100" anchor="ctr">
            <a:no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2" name="isḻïḋé">
            <a:extLst>
              <a:ext uri="{FF2B5EF4-FFF2-40B4-BE49-F238E27FC236}">
                <a16:creationId xmlns:a16="http://schemas.microsoft.com/office/drawing/2014/main" id="{C0451A36-F8F9-4E68-9C14-18681989F54C}"/>
              </a:ext>
            </a:extLst>
          </p:cNvPr>
          <p:cNvSpPr/>
          <p:nvPr/>
        </p:nvSpPr>
        <p:spPr>
          <a:xfrm>
            <a:off x="4711096" y="2535937"/>
            <a:ext cx="468262" cy="46826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7500" tIns="35100" rIns="67500" bIns="3510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E32E640-B6ED-4EFE-957A-AAD95DCF3AAB}"/>
              </a:ext>
            </a:extLst>
          </p:cNvPr>
          <p:cNvCxnSpPr/>
          <p:nvPr/>
        </p:nvCxnSpPr>
        <p:spPr>
          <a:xfrm>
            <a:off x="5213250" y="3060275"/>
            <a:ext cx="342711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9E2D5EA-51F3-4E72-84C3-3CE94BF2E84E}"/>
              </a:ext>
            </a:extLst>
          </p:cNvPr>
          <p:cNvCxnSpPr/>
          <p:nvPr/>
        </p:nvCxnSpPr>
        <p:spPr>
          <a:xfrm>
            <a:off x="5213250" y="3753219"/>
            <a:ext cx="342711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E87689AA-C56B-40DD-A7A0-2C81BAF1DBF6}"/>
              </a:ext>
            </a:extLst>
          </p:cNvPr>
          <p:cNvSpPr/>
          <p:nvPr/>
        </p:nvSpPr>
        <p:spPr>
          <a:xfrm>
            <a:off x="5175276" y="2570013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支持向量机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7194195-DA65-4C75-92A9-CD24DE193640}"/>
              </a:ext>
            </a:extLst>
          </p:cNvPr>
          <p:cNvSpPr/>
          <p:nvPr/>
        </p:nvSpPr>
        <p:spPr>
          <a:xfrm>
            <a:off x="5175276" y="3225877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硬间隔最大化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DEB614D-A7E3-4BCF-8714-2983E974D5D3}"/>
              </a:ext>
            </a:extLst>
          </p:cNvPr>
          <p:cNvSpPr/>
          <p:nvPr/>
        </p:nvSpPr>
        <p:spPr>
          <a:xfrm>
            <a:off x="5213250" y="3887196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软间隔最大化</a:t>
            </a:r>
          </a:p>
        </p:txBody>
      </p:sp>
    </p:spTree>
    <p:extLst>
      <p:ext uri="{BB962C8B-B14F-4D97-AF65-F5344CB8AC3E}">
        <p14:creationId xmlns:p14="http://schemas.microsoft.com/office/powerpoint/2010/main" val="2969371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1004491-22B9-45E5-A683-01C9D83F4021}"/>
              </a:ext>
            </a:extLst>
          </p:cNvPr>
          <p:cNvSpPr/>
          <p:nvPr/>
        </p:nvSpPr>
        <p:spPr>
          <a:xfrm>
            <a:off x="1984015" y="3429000"/>
            <a:ext cx="51759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zh-CN" sz="6000" b="1" dirty="0"/>
              <a:t>  </a:t>
            </a:r>
            <a:r>
              <a:rPr lang="zh-CN" altLang="en-US" sz="6000" b="1" dirty="0"/>
              <a:t>支持向量机</a:t>
            </a:r>
          </a:p>
        </p:txBody>
      </p:sp>
    </p:spTree>
    <p:extLst>
      <p:ext uri="{BB962C8B-B14F-4D97-AF65-F5344CB8AC3E}">
        <p14:creationId xmlns:p14="http://schemas.microsoft.com/office/powerpoint/2010/main" val="1075613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C4F08229-393A-40A0-A163-AB58A84A5A51}"/>
              </a:ext>
            </a:extLst>
          </p:cNvPr>
          <p:cNvSpPr/>
          <p:nvPr/>
        </p:nvSpPr>
        <p:spPr>
          <a:xfrm>
            <a:off x="269258" y="224788"/>
            <a:ext cx="1843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zh-CN" sz="2000" b="1" dirty="0"/>
              <a:t>  </a:t>
            </a:r>
            <a:r>
              <a:rPr lang="zh-CN" altLang="en-US" sz="2000" b="1" dirty="0"/>
              <a:t>支持向量机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88554A-2152-4AD1-A73B-1136A1A9A0C3}"/>
              </a:ext>
            </a:extLst>
          </p:cNvPr>
          <p:cNvSpPr txBox="1"/>
          <p:nvPr/>
        </p:nvSpPr>
        <p:spPr>
          <a:xfrm>
            <a:off x="1931726" y="980843"/>
            <a:ext cx="474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监督学习    二分类模型    最大边距超平面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A3E2B0-A559-466B-A02A-8CEE449C5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496781" y="964783"/>
            <a:ext cx="4942467" cy="639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26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C4F08229-393A-40A0-A163-AB58A84A5A51}"/>
              </a:ext>
            </a:extLst>
          </p:cNvPr>
          <p:cNvSpPr/>
          <p:nvPr/>
        </p:nvSpPr>
        <p:spPr>
          <a:xfrm>
            <a:off x="269258" y="224788"/>
            <a:ext cx="1843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zh-CN" sz="2000" b="1" dirty="0"/>
              <a:t>  </a:t>
            </a:r>
            <a:r>
              <a:rPr lang="zh-CN" altLang="en-US" sz="2000" b="1" dirty="0"/>
              <a:t>支持向量机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88554A-2152-4AD1-A73B-1136A1A9A0C3}"/>
              </a:ext>
            </a:extLst>
          </p:cNvPr>
          <p:cNvSpPr txBox="1"/>
          <p:nvPr/>
        </p:nvSpPr>
        <p:spPr>
          <a:xfrm>
            <a:off x="1054431" y="1647528"/>
            <a:ext cx="7035137" cy="3903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/>
              <a:t>根据数据集中样本的分布，</a:t>
            </a:r>
            <a:r>
              <a:rPr lang="en-US" altLang="zh-CN" sz="2000" b="1" dirty="0"/>
              <a:t>SVM</a:t>
            </a:r>
            <a:r>
              <a:rPr lang="zh-CN" altLang="en-US" sz="2000" b="1" dirty="0"/>
              <a:t>模型有以下几种：</a:t>
            </a:r>
            <a:endParaRPr lang="en-US" altLang="zh-CN" sz="2000" b="1" dirty="0"/>
          </a:p>
          <a:p>
            <a:pPr>
              <a:lnSpc>
                <a:spcPct val="125000"/>
              </a:lnSpc>
            </a:pPr>
            <a:endParaRPr lang="en-US" altLang="zh-CN" sz="2000" b="1" dirty="0"/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rgbClr val="7030A0"/>
                </a:solidFill>
              </a:rPr>
              <a:t>线性可分</a:t>
            </a:r>
            <a:r>
              <a:rPr lang="en-US" altLang="zh-CN" sz="2000" b="1" dirty="0">
                <a:solidFill>
                  <a:srgbClr val="7030A0"/>
                </a:solidFill>
              </a:rPr>
              <a:t>SVM</a:t>
            </a:r>
            <a:r>
              <a:rPr lang="zh-CN" altLang="en-US" sz="2000" b="1" dirty="0">
                <a:solidFill>
                  <a:srgbClr val="7030A0"/>
                </a:solidFill>
              </a:rPr>
              <a:t>：</a:t>
            </a:r>
            <a:br>
              <a:rPr lang="en-US" altLang="zh-CN" sz="2000" b="1" dirty="0"/>
            </a:br>
            <a:r>
              <a:rPr lang="zh-CN" altLang="en-US" sz="2000" b="1" dirty="0"/>
              <a:t>训练数据</a:t>
            </a:r>
            <a:r>
              <a:rPr lang="zh-CN" altLang="en-US" sz="2000" b="1" dirty="0">
                <a:solidFill>
                  <a:srgbClr val="0070C0"/>
                </a:solidFill>
              </a:rPr>
              <a:t>线性可分</a:t>
            </a:r>
            <a:r>
              <a:rPr lang="zh-CN" altLang="en-US" sz="2000" b="1" dirty="0"/>
              <a:t>，通</a:t>
            </a: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</a:rPr>
              <a:t>过硬间隔最大化</a:t>
            </a:r>
            <a:r>
              <a:rPr lang="zh-CN" altLang="en-US" sz="2000" b="1" dirty="0"/>
              <a:t>学习模型。</a:t>
            </a:r>
            <a:endParaRPr lang="en-US" altLang="zh-CN" sz="2000" b="1" dirty="0"/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rgbClr val="7030A0"/>
                </a:solidFill>
              </a:rPr>
              <a:t>线性</a:t>
            </a:r>
            <a:r>
              <a:rPr lang="en-US" altLang="zh-CN" sz="2000" b="1" dirty="0">
                <a:solidFill>
                  <a:srgbClr val="7030A0"/>
                </a:solidFill>
              </a:rPr>
              <a:t>SVM</a:t>
            </a:r>
            <a:r>
              <a:rPr lang="zh-CN" altLang="en-US" sz="2000" b="1" dirty="0">
                <a:solidFill>
                  <a:srgbClr val="7030A0"/>
                </a:solidFill>
              </a:rPr>
              <a:t>：</a:t>
            </a:r>
            <a:br>
              <a:rPr lang="en-US" altLang="zh-CN" sz="2000" b="1" dirty="0"/>
            </a:br>
            <a:r>
              <a:rPr lang="zh-CN" altLang="en-US" sz="2000" b="1" dirty="0"/>
              <a:t>训练数据</a:t>
            </a:r>
            <a:r>
              <a:rPr lang="zh-CN" altLang="en-US" sz="2000" b="1" dirty="0">
                <a:solidFill>
                  <a:srgbClr val="0070C0"/>
                </a:solidFill>
              </a:rPr>
              <a:t>无法完全线性划分</a:t>
            </a:r>
            <a:r>
              <a:rPr lang="zh-CN" altLang="en-US" sz="2000" b="1" dirty="0"/>
              <a:t>（少部分数据划分错误），通过</a:t>
            </a: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</a:rPr>
              <a:t>软间隔最大化</a:t>
            </a:r>
            <a:r>
              <a:rPr lang="zh-CN" altLang="en-US" sz="2000" b="1" dirty="0"/>
              <a:t>学习模型。</a:t>
            </a:r>
            <a:endParaRPr lang="en-US" altLang="zh-CN" sz="2000" b="1" dirty="0"/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rgbClr val="7030A0"/>
                </a:solidFill>
              </a:rPr>
              <a:t>非线性</a:t>
            </a:r>
            <a:r>
              <a:rPr lang="en-US" altLang="zh-CN" sz="2000" b="1" dirty="0">
                <a:solidFill>
                  <a:srgbClr val="7030A0"/>
                </a:solidFill>
              </a:rPr>
              <a:t>SVM</a:t>
            </a:r>
            <a:r>
              <a:rPr lang="zh-CN" altLang="en-US" sz="2000" b="1" dirty="0">
                <a:solidFill>
                  <a:srgbClr val="7030A0"/>
                </a:solidFill>
              </a:rPr>
              <a:t>：</a:t>
            </a:r>
            <a:br>
              <a:rPr lang="en-US" altLang="zh-CN" sz="2000" b="1" dirty="0"/>
            </a:br>
            <a:r>
              <a:rPr lang="zh-CN" altLang="en-US" sz="2000" b="1" dirty="0"/>
              <a:t>训练数据</a:t>
            </a:r>
            <a:r>
              <a:rPr lang="zh-CN" altLang="en-US" sz="2000" b="1" dirty="0">
                <a:solidFill>
                  <a:srgbClr val="0070C0"/>
                </a:solidFill>
              </a:rPr>
              <a:t>线性不可分</a:t>
            </a:r>
            <a:r>
              <a:rPr lang="zh-CN" altLang="en-US" sz="2000" b="1" dirty="0"/>
              <a:t>，需使用</a:t>
            </a: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</a:rPr>
              <a:t>非线性映射将输入映射为特征向量，通过核技巧及软间隔最大化学习模型</a:t>
            </a:r>
            <a:r>
              <a:rPr lang="zh-CN" altLang="en-US" sz="2000" b="1" dirty="0"/>
              <a:t>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8652AC-4563-451B-B3A8-66CE3CF9F817}"/>
              </a:ext>
            </a:extLst>
          </p:cNvPr>
          <p:cNvSpPr/>
          <p:nvPr/>
        </p:nvSpPr>
        <p:spPr>
          <a:xfrm>
            <a:off x="12102322" y="-2278509"/>
            <a:ext cx="587372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Impact" panose="020B0806030902050204" pitchFamily="34" charset="0"/>
              </a:rPr>
              <a:t>02  </a:t>
            </a:r>
            <a:r>
              <a:rPr lang="zh-CN" altLang="en-US" sz="6000" b="1" dirty="0">
                <a:solidFill>
                  <a:schemeClr val="bg1"/>
                </a:solidFill>
                <a:latin typeface="Impact" panose="020B0806030902050204" pitchFamily="34" charset="0"/>
              </a:rPr>
              <a:t>硬间隔最大化</a:t>
            </a:r>
          </a:p>
        </p:txBody>
      </p:sp>
    </p:spTree>
    <p:extLst>
      <p:ext uri="{BB962C8B-B14F-4D97-AF65-F5344CB8AC3E}">
        <p14:creationId xmlns:p14="http://schemas.microsoft.com/office/powerpoint/2010/main" val="865473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1004491-22B9-45E5-A683-01C9D83F4021}"/>
              </a:ext>
            </a:extLst>
          </p:cNvPr>
          <p:cNvSpPr/>
          <p:nvPr/>
        </p:nvSpPr>
        <p:spPr>
          <a:xfrm>
            <a:off x="1558194" y="3429000"/>
            <a:ext cx="60276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</a:rPr>
              <a:t>02</a:t>
            </a:r>
            <a:r>
              <a:rPr lang="en-US" altLang="zh-CN" sz="6000" b="1" dirty="0"/>
              <a:t>  </a:t>
            </a:r>
            <a:r>
              <a:rPr lang="zh-CN" altLang="en-US" sz="6000" b="1" dirty="0"/>
              <a:t>硬间隔最大化</a:t>
            </a:r>
          </a:p>
        </p:txBody>
      </p:sp>
    </p:spTree>
    <p:extLst>
      <p:ext uri="{BB962C8B-B14F-4D97-AF65-F5344CB8AC3E}">
        <p14:creationId xmlns:p14="http://schemas.microsoft.com/office/powerpoint/2010/main" val="3611012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C4F08229-393A-40A0-A163-AB58A84A5A51}"/>
              </a:ext>
            </a:extLst>
          </p:cNvPr>
          <p:cNvSpPr/>
          <p:nvPr/>
        </p:nvSpPr>
        <p:spPr>
          <a:xfrm>
            <a:off x="269258" y="224788"/>
            <a:ext cx="2130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02</a:t>
            </a:r>
            <a:r>
              <a:rPr lang="en-US" altLang="zh-CN" sz="2000" b="1" dirty="0"/>
              <a:t>  </a:t>
            </a:r>
            <a:r>
              <a:rPr lang="zh-CN" altLang="en-US" sz="2000" b="1" dirty="0"/>
              <a:t>硬间隔最大化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BAC39B3-450B-4ACC-BBC3-F432BA9C4223}"/>
              </a:ext>
            </a:extLst>
          </p:cNvPr>
          <p:cNvSpPr/>
          <p:nvPr/>
        </p:nvSpPr>
        <p:spPr>
          <a:xfrm>
            <a:off x="-8970512" y="-2368213"/>
            <a:ext cx="60500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r>
              <a:rPr lang="en-US" altLang="zh-CN" sz="6000" b="1" dirty="0">
                <a:solidFill>
                  <a:schemeClr val="bg1"/>
                </a:solidFill>
              </a:rPr>
              <a:t>  </a:t>
            </a:r>
            <a:r>
              <a:rPr lang="zh-CN" altLang="en-US" sz="6000" b="1" dirty="0">
                <a:solidFill>
                  <a:schemeClr val="bg1"/>
                </a:solidFill>
              </a:rPr>
              <a:t>软间隔最大化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D2B2E9-396A-43C6-8305-2095DEAFC72C}"/>
              </a:ext>
            </a:extLst>
          </p:cNvPr>
          <p:cNvSpPr/>
          <p:nvPr/>
        </p:nvSpPr>
        <p:spPr>
          <a:xfrm>
            <a:off x="2613772" y="836163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硬间隔最大化</a:t>
            </a:r>
            <a:r>
              <a:rPr lang="en-US" altLang="zh-CN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所有样本线性可分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690586-4866-4408-9E76-DF772CF5D1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041"/>
          <a:stretch/>
        </p:blipFill>
        <p:spPr>
          <a:xfrm>
            <a:off x="2060067" y="1455891"/>
            <a:ext cx="4747133" cy="484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66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1004491-22B9-45E5-A683-01C9D83F4021}"/>
              </a:ext>
            </a:extLst>
          </p:cNvPr>
          <p:cNvSpPr/>
          <p:nvPr/>
        </p:nvSpPr>
        <p:spPr>
          <a:xfrm>
            <a:off x="1546973" y="3429000"/>
            <a:ext cx="60500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  <a:r>
              <a:rPr lang="en-US" altLang="zh-CN" sz="6000" b="1" dirty="0"/>
              <a:t>  </a:t>
            </a:r>
            <a:r>
              <a:rPr lang="zh-CN" altLang="en-US" sz="6000" b="1" dirty="0"/>
              <a:t>软间隔最大化</a:t>
            </a:r>
          </a:p>
        </p:txBody>
      </p:sp>
    </p:spTree>
    <p:extLst>
      <p:ext uri="{BB962C8B-B14F-4D97-AF65-F5344CB8AC3E}">
        <p14:creationId xmlns:p14="http://schemas.microsoft.com/office/powerpoint/2010/main" val="1416019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469</TotalTime>
  <Words>254</Words>
  <Application>Microsoft Office PowerPoint</Application>
  <PresentationFormat>全屏显示(4:3)</PresentationFormat>
  <Paragraphs>69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宋体</vt:lpstr>
      <vt:lpstr>Microsoft YaHei</vt:lpstr>
      <vt:lpstr>Microsoft YaHei</vt:lpstr>
      <vt:lpstr>Agency FB</vt:lpstr>
      <vt:lpstr>Aharoni</vt:lpstr>
      <vt:lpstr>Arial</vt:lpstr>
      <vt:lpstr>Calibri</vt:lpstr>
      <vt:lpstr>Impact</vt:lpstr>
      <vt:lpstr>主题5</vt:lpstr>
      <vt:lpstr>支持向量机的简单介绍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张云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 to SVM</dc:title>
  <dc:creator>张云</dc:creator>
  <cp:keywords>DSSC</cp:keywords>
  <cp:lastModifiedBy>张 云</cp:lastModifiedBy>
  <cp:revision>82</cp:revision>
  <cp:lastPrinted>2018-02-05T16:00:00Z</cp:lastPrinted>
  <dcterms:created xsi:type="dcterms:W3CDTF">2018-02-05T16:00:00Z</dcterms:created>
  <dcterms:modified xsi:type="dcterms:W3CDTF">2019-07-10T12:50:27Z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