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21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01" r:id="rId13"/>
    <p:sldId id="341" r:id="rId14"/>
    <p:sldId id="342" r:id="rId15"/>
    <p:sldId id="343" r:id="rId16"/>
    <p:sldId id="344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9D340F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25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前两章节的标题得来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3079043"/>
            <a:ext cx="8137922" cy="475132"/>
          </a:xfrm>
        </p:spPr>
        <p:txBody>
          <a:bodyPr anchor="ctr">
            <a:normAutofit/>
          </a:bodyPr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2321170"/>
            <a:ext cx="8137922" cy="74908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1"/>
            <a:ext cx="8605494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02443" y="2927838"/>
            <a:ext cx="8137923" cy="50116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02443" y="3472000"/>
            <a:ext cx="8137923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2235084"/>
            <a:ext cx="3361984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3486126"/>
            <a:ext cx="3361984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3801759"/>
            <a:ext cx="336198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35701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35701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35701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6240463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1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025781" y="2393648"/>
            <a:ext cx="6241203" cy="64632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隐马尔可夫模型</a:t>
            </a:r>
            <a:r>
              <a:rPr lang="zh-CN" altLang="en-US" sz="3600" dirty="0"/>
              <a:t>的简单介绍</a:t>
            </a:r>
            <a:endParaRPr lang="zh-CN" altLang="en-US" sz="3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22299" y="2181719"/>
            <a:ext cx="60481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22299" y="1496501"/>
            <a:ext cx="47320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A BRIEF INTRO TO HMM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5024" y="4099115"/>
            <a:ext cx="163544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石羽嘉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2019.7 DSSC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045" y="975360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/>
              <a:t>----</a:t>
            </a:r>
            <a:r>
              <a:rPr lang="zh-CN" altLang="en-US"/>
              <a:t>三个基本问题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9965" y="1698625"/>
            <a:ext cx="6727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）概率计算问题。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）学习问题。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）预测问题。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概率计算问题：给定模型</a:t>
            </a:r>
            <a:r>
              <a:rPr lang="en-US" altLang="zh-CN"/>
              <a:t>λ=(A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Π)</a:t>
            </a:r>
            <a:r>
              <a:rPr lang="zh-CN" altLang="en-US"/>
              <a:t>和观测序列</a:t>
            </a:r>
            <a:r>
              <a:rPr lang="en-US" altLang="zh-CN"/>
              <a:t>O=(o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en-US" altLang="zh-CN" baseline="-25000"/>
              <a:t>T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计算在模型</a:t>
            </a:r>
            <a:r>
              <a:rPr lang="en-US" altLang="zh-CN">
                <a:solidFill>
                  <a:srgbClr val="FF0000"/>
                </a:solidFill>
              </a:rPr>
              <a:t>λ</a:t>
            </a:r>
            <a:r>
              <a:rPr lang="zh-CN" altLang="en-US">
                <a:solidFill>
                  <a:srgbClr val="FF0000"/>
                </a:solidFill>
              </a:rPr>
              <a:t>下观测序列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zh-CN" altLang="en-US">
                <a:solidFill>
                  <a:srgbClr val="FF0000"/>
                </a:solidFill>
              </a:rPr>
              <a:t>出现的概率</a:t>
            </a:r>
            <a:r>
              <a:rPr lang="en-US" altLang="zh-CN">
                <a:solidFill>
                  <a:srgbClr val="FF0000"/>
                </a:solidFill>
              </a:rPr>
              <a:t>P(O|λ)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）直接计算法。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）前向算法。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）后向算法。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045" y="975360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/>
              <a:t>----</a:t>
            </a:r>
            <a:r>
              <a:rPr lang="zh-CN" altLang="en-US"/>
              <a:t>概率计算算法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1698625"/>
            <a:ext cx="7763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直接计算法：列举所有可能的长度为</a:t>
            </a:r>
            <a:r>
              <a:rPr lang="en-US" altLang="zh-CN" sz="1400"/>
              <a:t>T</a:t>
            </a:r>
            <a:r>
              <a:rPr lang="zh-CN" altLang="en-US" sz="1400"/>
              <a:t>的状态序列</a:t>
            </a:r>
            <a:r>
              <a:rPr lang="en-US" altLang="zh-CN" sz="1400"/>
              <a:t>I=(i</a:t>
            </a:r>
            <a:r>
              <a:rPr lang="en-US" altLang="zh-CN" sz="1400" baseline="-25000"/>
              <a:t>1</a:t>
            </a:r>
            <a:r>
              <a:rPr lang="zh-CN" altLang="en-US" sz="1400"/>
              <a:t>，</a:t>
            </a:r>
            <a:r>
              <a:rPr lang="en-US" altLang="zh-CN" sz="1400"/>
              <a:t>i</a:t>
            </a:r>
            <a:r>
              <a:rPr lang="en-US" altLang="zh-CN" sz="1400" baseline="-25000"/>
              <a:t>2</a:t>
            </a:r>
            <a:r>
              <a:rPr lang="zh-CN" altLang="en-US" sz="1400"/>
              <a:t>，</a:t>
            </a:r>
            <a:r>
              <a:rPr lang="en-US" altLang="zh-CN" sz="1400"/>
              <a:t>...</a:t>
            </a:r>
            <a:r>
              <a:rPr lang="zh-CN" altLang="en-US" sz="1400"/>
              <a:t>，</a:t>
            </a:r>
            <a:r>
              <a:rPr lang="en-US" altLang="zh-CN" sz="1400"/>
              <a:t>i</a:t>
            </a:r>
            <a:r>
              <a:rPr lang="en-US" altLang="zh-CN" sz="1400" baseline="-25000"/>
              <a:t>T</a:t>
            </a:r>
            <a:r>
              <a:rPr lang="en-US" altLang="zh-CN" sz="1400"/>
              <a:t>)</a:t>
            </a:r>
            <a:r>
              <a:rPr lang="zh-CN" altLang="en-US" sz="1400"/>
              <a:t>，求各个</a:t>
            </a:r>
            <a:r>
              <a:rPr lang="zh-CN" altLang="en-US" sz="1400">
                <a:solidFill>
                  <a:srgbClr val="FF0000"/>
                </a:solidFill>
              </a:rPr>
              <a:t>状态</a:t>
            </a:r>
            <a:r>
              <a:rPr lang="en-US" altLang="zh-CN" sz="1400">
                <a:solidFill>
                  <a:srgbClr val="FF0000"/>
                </a:solidFill>
              </a:rPr>
              <a:t>I</a:t>
            </a:r>
            <a:r>
              <a:rPr lang="zh-CN" altLang="en-US" sz="1400">
                <a:solidFill>
                  <a:srgbClr val="FF0000"/>
                </a:solidFill>
              </a:rPr>
              <a:t>与观测序列</a:t>
            </a:r>
            <a:r>
              <a:rPr lang="en-US" altLang="zh-CN" sz="1400">
                <a:solidFill>
                  <a:srgbClr val="FF0000"/>
                </a:solidFill>
              </a:rPr>
              <a:t>O=(o</a:t>
            </a:r>
            <a:r>
              <a:rPr lang="en-US" altLang="zh-CN" sz="1400" baseline="-250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...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T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的联合概率</a:t>
            </a:r>
            <a:r>
              <a:rPr lang="en-US" altLang="zh-CN" sz="1400">
                <a:solidFill>
                  <a:srgbClr val="FF0000"/>
                </a:solidFill>
              </a:rPr>
              <a:t>P(O,I|λ)</a:t>
            </a:r>
            <a:r>
              <a:rPr lang="zh-CN" altLang="en-US" sz="1400">
                <a:solidFill>
                  <a:srgbClr val="FF0000"/>
                </a:solidFill>
              </a:rPr>
              <a:t>，然后对所有可能的状态序列求和</a:t>
            </a:r>
            <a:r>
              <a:rPr lang="zh-CN" altLang="en-US" sz="1400"/>
              <a:t>，得到</a:t>
            </a:r>
            <a:r>
              <a:rPr lang="en-US" altLang="zh-CN" sz="1400"/>
              <a:t>P(O|λ)</a:t>
            </a:r>
            <a:r>
              <a:rPr lang="zh-CN" altLang="en-US" sz="1400"/>
              <a:t>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2595245"/>
            <a:ext cx="2798445" cy="3093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70705" y="2193290"/>
            <a:ext cx="382587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</a:t>
            </a:r>
            <a:r>
              <a:rPr lang="en-US" altLang="zh-CN" sz="1200"/>
              <a:t>s</a:t>
            </a:r>
            <a:r>
              <a:rPr lang="en-US" altLang="zh-CN" sz="1200" baseline="-25000"/>
              <a:t>good </a:t>
            </a:r>
            <a:r>
              <a:rPr lang="en-US" altLang="zh-CN" sz="1200"/>
              <a:t>      s</a:t>
            </a:r>
            <a:r>
              <a:rPr lang="en-US" altLang="zh-CN" sz="1200" baseline="-25000"/>
              <a:t>bad</a:t>
            </a:r>
            <a:endParaRPr lang="zh-CN" altLang="en-US"/>
          </a:p>
          <a:p>
            <a:r>
              <a:rPr lang="zh-CN" altLang="en-US" sz="1400"/>
              <a:t>          初始状态概率向量</a:t>
            </a:r>
            <a:r>
              <a:rPr lang="en-US" altLang="zh-CN" sz="1400"/>
              <a:t>Π=</a:t>
            </a:r>
            <a:r>
              <a:rPr lang="en-US" altLang="zh-CN"/>
              <a:t>(0.8</a:t>
            </a:r>
            <a:r>
              <a:rPr lang="zh-CN" altLang="en-US"/>
              <a:t>，</a:t>
            </a:r>
            <a:r>
              <a:rPr lang="en-US" altLang="zh-CN"/>
              <a:t>0.2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 sz="1400"/>
              <a:t>          隐藏状态转移矩阵</a:t>
            </a:r>
            <a:r>
              <a:rPr lang="en-US" altLang="zh-CN" sz="1400"/>
              <a:t>A=</a:t>
            </a:r>
            <a:endParaRPr lang="en-US" altLang="zh-CN" sz="1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0250" y="3328035"/>
          <a:ext cx="69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98500" imgH="457200" progId="Equation.KSEE3">
                  <p:embed/>
                </p:oleObj>
              </mc:Choice>
              <mc:Fallback>
                <p:oleObj name="" r:id="rId2" imgW="6985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0250" y="3328035"/>
                        <a:ext cx="698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32930" y="3052445"/>
            <a:ext cx="116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good </a:t>
            </a:r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bad</a:t>
            </a:r>
            <a:endParaRPr lang="en-US" altLang="zh-CN" sz="1200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6602095" y="3266440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3890" y="4113530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028700" imgH="457200" progId="Equation.KSEE3">
                  <p:embed/>
                </p:oleObj>
              </mc:Choice>
              <mc:Fallback>
                <p:oleObj name="" r:id="rId4" imgW="1028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3890" y="4113530"/>
                        <a:ext cx="1028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59550" y="4051935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6924675" y="3872865"/>
            <a:ext cx="1440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</a:t>
            </a:r>
            <a:r>
              <a:rPr lang="en-US" altLang="zh-CN" sz="1200" baseline="-25000"/>
              <a:t>trip      </a:t>
            </a:r>
            <a:r>
              <a:rPr lang="en-US" altLang="zh-CN" sz="1200">
                <a:sym typeface="+mn-ea"/>
              </a:rPr>
              <a:t>o</a:t>
            </a:r>
            <a:r>
              <a:rPr lang="en-US" altLang="zh-CN" sz="1200" baseline="-25000">
                <a:sym typeface="+mn-ea"/>
              </a:rPr>
              <a:t>lab     </a:t>
            </a:r>
            <a:r>
              <a:rPr lang="en-US" altLang="zh-CN" sz="1200">
                <a:sym typeface="+mn-ea"/>
              </a:rPr>
              <a:t> o</a:t>
            </a:r>
            <a:r>
              <a:rPr lang="en-US" altLang="zh-CN" sz="1200" baseline="-25000">
                <a:sym typeface="+mn-ea"/>
              </a:rPr>
              <a:t>sleep</a:t>
            </a:r>
            <a:endParaRPr lang="en-US" altLang="zh-CN" sz="1200" baseline="-25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79595" y="4072255"/>
            <a:ext cx="3371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  </a:t>
            </a:r>
            <a:r>
              <a:rPr lang="zh-CN" altLang="en-US" sz="1400"/>
              <a:t>观测状态概率矩阵</a:t>
            </a:r>
            <a:r>
              <a:rPr lang="en-US" altLang="zh-CN" sz="1400"/>
              <a:t>B=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4379595" y="4615815"/>
            <a:ext cx="4304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假设连续</a:t>
            </a:r>
            <a:r>
              <a:rPr lang="en-US" altLang="zh-CN" sz="1400"/>
              <a:t>3</a:t>
            </a:r>
            <a:r>
              <a:rPr lang="zh-CN" altLang="en-US" sz="1400"/>
              <a:t>天该程序员行为分别是旅游</a:t>
            </a:r>
            <a:r>
              <a:rPr lang="en-US" altLang="zh-CN" sz="1400"/>
              <a:t>---</a:t>
            </a:r>
            <a:r>
              <a:rPr lang="zh-CN" altLang="en-US" sz="1400"/>
              <a:t>写代码</a:t>
            </a:r>
            <a:r>
              <a:rPr lang="en-US" altLang="zh-CN" sz="1400"/>
              <a:t>---</a:t>
            </a:r>
            <a:r>
              <a:rPr lang="zh-CN" altLang="en-US" sz="1400"/>
              <a:t>睡觉，计算产生这些行为的概率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53510" y="5410835"/>
            <a:ext cx="513207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一共有三种观测状态，两种隐藏状态：</a:t>
            </a:r>
            <a:endParaRPr lang="zh-CN" altLang="en-US" sz="1400"/>
          </a:p>
          <a:p>
            <a:pPr indent="0">
              <a:buFont typeface="+mj-ea"/>
              <a:buNone/>
            </a:pPr>
            <a:r>
              <a:rPr lang="en-US" altLang="zh-CN" sz="1400"/>
              <a:t>              2 * 2 * 2 = 8</a:t>
            </a:r>
            <a:endParaRPr lang="en-US" altLang="zh-CN" sz="1400"/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sz="1400"/>
              <a:t>以全部都是开心地去做：</a:t>
            </a:r>
            <a:endParaRPr lang="zh-CN" altLang="en-US" sz="1400"/>
          </a:p>
          <a:p>
            <a:pPr indent="0">
              <a:buFont typeface="+mj-ea"/>
              <a:buNone/>
            </a:pPr>
            <a:r>
              <a:rPr lang="zh-CN" altLang="en-US"/>
              <a:t>    </a:t>
            </a:r>
            <a:r>
              <a:rPr lang="en-US" altLang="zh-CN" sz="1400"/>
              <a:t>p(trip,lab,sleep|good,good,good) = 0.8*0.3*0.7*0.5*0.7*0.2</a:t>
            </a:r>
            <a:endParaRPr lang="en-US" altLang="zh-CN" sz="140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/>
              <a:t>计算剩下七种情况。</a:t>
            </a:r>
            <a:endParaRPr lang="zh-CN" altLang="en-US" sz="140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/>
              <a:t>全部加起来。</a:t>
            </a:r>
            <a:r>
              <a:rPr lang="en-US" altLang="zh-CN" sz="1400"/>
              <a:t> </a:t>
            </a:r>
            <a:endParaRPr lang="zh-CN" altLang="en-US"/>
          </a:p>
          <a:p>
            <a:pPr indent="0">
              <a:buFont typeface="+mj-ea"/>
              <a:buNone/>
            </a:pPr>
            <a:r>
              <a:rPr lang="zh-CN" altLang="en-US"/>
              <a:t>     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045" y="975360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/>
              <a:t>----</a:t>
            </a:r>
            <a:r>
              <a:rPr lang="zh-CN" altLang="en-US"/>
              <a:t>概率计算算法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1698625"/>
            <a:ext cx="776351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前向概率：给定隐马尔可夫模型</a:t>
            </a:r>
            <a:r>
              <a:rPr lang="en-US" altLang="zh-CN" sz="1400"/>
              <a:t>λ</a:t>
            </a:r>
            <a:r>
              <a:rPr lang="zh-CN" altLang="en-US" sz="1400"/>
              <a:t>，定义</a:t>
            </a:r>
            <a:r>
              <a:rPr lang="zh-CN" altLang="en-US" sz="1400">
                <a:solidFill>
                  <a:srgbClr val="FF0000"/>
                </a:solidFill>
              </a:rPr>
              <a:t>到时刻</a:t>
            </a:r>
            <a:r>
              <a:rPr lang="en-US" altLang="zh-CN" sz="1400">
                <a:solidFill>
                  <a:srgbClr val="FF0000"/>
                </a:solidFill>
              </a:rPr>
              <a:t>t</a:t>
            </a:r>
            <a:r>
              <a:rPr lang="zh-CN" altLang="en-US" sz="1400">
                <a:solidFill>
                  <a:srgbClr val="FF0000"/>
                </a:solidFill>
              </a:rPr>
              <a:t>部分观测序列为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...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t</a:t>
            </a:r>
            <a:r>
              <a:rPr lang="zh-CN" altLang="en-US" sz="1400">
                <a:solidFill>
                  <a:srgbClr val="FF0000"/>
                </a:solidFill>
              </a:rPr>
              <a:t>且状态为</a:t>
            </a:r>
            <a:r>
              <a:rPr lang="en-US" altLang="zh-CN" sz="1400">
                <a:solidFill>
                  <a:srgbClr val="FF0000"/>
                </a:solidFill>
              </a:rPr>
              <a:t>q</a:t>
            </a:r>
            <a:r>
              <a:rPr lang="en-US" altLang="zh-CN" sz="1400" baseline="-25000">
                <a:solidFill>
                  <a:srgbClr val="FF0000"/>
                </a:solidFill>
              </a:rPr>
              <a:t>i</a:t>
            </a:r>
            <a:r>
              <a:rPr lang="zh-CN" altLang="en-US" sz="1400"/>
              <a:t>的概率为</a:t>
            </a:r>
            <a:r>
              <a:rPr lang="zh-CN" altLang="en-US" sz="1400">
                <a:solidFill>
                  <a:srgbClr val="FF0000"/>
                </a:solidFill>
              </a:rPr>
              <a:t>前向概率</a:t>
            </a:r>
            <a:r>
              <a:rPr lang="zh-CN" altLang="en-US" sz="1400"/>
              <a:t>，记作</a:t>
            </a:r>
            <a:r>
              <a:rPr lang="en-US" altLang="zh-CN" sz="1400"/>
              <a:t>α</a:t>
            </a:r>
            <a:r>
              <a:rPr lang="en-US" altLang="zh-CN" sz="1400" baseline="-25000"/>
              <a:t>t</a:t>
            </a:r>
            <a:r>
              <a:rPr lang="en-US" altLang="zh-CN" sz="1400"/>
              <a:t>(i)</a:t>
            </a:r>
            <a:r>
              <a:rPr lang="zh-CN" altLang="en-US" sz="1400"/>
              <a:t>。联合概率。 （ </a:t>
            </a:r>
            <a:r>
              <a:rPr lang="en-US" altLang="zh-CN" sz="1400"/>
              <a:t>o</a:t>
            </a:r>
            <a:r>
              <a:rPr lang="en-US" altLang="zh-CN" sz="1400" baseline="-25000"/>
              <a:t>1</a:t>
            </a:r>
            <a:r>
              <a:rPr lang="zh-CN" altLang="en-US" sz="1400"/>
              <a:t>，</a:t>
            </a:r>
            <a:r>
              <a:rPr lang="en-US" altLang="zh-CN" sz="1400"/>
              <a:t>o</a:t>
            </a:r>
            <a:r>
              <a:rPr lang="en-US" altLang="zh-CN" sz="1400" baseline="-25000"/>
              <a:t>2</a:t>
            </a:r>
            <a:r>
              <a:rPr lang="zh-CN" altLang="en-US" sz="1400"/>
              <a:t>，</a:t>
            </a:r>
            <a:r>
              <a:rPr lang="en-US" altLang="zh-CN" sz="1400"/>
              <a:t>...</a:t>
            </a:r>
            <a:r>
              <a:rPr lang="zh-CN" altLang="en-US" sz="1400"/>
              <a:t>，</a:t>
            </a:r>
            <a:r>
              <a:rPr lang="en-US" altLang="zh-CN" sz="1400"/>
              <a:t>o</a:t>
            </a:r>
            <a:r>
              <a:rPr lang="en-US" altLang="zh-CN" sz="1400" baseline="-25000"/>
              <a:t>t</a:t>
            </a:r>
            <a:r>
              <a:rPr lang="zh-CN" altLang="en-US" sz="1400"/>
              <a:t>，</a:t>
            </a:r>
            <a:r>
              <a:rPr lang="en-US" altLang="zh-CN" sz="1400"/>
              <a:t>i</a:t>
            </a:r>
            <a:r>
              <a:rPr lang="en-US" altLang="zh-CN" sz="1400" baseline="-25000"/>
              <a:t>t</a:t>
            </a:r>
            <a:r>
              <a:rPr lang="en-US" altLang="zh-CN" sz="1400"/>
              <a:t>=q</a:t>
            </a:r>
            <a:r>
              <a:rPr lang="en-US" altLang="zh-CN" sz="1400" baseline="-25000"/>
              <a:t>i</a:t>
            </a:r>
            <a:r>
              <a:rPr lang="zh-CN" altLang="en-US" sz="1400"/>
              <a:t>）</a:t>
            </a:r>
            <a:r>
              <a:rPr lang="zh-CN" altLang="en-US" sz="1400"/>
              <a:t> 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olidFill>
                  <a:srgbClr val="FF0000"/>
                </a:solidFill>
              </a:rPr>
              <a:t>前向算法：</a:t>
            </a:r>
            <a:r>
              <a:rPr lang="zh-CN" altLang="en-US" sz="1400">
                <a:sym typeface="+mn-ea"/>
              </a:rPr>
              <a:t>从前完往后计算。</a:t>
            </a:r>
            <a:endParaRPr lang="zh-CN" altLang="en-US" sz="1400"/>
          </a:p>
          <a:p>
            <a:r>
              <a:rPr lang="zh-CN" altLang="en-US" sz="1400"/>
              <a:t>输入：隐马尔可夫模型</a:t>
            </a:r>
            <a:r>
              <a:rPr lang="en-US" altLang="zh-CN" sz="1400"/>
              <a:t>λ</a:t>
            </a:r>
            <a:r>
              <a:rPr lang="zh-CN" altLang="en-US" sz="1400"/>
              <a:t>，观测序列</a:t>
            </a:r>
            <a:r>
              <a:rPr lang="en-US" altLang="zh-CN" sz="1400"/>
              <a:t>O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zh-CN" altLang="en-US" sz="1400"/>
              <a:t>输出：观测序列概率</a:t>
            </a:r>
            <a:r>
              <a:rPr lang="en-US" altLang="zh-CN" sz="1400"/>
              <a:t>P(O|λ)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）初值</a:t>
            </a:r>
            <a:r>
              <a:rPr lang="en-US" altLang="zh-CN" sz="1400"/>
              <a:t>α</a:t>
            </a:r>
            <a:r>
              <a:rPr lang="en-US" altLang="zh-CN" sz="1400" baseline="-25000"/>
              <a:t>1</a:t>
            </a:r>
            <a:r>
              <a:rPr lang="en-US" altLang="zh-CN" sz="1400"/>
              <a:t>(i)=Π</a:t>
            </a:r>
            <a:r>
              <a:rPr lang="en-US" altLang="zh-CN" sz="1400" baseline="-25000"/>
              <a:t>i</a:t>
            </a:r>
            <a:r>
              <a:rPr lang="en-US" altLang="zh-CN" sz="1400"/>
              <a:t>b</a:t>
            </a:r>
            <a:r>
              <a:rPr lang="en-US" altLang="zh-CN" sz="1400" baseline="-25000"/>
              <a:t>i</a:t>
            </a:r>
            <a:r>
              <a:rPr lang="en-US" altLang="zh-CN" sz="1400"/>
              <a:t>(o</a:t>
            </a:r>
            <a:r>
              <a:rPr lang="en-US" altLang="zh-CN" sz="1400" baseline="-25000"/>
              <a:t>1</a:t>
            </a:r>
            <a:r>
              <a:rPr lang="en-US" altLang="zh-CN" sz="1400"/>
              <a:t>)</a:t>
            </a:r>
            <a:r>
              <a:rPr lang="zh-CN" altLang="en-US" sz="1400"/>
              <a:t>，</a:t>
            </a:r>
            <a:r>
              <a:rPr lang="en-US" altLang="zh-CN" sz="1400"/>
              <a:t>i=</a:t>
            </a:r>
            <a:r>
              <a:rPr lang="en-US" altLang="zh-CN" sz="1400" i="1"/>
              <a:t>1</a:t>
            </a:r>
            <a:r>
              <a:rPr lang="zh-CN" altLang="en-US" sz="1400" i="1"/>
              <a:t>，</a:t>
            </a:r>
            <a:r>
              <a:rPr lang="en-US" altLang="zh-CN" sz="1400" i="1"/>
              <a:t>2</a:t>
            </a:r>
            <a:r>
              <a:rPr lang="zh-CN" altLang="en-US" sz="1400" i="1"/>
              <a:t>，</a:t>
            </a:r>
            <a:r>
              <a:rPr lang="en-US" altLang="zh-CN" sz="1400" i="1"/>
              <a:t>...</a:t>
            </a:r>
            <a:r>
              <a:rPr lang="zh-CN" altLang="en-US" sz="1400" i="1"/>
              <a:t>，</a:t>
            </a:r>
            <a:r>
              <a:rPr lang="en-US" altLang="zh-CN" sz="1400" i="1"/>
              <a:t>N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）递推 对于</a:t>
            </a:r>
            <a:r>
              <a:rPr lang="en-US" altLang="zh-CN" sz="1400"/>
              <a:t>t=1</a:t>
            </a:r>
            <a:r>
              <a:rPr lang="zh-CN" altLang="en-US" sz="1400"/>
              <a:t>，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...</a:t>
            </a:r>
            <a:r>
              <a:rPr lang="zh-CN" altLang="en-US" sz="1400"/>
              <a:t>，</a:t>
            </a:r>
            <a:r>
              <a:rPr lang="en-US" altLang="zh-CN" sz="1400"/>
              <a:t>T-1</a:t>
            </a:r>
            <a:r>
              <a:rPr lang="zh-CN" altLang="en-US" sz="1400"/>
              <a:t>，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3</a:t>
            </a:r>
            <a:r>
              <a:rPr lang="zh-CN" altLang="en-US" sz="1400"/>
              <a:t>）</a:t>
            </a:r>
            <a:r>
              <a:rPr lang="zh-CN" altLang="en-US" sz="1400"/>
              <a:t>终止</a:t>
            </a:r>
            <a:endParaRPr lang="zh-CN" altLang="en-US" sz="1400"/>
          </a:p>
          <a:p>
            <a:r>
              <a:rPr lang="zh-CN" altLang="en-US" sz="1400"/>
              <a:t>            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3761740"/>
          <a:ext cx="311658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602865" imgH="482600" progId="Equation.KSEE3">
                  <p:embed/>
                </p:oleObj>
              </mc:Choice>
              <mc:Fallback>
                <p:oleObj name="" r:id="rId1" imgW="2602865" imgH="482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730" y="3761740"/>
                        <a:ext cx="311658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6720" y="4453890"/>
          <a:ext cx="136398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181100" imgH="431800" progId="Equation.KSEE3">
                  <p:embed/>
                </p:oleObj>
              </mc:Choice>
              <mc:Fallback>
                <p:oleObj name="" r:id="rId3" imgW="11811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6720" y="4453890"/>
                        <a:ext cx="136398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045" y="975360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/>
              <a:t>----</a:t>
            </a:r>
            <a:r>
              <a:rPr lang="zh-CN" altLang="en-US"/>
              <a:t>概率计算算法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1698625"/>
            <a:ext cx="7763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1643380"/>
            <a:ext cx="2798445" cy="3093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8425" y="1326515"/>
            <a:ext cx="382587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</a:t>
            </a:r>
            <a:r>
              <a:rPr lang="en-US" altLang="zh-CN" sz="1200"/>
              <a:t>s</a:t>
            </a:r>
            <a:r>
              <a:rPr lang="en-US" altLang="zh-CN" sz="1200" baseline="-25000"/>
              <a:t>good </a:t>
            </a:r>
            <a:r>
              <a:rPr lang="en-US" altLang="zh-CN" sz="1200"/>
              <a:t>   s</a:t>
            </a:r>
            <a:r>
              <a:rPr lang="en-US" altLang="zh-CN" sz="1200" baseline="-25000"/>
              <a:t>bad</a:t>
            </a:r>
            <a:endParaRPr lang="zh-CN" altLang="en-US"/>
          </a:p>
          <a:p>
            <a:r>
              <a:rPr lang="zh-CN" altLang="en-US" sz="1400"/>
              <a:t>          初始状态概率向量</a:t>
            </a:r>
            <a:r>
              <a:rPr lang="en-US" altLang="zh-CN" sz="1400"/>
              <a:t>Π=(0.8</a:t>
            </a:r>
            <a:r>
              <a:rPr lang="zh-CN" altLang="en-US" sz="1400"/>
              <a:t>，</a:t>
            </a:r>
            <a:r>
              <a:rPr lang="en-US" altLang="zh-CN" sz="1400"/>
              <a:t>0.2)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 sz="1400"/>
              <a:t>          隐藏状态转移矩阵</a:t>
            </a:r>
            <a:r>
              <a:rPr lang="en-US" altLang="zh-CN" sz="1400"/>
              <a:t>A=</a:t>
            </a:r>
            <a:endParaRPr lang="en-US" altLang="zh-CN" sz="1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4480" y="2362200"/>
          <a:ext cx="69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98500" imgH="457200" progId="Equation.KSEE3">
                  <p:embed/>
                </p:oleObj>
              </mc:Choice>
              <mc:Fallback>
                <p:oleObj name="" r:id="rId2" imgW="6985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4480" y="2362200"/>
                        <a:ext cx="698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87160" y="2086610"/>
            <a:ext cx="116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good </a:t>
            </a:r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bad</a:t>
            </a:r>
            <a:endParaRPr lang="en-US" altLang="zh-CN" sz="1200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6156325" y="2300605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8925" y="3114675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028700" imgH="457200" progId="Equation.KSEE3">
                  <p:embed/>
                </p:oleObj>
              </mc:Choice>
              <mc:Fallback>
                <p:oleObj name="" r:id="rId4" imgW="1028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8925" y="3114675"/>
                        <a:ext cx="1028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04585" y="3053080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6569710" y="2874010"/>
            <a:ext cx="1440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</a:t>
            </a:r>
            <a:r>
              <a:rPr lang="en-US" altLang="zh-CN" sz="1200" baseline="-25000"/>
              <a:t>trip      </a:t>
            </a:r>
            <a:r>
              <a:rPr lang="en-US" altLang="zh-CN" sz="1200">
                <a:sym typeface="+mn-ea"/>
              </a:rPr>
              <a:t>o</a:t>
            </a:r>
            <a:r>
              <a:rPr lang="en-US" altLang="zh-CN" sz="1200" baseline="-25000">
                <a:sym typeface="+mn-ea"/>
              </a:rPr>
              <a:t>lab     </a:t>
            </a:r>
            <a:r>
              <a:rPr lang="en-US" altLang="zh-CN" sz="1200">
                <a:sym typeface="+mn-ea"/>
              </a:rPr>
              <a:t> o</a:t>
            </a:r>
            <a:r>
              <a:rPr lang="en-US" altLang="zh-CN" sz="1200" baseline="-25000">
                <a:sym typeface="+mn-ea"/>
              </a:rPr>
              <a:t>sleep</a:t>
            </a:r>
            <a:endParaRPr lang="en-US" altLang="zh-CN" sz="1200" baseline="-25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6845" y="3114675"/>
            <a:ext cx="3371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  </a:t>
            </a:r>
            <a:r>
              <a:rPr lang="zh-CN" altLang="en-US" sz="1400"/>
              <a:t>观测状态概率矩阵</a:t>
            </a:r>
            <a:r>
              <a:rPr lang="en-US" altLang="zh-CN" sz="1400"/>
              <a:t>B=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4366895" y="3633470"/>
            <a:ext cx="4304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假设连续</a:t>
            </a:r>
            <a:r>
              <a:rPr lang="en-US" altLang="zh-CN" sz="1400"/>
              <a:t>3</a:t>
            </a:r>
            <a:r>
              <a:rPr lang="zh-CN" altLang="en-US" sz="1400"/>
              <a:t>天该程序员行为分别是旅游</a:t>
            </a:r>
            <a:r>
              <a:rPr lang="en-US" altLang="zh-CN" sz="1400"/>
              <a:t>---</a:t>
            </a:r>
            <a:r>
              <a:rPr lang="zh-CN" altLang="en-US" sz="1400"/>
              <a:t>写代码</a:t>
            </a:r>
            <a:r>
              <a:rPr lang="en-US" altLang="zh-CN" sz="1400"/>
              <a:t>---</a:t>
            </a:r>
            <a:r>
              <a:rPr lang="zh-CN" altLang="en-US" sz="1400"/>
              <a:t>睡觉，</a:t>
            </a:r>
            <a:r>
              <a:rPr lang="zh-CN" altLang="en-US" sz="1400">
                <a:solidFill>
                  <a:srgbClr val="FF0000"/>
                </a:solidFill>
              </a:rPr>
              <a:t>使用前向算法</a:t>
            </a:r>
            <a:r>
              <a:rPr lang="zh-CN" altLang="en-US" sz="1400"/>
              <a:t>，</a:t>
            </a:r>
            <a:r>
              <a:rPr lang="zh-CN" altLang="en-US" sz="1400"/>
              <a:t>计算产生这些行为的概率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04920" y="4217035"/>
            <a:ext cx="51320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计算初值：</a:t>
            </a:r>
            <a:r>
              <a:rPr lang="en-US" altLang="zh-CN" sz="1400"/>
              <a:t>i = good</a:t>
            </a:r>
            <a:r>
              <a:rPr lang="zh-CN" altLang="en-US" sz="1400"/>
              <a:t>，</a:t>
            </a:r>
            <a:r>
              <a:rPr lang="en-US" altLang="zh-CN" sz="1400"/>
              <a:t>bad   o</a:t>
            </a:r>
            <a:r>
              <a:rPr lang="en-US" altLang="zh-CN" sz="1400" baseline="-25000"/>
              <a:t>1</a:t>
            </a:r>
            <a:r>
              <a:rPr lang="en-US" altLang="zh-CN" sz="1400"/>
              <a:t>=trip</a:t>
            </a:r>
            <a:r>
              <a:rPr lang="zh-CN" altLang="en-US" sz="1400"/>
              <a:t>，</a:t>
            </a:r>
            <a:r>
              <a:rPr lang="en-US" altLang="zh-CN" sz="1400"/>
              <a:t>o</a:t>
            </a:r>
            <a:r>
              <a:rPr lang="en-US" altLang="zh-CN" sz="1400" baseline="-25000"/>
              <a:t>2</a:t>
            </a:r>
            <a:r>
              <a:rPr lang="en-US" altLang="zh-CN" sz="1400"/>
              <a:t>=lab</a:t>
            </a:r>
            <a:r>
              <a:rPr lang="zh-CN" altLang="en-US" sz="1400"/>
              <a:t>，</a:t>
            </a:r>
            <a:r>
              <a:rPr lang="en-US" altLang="zh-CN" sz="1400"/>
              <a:t>o</a:t>
            </a:r>
            <a:r>
              <a:rPr lang="en-US" altLang="zh-CN" sz="1400" baseline="-25000"/>
              <a:t>3</a:t>
            </a:r>
            <a:r>
              <a:rPr lang="en-US" altLang="zh-CN" sz="1400"/>
              <a:t>=sleep</a:t>
            </a:r>
            <a:endParaRPr lang="zh-CN" altLang="en-US" sz="1400"/>
          </a:p>
          <a:p>
            <a:pPr indent="0">
              <a:buFont typeface="+mj-ea"/>
              <a:buNone/>
            </a:pPr>
            <a:r>
              <a:rPr lang="en-US" altLang="zh-CN" sz="1400"/>
              <a:t>       α</a:t>
            </a:r>
            <a:r>
              <a:rPr lang="en-US" altLang="zh-CN" sz="1400" baseline="-25000"/>
              <a:t>1</a:t>
            </a:r>
            <a:r>
              <a:rPr lang="en-US" altLang="zh-CN" sz="1400"/>
              <a:t>(good) =Π</a:t>
            </a:r>
            <a:r>
              <a:rPr lang="en-US" altLang="zh-CN" sz="1400" baseline="-25000"/>
              <a:t>good</a:t>
            </a:r>
            <a:r>
              <a:rPr lang="en-US" altLang="zh-CN" sz="1400"/>
              <a:t>b</a:t>
            </a:r>
            <a:r>
              <a:rPr lang="en-US" altLang="zh-CN" sz="1400" baseline="-25000"/>
              <a:t>good</a:t>
            </a:r>
            <a:r>
              <a:rPr lang="en-US" altLang="zh-CN" sz="1400"/>
              <a:t>(trip)=0.8*0.3=0.24</a:t>
            </a:r>
            <a:endParaRPr lang="en-US" altLang="zh-CN" sz="1400"/>
          </a:p>
          <a:p>
            <a:pPr indent="0">
              <a:buFont typeface="+mj-ea"/>
              <a:buNone/>
            </a:pPr>
            <a:r>
              <a:rPr lang="en-US" altLang="zh-CN" sz="1400"/>
              <a:t>       </a:t>
            </a:r>
            <a:r>
              <a:rPr lang="en-US" altLang="zh-CN" sz="1400">
                <a:sym typeface="+mn-ea"/>
              </a:rPr>
              <a:t>α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(bad) =Π</a:t>
            </a:r>
            <a:r>
              <a:rPr lang="en-US" altLang="zh-CN" sz="1400" baseline="-25000">
                <a:sym typeface="+mn-ea"/>
              </a:rPr>
              <a:t>bad</a:t>
            </a:r>
            <a:r>
              <a:rPr lang="en-US" altLang="zh-CN" sz="1400">
                <a:sym typeface="+mn-ea"/>
              </a:rPr>
              <a:t>b</a:t>
            </a:r>
            <a:r>
              <a:rPr lang="en-US" altLang="zh-CN" sz="1400" baseline="-25000">
                <a:sym typeface="+mn-ea"/>
              </a:rPr>
              <a:t>bad</a:t>
            </a:r>
            <a:r>
              <a:rPr lang="en-US" altLang="zh-CN" sz="1400">
                <a:sym typeface="+mn-ea"/>
              </a:rPr>
              <a:t>(trip)=0.2*0.1=0.02</a:t>
            </a:r>
            <a:endParaRPr lang="en-US" altLang="zh-CN" sz="1400">
              <a:sym typeface="+mn-ea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zh-CN" altLang="en-US" sz="1400">
                <a:solidFill>
                  <a:schemeClr val="tx1"/>
                </a:solidFill>
              </a:rPr>
              <a:t>递推：</a:t>
            </a:r>
            <a:r>
              <a:rPr lang="en-US" altLang="zh-CN" sz="1400">
                <a:solidFill>
                  <a:schemeClr val="tx1"/>
                </a:solidFill>
              </a:rPr>
              <a:t>t=1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zh-CN" altLang="en-US" sz="1400">
                <a:solidFill>
                  <a:schemeClr val="tx1"/>
                </a:solidFill>
              </a:rPr>
              <a:t>       </a:t>
            </a:r>
            <a:r>
              <a:rPr lang="en-US" altLang="zh-CN" sz="1400">
                <a:solidFill>
                  <a:schemeClr val="tx1"/>
                </a:solidFill>
              </a:rPr>
              <a:t>α</a:t>
            </a:r>
            <a:r>
              <a:rPr lang="en-US" altLang="zh-CN" sz="1400" baseline="-25000">
                <a:solidFill>
                  <a:schemeClr val="tx1"/>
                </a:solidFill>
              </a:rPr>
              <a:t>2</a:t>
            </a:r>
            <a:r>
              <a:rPr lang="en-US" altLang="zh-CN" sz="1400">
                <a:solidFill>
                  <a:schemeClr val="tx1"/>
                </a:solidFill>
              </a:rPr>
              <a:t>(good)=[α</a:t>
            </a:r>
            <a:r>
              <a:rPr lang="en-US" altLang="zh-CN" sz="1400" baseline="-25000">
                <a:solidFill>
                  <a:schemeClr val="tx1"/>
                </a:solidFill>
              </a:rPr>
              <a:t>1</a:t>
            </a:r>
            <a:r>
              <a:rPr lang="en-US" altLang="zh-CN" sz="1400">
                <a:solidFill>
                  <a:schemeClr val="tx1"/>
                </a:solidFill>
              </a:rPr>
              <a:t>(good)*a</a:t>
            </a:r>
            <a:r>
              <a:rPr lang="en-US" altLang="zh-CN" sz="1400" baseline="-25000">
                <a:solidFill>
                  <a:schemeClr val="tx1"/>
                </a:solidFill>
              </a:rPr>
              <a:t>good-good</a:t>
            </a:r>
            <a:r>
              <a:rPr lang="en-US" altLang="zh-CN" sz="1400">
                <a:solidFill>
                  <a:schemeClr val="tx1"/>
                </a:solidFill>
              </a:rPr>
              <a:t>+α</a:t>
            </a:r>
            <a:r>
              <a:rPr lang="en-US" altLang="zh-CN" sz="1400" baseline="-25000">
                <a:solidFill>
                  <a:schemeClr val="tx1"/>
                </a:solidFill>
              </a:rPr>
              <a:t>1</a:t>
            </a:r>
            <a:r>
              <a:rPr lang="en-US" altLang="zh-CN" sz="1400">
                <a:solidFill>
                  <a:schemeClr val="tx1"/>
                </a:solidFill>
              </a:rPr>
              <a:t>(bad)*a</a:t>
            </a:r>
            <a:r>
              <a:rPr lang="en-US" altLang="zh-CN" sz="1400" baseline="-25000">
                <a:solidFill>
                  <a:schemeClr val="tx1"/>
                </a:solidFill>
              </a:rPr>
              <a:t>bad-good</a:t>
            </a:r>
            <a:r>
              <a:rPr lang="en-US" altLang="zh-CN" sz="1400">
                <a:solidFill>
                  <a:schemeClr val="tx1"/>
                </a:solidFill>
              </a:rPr>
              <a:t>]*b</a:t>
            </a:r>
            <a:r>
              <a:rPr lang="en-US" altLang="zh-CN" sz="1400" baseline="-25000">
                <a:solidFill>
                  <a:schemeClr val="tx1"/>
                </a:solidFill>
              </a:rPr>
              <a:t>good</a:t>
            </a:r>
            <a:r>
              <a:rPr lang="en-US" altLang="zh-CN" sz="1400">
                <a:solidFill>
                  <a:schemeClr val="tx1"/>
                </a:solidFill>
              </a:rPr>
              <a:t>(lab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              =[0.24*0.7+0.02*0.6]*0.5=0.09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zh-CN" altLang="en-US" sz="1400">
                <a:sym typeface="+mn-ea"/>
              </a:rPr>
              <a:t>       </a:t>
            </a:r>
            <a:r>
              <a:rPr lang="en-US" altLang="zh-CN" sz="1400">
                <a:sym typeface="+mn-ea"/>
              </a:rPr>
              <a:t>α</a:t>
            </a:r>
            <a:r>
              <a:rPr lang="en-US" altLang="zh-CN" sz="1400" baseline="-25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(bad)=[α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(good)*a</a:t>
            </a:r>
            <a:r>
              <a:rPr lang="en-US" altLang="zh-CN" sz="1400" baseline="-25000">
                <a:sym typeface="+mn-ea"/>
              </a:rPr>
              <a:t>good-bad</a:t>
            </a:r>
            <a:r>
              <a:rPr lang="en-US" altLang="zh-CN" sz="1400">
                <a:sym typeface="+mn-ea"/>
              </a:rPr>
              <a:t>+α</a:t>
            </a:r>
            <a:r>
              <a:rPr lang="en-US" altLang="zh-CN" sz="1400" baseline="-25000">
                <a:sym typeface="+mn-ea"/>
              </a:rPr>
              <a:t>1</a:t>
            </a:r>
            <a:r>
              <a:rPr lang="en-US" altLang="zh-CN" sz="1400">
                <a:sym typeface="+mn-ea"/>
              </a:rPr>
              <a:t>(bad)*a</a:t>
            </a:r>
            <a:r>
              <a:rPr lang="en-US" altLang="zh-CN" sz="1400" baseline="-25000">
                <a:sym typeface="+mn-ea"/>
              </a:rPr>
              <a:t>bad-bad</a:t>
            </a:r>
            <a:r>
              <a:rPr lang="en-US" altLang="zh-CN" sz="1400">
                <a:sym typeface="+mn-ea"/>
              </a:rPr>
              <a:t>]*b</a:t>
            </a:r>
            <a:r>
              <a:rPr lang="en-US" altLang="zh-CN" sz="1400" baseline="-25000">
                <a:sym typeface="+mn-ea"/>
              </a:rPr>
              <a:t>bad</a:t>
            </a:r>
            <a:r>
              <a:rPr lang="en-US" altLang="zh-CN" sz="1400">
                <a:sym typeface="+mn-ea"/>
              </a:rPr>
              <a:t>(lab)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ym typeface="+mn-ea"/>
              </a:rPr>
              <a:t>                     =[0.24*0.3+0.02*0.4]*0.2=0.016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t=2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.....</a:t>
            </a:r>
            <a:endParaRPr lang="en-US" altLang="zh-CN" sz="1400">
              <a:solidFill>
                <a:schemeClr val="tx1"/>
              </a:solidFill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400">
                <a:solidFill>
                  <a:schemeClr val="tx1"/>
                </a:solidFill>
              </a:rPr>
              <a:t>α</a:t>
            </a:r>
            <a:r>
              <a:rPr lang="en-US" altLang="zh-CN" sz="1400" baseline="-25000">
                <a:solidFill>
                  <a:schemeClr val="tx1"/>
                </a:solidFill>
              </a:rPr>
              <a:t>3</a:t>
            </a:r>
            <a:r>
              <a:rPr lang="en-US" altLang="zh-CN" sz="1400">
                <a:solidFill>
                  <a:schemeClr val="tx1"/>
                </a:solidFill>
              </a:rPr>
              <a:t>(good)+α</a:t>
            </a:r>
            <a:r>
              <a:rPr lang="en-US" altLang="zh-CN" sz="1400" baseline="-25000">
                <a:solidFill>
                  <a:schemeClr val="tx1"/>
                </a:solidFill>
              </a:rPr>
              <a:t>3</a:t>
            </a:r>
            <a:r>
              <a:rPr lang="en-US" altLang="zh-CN" sz="1400">
                <a:solidFill>
                  <a:schemeClr val="tx1"/>
                </a:solidFill>
              </a:rPr>
              <a:t>(bad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</a:t>
            </a:r>
            <a:endParaRPr lang="en-US" altLang="zh-CN" sz="1400">
              <a:solidFill>
                <a:schemeClr val="tx1"/>
              </a:solidFill>
            </a:endParaRPr>
          </a:p>
          <a:p>
            <a:pPr lvl="0" indent="0">
              <a:buFont typeface="+mj-ea"/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</a:t>
            </a:r>
            <a:endParaRPr lang="zh-CN" altLang="en-US" sz="1400">
              <a:solidFill>
                <a:schemeClr val="tx1"/>
              </a:solidFill>
            </a:endParaRPr>
          </a:p>
          <a:p>
            <a:pPr indent="0">
              <a:buFont typeface="+mj-ea"/>
              <a:buNone/>
            </a:pPr>
            <a:r>
              <a:rPr lang="zh-CN" altLang="en-US"/>
              <a:t>     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045" y="975360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/>
              <a:t>----</a:t>
            </a:r>
            <a:r>
              <a:rPr lang="zh-CN" altLang="en-US"/>
              <a:t>概率计算算法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8045" y="1698625"/>
            <a:ext cx="776351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后向概率：给定隐马尔可夫模型</a:t>
            </a:r>
            <a:r>
              <a:rPr lang="en-US" altLang="zh-CN" sz="1400"/>
              <a:t>λ</a:t>
            </a:r>
            <a:r>
              <a:rPr lang="zh-CN" altLang="en-US" sz="1400"/>
              <a:t>，定义</a:t>
            </a:r>
            <a:r>
              <a:rPr lang="zh-CN" altLang="en-US" sz="1400">
                <a:solidFill>
                  <a:srgbClr val="FF0000"/>
                </a:solidFill>
              </a:rPr>
              <a:t>在时刻</a:t>
            </a:r>
            <a:r>
              <a:rPr lang="en-US" altLang="zh-CN" sz="1400">
                <a:solidFill>
                  <a:srgbClr val="FF0000"/>
                </a:solidFill>
              </a:rPr>
              <a:t>t</a:t>
            </a:r>
            <a:r>
              <a:rPr lang="zh-CN" altLang="en-US" sz="1400">
                <a:solidFill>
                  <a:srgbClr val="FF0000"/>
                </a:solidFill>
              </a:rPr>
              <a:t>，状态为</a:t>
            </a:r>
            <a:r>
              <a:rPr lang="en-US" altLang="zh-CN" sz="1400">
                <a:solidFill>
                  <a:srgbClr val="FF0000"/>
                </a:solidFill>
              </a:rPr>
              <a:t>q</a:t>
            </a:r>
            <a:r>
              <a:rPr lang="en-US" altLang="zh-CN" sz="1400" baseline="-25000">
                <a:solidFill>
                  <a:srgbClr val="FF0000"/>
                </a:solidFill>
              </a:rPr>
              <a:t>i</a:t>
            </a:r>
            <a:r>
              <a:rPr lang="zh-CN" altLang="en-US" sz="1400">
                <a:solidFill>
                  <a:srgbClr val="FF0000"/>
                </a:solidFill>
              </a:rPr>
              <a:t>的条件下，从</a:t>
            </a:r>
            <a:r>
              <a:rPr lang="en-US" altLang="zh-CN" sz="1400">
                <a:solidFill>
                  <a:srgbClr val="FF0000"/>
                </a:solidFill>
              </a:rPr>
              <a:t>t+1</a:t>
            </a:r>
            <a:r>
              <a:rPr lang="zh-CN" altLang="en-US" sz="1400">
                <a:solidFill>
                  <a:srgbClr val="FF0000"/>
                </a:solidFill>
              </a:rPr>
              <a:t>到</a:t>
            </a:r>
            <a:r>
              <a:rPr lang="en-US" altLang="zh-CN" sz="1400">
                <a:solidFill>
                  <a:srgbClr val="FF0000"/>
                </a:solidFill>
              </a:rPr>
              <a:t>T</a:t>
            </a:r>
            <a:r>
              <a:rPr lang="zh-CN" altLang="en-US" sz="1400">
                <a:solidFill>
                  <a:srgbClr val="FF0000"/>
                </a:solidFill>
              </a:rPr>
              <a:t>的部分观测序列为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t+1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t+2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...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o</a:t>
            </a:r>
            <a:r>
              <a:rPr lang="en-US" altLang="zh-CN" sz="1400" baseline="-25000">
                <a:solidFill>
                  <a:srgbClr val="FF0000"/>
                </a:solidFill>
              </a:rPr>
              <a:t>T</a:t>
            </a:r>
            <a:r>
              <a:rPr lang="zh-CN" altLang="en-US" sz="1400"/>
              <a:t>的概率为</a:t>
            </a:r>
            <a:r>
              <a:rPr lang="zh-CN" altLang="en-US" sz="1400">
                <a:solidFill>
                  <a:srgbClr val="FF0000"/>
                </a:solidFill>
              </a:rPr>
              <a:t>后向概率</a:t>
            </a:r>
            <a:r>
              <a:rPr lang="zh-CN" altLang="en-US" sz="1400"/>
              <a:t>，记作</a:t>
            </a:r>
            <a:r>
              <a:rPr lang="en-US" altLang="zh-CN" sz="1400"/>
              <a:t>β</a:t>
            </a:r>
            <a:r>
              <a:rPr lang="en-US" altLang="zh-CN" sz="1400" baseline="-25000"/>
              <a:t>t</a:t>
            </a:r>
            <a:r>
              <a:rPr lang="en-US" altLang="zh-CN" sz="1400"/>
              <a:t>(i)</a:t>
            </a:r>
            <a:r>
              <a:rPr lang="zh-CN" altLang="en-US" sz="1400"/>
              <a:t>。   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olidFill>
                  <a:srgbClr val="FF0000"/>
                </a:solidFill>
              </a:rPr>
              <a:t>后向算法：</a:t>
            </a:r>
            <a:r>
              <a:rPr lang="zh-CN" altLang="en-US" sz="1400">
                <a:sym typeface="+mn-ea"/>
              </a:rPr>
              <a:t>从后往前计算。</a:t>
            </a:r>
            <a:endParaRPr lang="zh-CN" altLang="en-US" sz="1400"/>
          </a:p>
          <a:p>
            <a:r>
              <a:rPr lang="zh-CN" altLang="en-US" sz="1400"/>
              <a:t>输入：隐马尔可夫模型</a:t>
            </a:r>
            <a:r>
              <a:rPr lang="en-US" altLang="zh-CN" sz="1400"/>
              <a:t>λ</a:t>
            </a:r>
            <a:r>
              <a:rPr lang="zh-CN" altLang="en-US" sz="1400"/>
              <a:t>，观测序列</a:t>
            </a:r>
            <a:r>
              <a:rPr lang="en-US" altLang="zh-CN" sz="1400"/>
              <a:t>O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zh-CN" altLang="en-US" sz="1400"/>
              <a:t>输出：观测序列概率</a:t>
            </a:r>
            <a:r>
              <a:rPr lang="en-US" altLang="zh-CN" sz="1400"/>
              <a:t>P(O|λ)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）</a:t>
            </a:r>
            <a:r>
              <a:rPr lang="en-US" altLang="zh-CN" sz="1400"/>
              <a:t>β</a:t>
            </a:r>
            <a:r>
              <a:rPr lang="en-US" altLang="zh-CN" sz="1400" baseline="-25000"/>
              <a:t>T</a:t>
            </a:r>
            <a:r>
              <a:rPr lang="en-US" altLang="zh-CN" sz="1400"/>
              <a:t>(i</a:t>
            </a:r>
            <a:r>
              <a:rPr lang="en-US" altLang="zh-CN" sz="1400"/>
              <a:t>)=1</a:t>
            </a:r>
            <a:r>
              <a:rPr lang="zh-CN" altLang="en-US" sz="1400"/>
              <a:t>，</a:t>
            </a:r>
            <a:r>
              <a:rPr lang="en-US" altLang="zh-CN" sz="1400"/>
              <a:t>i=</a:t>
            </a:r>
            <a:r>
              <a:rPr lang="en-US" altLang="zh-CN" sz="1400" i="1"/>
              <a:t>1</a:t>
            </a:r>
            <a:r>
              <a:rPr lang="zh-CN" altLang="en-US" sz="1400" i="1"/>
              <a:t>，</a:t>
            </a:r>
            <a:r>
              <a:rPr lang="en-US" altLang="zh-CN" sz="1400" i="1"/>
              <a:t>2</a:t>
            </a:r>
            <a:r>
              <a:rPr lang="zh-CN" altLang="en-US" sz="1400" i="1"/>
              <a:t>，</a:t>
            </a:r>
            <a:r>
              <a:rPr lang="en-US" altLang="zh-CN" sz="1400" i="1"/>
              <a:t>...</a:t>
            </a:r>
            <a:r>
              <a:rPr lang="zh-CN" altLang="en-US" sz="1400" i="1"/>
              <a:t>，</a:t>
            </a:r>
            <a:r>
              <a:rPr lang="en-US" altLang="zh-CN" sz="1400" i="1"/>
              <a:t>N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）递推 对于</a:t>
            </a:r>
            <a:r>
              <a:rPr lang="en-US" altLang="zh-CN" sz="1400"/>
              <a:t>t=T-1</a:t>
            </a:r>
            <a:r>
              <a:rPr lang="zh-CN" altLang="en-US" sz="1400"/>
              <a:t>，</a:t>
            </a:r>
            <a:r>
              <a:rPr lang="en-US" altLang="zh-CN" sz="1400"/>
              <a:t>T-2</a:t>
            </a:r>
            <a:r>
              <a:rPr lang="zh-CN" altLang="en-US" sz="1400"/>
              <a:t>，</a:t>
            </a:r>
            <a:r>
              <a:rPr lang="en-US" altLang="zh-CN" sz="1400"/>
              <a:t>...</a:t>
            </a:r>
            <a:r>
              <a:rPr lang="zh-CN" altLang="en-US" sz="1400"/>
              <a:t>，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3</a:t>
            </a:r>
            <a:r>
              <a:rPr lang="zh-CN" altLang="en-US" sz="1400"/>
              <a:t>）</a:t>
            </a:r>
            <a:r>
              <a:rPr lang="zh-CN" altLang="en-US" sz="1400"/>
              <a:t>终止</a:t>
            </a:r>
            <a:endParaRPr lang="zh-CN" altLang="en-US" sz="1400"/>
          </a:p>
          <a:p>
            <a:r>
              <a:rPr lang="zh-CN" altLang="en-US" sz="1400"/>
              <a:t>            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4915" y="3784283"/>
          <a:ext cx="2950210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463165" imgH="444500" progId="Equation.KSEE3">
                  <p:embed/>
                </p:oleObj>
              </mc:Choice>
              <mc:Fallback>
                <p:oleObj name="" r:id="rId1" imgW="2463165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4915" y="3784283"/>
                        <a:ext cx="2950210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2765" y="4401185"/>
          <a:ext cx="202438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752600" imgH="431800" progId="Equation.KSEE3">
                  <p:embed/>
                </p:oleObj>
              </mc:Choice>
              <mc:Fallback>
                <p:oleObj name="" r:id="rId3" imgW="17526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2765" y="4401185"/>
                        <a:ext cx="202438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00370" y="3066415"/>
            <a:ext cx="29387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旅行</a:t>
            </a:r>
            <a:r>
              <a:rPr lang="en-US" altLang="zh-CN" sz="1400"/>
              <a:t>-</a:t>
            </a:r>
            <a:r>
              <a:rPr lang="zh-CN" altLang="en-US" sz="1400"/>
              <a:t>代码</a:t>
            </a:r>
            <a:r>
              <a:rPr lang="en-US" altLang="zh-CN" sz="1400"/>
              <a:t>-</a:t>
            </a:r>
            <a:r>
              <a:rPr lang="zh-CN" altLang="en-US" sz="1400"/>
              <a:t>睡觉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β3(good</a:t>
            </a:r>
            <a:r>
              <a:rPr lang="en-US" altLang="zh-CN" sz="1400"/>
              <a:t>) = 1</a:t>
            </a:r>
            <a:endParaRPr lang="en-US" altLang="zh-CN" sz="1400"/>
          </a:p>
          <a:p>
            <a:r>
              <a:rPr lang="en-US" altLang="zh-CN" sz="1400"/>
              <a:t>β3(bad</a:t>
            </a:r>
            <a:r>
              <a:rPr lang="en-US" altLang="zh-CN" sz="1400"/>
              <a:t>) = 1</a:t>
            </a:r>
            <a:endParaRPr lang="en-US" altLang="zh-CN" sz="1400"/>
          </a:p>
          <a:p>
            <a:r>
              <a:rPr lang="en-US" altLang="zh-CN" sz="1400"/>
              <a:t>β2(good</a:t>
            </a:r>
            <a:r>
              <a:rPr lang="en-US" altLang="zh-CN" sz="1400"/>
              <a:t>) = 0.7*0.2*1 + 0.3*0.7*1</a:t>
            </a:r>
            <a:endParaRPr lang="en-US" altLang="zh-CN" sz="1400"/>
          </a:p>
          <a:p>
            <a:r>
              <a:rPr lang="en-US" altLang="zh-CN" sz="1400"/>
              <a:t>β2(bad</a:t>
            </a:r>
            <a:r>
              <a:rPr lang="en-US" altLang="zh-CN" sz="1400"/>
              <a:t>)=0.6*0.2*1 + 0.4*0.7*1</a:t>
            </a:r>
            <a:endParaRPr lang="en-US" altLang="zh-CN" sz="1400"/>
          </a:p>
          <a:p>
            <a:r>
              <a:rPr lang="en-US" altLang="zh-CN" sz="1400"/>
              <a:t>...</a:t>
            </a:r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/>
          <p:cNvGrpSpPr/>
          <p:nvPr/>
        </p:nvGrpSpPr>
        <p:grpSpPr>
          <a:xfrm>
            <a:off x="-697582" y="1645771"/>
            <a:ext cx="1867980" cy="3583739"/>
            <a:chOff x="-930109" y="1051361"/>
            <a:chExt cx="2490640" cy="4778319"/>
          </a:xfrm>
        </p:grpSpPr>
        <p:sp>
          <p:nvSpPr>
            <p:cNvPr id="27" name="îSľïďe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íṡļîḍe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9" name="ïŝ1ïḋ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7" name="ïsḷíḑè"/>
          <p:cNvSpPr/>
          <p:nvPr/>
        </p:nvSpPr>
        <p:spPr>
          <a:xfrm>
            <a:off x="1157259" y="3091391"/>
            <a:ext cx="2807241" cy="692497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4050" b="1" spc="225" dirty="0"/>
              <a:t>CONTENTS</a:t>
            </a:r>
            <a:endParaRPr lang="en-US" altLang="zh-CN" sz="4050" b="1" spc="225" dirty="0"/>
          </a:p>
        </p:txBody>
      </p:sp>
      <p:sp>
        <p:nvSpPr>
          <p:cNvPr id="11" name="ïşḻíḋê"/>
          <p:cNvSpPr/>
          <p:nvPr/>
        </p:nvSpPr>
        <p:spPr>
          <a:xfrm>
            <a:off x="4711094" y="3194869"/>
            <a:ext cx="468262" cy="468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1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isḻïḋé"/>
          <p:cNvSpPr/>
          <p:nvPr/>
        </p:nvSpPr>
        <p:spPr>
          <a:xfrm>
            <a:off x="4711096" y="2535937"/>
            <a:ext cx="468262" cy="46826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213250" y="3060275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13250" y="3753219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75276" y="257001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基本概念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5175276" y="3225877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概率计算算法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0475" y="3429000"/>
            <a:ext cx="589915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/>
              <a:t>  </a:t>
            </a:r>
            <a:r>
              <a:rPr lang="zh-CN" altLang="en-US" sz="6000" b="1" dirty="0"/>
              <a:t>马尔可夫模型</a:t>
            </a:r>
            <a:endParaRPr lang="zh-CN" altLang="en-US" sz="6000" b="1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马尔可夫链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99160" y="1637665"/>
            <a:ext cx="7345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为状态空间中经过从一个状态到另一个状态转换的随机过程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 b="1">
                <a:solidFill>
                  <a:srgbClr val="FF0000"/>
                </a:solidFill>
              </a:rPr>
              <a:t>“</a:t>
            </a:r>
            <a:r>
              <a:rPr lang="zh-CN" altLang="en-US" sz="1600" b="1">
                <a:solidFill>
                  <a:srgbClr val="FF0000"/>
                </a:solidFill>
              </a:rPr>
              <a:t>无记忆性</a:t>
            </a:r>
            <a:r>
              <a:rPr lang="en-US" altLang="zh-CN" sz="1600" b="1">
                <a:solidFill>
                  <a:srgbClr val="FF0000"/>
                </a:solidFill>
              </a:rPr>
              <a:t>“</a:t>
            </a:r>
            <a:r>
              <a:rPr lang="zh-CN" altLang="en-US" sz="1600">
                <a:solidFill>
                  <a:schemeClr val="tx1"/>
                </a:solidFill>
              </a:rPr>
              <a:t>：下一状态</a:t>
            </a:r>
            <a:r>
              <a:rPr lang="en-US" altLang="zh-CN" sz="1600">
                <a:solidFill>
                  <a:schemeClr val="tx1"/>
                </a:solidFill>
              </a:rPr>
              <a:t>S</a:t>
            </a:r>
            <a:r>
              <a:rPr lang="en-US" altLang="zh-CN" sz="1600" baseline="-25000">
                <a:solidFill>
                  <a:schemeClr val="tx1"/>
                </a:solidFill>
              </a:rPr>
              <a:t>t+1</a:t>
            </a:r>
            <a:r>
              <a:rPr lang="zh-CN" altLang="en-US" sz="1600">
                <a:solidFill>
                  <a:schemeClr val="tx1"/>
                </a:solidFill>
              </a:rPr>
              <a:t>的概率分布只能由当前状态</a:t>
            </a:r>
            <a:r>
              <a:rPr lang="en-US" altLang="zh-CN" sz="1600">
                <a:solidFill>
                  <a:schemeClr val="tx1"/>
                </a:solidFill>
              </a:rPr>
              <a:t>S</a:t>
            </a:r>
            <a:r>
              <a:rPr lang="en-US" altLang="zh-CN" sz="1600" baseline="-25000">
                <a:solidFill>
                  <a:schemeClr val="tx1"/>
                </a:solidFill>
              </a:rPr>
              <a:t>t</a:t>
            </a:r>
            <a:r>
              <a:rPr lang="zh-CN" altLang="en-US" sz="1600">
                <a:solidFill>
                  <a:schemeClr val="tx1"/>
                </a:solidFill>
              </a:rPr>
              <a:t>决定，与之前的状态无关。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i="1">
                <a:solidFill>
                  <a:schemeClr val="tx1"/>
                </a:solidFill>
              </a:rPr>
              <a:t>P(S</a:t>
            </a:r>
            <a:r>
              <a:rPr lang="zh-CN" altLang="en-US" sz="1600" i="1" baseline="-25000">
                <a:solidFill>
                  <a:schemeClr val="tx1"/>
                </a:solidFill>
              </a:rPr>
              <a:t>t +1</a:t>
            </a:r>
            <a:r>
              <a:rPr lang="zh-CN" altLang="en-US" sz="1600" i="1">
                <a:solidFill>
                  <a:schemeClr val="tx1"/>
                </a:solidFill>
              </a:rPr>
              <a:t> | S</a:t>
            </a:r>
            <a:r>
              <a:rPr lang="zh-CN" altLang="en-US" sz="1600" i="1" baseline="-25000">
                <a:solidFill>
                  <a:schemeClr val="tx1"/>
                </a:solidFill>
              </a:rPr>
              <a:t>1</a:t>
            </a:r>
            <a:r>
              <a:rPr lang="zh-CN" altLang="en-US" sz="1600" i="1">
                <a:solidFill>
                  <a:schemeClr val="tx1"/>
                </a:solidFill>
              </a:rPr>
              <a:t>, S</a:t>
            </a:r>
            <a:r>
              <a:rPr lang="zh-CN" altLang="en-US" sz="1600" i="1" baseline="-25000">
                <a:solidFill>
                  <a:schemeClr val="tx1"/>
                </a:solidFill>
              </a:rPr>
              <a:t>2</a:t>
            </a:r>
            <a:r>
              <a:rPr lang="zh-CN" altLang="en-US" sz="1600" i="1">
                <a:solidFill>
                  <a:schemeClr val="tx1"/>
                </a:solidFill>
              </a:rPr>
              <a:t>,</a:t>
            </a:r>
            <a:r>
              <a:rPr lang="en-US" altLang="zh-CN" sz="1600" i="1">
                <a:solidFill>
                  <a:schemeClr val="tx1"/>
                </a:solidFill>
              </a:rPr>
              <a:t>...</a:t>
            </a:r>
            <a:r>
              <a:rPr lang="zh-CN" altLang="en-US" sz="1600" i="1">
                <a:solidFill>
                  <a:schemeClr val="tx1"/>
                </a:solidFill>
              </a:rPr>
              <a:t>, S</a:t>
            </a:r>
            <a:r>
              <a:rPr lang="zh-CN" altLang="en-US" sz="1600" i="1" baseline="-25000">
                <a:solidFill>
                  <a:schemeClr val="tx1"/>
                </a:solidFill>
              </a:rPr>
              <a:t>t</a:t>
            </a:r>
            <a:r>
              <a:rPr lang="zh-CN" altLang="en-US" sz="1600" i="1">
                <a:solidFill>
                  <a:schemeClr val="tx1"/>
                </a:solidFill>
              </a:rPr>
              <a:t>) = P(S</a:t>
            </a:r>
            <a:r>
              <a:rPr lang="zh-CN" altLang="en-US" sz="1600" i="1" baseline="-25000">
                <a:solidFill>
                  <a:schemeClr val="tx1"/>
                </a:solidFill>
              </a:rPr>
              <a:t>t+1</a:t>
            </a:r>
            <a:r>
              <a:rPr lang="zh-CN" altLang="en-US" sz="1600" i="1">
                <a:solidFill>
                  <a:schemeClr val="tx1"/>
                </a:solidFill>
              </a:rPr>
              <a:t>| S</a:t>
            </a:r>
            <a:r>
              <a:rPr lang="zh-CN" altLang="en-US" sz="1600" i="1" baseline="-25000">
                <a:solidFill>
                  <a:schemeClr val="tx1"/>
                </a:solidFill>
              </a:rPr>
              <a:t>t</a:t>
            </a:r>
            <a:r>
              <a:rPr lang="zh-CN" altLang="en-US" sz="1600" i="1">
                <a:solidFill>
                  <a:schemeClr val="tx1"/>
                </a:solidFill>
              </a:rPr>
              <a:t>)</a:t>
            </a:r>
            <a:endParaRPr lang="zh-CN" altLang="en-US" sz="16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马尔可夫链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672590"/>
            <a:ext cx="4309745" cy="190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1475" y="1672590"/>
            <a:ext cx="334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</a:t>
            </a:r>
            <a:r>
              <a:rPr lang="en-US" altLang="zh-CN" sz="1600" baseline="-25000"/>
              <a:t>good</a:t>
            </a:r>
            <a:r>
              <a:rPr lang="zh-CN" altLang="en-US" sz="1600"/>
              <a:t>为心情舒畅</a:t>
            </a:r>
            <a:endParaRPr lang="zh-CN" altLang="en-US" sz="1600"/>
          </a:p>
          <a:p>
            <a:r>
              <a:rPr lang="en-US" altLang="zh-CN" sz="1600"/>
              <a:t>S</a:t>
            </a:r>
            <a:r>
              <a:rPr lang="en-US" altLang="zh-CN" sz="1600" baseline="-25000"/>
              <a:t>normal</a:t>
            </a:r>
            <a:r>
              <a:rPr lang="zh-CN" altLang="en-US" sz="1600"/>
              <a:t>为心情状态一般</a:t>
            </a:r>
            <a:endParaRPr lang="zh-CN" altLang="en-US" sz="1600"/>
          </a:p>
          <a:p>
            <a:r>
              <a:rPr lang="en-US" altLang="zh-CN" sz="1600"/>
              <a:t>S</a:t>
            </a:r>
            <a:r>
              <a:rPr lang="en-US" altLang="zh-CN" sz="1600" baseline="-25000"/>
              <a:t>bad</a:t>
            </a:r>
            <a:r>
              <a:rPr lang="zh-CN" altLang="en-US" sz="1600"/>
              <a:t>为心情不好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190490" y="3362325"/>
            <a:ext cx="3607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状态转移矩阵：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7465" y="4032885"/>
          <a:ext cx="2456815" cy="175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37005" imgH="1117600" progId="Equation.KSEE3">
                  <p:embed/>
                </p:oleObj>
              </mc:Choice>
              <mc:Fallback>
                <p:oleObj name="" r:id="rId2" imgW="1437005" imgH="1117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7465" y="4032885"/>
                        <a:ext cx="2456815" cy="175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86985" y="3762375"/>
            <a:ext cx="251714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S</a:t>
            </a:r>
            <a:r>
              <a:rPr lang="en-US" altLang="zh-CN" sz="1000" baseline="30000"/>
              <a:t>t+1</a:t>
            </a:r>
            <a:r>
              <a:rPr lang="en-US" altLang="zh-CN" sz="1000" baseline="-25000"/>
              <a:t>good                   </a:t>
            </a:r>
            <a:r>
              <a:rPr lang="en-US" altLang="zh-CN" sz="1000">
                <a:sym typeface="+mn-ea"/>
              </a:rPr>
              <a:t>S</a:t>
            </a:r>
            <a:r>
              <a:rPr lang="en-US" altLang="zh-CN" sz="1000" baseline="30000">
                <a:sym typeface="+mn-ea"/>
              </a:rPr>
              <a:t>t+1</a:t>
            </a:r>
            <a:r>
              <a:rPr lang="en-US" altLang="zh-CN" sz="1000" baseline="-25000">
                <a:sym typeface="+mn-ea"/>
              </a:rPr>
              <a:t>normal                        </a:t>
            </a:r>
            <a:r>
              <a:rPr lang="en-US" altLang="zh-CN" sz="1000">
                <a:sym typeface="+mn-ea"/>
              </a:rPr>
              <a:t>S</a:t>
            </a:r>
            <a:r>
              <a:rPr lang="en-US" altLang="zh-CN" sz="1000" baseline="30000">
                <a:sym typeface="+mn-ea"/>
              </a:rPr>
              <a:t>t+1</a:t>
            </a:r>
            <a:r>
              <a:rPr lang="en-US" altLang="zh-CN" sz="1000" baseline="-25000">
                <a:sym typeface="+mn-ea"/>
              </a:rPr>
              <a:t>bad</a:t>
            </a:r>
            <a:r>
              <a:rPr lang="en-US" altLang="zh-CN" baseline="-25000"/>
              <a:t>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25340" y="4234180"/>
            <a:ext cx="56515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S</a:t>
            </a:r>
            <a:r>
              <a:rPr lang="en-US" altLang="zh-CN" sz="1000" baseline="30000">
                <a:sym typeface="+mn-ea"/>
              </a:rPr>
              <a:t>t</a:t>
            </a:r>
            <a:r>
              <a:rPr lang="en-US" altLang="zh-CN" sz="1000" baseline="-25000">
                <a:sym typeface="+mn-ea"/>
              </a:rPr>
              <a:t>good</a:t>
            </a:r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r>
              <a:rPr lang="en-US" altLang="zh-CN" sz="1000" baseline="-25000">
                <a:sym typeface="+mn-ea"/>
              </a:rPr>
              <a:t> </a:t>
            </a:r>
            <a:endParaRPr lang="en-US" altLang="zh-CN" sz="1000" baseline="-25000">
              <a:sym typeface="+mn-ea"/>
            </a:endParaRPr>
          </a:p>
          <a:p>
            <a:r>
              <a:rPr lang="en-US" altLang="zh-CN" sz="1000">
                <a:sym typeface="+mn-ea"/>
              </a:rPr>
              <a:t>S</a:t>
            </a:r>
            <a:r>
              <a:rPr lang="en-US" altLang="zh-CN" sz="1000" baseline="30000">
                <a:sym typeface="+mn-ea"/>
              </a:rPr>
              <a:t>t</a:t>
            </a:r>
            <a:r>
              <a:rPr lang="en-US" altLang="zh-CN" sz="1000" baseline="-25000">
                <a:sym typeface="+mn-ea"/>
              </a:rPr>
              <a:t>normal</a:t>
            </a:r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endParaRPr lang="en-US" altLang="zh-CN" sz="1000" baseline="-25000">
              <a:sym typeface="+mn-ea"/>
            </a:endParaRPr>
          </a:p>
          <a:p>
            <a:r>
              <a:rPr lang="en-US" altLang="zh-CN" sz="1000">
                <a:sym typeface="+mn-ea"/>
              </a:rPr>
              <a:t>S</a:t>
            </a:r>
            <a:r>
              <a:rPr lang="en-US" altLang="zh-CN" sz="1000" baseline="30000">
                <a:sym typeface="+mn-ea"/>
              </a:rPr>
              <a:t>t</a:t>
            </a:r>
            <a:r>
              <a:rPr lang="en-US" altLang="zh-CN" sz="1000" baseline="-25000">
                <a:sym typeface="+mn-ea"/>
              </a:rPr>
              <a:t>bad</a:t>
            </a:r>
            <a:endParaRPr lang="en-US" altLang="zh-CN" sz="1000" baseline="-250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</a:t>
            </a:r>
            <a:r>
              <a:rPr lang="zh-CN" altLang="en-US" sz="2400" b="1"/>
              <a:t>马尔可夫链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29005" y="1820545"/>
            <a:ext cx="71018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马尔可夫链的</a:t>
            </a:r>
            <a:r>
              <a:rPr lang="zh-CN" altLang="en-US" sz="1600"/>
              <a:t>缺点：在某些较为复杂的随机过程中，任一时刻 t 的状态 S</a:t>
            </a:r>
            <a:r>
              <a:rPr lang="zh-CN" altLang="en-US" sz="1600" baseline="-25000"/>
              <a:t>t</a:t>
            </a:r>
            <a:r>
              <a:rPr lang="zh-CN" altLang="en-US" sz="1600"/>
              <a:t> 是不可见的。所以观察者没法观察到状态序列 S</a:t>
            </a:r>
            <a:r>
              <a:rPr lang="zh-CN" altLang="en-US" sz="1600" baseline="-25000"/>
              <a:t>1</a:t>
            </a:r>
            <a:r>
              <a:rPr lang="zh-CN" altLang="en-US" sz="1600"/>
              <a:t> ,S</a:t>
            </a:r>
            <a:r>
              <a:rPr lang="zh-CN" altLang="en-US" sz="1600" baseline="-25000"/>
              <a:t>2</a:t>
            </a:r>
            <a:r>
              <a:rPr lang="zh-CN" altLang="en-US" sz="1600"/>
              <a:t>, </a:t>
            </a:r>
            <a:r>
              <a:rPr lang="en-US" altLang="zh-CN" sz="1600"/>
              <a:t>...</a:t>
            </a:r>
            <a:r>
              <a:rPr lang="zh-CN" altLang="en-US" sz="1600"/>
              <a:t> , S</a:t>
            </a:r>
            <a:r>
              <a:rPr lang="zh-CN" altLang="en-US" sz="1600" baseline="-25000"/>
              <a:t>t</a:t>
            </a:r>
            <a:r>
              <a:rPr lang="zh-CN" altLang="en-US" sz="1600"/>
              <a:t> 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隐马尔可夫模型：关于时序的概率模型，描述由一个隐藏的马尔可夫链随机生成</a:t>
            </a:r>
            <a:r>
              <a:rPr lang="zh-CN" altLang="en-US" sz="1600">
                <a:solidFill>
                  <a:srgbClr val="FF0000"/>
                </a:solidFill>
              </a:rPr>
              <a:t>不可观测的状态随机序列</a:t>
            </a:r>
            <a:r>
              <a:rPr lang="zh-CN" altLang="en-US" sz="1600"/>
              <a:t>，再由各个状态生成一个观测从而产生</a:t>
            </a:r>
            <a:r>
              <a:rPr lang="zh-CN" altLang="en-US" sz="1600">
                <a:solidFill>
                  <a:srgbClr val="FF0000"/>
                </a:solidFill>
              </a:rPr>
              <a:t>观测随机序列</a:t>
            </a:r>
            <a:r>
              <a:rPr lang="zh-CN" altLang="en-US" sz="1600"/>
              <a:t>的过程。</a:t>
            </a:r>
            <a:endParaRPr lang="zh-CN" altLang="en-US" sz="1600"/>
          </a:p>
          <a:p>
            <a:r>
              <a:rPr lang="zh-CN" altLang="en-US" sz="1600"/>
              <a:t>状态序列：隐藏的马尔可夫链随机生成的状态的序列，</a:t>
            </a:r>
            <a:r>
              <a:rPr lang="en-US" altLang="zh-CN" sz="1600"/>
              <a:t>S</a:t>
            </a:r>
            <a:r>
              <a:rPr lang="en-US" altLang="zh-CN" sz="1600" baseline="-25000"/>
              <a:t>1</a:t>
            </a:r>
            <a:r>
              <a:rPr lang="zh-CN" altLang="en-US" sz="1600"/>
              <a:t>，</a:t>
            </a:r>
            <a:r>
              <a:rPr lang="en-US" altLang="zh-CN" sz="1600"/>
              <a:t>S</a:t>
            </a:r>
            <a:r>
              <a:rPr lang="en-US" altLang="zh-CN" sz="1600" baseline="-25000"/>
              <a:t>2</a:t>
            </a:r>
            <a:r>
              <a:rPr lang="zh-CN" altLang="en-US" sz="1600"/>
              <a:t>，</a:t>
            </a:r>
            <a:r>
              <a:rPr lang="en-US" altLang="zh-CN" sz="1600"/>
              <a:t>S</a:t>
            </a:r>
            <a:r>
              <a:rPr lang="en-US" altLang="zh-CN" sz="1600" baseline="-25000"/>
              <a:t>3</a:t>
            </a:r>
            <a:r>
              <a:rPr lang="zh-CN" altLang="en-US" sz="1600"/>
              <a:t>，</a:t>
            </a:r>
            <a:r>
              <a:rPr lang="en-US" altLang="zh-CN" sz="1600"/>
              <a:t>...</a:t>
            </a:r>
            <a:r>
              <a:rPr lang="zh-CN" altLang="en-US" sz="1600"/>
              <a:t>，</a:t>
            </a:r>
            <a:r>
              <a:rPr lang="en-US" altLang="zh-CN" sz="1600"/>
              <a:t>S</a:t>
            </a:r>
            <a:r>
              <a:rPr lang="en-US" altLang="zh-CN" sz="1600" baseline="-25000"/>
              <a:t>t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观测序列：每个状态生成一个观测，而由此产生的观测的随机序列，</a:t>
            </a:r>
            <a:r>
              <a:rPr lang="en-US" altLang="zh-CN" sz="1600"/>
              <a:t>O</a:t>
            </a:r>
            <a:r>
              <a:rPr lang="en-US" altLang="zh-CN" sz="1600" baseline="-25000"/>
              <a:t>1</a:t>
            </a:r>
            <a:r>
              <a:rPr lang="zh-CN" altLang="en-US" sz="1600"/>
              <a:t>，</a:t>
            </a:r>
            <a:r>
              <a:rPr lang="en-US" altLang="zh-CN" sz="1600"/>
              <a:t>O</a:t>
            </a:r>
            <a:r>
              <a:rPr lang="en-US" altLang="zh-CN" sz="1600" baseline="-25000"/>
              <a:t>2</a:t>
            </a:r>
            <a:r>
              <a:rPr lang="zh-CN" altLang="en-US" sz="1600"/>
              <a:t>，</a:t>
            </a:r>
            <a:r>
              <a:rPr lang="en-US" altLang="zh-CN" sz="1600"/>
              <a:t>...</a:t>
            </a:r>
            <a:r>
              <a:rPr lang="zh-CN" altLang="en-US" sz="1600"/>
              <a:t>，</a:t>
            </a:r>
            <a:r>
              <a:rPr lang="en-US" altLang="zh-CN" sz="1600"/>
              <a:t>O</a:t>
            </a:r>
            <a:r>
              <a:rPr lang="en-US" altLang="zh-CN" sz="1600" baseline="-25000"/>
              <a:t>t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FF0000"/>
                </a:solidFill>
              </a:rPr>
              <a:t>观测状态</a:t>
            </a:r>
            <a:r>
              <a:rPr lang="en-US" altLang="zh-CN" sz="1600">
                <a:solidFill>
                  <a:srgbClr val="FF0000"/>
                </a:solidFill>
              </a:rPr>
              <a:t>O</a:t>
            </a:r>
            <a:r>
              <a:rPr lang="en-US" altLang="zh-CN" sz="1600" baseline="-25000">
                <a:solidFill>
                  <a:srgbClr val="FF0000"/>
                </a:solidFill>
              </a:rPr>
              <a:t>t</a:t>
            </a:r>
            <a:r>
              <a:rPr lang="zh-CN" altLang="en-US" sz="1600">
                <a:solidFill>
                  <a:srgbClr val="FF0000"/>
                </a:solidFill>
              </a:rPr>
              <a:t>只与</a:t>
            </a:r>
            <a:r>
              <a:rPr lang="en-US" altLang="zh-CN" sz="1600">
                <a:solidFill>
                  <a:srgbClr val="FF0000"/>
                </a:solidFill>
              </a:rPr>
              <a:t>S</a:t>
            </a:r>
            <a:r>
              <a:rPr lang="en-US" altLang="zh-CN" sz="1600" baseline="-25000">
                <a:solidFill>
                  <a:srgbClr val="FF0000"/>
                </a:solidFill>
              </a:rPr>
              <a:t>t</a:t>
            </a:r>
            <a:r>
              <a:rPr lang="zh-CN" altLang="en-US" sz="1600">
                <a:solidFill>
                  <a:srgbClr val="FF0000"/>
                </a:solidFill>
              </a:rPr>
              <a:t>有关</a:t>
            </a:r>
            <a:r>
              <a:rPr lang="zh-CN" altLang="en-US" sz="1600">
                <a:solidFill>
                  <a:srgbClr val="FF0000"/>
                </a:solidFill>
              </a:rPr>
              <a:t>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035" y="4457700"/>
            <a:ext cx="4477385" cy="1805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63740" y="6108065"/>
            <a:ext cx="1960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/>
              <a:t>模型结构</a:t>
            </a:r>
            <a:endParaRPr lang="zh-CN" altLang="en-US" sz="1400" i="1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隐马尔可夫链</a:t>
            </a:r>
            <a:r>
              <a:rPr lang="en-US" altLang="zh-CN" sz="2400" b="1"/>
              <a:t>---</a:t>
            </a:r>
            <a:r>
              <a:rPr lang="zh-CN" altLang="en-US"/>
              <a:t>形式定义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4080" y="1681480"/>
            <a:ext cx="67271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所有可能的隐藏</a:t>
            </a:r>
            <a:r>
              <a:rPr lang="zh-CN" altLang="en-US"/>
              <a:t>状态的集合</a:t>
            </a:r>
            <a:r>
              <a:rPr lang="en-US" altLang="zh-CN"/>
              <a:t>Q={q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q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q</a:t>
            </a:r>
            <a:r>
              <a:rPr lang="en-US" altLang="zh-CN" baseline="-25000"/>
              <a:t>t</a:t>
            </a:r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所有可能的观测状态</a:t>
            </a:r>
            <a:r>
              <a:rPr lang="zh-CN" altLang="en-US"/>
              <a:t>的集合</a:t>
            </a:r>
            <a:r>
              <a:rPr lang="en-US" altLang="zh-CN"/>
              <a:t>V={v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t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长度为</a:t>
            </a:r>
            <a:r>
              <a:rPr lang="en-US" altLang="zh-CN"/>
              <a:t>T</a:t>
            </a:r>
            <a:r>
              <a:rPr lang="zh-CN" altLang="en-US"/>
              <a:t>的隐藏</a:t>
            </a:r>
            <a:r>
              <a:rPr lang="zh-CN" altLang="en-US"/>
              <a:t>状态序列</a:t>
            </a:r>
            <a:r>
              <a:rPr lang="en-US" altLang="zh-CN"/>
              <a:t>I={i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en-US" altLang="zh-CN" baseline="-25000"/>
              <a:t>T</a:t>
            </a:r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对应的观测序列</a:t>
            </a:r>
            <a:r>
              <a:rPr lang="en-US" altLang="zh-CN"/>
              <a:t>O={o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en-US" altLang="zh-CN" baseline="-25000"/>
              <a:t>T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状态转移概率矩阵</a:t>
            </a:r>
            <a:r>
              <a:rPr lang="zh-CN" altLang="en-US"/>
              <a:t>：</a:t>
            </a:r>
            <a:r>
              <a:rPr lang="en-US" altLang="zh-CN"/>
              <a:t>[a</a:t>
            </a:r>
            <a:r>
              <a:rPr lang="en-US" altLang="zh-CN" baseline="-25000"/>
              <a:t>ij</a:t>
            </a:r>
            <a:r>
              <a:rPr lang="en-US" altLang="zh-CN"/>
              <a:t>]</a:t>
            </a:r>
            <a:r>
              <a:rPr lang="en-US" altLang="zh-CN" baseline="-25000"/>
              <a:t>NxN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zh-CN" altLang="en-US"/>
              <a:t>表示的是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时刻，状态为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/>
              <a:t>i</a:t>
            </a:r>
            <a:r>
              <a:rPr lang="zh-CN" altLang="en-US"/>
              <a:t>的条件下，</a:t>
            </a:r>
            <a:r>
              <a:rPr lang="en-US" altLang="zh-CN">
                <a:solidFill>
                  <a:srgbClr val="FF0000"/>
                </a:solidFill>
              </a:rPr>
              <a:t>t+1</a:t>
            </a:r>
            <a:r>
              <a:rPr lang="zh-CN" altLang="en-US">
                <a:solidFill>
                  <a:srgbClr val="FF0000"/>
                </a:solidFill>
              </a:rPr>
              <a:t>时刻，状态为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的概率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观测概率矩阵</a:t>
            </a:r>
            <a:r>
              <a:rPr lang="zh-CN" altLang="en-US"/>
              <a:t>：</a:t>
            </a:r>
            <a:r>
              <a:rPr lang="en-US" altLang="zh-CN"/>
              <a:t>[b</a:t>
            </a:r>
            <a:r>
              <a:rPr lang="en-US" altLang="zh-CN" baseline="-25000"/>
              <a:t>j</a:t>
            </a:r>
            <a:r>
              <a:rPr lang="en-US" altLang="zh-CN"/>
              <a:t>(k)]</a:t>
            </a:r>
            <a:r>
              <a:rPr lang="en-US" altLang="zh-CN" baseline="-25000"/>
              <a:t>NxN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25000"/>
              <a:t>j</a:t>
            </a:r>
            <a:r>
              <a:rPr lang="en-US" altLang="zh-CN"/>
              <a:t>(k)</a:t>
            </a:r>
            <a:r>
              <a:rPr lang="zh-CN" altLang="en-US"/>
              <a:t>表示的是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时刻处于状态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j</a:t>
            </a:r>
            <a:r>
              <a:rPr lang="zh-CN" altLang="en-US"/>
              <a:t>的条件下，生成</a:t>
            </a:r>
            <a:r>
              <a:rPr lang="zh-CN" altLang="en-US">
                <a:solidFill>
                  <a:srgbClr val="FF0000"/>
                </a:solidFill>
              </a:rPr>
              <a:t>观测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zh-CN" altLang="en-US"/>
              <a:t>的概率。</a:t>
            </a:r>
            <a:endParaRPr lang="zh-CN" altLang="en-US"/>
          </a:p>
          <a:p>
            <a:r>
              <a:rPr lang="en-US" altLang="zh-CN"/>
              <a:t>Π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初始状态概率向量</a:t>
            </a:r>
            <a:r>
              <a:rPr lang="zh-CN" altLang="en-US"/>
              <a:t>：</a:t>
            </a:r>
            <a:r>
              <a:rPr lang="en-US" altLang="zh-CN"/>
              <a:t>Π = (Π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r>
              <a:rPr lang="zh-CN" altLang="en-US"/>
              <a:t>，表示</a:t>
            </a:r>
            <a:r>
              <a:rPr lang="zh-CN" altLang="en-US">
                <a:solidFill>
                  <a:srgbClr val="FF0000"/>
                </a:solidFill>
              </a:rPr>
              <a:t>时刻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处于状态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i</a:t>
            </a:r>
            <a:r>
              <a:rPr lang="zh-CN" altLang="en-US"/>
              <a:t>的概率。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λ = (A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Π)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</a:t>
            </a:r>
            <a:r>
              <a:rPr lang="zh-CN" altLang="en-US" sz="2400" b="1"/>
              <a:t>马尔可夫链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29005" y="1820545"/>
            <a:ext cx="71018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观测序列的生成算法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输入：</a:t>
            </a:r>
            <a:r>
              <a:rPr lang="zh-CN" altLang="en-US" sz="1600">
                <a:solidFill>
                  <a:schemeClr val="tx1"/>
                </a:solidFill>
              </a:rPr>
              <a:t>隐马尔可夫模型</a:t>
            </a:r>
            <a:r>
              <a:rPr lang="en-US" altLang="zh-CN" sz="1600">
                <a:solidFill>
                  <a:schemeClr val="tx1"/>
                </a:solidFill>
              </a:rPr>
              <a:t>λ=(A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B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Π)</a:t>
            </a:r>
            <a:r>
              <a:rPr lang="zh-CN" altLang="en-US" sz="1600">
                <a:solidFill>
                  <a:schemeClr val="tx1"/>
                </a:solidFill>
              </a:rPr>
              <a:t>，观测序列长度</a:t>
            </a:r>
            <a:r>
              <a:rPr lang="en-US" altLang="zh-CN" sz="1600">
                <a:solidFill>
                  <a:schemeClr val="tx1"/>
                </a:solidFill>
              </a:rPr>
              <a:t>T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输出：</a:t>
            </a:r>
            <a:r>
              <a:rPr lang="zh-CN" altLang="en-US" sz="1600">
                <a:solidFill>
                  <a:schemeClr val="tx1"/>
                </a:solidFill>
              </a:rPr>
              <a:t>观测序列</a:t>
            </a:r>
            <a:r>
              <a:rPr lang="en-US" altLang="zh-CN" sz="1600">
                <a:solidFill>
                  <a:schemeClr val="tx1"/>
                </a:solidFill>
              </a:rPr>
              <a:t>O=(o</a:t>
            </a:r>
            <a:r>
              <a:rPr lang="en-US" altLang="zh-CN" sz="1600" baseline="-250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o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...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</a:rPr>
              <a:t>T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）根据</a:t>
            </a:r>
            <a:r>
              <a:rPr lang="zh-CN" altLang="en-US" sz="1600">
                <a:solidFill>
                  <a:srgbClr val="FF0000"/>
                </a:solidFill>
              </a:rPr>
              <a:t>初始状态概率向量</a:t>
            </a:r>
            <a:r>
              <a:rPr lang="en-US" altLang="zh-CN" sz="1600">
                <a:solidFill>
                  <a:srgbClr val="FF0000"/>
                </a:solidFill>
              </a:rPr>
              <a:t>Π</a:t>
            </a:r>
            <a:r>
              <a:rPr lang="zh-CN" altLang="en-US" sz="1600"/>
              <a:t>，可以产生</a:t>
            </a:r>
            <a:r>
              <a:rPr lang="zh-CN" altLang="en-US" sz="1600">
                <a:solidFill>
                  <a:srgbClr val="FF0000"/>
                </a:solidFill>
              </a:rPr>
              <a:t>初始隐藏状态</a:t>
            </a:r>
            <a:r>
              <a:rPr lang="en-US" altLang="zh-CN" sz="1600">
                <a:solidFill>
                  <a:srgbClr val="FF0000"/>
                </a:solidFill>
              </a:rPr>
              <a:t>i</a:t>
            </a:r>
            <a:r>
              <a:rPr lang="en-US" altLang="zh-CN" sz="1600" baseline="-25000">
                <a:solidFill>
                  <a:srgbClr val="FF0000"/>
                </a:solidFill>
              </a:rPr>
              <a:t>1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）令</a:t>
            </a:r>
            <a:r>
              <a:rPr lang="en-US" altLang="zh-CN" sz="1600"/>
              <a:t>t=1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）根据</a:t>
            </a:r>
            <a:r>
              <a:rPr lang="zh-CN" altLang="en-US" sz="1600">
                <a:solidFill>
                  <a:srgbClr val="FF0000"/>
                </a:solidFill>
              </a:rPr>
              <a:t>观测状态概率矩阵</a:t>
            </a:r>
            <a:r>
              <a:rPr lang="en-US" altLang="zh-CN" sz="1600">
                <a:solidFill>
                  <a:srgbClr val="FF0000"/>
                </a:solidFill>
              </a:rPr>
              <a:t>B</a:t>
            </a:r>
            <a:r>
              <a:rPr lang="zh-CN" altLang="en-US" sz="1600"/>
              <a:t>，可以找到</a:t>
            </a:r>
            <a:r>
              <a:rPr lang="zh-CN" altLang="en-US" sz="1600">
                <a:solidFill>
                  <a:srgbClr val="FF0000"/>
                </a:solidFill>
              </a:rPr>
              <a:t>在隐藏状态为</a:t>
            </a:r>
            <a:r>
              <a:rPr lang="en-US" altLang="zh-CN" sz="1600">
                <a:solidFill>
                  <a:srgbClr val="FF0000"/>
                </a:solidFill>
              </a:rPr>
              <a:t>i</a:t>
            </a:r>
            <a:r>
              <a:rPr lang="en-US" altLang="zh-CN" sz="1600" baseline="-25000">
                <a:solidFill>
                  <a:srgbClr val="FF0000"/>
                </a:solidFill>
              </a:rPr>
              <a:t>t</a:t>
            </a:r>
            <a:r>
              <a:rPr lang="zh-CN" altLang="en-US" sz="1600"/>
              <a:t>的条件下，</a:t>
            </a:r>
            <a:r>
              <a:rPr lang="zh-CN" altLang="en-US" sz="1600">
                <a:solidFill>
                  <a:srgbClr val="FF0000"/>
                </a:solidFill>
              </a:rPr>
              <a:t>概率最大</a:t>
            </a:r>
            <a:r>
              <a:rPr lang="zh-CN" altLang="en-US" sz="1600"/>
              <a:t>的观测</a:t>
            </a:r>
            <a:r>
              <a:rPr lang="en-US" altLang="zh-CN" sz="1600"/>
              <a:t>o</a:t>
            </a:r>
            <a:r>
              <a:rPr lang="en-US" altLang="zh-CN" sz="1600" baseline="-25000"/>
              <a:t>t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）根据</a:t>
            </a:r>
            <a:r>
              <a:rPr lang="zh-CN" altLang="en-US" sz="1600">
                <a:solidFill>
                  <a:srgbClr val="FF0000"/>
                </a:solidFill>
              </a:rPr>
              <a:t>状态转移概率</a:t>
            </a:r>
            <a:r>
              <a:rPr lang="zh-CN" altLang="en-US" sz="1600">
                <a:solidFill>
                  <a:srgbClr val="FF0000"/>
                </a:solidFill>
              </a:rPr>
              <a:t>矩阵</a:t>
            </a:r>
            <a:r>
              <a:rPr lang="en-US" altLang="zh-CN" sz="1600">
                <a:solidFill>
                  <a:srgbClr val="FF0000"/>
                </a:solidFill>
              </a:rPr>
              <a:t>A</a:t>
            </a:r>
            <a:r>
              <a:rPr lang="zh-CN" altLang="en-US" sz="1600"/>
              <a:t>，可以找到下一个时刻</a:t>
            </a:r>
            <a:r>
              <a:rPr lang="zh-CN" altLang="en-US" sz="1600">
                <a:solidFill>
                  <a:srgbClr val="FF0000"/>
                </a:solidFill>
              </a:rPr>
              <a:t>概率最大</a:t>
            </a:r>
            <a:r>
              <a:rPr lang="zh-CN" altLang="en-US" sz="1600"/>
              <a:t>的隐藏状态</a:t>
            </a:r>
            <a:r>
              <a:rPr lang="en-US" altLang="zh-CN" sz="1600"/>
              <a:t>i</a:t>
            </a:r>
            <a:r>
              <a:rPr lang="en-US" altLang="zh-CN" sz="1600" baseline="-25000"/>
              <a:t>t+1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5</a:t>
            </a:r>
            <a:r>
              <a:rPr lang="zh-CN" altLang="en-US" sz="1600"/>
              <a:t>）令</a:t>
            </a:r>
            <a:r>
              <a:rPr lang="en-US" altLang="zh-CN" sz="1600"/>
              <a:t>t=t+1,</a:t>
            </a:r>
            <a:r>
              <a:rPr lang="zh-CN" altLang="en-US" sz="1600"/>
              <a:t>若</a:t>
            </a:r>
            <a:r>
              <a:rPr lang="en-US" altLang="zh-CN" sz="1600"/>
              <a:t>t&lt;T</a:t>
            </a:r>
            <a:r>
              <a:rPr lang="zh-CN" altLang="en-US" sz="1600"/>
              <a:t>，返回</a:t>
            </a:r>
            <a:r>
              <a:rPr lang="en-US" altLang="zh-CN" sz="1600"/>
              <a:t>3</a:t>
            </a:r>
            <a:r>
              <a:rPr lang="zh-CN" altLang="en-US" sz="1600"/>
              <a:t>），否则结束。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7240" y="94107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隐</a:t>
            </a:r>
            <a:r>
              <a:rPr lang="zh-CN" altLang="en-US" sz="2400" b="1"/>
              <a:t>马尔可夫链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29005" y="1820545"/>
            <a:ext cx="7101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697990"/>
            <a:ext cx="3357880" cy="3711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9595" y="1681480"/>
            <a:ext cx="3825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</a:t>
            </a:r>
            <a:r>
              <a:rPr lang="en-US" altLang="zh-CN" sz="1200"/>
              <a:t>s</a:t>
            </a:r>
            <a:r>
              <a:rPr lang="en-US" altLang="zh-CN" sz="1200" baseline="-25000"/>
              <a:t>good </a:t>
            </a:r>
            <a:r>
              <a:rPr lang="en-US" altLang="zh-CN" sz="1200"/>
              <a:t>      s</a:t>
            </a:r>
            <a:r>
              <a:rPr lang="en-US" altLang="zh-CN" sz="1200" baseline="-25000"/>
              <a:t>bad</a:t>
            </a:r>
            <a:endParaRPr lang="zh-CN" altLang="en-US"/>
          </a:p>
          <a:p>
            <a:r>
              <a:rPr lang="zh-CN" altLang="en-US"/>
              <a:t>初始状态概率向量</a:t>
            </a:r>
            <a:r>
              <a:rPr lang="en-US" altLang="zh-CN"/>
              <a:t>Π=(0.8</a:t>
            </a:r>
            <a:r>
              <a:rPr lang="zh-CN" altLang="en-US"/>
              <a:t>，</a:t>
            </a:r>
            <a:r>
              <a:rPr lang="en-US" altLang="zh-CN"/>
              <a:t>0.2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隐藏状态转移矩阵</a:t>
            </a:r>
            <a:r>
              <a:rPr lang="en-US" altLang="zh-CN"/>
              <a:t>A=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3105" y="2804795"/>
          <a:ext cx="69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98500" imgH="457200" progId="Equation.KSEE3">
                  <p:embed/>
                </p:oleObj>
              </mc:Choice>
              <mc:Fallback>
                <p:oleObj name="" r:id="rId2" imgW="6985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63105" y="2804795"/>
                        <a:ext cx="698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32930" y="2459990"/>
            <a:ext cx="116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good </a:t>
            </a:r>
            <a:r>
              <a:rPr lang="en-US" altLang="zh-CN" sz="1200"/>
              <a:t>s</a:t>
            </a:r>
            <a:r>
              <a:rPr lang="en-US" altLang="zh-CN" sz="1200" baseline="30000"/>
              <a:t>t+1</a:t>
            </a:r>
            <a:r>
              <a:rPr lang="en-US" altLang="zh-CN" sz="1200" baseline="-25000"/>
              <a:t>bad</a:t>
            </a:r>
            <a:endParaRPr lang="en-US" altLang="zh-CN" sz="1200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6637655" y="2743200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4379595" y="3502660"/>
            <a:ext cx="337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观测状态概率矩阵</a:t>
            </a:r>
            <a:r>
              <a:rPr lang="en-US" altLang="zh-CN"/>
              <a:t>B=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2145" y="3502660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028700" imgH="457200" progId="Equation.KSEE3">
                  <p:embed/>
                </p:oleObj>
              </mc:Choice>
              <mc:Fallback>
                <p:oleObj name="" r:id="rId4" imgW="1028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2145" y="3502660"/>
                        <a:ext cx="1028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67805" y="3441065"/>
            <a:ext cx="574040" cy="58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</a:t>
            </a:r>
            <a:r>
              <a:rPr lang="en-US" altLang="zh-CN" sz="1200" baseline="30000"/>
              <a:t>t</a:t>
            </a:r>
            <a:r>
              <a:rPr lang="en-US" altLang="zh-CN" sz="1200" baseline="-25000"/>
              <a:t>good</a:t>
            </a:r>
            <a:endParaRPr lang="en-US" altLang="zh-CN" sz="1200" baseline="-25000"/>
          </a:p>
          <a:p>
            <a:r>
              <a:rPr lang="en-US" altLang="zh-CN" sz="1200">
                <a:sym typeface="+mn-ea"/>
              </a:rPr>
              <a:t>s</a:t>
            </a:r>
            <a:r>
              <a:rPr lang="en-US" altLang="zh-CN" sz="1200" baseline="30000">
                <a:sym typeface="+mn-ea"/>
              </a:rPr>
              <a:t>t</a:t>
            </a:r>
            <a:r>
              <a:rPr lang="en-US" altLang="zh-CN" sz="1200" baseline="-25000">
                <a:sym typeface="+mn-ea"/>
              </a:rPr>
              <a:t>bad</a:t>
            </a:r>
            <a:endParaRPr lang="en-US" altLang="zh-CN" sz="1200" baseline="-25000"/>
          </a:p>
          <a:p>
            <a:endParaRPr lang="en-US" altLang="zh-CN" sz="1200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6932930" y="3261995"/>
            <a:ext cx="1440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</a:t>
            </a:r>
            <a:r>
              <a:rPr lang="en-US" altLang="zh-CN" sz="1200" baseline="-25000"/>
              <a:t>trip      </a:t>
            </a:r>
            <a:r>
              <a:rPr lang="en-US" altLang="zh-CN" sz="1200">
                <a:sym typeface="+mn-ea"/>
              </a:rPr>
              <a:t>o</a:t>
            </a:r>
            <a:r>
              <a:rPr lang="en-US" altLang="zh-CN" sz="1200" baseline="-25000">
                <a:sym typeface="+mn-ea"/>
              </a:rPr>
              <a:t>lab     </a:t>
            </a:r>
            <a:r>
              <a:rPr lang="en-US" altLang="zh-CN" sz="1200">
                <a:sym typeface="+mn-ea"/>
              </a:rPr>
              <a:t> o</a:t>
            </a:r>
            <a:r>
              <a:rPr lang="en-US" altLang="zh-CN" sz="1200" baseline="-25000">
                <a:sym typeface="+mn-ea"/>
              </a:rPr>
              <a:t>sleep</a:t>
            </a:r>
            <a:endParaRPr lang="en-US" altLang="zh-CN" sz="1200" baseline="-25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79595" y="3959860"/>
            <a:ext cx="42957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求一个长度为</a:t>
            </a:r>
            <a:r>
              <a:rPr lang="en-US" altLang="zh-CN"/>
              <a:t>3</a:t>
            </a:r>
            <a:r>
              <a:rPr lang="zh-CN" altLang="en-US"/>
              <a:t>的观测序列：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i</a:t>
            </a:r>
            <a:r>
              <a:rPr lang="en-US" altLang="zh-CN" baseline="-25000"/>
              <a:t>1</a:t>
            </a:r>
            <a:r>
              <a:rPr lang="zh-CN" altLang="en-US"/>
              <a:t>为</a:t>
            </a:r>
            <a:r>
              <a:rPr lang="en-US" altLang="zh-CN"/>
              <a:t>good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）令</a:t>
            </a:r>
            <a:r>
              <a:rPr lang="en-US" altLang="zh-CN"/>
              <a:t>t=1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）根据</a:t>
            </a:r>
            <a:r>
              <a:rPr lang="zh-CN" altLang="en-US">
                <a:solidFill>
                  <a:srgbClr val="FF0000"/>
                </a:solidFill>
              </a:rPr>
              <a:t>观测概率矩阵</a:t>
            </a:r>
            <a:r>
              <a:rPr lang="zh-CN" altLang="en-US"/>
              <a:t>，得到观测为</a:t>
            </a:r>
            <a:r>
              <a:rPr lang="en-US" altLang="zh-CN"/>
              <a:t>lab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）根据</a:t>
            </a:r>
            <a:r>
              <a:rPr lang="zh-CN" altLang="en-US">
                <a:solidFill>
                  <a:srgbClr val="FF0000"/>
                </a:solidFill>
              </a:rPr>
              <a:t>隐藏状态转移矩阵</a:t>
            </a:r>
            <a:r>
              <a:rPr lang="zh-CN" altLang="en-US"/>
              <a:t>，得到下一时刻的隐藏状态为</a:t>
            </a:r>
            <a:r>
              <a:rPr lang="en-US" altLang="zh-CN"/>
              <a:t>good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5)t = 2,t &lt; 3</a:t>
            </a:r>
            <a:r>
              <a:rPr lang="zh-CN" altLang="en-US"/>
              <a:t>，返回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隐藏状态：</a:t>
            </a:r>
            <a:r>
              <a:rPr lang="en-US" altLang="zh-CN"/>
              <a:t>good-good-good</a:t>
            </a:r>
            <a:endParaRPr lang="en-US" altLang="zh-CN"/>
          </a:p>
          <a:p>
            <a:r>
              <a:rPr lang="zh-CN" altLang="en-US"/>
              <a:t>观测状态：</a:t>
            </a:r>
            <a:r>
              <a:rPr lang="en-US" altLang="zh-CN"/>
              <a:t>lab-lab-lab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3155</Words>
  <Application>WPS 演示</Application>
  <PresentationFormat>全屏显示(4:3)</PresentationFormat>
  <Paragraphs>260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Agency FB</vt:lpstr>
      <vt:lpstr>Yu Gothic UI</vt:lpstr>
      <vt:lpstr>Impact</vt:lpstr>
      <vt:lpstr>微软雅黑</vt:lpstr>
      <vt:lpstr>Arial Unicode MS</vt:lpstr>
      <vt:lpstr>Calibri</vt:lpstr>
      <vt:lpstr>主题5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隐马尔可夫模型的简单介绍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张云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to SVM</dc:title>
  <dc:creator>张云</dc:creator>
  <cp:keywords>DSSC</cp:keywords>
  <cp:category>business proposal;oral defense;training courseware</cp:category>
  <cp:lastModifiedBy>☔️</cp:lastModifiedBy>
  <cp:revision>86</cp:revision>
  <cp:lastPrinted>2018-02-05T16:00:00Z</cp:lastPrinted>
  <dcterms:created xsi:type="dcterms:W3CDTF">2018-02-05T16:00:00Z</dcterms:created>
  <dcterms:modified xsi:type="dcterms:W3CDTF">2019-07-18T10:54:26Z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2052-11.1.0.8808</vt:lpwstr>
  </property>
</Properties>
</file>