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49.jpg" ContentType="image/jpeg"/>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6" r:id="rId19"/>
    <p:sldId id="277" r:id="rId20"/>
    <p:sldId id="278" r:id="rId21"/>
    <p:sldId id="279" r:id="rId22"/>
    <p:sldId id="280" r:id="rId23"/>
    <p:sldId id="281" r:id="rId24"/>
    <p:sldId id="316" r:id="rId25"/>
    <p:sldId id="282" r:id="rId26"/>
    <p:sldId id="283" r:id="rId27"/>
    <p:sldId id="284" r:id="rId28"/>
    <p:sldId id="285" r:id="rId29"/>
    <p:sldId id="286" r:id="rId30"/>
    <p:sldId id="287" r:id="rId31"/>
    <p:sldId id="288" r:id="rId32"/>
    <p:sldId id="317" r:id="rId33"/>
    <p:sldId id="318" r:id="rId34"/>
    <p:sldId id="319"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5" r:id="rId57"/>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127" autoAdjust="0"/>
  </p:normalViewPr>
  <p:slideViewPr>
    <p:cSldViewPr>
      <p:cViewPr varScale="1">
        <p:scale>
          <a:sx n="57" d="100"/>
          <a:sy n="57" d="100"/>
        </p:scale>
        <p:origin x="196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A7C5136-D5C9-40E7-A81B-F1FF1EAED110}" type="datetimeFigureOut">
              <a:rPr lang="zh-CN" altLang="en-US" smtClean="0"/>
              <a:t>2019/10/28</a:t>
            </a:fld>
            <a:endParaRPr lang="zh-CN" altLang="en-US"/>
          </a:p>
        </p:txBody>
      </p:sp>
      <p:sp>
        <p:nvSpPr>
          <p:cNvPr id="4" name="幻灯片图像占位符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C72F90E-6701-4BAC-B1BC-3100DB10FD4D}" type="slidenum">
              <a:rPr lang="zh-CN" altLang="en-US" smtClean="0"/>
              <a:t>‹#›</a:t>
            </a:fld>
            <a:endParaRPr lang="zh-CN" altLang="en-US"/>
          </a:p>
        </p:txBody>
      </p:sp>
    </p:spTree>
    <p:extLst>
      <p:ext uri="{BB962C8B-B14F-4D97-AF65-F5344CB8AC3E}">
        <p14:creationId xmlns:p14="http://schemas.microsoft.com/office/powerpoint/2010/main" val="3029155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huaxiaozhuan.com/%E7%BB%9F%E8%AE%A1%E5%AD%A6%E4%B9%A0/chapters/16_CRF.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huaxiaozhuan.com/%E7%BB%9F%E8%AE%A1%E5%AD%A6%E4%B9%A0/chapters/16_CRF.htm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huaxiaozhuan.com/%E7%BB%9F%E8%AE%A1%E5%AD%A6%E4%B9%A0/chapters/16_CRF.html"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条件随机场是给定一组输入随机变量条件下另一组输出随机变量的条件概率分布模型，特点是假设输出随机变量构成马尔可夫随机场。</a:t>
            </a:r>
            <a:r>
              <a:rPr lang="en-US" altLang="zh-CN" dirty="0" err="1" smtClean="0"/>
              <a:t>Crf</a:t>
            </a:r>
            <a:r>
              <a:rPr lang="zh-CN" altLang="en-US" dirty="0" smtClean="0"/>
              <a:t>一般用于预测问题，这章我们仅讨论他们在标注问题上的应用。</a:t>
            </a:r>
            <a:endParaRPr lang="en-US" altLang="zh-CN" dirty="0" smtClean="0"/>
          </a:p>
          <a:p>
            <a:r>
              <a:rPr lang="zh-CN" altLang="en-US" dirty="0" smtClean="0"/>
              <a:t>这章主要讲线性链条件随机场。</a:t>
            </a:r>
            <a:endParaRPr lang="en-US" altLang="zh-CN" dirty="0" smtClean="0"/>
          </a:p>
          <a:p>
            <a:r>
              <a:rPr lang="zh-CN" altLang="en-US" dirty="0" smtClean="0"/>
              <a:t>下一页</a:t>
            </a:r>
            <a:endParaRPr lang="zh-CN" altLang="en-US" dirty="0"/>
          </a:p>
        </p:txBody>
      </p:sp>
      <p:sp>
        <p:nvSpPr>
          <p:cNvPr id="4" name="灯片编号占位符 3"/>
          <p:cNvSpPr>
            <a:spLocks noGrp="1"/>
          </p:cNvSpPr>
          <p:nvPr>
            <p:ph type="sldNum" sz="quarter" idx="10"/>
          </p:nvPr>
        </p:nvSpPr>
        <p:spPr/>
        <p:txBody>
          <a:bodyPr/>
          <a:lstStyle/>
          <a:p>
            <a:fld id="{FC72F90E-6701-4BAC-B1BC-3100DB10FD4D}" type="slidenum">
              <a:rPr lang="zh-CN" altLang="en-US" smtClean="0"/>
              <a:t>1</a:t>
            </a:fld>
            <a:endParaRPr lang="zh-CN" altLang="en-US"/>
          </a:p>
        </p:txBody>
      </p:sp>
    </p:spTree>
    <p:extLst>
      <p:ext uri="{BB962C8B-B14F-4D97-AF65-F5344CB8AC3E}">
        <p14:creationId xmlns:p14="http://schemas.microsoft.com/office/powerpoint/2010/main" val="795708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F90E-6701-4BAC-B1BC-3100DB10FD4D}" type="slidenum">
              <a:rPr lang="zh-CN" altLang="en-US" smtClean="0"/>
              <a:t>12</a:t>
            </a:fld>
            <a:endParaRPr lang="zh-CN" altLang="en-US"/>
          </a:p>
        </p:txBody>
      </p:sp>
    </p:spTree>
    <p:extLst>
      <p:ext uri="{BB962C8B-B14F-4D97-AF65-F5344CB8AC3E}">
        <p14:creationId xmlns:p14="http://schemas.microsoft.com/office/powerpoint/2010/main" val="3176543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首先定义条件随机场</a:t>
            </a:r>
            <a:endParaRPr lang="zh-CN" altLang="en-US" dirty="0"/>
          </a:p>
        </p:txBody>
      </p:sp>
      <p:sp>
        <p:nvSpPr>
          <p:cNvPr id="4" name="灯片编号占位符 3"/>
          <p:cNvSpPr>
            <a:spLocks noGrp="1"/>
          </p:cNvSpPr>
          <p:nvPr>
            <p:ph type="sldNum" sz="quarter" idx="10"/>
          </p:nvPr>
        </p:nvSpPr>
        <p:spPr/>
        <p:txBody>
          <a:bodyPr/>
          <a:lstStyle/>
          <a:p>
            <a:fld id="{FC72F90E-6701-4BAC-B1BC-3100DB10FD4D}" type="slidenum">
              <a:rPr lang="zh-CN" altLang="en-US" smtClean="0"/>
              <a:t>14</a:t>
            </a:fld>
            <a:endParaRPr lang="zh-CN" altLang="en-US"/>
          </a:p>
        </p:txBody>
      </p:sp>
    </p:spTree>
    <p:extLst>
      <p:ext uri="{BB962C8B-B14F-4D97-AF65-F5344CB8AC3E}">
        <p14:creationId xmlns:p14="http://schemas.microsoft.com/office/powerpoint/2010/main" val="3587440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线性链条件随机场模型的参数形式是最基本的形式，还有简化和矩阵形式。</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C72F90E-6701-4BAC-B1BC-3100DB10FD4D}" type="slidenum">
              <a:rPr lang="zh-CN" altLang="en-US" smtClean="0"/>
              <a:t>17</a:t>
            </a:fld>
            <a:endParaRPr lang="zh-CN" altLang="en-US"/>
          </a:p>
        </p:txBody>
      </p:sp>
    </p:spTree>
    <p:extLst>
      <p:ext uri="{BB962C8B-B14F-4D97-AF65-F5344CB8AC3E}">
        <p14:creationId xmlns:p14="http://schemas.microsoft.com/office/powerpoint/2010/main" val="3148937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F90E-6701-4BAC-B1BC-3100DB10FD4D}" type="slidenum">
              <a:rPr lang="zh-CN" altLang="en-US" smtClean="0"/>
              <a:t>18</a:t>
            </a:fld>
            <a:endParaRPr lang="zh-CN" altLang="en-US"/>
          </a:p>
        </p:txBody>
      </p:sp>
    </p:spTree>
    <p:extLst>
      <p:ext uri="{BB962C8B-B14F-4D97-AF65-F5344CB8AC3E}">
        <p14:creationId xmlns:p14="http://schemas.microsoft.com/office/powerpoint/2010/main" val="2018414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Mi</a:t>
            </a:r>
            <a:r>
              <a:rPr lang="en-US" altLang="zh-CN" dirty="0" smtClean="0"/>
              <a:t>(x)</a:t>
            </a:r>
            <a:r>
              <a:rPr lang="zh-CN" altLang="en-US" dirty="0" smtClean="0"/>
              <a:t>矩阵中每个元素代表在给定</a:t>
            </a:r>
            <a:r>
              <a:rPr lang="en-US" altLang="zh-CN" dirty="0" smtClean="0"/>
              <a:t>yi-1</a:t>
            </a:r>
            <a:r>
              <a:rPr lang="zh-CN" altLang="en-US" dirty="0" smtClean="0"/>
              <a:t>时，从</a:t>
            </a:r>
            <a:r>
              <a:rPr lang="en-US" altLang="zh-CN" dirty="0" smtClean="0"/>
              <a:t>yi-1</a:t>
            </a:r>
            <a:r>
              <a:rPr lang="zh-CN" altLang="en-US" dirty="0" smtClean="0"/>
              <a:t>转移到</a:t>
            </a:r>
            <a:r>
              <a:rPr lang="en-US" altLang="zh-CN" dirty="0" err="1" smtClean="0"/>
              <a:t>yi</a:t>
            </a:r>
            <a:r>
              <a:rPr lang="zh-CN" altLang="en-US" dirty="0" smtClean="0"/>
              <a:t>的非规范化概率</a:t>
            </a:r>
            <a:endParaRPr lang="zh-CN" altLang="en-US" dirty="0"/>
          </a:p>
        </p:txBody>
      </p:sp>
      <p:sp>
        <p:nvSpPr>
          <p:cNvPr id="4" name="灯片编号占位符 3"/>
          <p:cNvSpPr>
            <a:spLocks noGrp="1"/>
          </p:cNvSpPr>
          <p:nvPr>
            <p:ph type="sldNum" sz="quarter" idx="10"/>
          </p:nvPr>
        </p:nvSpPr>
        <p:spPr/>
        <p:txBody>
          <a:bodyPr/>
          <a:lstStyle/>
          <a:p>
            <a:fld id="{FC72F90E-6701-4BAC-B1BC-3100DB10FD4D}" type="slidenum">
              <a:rPr lang="zh-CN" altLang="en-US" smtClean="0"/>
              <a:t>21</a:t>
            </a:fld>
            <a:endParaRPr lang="zh-CN" altLang="en-US"/>
          </a:p>
        </p:txBody>
      </p:sp>
    </p:spTree>
    <p:extLst>
      <p:ext uri="{BB962C8B-B14F-4D97-AF65-F5344CB8AC3E}">
        <p14:creationId xmlns:p14="http://schemas.microsoft.com/office/powerpoint/2010/main" val="1541867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规范化因子是以</a:t>
            </a:r>
            <a:r>
              <a:rPr lang="en-US" altLang="zh-CN" dirty="0" smtClean="0"/>
              <a:t>start</a:t>
            </a:r>
            <a:r>
              <a:rPr lang="zh-CN" altLang="en-US" dirty="0" smtClean="0"/>
              <a:t>为起点，</a:t>
            </a:r>
            <a:r>
              <a:rPr lang="en-US" altLang="zh-CN" dirty="0" smtClean="0"/>
              <a:t>stop</a:t>
            </a:r>
            <a:r>
              <a:rPr lang="zh-CN" altLang="en-US" dirty="0" smtClean="0"/>
              <a:t>为终点通过状态的所有路径</a:t>
            </a:r>
            <a:r>
              <a:rPr lang="en-US" altLang="zh-CN" dirty="0" smtClean="0"/>
              <a:t>y1y2…</a:t>
            </a:r>
            <a:r>
              <a:rPr lang="en-US" altLang="zh-CN" dirty="0" err="1" smtClean="0"/>
              <a:t>yn</a:t>
            </a:r>
            <a:r>
              <a:rPr lang="zh-CN" altLang="en-US" dirty="0" smtClean="0"/>
              <a:t>的非规范化概率之和。</a:t>
            </a:r>
            <a:endParaRPr lang="en-US" altLang="zh-CN" dirty="0" smtClean="0"/>
          </a:p>
        </p:txBody>
      </p:sp>
      <p:sp>
        <p:nvSpPr>
          <p:cNvPr id="4" name="灯片编号占位符 3"/>
          <p:cNvSpPr>
            <a:spLocks noGrp="1"/>
          </p:cNvSpPr>
          <p:nvPr>
            <p:ph type="sldNum" sz="quarter" idx="10"/>
          </p:nvPr>
        </p:nvSpPr>
        <p:spPr/>
        <p:txBody>
          <a:bodyPr/>
          <a:lstStyle/>
          <a:p>
            <a:fld id="{FC72F90E-6701-4BAC-B1BC-3100DB10FD4D}" type="slidenum">
              <a:rPr lang="zh-CN" altLang="en-US" smtClean="0"/>
              <a:t>22</a:t>
            </a:fld>
            <a:endParaRPr lang="zh-CN" altLang="en-US"/>
          </a:p>
        </p:txBody>
      </p:sp>
    </p:spTree>
    <p:extLst>
      <p:ext uri="{BB962C8B-B14F-4D97-AF65-F5344CB8AC3E}">
        <p14:creationId xmlns:p14="http://schemas.microsoft.com/office/powerpoint/2010/main" val="4220145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这样</a:t>
            </a:r>
            <a:r>
              <a:rPr lang="en-US" altLang="zh-CN" dirty="0" smtClean="0"/>
              <a:t>2</a:t>
            </a:r>
            <a:r>
              <a:rPr lang="zh-CN" altLang="en-US" dirty="0" smtClean="0"/>
              <a:t>*</a:t>
            </a:r>
            <a:r>
              <a:rPr lang="en-US" altLang="zh-CN" dirty="0" smtClean="0"/>
              <a:t>2</a:t>
            </a:r>
            <a:r>
              <a:rPr lang="zh-CN" altLang="en-US" dirty="0" smtClean="0"/>
              <a:t>*</a:t>
            </a:r>
            <a:r>
              <a:rPr lang="en-US" altLang="zh-CN" dirty="0" smtClean="0"/>
              <a:t>2=8</a:t>
            </a:r>
            <a:r>
              <a:rPr lang="zh-CN" altLang="en-US" dirty="0" smtClean="0"/>
              <a:t>种路径</a:t>
            </a:r>
            <a:endParaRPr lang="zh-CN" altLang="en-US" dirty="0"/>
          </a:p>
        </p:txBody>
      </p:sp>
      <p:sp>
        <p:nvSpPr>
          <p:cNvPr id="4" name="灯片编号占位符 3"/>
          <p:cNvSpPr>
            <a:spLocks noGrp="1"/>
          </p:cNvSpPr>
          <p:nvPr>
            <p:ph type="sldNum" sz="quarter" idx="10"/>
          </p:nvPr>
        </p:nvSpPr>
        <p:spPr/>
        <p:txBody>
          <a:bodyPr/>
          <a:lstStyle/>
          <a:p>
            <a:fld id="{FC72F90E-6701-4BAC-B1BC-3100DB10FD4D}" type="slidenum">
              <a:rPr lang="zh-CN" altLang="en-US" smtClean="0"/>
              <a:t>24</a:t>
            </a:fld>
            <a:endParaRPr lang="zh-CN" altLang="en-US"/>
          </a:p>
        </p:txBody>
      </p:sp>
    </p:spTree>
    <p:extLst>
      <p:ext uri="{BB962C8B-B14F-4D97-AF65-F5344CB8AC3E}">
        <p14:creationId xmlns:p14="http://schemas.microsoft.com/office/powerpoint/2010/main" val="3072324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接下来来介绍条件随机场的三个问题，首先是概率计算问题</a:t>
            </a:r>
            <a:endParaRPr lang="zh-CN" altLang="en-US" dirty="0"/>
          </a:p>
        </p:txBody>
      </p:sp>
      <p:sp>
        <p:nvSpPr>
          <p:cNvPr id="4" name="灯片编号占位符 3"/>
          <p:cNvSpPr>
            <a:spLocks noGrp="1"/>
          </p:cNvSpPr>
          <p:nvPr>
            <p:ph type="sldNum" sz="quarter" idx="10"/>
          </p:nvPr>
        </p:nvSpPr>
        <p:spPr/>
        <p:txBody>
          <a:bodyPr/>
          <a:lstStyle/>
          <a:p>
            <a:fld id="{FC72F90E-6701-4BAC-B1BC-3100DB10FD4D}" type="slidenum">
              <a:rPr lang="zh-CN" altLang="en-US" smtClean="0"/>
              <a:t>26</a:t>
            </a:fld>
            <a:endParaRPr lang="zh-CN" altLang="en-US"/>
          </a:p>
        </p:txBody>
      </p:sp>
    </p:spTree>
    <p:extLst>
      <p:ext uri="{BB962C8B-B14F-4D97-AF65-F5344CB8AC3E}">
        <p14:creationId xmlns:p14="http://schemas.microsoft.com/office/powerpoint/2010/main" val="714814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介绍一下前向后向算法</a:t>
            </a:r>
            <a:endParaRPr lang="zh-CN" altLang="en-US" dirty="0"/>
          </a:p>
        </p:txBody>
      </p:sp>
      <p:sp>
        <p:nvSpPr>
          <p:cNvPr id="4" name="灯片编号占位符 3"/>
          <p:cNvSpPr>
            <a:spLocks noGrp="1"/>
          </p:cNvSpPr>
          <p:nvPr>
            <p:ph type="sldNum" sz="quarter" idx="10"/>
          </p:nvPr>
        </p:nvSpPr>
        <p:spPr/>
        <p:txBody>
          <a:bodyPr/>
          <a:lstStyle/>
          <a:p>
            <a:fld id="{FC72F90E-6701-4BAC-B1BC-3100DB10FD4D}" type="slidenum">
              <a:rPr lang="zh-CN" altLang="en-US" smtClean="0"/>
              <a:t>27</a:t>
            </a:fld>
            <a:endParaRPr lang="zh-CN" altLang="en-US"/>
          </a:p>
        </p:txBody>
      </p:sp>
    </p:spTree>
    <p:extLst>
      <p:ext uri="{BB962C8B-B14F-4D97-AF65-F5344CB8AC3E}">
        <p14:creationId xmlns:p14="http://schemas.microsoft.com/office/powerpoint/2010/main" val="2426154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http://www.huaxiaozhuan.com/%E7%BB%9F%E8%AE%A1%E5%AD%A6%E4%B9%A0/chapters/16_CRF.html</a:t>
            </a:r>
            <a:endParaRPr lang="en-US" altLang="zh-CN" dirty="0" smtClean="0"/>
          </a:p>
          <a:p>
            <a:endParaRPr lang="en-US" altLang="zh-CN" dirty="0" smtClean="0"/>
          </a:p>
          <a:p>
            <a:r>
              <a:rPr lang="zh-CN" altLang="en-US" dirty="0" smtClean="0"/>
              <a:t>这一部分讨论的是给定训练数据集估计条件随机场模型参数问题。</a:t>
            </a:r>
            <a:endParaRPr lang="en-US" altLang="zh-CN" dirty="0" smtClean="0"/>
          </a:p>
          <a:p>
            <a:r>
              <a:rPr lang="zh-CN" altLang="en-US" dirty="0" smtClean="0"/>
              <a:t>极大似然估计就是通过若干试验，观察其结果，利用试验结果得到某个参数值能够使样本出现的概率最大。</a:t>
            </a:r>
            <a:endParaRPr lang="zh-CN" altLang="en-US" dirty="0"/>
          </a:p>
        </p:txBody>
      </p:sp>
      <p:sp>
        <p:nvSpPr>
          <p:cNvPr id="4" name="灯片编号占位符 3"/>
          <p:cNvSpPr>
            <a:spLocks noGrp="1"/>
          </p:cNvSpPr>
          <p:nvPr>
            <p:ph type="sldNum" sz="quarter" idx="10"/>
          </p:nvPr>
        </p:nvSpPr>
        <p:spPr/>
        <p:txBody>
          <a:bodyPr/>
          <a:lstStyle/>
          <a:p>
            <a:fld id="{FC72F90E-6701-4BAC-B1BC-3100DB10FD4D}" type="slidenum">
              <a:rPr lang="zh-CN" altLang="en-US" smtClean="0"/>
              <a:t>32</a:t>
            </a:fld>
            <a:endParaRPr lang="zh-CN" altLang="en-US"/>
          </a:p>
        </p:txBody>
      </p:sp>
    </p:spTree>
    <p:extLst>
      <p:ext uri="{BB962C8B-B14F-4D97-AF65-F5344CB8AC3E}">
        <p14:creationId xmlns:p14="http://schemas.microsoft.com/office/powerpoint/2010/main" val="1366642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本章主要分为几个方面</a:t>
            </a:r>
            <a:r>
              <a:rPr lang="en-US" altLang="zh-CN" dirty="0" smtClean="0"/>
              <a:t>1 2</a:t>
            </a:r>
          </a:p>
          <a:p>
            <a:r>
              <a:rPr lang="zh-CN" altLang="en-US" dirty="0" smtClean="0"/>
              <a:t>最后介绍</a:t>
            </a:r>
            <a:r>
              <a:rPr lang="en-US" altLang="zh-CN" dirty="0" err="1" smtClean="0"/>
              <a:t>crf</a:t>
            </a:r>
            <a:r>
              <a:rPr lang="en-US" altLang="zh-CN" dirty="0" smtClean="0"/>
              <a:t> 3</a:t>
            </a:r>
            <a:r>
              <a:rPr lang="zh-CN" altLang="en-US" dirty="0" smtClean="0"/>
              <a:t>个基本问题</a:t>
            </a:r>
            <a:endParaRPr lang="zh-CN" altLang="en-US" dirty="0"/>
          </a:p>
        </p:txBody>
      </p:sp>
      <p:sp>
        <p:nvSpPr>
          <p:cNvPr id="4" name="灯片编号占位符 3"/>
          <p:cNvSpPr>
            <a:spLocks noGrp="1"/>
          </p:cNvSpPr>
          <p:nvPr>
            <p:ph type="sldNum" sz="quarter" idx="10"/>
          </p:nvPr>
        </p:nvSpPr>
        <p:spPr/>
        <p:txBody>
          <a:bodyPr/>
          <a:lstStyle/>
          <a:p>
            <a:fld id="{FC72F90E-6701-4BAC-B1BC-3100DB10FD4D}" type="slidenum">
              <a:rPr lang="zh-CN" altLang="en-US" smtClean="0"/>
              <a:t>2</a:t>
            </a:fld>
            <a:endParaRPr lang="zh-CN" altLang="en-US"/>
          </a:p>
        </p:txBody>
      </p:sp>
    </p:spTree>
    <p:extLst>
      <p:ext uri="{BB962C8B-B14F-4D97-AF65-F5344CB8AC3E}">
        <p14:creationId xmlns:p14="http://schemas.microsoft.com/office/powerpoint/2010/main" val="2319372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http://www.huaxiaozhuan.com/%E7%BB%9F%E8%AE%A1%E5%AD%A6%E4%B9%A0/chapters/16_CRF.html</a:t>
            </a:r>
            <a:endParaRPr lang="zh-CN" altLang="en-US" dirty="0"/>
          </a:p>
        </p:txBody>
      </p:sp>
      <p:sp>
        <p:nvSpPr>
          <p:cNvPr id="4" name="灯片编号占位符 3"/>
          <p:cNvSpPr>
            <a:spLocks noGrp="1"/>
          </p:cNvSpPr>
          <p:nvPr>
            <p:ph type="sldNum" sz="quarter" idx="10"/>
          </p:nvPr>
        </p:nvSpPr>
        <p:spPr/>
        <p:txBody>
          <a:bodyPr/>
          <a:lstStyle/>
          <a:p>
            <a:fld id="{FC72F90E-6701-4BAC-B1BC-3100DB10FD4D}" type="slidenum">
              <a:rPr lang="zh-CN" altLang="en-US" smtClean="0"/>
              <a:t>33</a:t>
            </a:fld>
            <a:endParaRPr lang="zh-CN" altLang="en-US"/>
          </a:p>
        </p:txBody>
      </p:sp>
    </p:spTree>
    <p:extLst>
      <p:ext uri="{BB962C8B-B14F-4D97-AF65-F5344CB8AC3E}">
        <p14:creationId xmlns:p14="http://schemas.microsoft.com/office/powerpoint/2010/main" val="3282419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http://www.huaxiaozhuan.com/%E7%BB%9F%E8%AE%A1%E5%AD%A6%E4%B9%A0/chapters/16_CRF.html</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C72F90E-6701-4BAC-B1BC-3100DB10FD4D}" type="slidenum">
              <a:rPr lang="zh-CN" altLang="en-US" smtClean="0"/>
              <a:t>34</a:t>
            </a:fld>
            <a:endParaRPr lang="zh-CN" altLang="en-US"/>
          </a:p>
        </p:txBody>
      </p:sp>
    </p:spTree>
    <p:extLst>
      <p:ext uri="{BB962C8B-B14F-4D97-AF65-F5344CB8AC3E}">
        <p14:creationId xmlns:p14="http://schemas.microsoft.com/office/powerpoint/2010/main" val="2744686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Ep[</a:t>
            </a:r>
            <a:r>
              <a:rPr lang="en-US" altLang="zh-CN" dirty="0" err="1" smtClean="0"/>
              <a:t>tk</a:t>
            </a:r>
            <a:r>
              <a:rPr lang="en-US" altLang="zh-CN" dirty="0" smtClean="0"/>
              <a:t>]</a:t>
            </a:r>
            <a:r>
              <a:rPr lang="zh-CN" altLang="en-US" dirty="0" smtClean="0"/>
              <a:t>是特征函数关于经验分布</a:t>
            </a:r>
            <a:r>
              <a:rPr lang="en-US" altLang="zh-CN" dirty="0" smtClean="0"/>
              <a:t>p</a:t>
            </a:r>
            <a:r>
              <a:rPr lang="zh-CN" altLang="en-US" dirty="0" smtClean="0"/>
              <a:t>（</a:t>
            </a:r>
            <a:r>
              <a:rPr lang="en-US" altLang="zh-CN" dirty="0" err="1" smtClean="0"/>
              <a:t>xy</a:t>
            </a:r>
            <a:r>
              <a:rPr lang="zh-CN" altLang="en-US" dirty="0" smtClean="0"/>
              <a:t>）的期望值，具体的推导第六章最大熵模型中已经讲了</a:t>
            </a:r>
            <a:endParaRPr lang="zh-CN" altLang="en-US" dirty="0"/>
          </a:p>
        </p:txBody>
      </p:sp>
      <p:sp>
        <p:nvSpPr>
          <p:cNvPr id="4" name="灯片编号占位符 3"/>
          <p:cNvSpPr>
            <a:spLocks noGrp="1"/>
          </p:cNvSpPr>
          <p:nvPr>
            <p:ph type="sldNum" sz="quarter" idx="10"/>
          </p:nvPr>
        </p:nvSpPr>
        <p:spPr/>
        <p:txBody>
          <a:bodyPr/>
          <a:lstStyle/>
          <a:p>
            <a:fld id="{FC72F90E-6701-4BAC-B1BC-3100DB10FD4D}" type="slidenum">
              <a:rPr lang="zh-CN" altLang="en-US" smtClean="0"/>
              <a:t>36</a:t>
            </a:fld>
            <a:endParaRPr lang="zh-CN" altLang="en-US"/>
          </a:p>
        </p:txBody>
      </p:sp>
    </p:spTree>
    <p:extLst>
      <p:ext uri="{BB962C8B-B14F-4D97-AF65-F5344CB8AC3E}">
        <p14:creationId xmlns:p14="http://schemas.microsoft.com/office/powerpoint/2010/main" val="29770910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Ep[</a:t>
            </a:r>
            <a:r>
              <a:rPr lang="en-US" altLang="zh-CN" dirty="0" err="1" smtClean="0"/>
              <a:t>tk</a:t>
            </a:r>
            <a:r>
              <a:rPr lang="en-US" altLang="zh-CN" dirty="0" smtClean="0"/>
              <a:t>]</a:t>
            </a:r>
            <a:r>
              <a:rPr lang="zh-CN" altLang="en-US" dirty="0" smtClean="0"/>
              <a:t>是特征函数关于模型</a:t>
            </a:r>
            <a:r>
              <a:rPr lang="en-US" altLang="zh-CN" dirty="0" smtClean="0"/>
              <a:t>p</a:t>
            </a:r>
            <a:r>
              <a:rPr lang="zh-CN" altLang="en-US" dirty="0" smtClean="0"/>
              <a:t>（</a:t>
            </a:r>
            <a:r>
              <a:rPr lang="en-US" altLang="zh-CN" dirty="0" err="1" smtClean="0"/>
              <a:t>y|x</a:t>
            </a:r>
            <a:r>
              <a:rPr lang="zh-CN" altLang="en-US" dirty="0" smtClean="0"/>
              <a:t>）与经验分布</a:t>
            </a:r>
            <a:r>
              <a:rPr lang="en-US" altLang="zh-CN" dirty="0" smtClean="0"/>
              <a:t>p(x)</a:t>
            </a:r>
            <a:r>
              <a:rPr lang="zh-CN" altLang="en-US" dirty="0" smtClean="0"/>
              <a:t>的期望值</a:t>
            </a:r>
            <a:endParaRPr lang="zh-CN" altLang="en-US" dirty="0"/>
          </a:p>
        </p:txBody>
      </p:sp>
      <p:sp>
        <p:nvSpPr>
          <p:cNvPr id="4" name="灯片编号占位符 3"/>
          <p:cNvSpPr>
            <a:spLocks noGrp="1"/>
          </p:cNvSpPr>
          <p:nvPr>
            <p:ph type="sldNum" sz="quarter" idx="10"/>
          </p:nvPr>
        </p:nvSpPr>
        <p:spPr/>
        <p:txBody>
          <a:bodyPr/>
          <a:lstStyle/>
          <a:p>
            <a:fld id="{FC72F90E-6701-4BAC-B1BC-3100DB10FD4D}" type="slidenum">
              <a:rPr lang="zh-CN" altLang="en-US" smtClean="0"/>
              <a:t>41</a:t>
            </a:fld>
            <a:endParaRPr lang="zh-CN" altLang="en-US"/>
          </a:p>
        </p:txBody>
      </p:sp>
    </p:spTree>
    <p:extLst>
      <p:ext uri="{BB962C8B-B14F-4D97-AF65-F5344CB8AC3E}">
        <p14:creationId xmlns:p14="http://schemas.microsoft.com/office/powerpoint/2010/main" val="1907816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拟牛顿法是求解无约束最优化问题的常用方法，每一步求解目标函数近似的黑塞矩阵也就是二阶导数矩阵</a:t>
            </a:r>
            <a:endParaRPr lang="en-US" altLang="zh-CN" dirty="0" smtClean="0"/>
          </a:p>
          <a:p>
            <a:r>
              <a:rPr lang="zh-CN" altLang="en-US" dirty="0" smtClean="0"/>
              <a:t>具体的牛顿法和拟牛顿法，可以参见附录</a:t>
            </a:r>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fld id="{FC72F90E-6701-4BAC-B1BC-3100DB10FD4D}" type="slidenum">
              <a:rPr lang="zh-CN" altLang="en-US" smtClean="0"/>
              <a:t>45</a:t>
            </a:fld>
            <a:endParaRPr lang="zh-CN" altLang="en-US"/>
          </a:p>
        </p:txBody>
      </p:sp>
    </p:spTree>
    <p:extLst>
      <p:ext uri="{BB962C8B-B14F-4D97-AF65-F5344CB8AC3E}">
        <p14:creationId xmlns:p14="http://schemas.microsoft.com/office/powerpoint/2010/main" val="4215144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图的定义就不用说了</a:t>
            </a:r>
            <a:endParaRPr lang="en-US" altLang="zh-CN" dirty="0" smtClean="0"/>
          </a:p>
          <a:p>
            <a:r>
              <a:rPr lang="zh-CN" altLang="en-US" dirty="0" smtClean="0"/>
              <a:t>概率图模型的就是</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FC72F90E-6701-4BAC-B1BC-3100DB10FD4D}" type="slidenum">
              <a:rPr lang="zh-CN" altLang="en-US" smtClean="0"/>
              <a:t>4</a:t>
            </a:fld>
            <a:endParaRPr lang="zh-CN" altLang="en-US"/>
          </a:p>
        </p:txBody>
      </p:sp>
    </p:spTree>
    <p:extLst>
      <p:ext uri="{BB962C8B-B14F-4D97-AF65-F5344CB8AC3E}">
        <p14:creationId xmlns:p14="http://schemas.microsoft.com/office/powerpoint/2010/main" val="3327107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如果给定联合概率分布和他对应的无向图，定义图中节点之间存在的性质，有三种</a:t>
            </a:r>
            <a:endParaRPr lang="zh-CN" altLang="en-US" dirty="0"/>
          </a:p>
        </p:txBody>
      </p:sp>
      <p:sp>
        <p:nvSpPr>
          <p:cNvPr id="4" name="灯片编号占位符 3"/>
          <p:cNvSpPr>
            <a:spLocks noGrp="1"/>
          </p:cNvSpPr>
          <p:nvPr>
            <p:ph type="sldNum" sz="quarter" idx="10"/>
          </p:nvPr>
        </p:nvSpPr>
        <p:spPr/>
        <p:txBody>
          <a:bodyPr/>
          <a:lstStyle/>
          <a:p>
            <a:fld id="{FC72F90E-6701-4BAC-B1BC-3100DB10FD4D}" type="slidenum">
              <a:rPr lang="zh-CN" altLang="en-US" smtClean="0"/>
              <a:t>5</a:t>
            </a:fld>
            <a:endParaRPr lang="zh-CN" altLang="en-US"/>
          </a:p>
        </p:txBody>
      </p:sp>
    </p:spTree>
    <p:extLst>
      <p:ext uri="{BB962C8B-B14F-4D97-AF65-F5344CB8AC3E}">
        <p14:creationId xmlns:p14="http://schemas.microsoft.com/office/powerpoint/2010/main" val="3374731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给定随机变量</a:t>
            </a:r>
            <a:r>
              <a:rPr lang="en-US" altLang="zh-CN" dirty="0" err="1" smtClean="0"/>
              <a:t>Yw</a:t>
            </a:r>
            <a:r>
              <a:rPr lang="zh-CN" altLang="en-US" dirty="0" smtClean="0"/>
              <a:t>的条件下，随机变量</a:t>
            </a:r>
            <a:r>
              <a:rPr lang="en-US" altLang="zh-CN" dirty="0" err="1" smtClean="0"/>
              <a:t>Yv</a:t>
            </a:r>
            <a:r>
              <a:rPr lang="zh-CN" altLang="en-US" dirty="0" smtClean="0"/>
              <a:t>和</a:t>
            </a:r>
            <a:r>
              <a:rPr lang="en-US" altLang="zh-CN" dirty="0" err="1" smtClean="0"/>
              <a:t>Yo</a:t>
            </a:r>
            <a:r>
              <a:rPr lang="zh-CN" altLang="en-US" dirty="0" smtClean="0"/>
              <a:t>是条件独立的</a:t>
            </a:r>
            <a:endParaRPr lang="zh-CN" altLang="en-US" dirty="0"/>
          </a:p>
        </p:txBody>
      </p:sp>
      <p:sp>
        <p:nvSpPr>
          <p:cNvPr id="4" name="灯片编号占位符 3"/>
          <p:cNvSpPr>
            <a:spLocks noGrp="1"/>
          </p:cNvSpPr>
          <p:nvPr>
            <p:ph type="sldNum" sz="quarter" idx="10"/>
          </p:nvPr>
        </p:nvSpPr>
        <p:spPr/>
        <p:txBody>
          <a:bodyPr/>
          <a:lstStyle/>
          <a:p>
            <a:fld id="{FC72F90E-6701-4BAC-B1BC-3100DB10FD4D}" type="slidenum">
              <a:rPr lang="zh-CN" altLang="en-US" smtClean="0"/>
              <a:t>7</a:t>
            </a:fld>
            <a:endParaRPr lang="zh-CN" altLang="en-US"/>
          </a:p>
        </p:txBody>
      </p:sp>
    </p:spTree>
    <p:extLst>
      <p:ext uri="{BB962C8B-B14F-4D97-AF65-F5344CB8AC3E}">
        <p14:creationId xmlns:p14="http://schemas.microsoft.com/office/powerpoint/2010/main" val="168316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给定随机变量</a:t>
            </a:r>
            <a:r>
              <a:rPr lang="en-US" altLang="zh-CN" dirty="0" err="1" smtClean="0"/>
              <a:t>Yc</a:t>
            </a:r>
            <a:r>
              <a:rPr lang="zh-CN" altLang="en-US" dirty="0" smtClean="0"/>
              <a:t>的条件下，随机变量</a:t>
            </a:r>
            <a:r>
              <a:rPr lang="en-US" altLang="zh-CN" dirty="0" err="1" smtClean="0"/>
              <a:t>Ya</a:t>
            </a:r>
            <a:r>
              <a:rPr lang="zh-CN" altLang="en-US" dirty="0" smtClean="0"/>
              <a:t>和</a:t>
            </a:r>
            <a:r>
              <a:rPr lang="en-US" altLang="zh-CN" dirty="0" err="1" smtClean="0"/>
              <a:t>Yb</a:t>
            </a:r>
            <a:r>
              <a:rPr lang="zh-CN" altLang="en-US" dirty="0" smtClean="0"/>
              <a:t>是条件独立的</a:t>
            </a:r>
          </a:p>
          <a:p>
            <a:endParaRPr lang="zh-CN" altLang="en-US" dirty="0"/>
          </a:p>
        </p:txBody>
      </p:sp>
      <p:sp>
        <p:nvSpPr>
          <p:cNvPr id="4" name="灯片编号占位符 3"/>
          <p:cNvSpPr>
            <a:spLocks noGrp="1"/>
          </p:cNvSpPr>
          <p:nvPr>
            <p:ph type="sldNum" sz="quarter" idx="10"/>
          </p:nvPr>
        </p:nvSpPr>
        <p:spPr/>
        <p:txBody>
          <a:bodyPr/>
          <a:lstStyle/>
          <a:p>
            <a:fld id="{FC72F90E-6701-4BAC-B1BC-3100DB10FD4D}" type="slidenum">
              <a:rPr lang="zh-CN" altLang="en-US" smtClean="0"/>
              <a:t>8</a:t>
            </a:fld>
            <a:endParaRPr lang="zh-CN" altLang="en-US"/>
          </a:p>
        </p:txBody>
      </p:sp>
    </p:spTree>
    <p:extLst>
      <p:ext uri="{BB962C8B-B14F-4D97-AF65-F5344CB8AC3E}">
        <p14:creationId xmlns:p14="http://schemas.microsoft.com/office/powerpoint/2010/main" val="3608257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定义概率无向图模型。</a:t>
            </a:r>
            <a:endParaRPr lang="en-US" altLang="zh-CN" dirty="0" smtClean="0"/>
          </a:p>
          <a:p>
            <a:r>
              <a:rPr lang="zh-CN" altLang="en-US" dirty="0" smtClean="0"/>
              <a:t>我们关心的是如何求联合概率分布，对于给定的图模型，我们希望将整体的联合概率写成若干子联合概率的乘积形式，就是将联合概率分布进行因子分解。</a:t>
            </a:r>
            <a:endParaRPr lang="zh-CN" altLang="en-US" dirty="0"/>
          </a:p>
        </p:txBody>
      </p:sp>
      <p:sp>
        <p:nvSpPr>
          <p:cNvPr id="4" name="灯片编号占位符 3"/>
          <p:cNvSpPr>
            <a:spLocks noGrp="1"/>
          </p:cNvSpPr>
          <p:nvPr>
            <p:ph type="sldNum" sz="quarter" idx="10"/>
          </p:nvPr>
        </p:nvSpPr>
        <p:spPr/>
        <p:txBody>
          <a:bodyPr/>
          <a:lstStyle/>
          <a:p>
            <a:fld id="{FC72F90E-6701-4BAC-B1BC-3100DB10FD4D}" type="slidenum">
              <a:rPr lang="zh-CN" altLang="en-US" smtClean="0"/>
              <a:t>9</a:t>
            </a:fld>
            <a:endParaRPr lang="zh-CN" altLang="en-US"/>
          </a:p>
        </p:txBody>
      </p:sp>
    </p:spTree>
    <p:extLst>
      <p:ext uri="{BB962C8B-B14F-4D97-AF65-F5344CB8AC3E}">
        <p14:creationId xmlns:p14="http://schemas.microsoft.com/office/powerpoint/2010/main" val="3043347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首先给出无向图中团与最大团的定义。</a:t>
            </a:r>
            <a:endParaRPr lang="zh-CN" altLang="en-US" dirty="0"/>
          </a:p>
        </p:txBody>
      </p:sp>
      <p:sp>
        <p:nvSpPr>
          <p:cNvPr id="4" name="灯片编号占位符 3"/>
          <p:cNvSpPr>
            <a:spLocks noGrp="1"/>
          </p:cNvSpPr>
          <p:nvPr>
            <p:ph type="sldNum" sz="quarter" idx="10"/>
          </p:nvPr>
        </p:nvSpPr>
        <p:spPr/>
        <p:txBody>
          <a:bodyPr/>
          <a:lstStyle/>
          <a:p>
            <a:fld id="{FC72F90E-6701-4BAC-B1BC-3100DB10FD4D}" type="slidenum">
              <a:rPr lang="zh-CN" altLang="en-US" smtClean="0"/>
              <a:t>10</a:t>
            </a:fld>
            <a:endParaRPr lang="zh-CN" altLang="en-US"/>
          </a:p>
        </p:txBody>
      </p:sp>
    </p:spTree>
    <p:extLst>
      <p:ext uri="{BB962C8B-B14F-4D97-AF65-F5344CB8AC3E}">
        <p14:creationId xmlns:p14="http://schemas.microsoft.com/office/powerpoint/2010/main" val="1743290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对于联合概率分布的分解，则一定要让 </a:t>
            </a:r>
            <a:r>
              <a:rPr lang="en-US" altLang="zh-CN" sz="1200" b="0" i="0" kern="1200" dirty="0" smtClean="0">
                <a:solidFill>
                  <a:schemeClr val="tx1"/>
                </a:solidFill>
                <a:effectLst/>
                <a:latin typeface="+mn-lt"/>
                <a:ea typeface="+mn-ea"/>
                <a:cs typeface="+mn-cs"/>
              </a:rPr>
              <a:t>Xi</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Xj</a:t>
            </a:r>
            <a:r>
              <a:rPr lang="zh-CN" altLang="en-US" sz="1200" b="0" i="0" kern="1200" dirty="0" smtClean="0">
                <a:solidFill>
                  <a:schemeClr val="tx1"/>
                </a:solidFill>
                <a:effectLst/>
                <a:latin typeface="+mn-lt"/>
                <a:ea typeface="+mn-ea"/>
                <a:cs typeface="+mn-cs"/>
              </a:rPr>
              <a:t>不能出现在同一个因子中，从而让属于这个图的所有可能的概率分布都满足条件独立性质。</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势函数是定义在随机变量子集上的非负实函数，主要用于定义概率分布函数</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用于 团中的变量关系进行建模</a:t>
            </a:r>
            <a:endParaRPr lang="zh-CN" altLang="en-US" dirty="0" smtClean="0"/>
          </a:p>
          <a:p>
            <a:r>
              <a:rPr lang="en-US" altLang="zh-CN" sz="1200" b="0" i="0" kern="1200" dirty="0" smtClean="0">
                <a:solidFill>
                  <a:schemeClr val="tx1"/>
                </a:solidFill>
                <a:effectLst/>
                <a:latin typeface="+mn-lt"/>
                <a:ea typeface="+mn-ea"/>
                <a:cs typeface="+mn-cs"/>
              </a:rPr>
              <a:t>Z</a:t>
            </a:r>
            <a:r>
              <a:rPr lang="zh-CN" altLang="en-US" sz="1200" b="0" i="0" kern="1200" dirty="0" smtClean="0">
                <a:solidFill>
                  <a:schemeClr val="tx1"/>
                </a:solidFill>
                <a:effectLst/>
                <a:latin typeface="+mn-lt"/>
                <a:ea typeface="+mn-ea"/>
                <a:cs typeface="+mn-cs"/>
              </a:rPr>
              <a:t>是规范化因子，确保</a:t>
            </a:r>
            <a:r>
              <a:rPr lang="en-US" altLang="zh-CN" sz="1200" b="0" i="0" kern="1200" dirty="0" smtClean="0">
                <a:solidFill>
                  <a:schemeClr val="tx1"/>
                </a:solidFill>
                <a:effectLst/>
                <a:latin typeface="+mn-lt"/>
                <a:ea typeface="+mn-ea"/>
                <a:cs typeface="+mn-cs"/>
              </a:rPr>
              <a:t>P(X)</a:t>
            </a:r>
            <a:r>
              <a:rPr lang="zh-CN" altLang="en-US" sz="1200" b="0" i="0" kern="1200" dirty="0" smtClean="0">
                <a:solidFill>
                  <a:schemeClr val="tx1"/>
                </a:solidFill>
                <a:effectLst/>
                <a:latin typeface="+mn-lt"/>
                <a:ea typeface="+mn-ea"/>
                <a:cs typeface="+mn-cs"/>
              </a:rPr>
              <a:t>满足概率的定义</a:t>
            </a:r>
            <a:r>
              <a:rPr lang="en-US" altLang="zh-CN"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FC72F90E-6701-4BAC-B1BC-3100DB10FD4D}" type="slidenum">
              <a:rPr lang="zh-CN" altLang="en-US" smtClean="0"/>
              <a:t>11</a:t>
            </a:fld>
            <a:endParaRPr lang="zh-CN" altLang="en-US"/>
          </a:p>
        </p:txBody>
      </p:sp>
    </p:spTree>
    <p:extLst>
      <p:ext uri="{BB962C8B-B14F-4D97-AF65-F5344CB8AC3E}">
        <p14:creationId xmlns:p14="http://schemas.microsoft.com/office/powerpoint/2010/main" val="3855240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82841" y="571550"/>
            <a:ext cx="8378316" cy="70993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04646"/>
                </a:solidFill>
                <a:latin typeface="Droid Sans Fallback"/>
                <a:cs typeface="Droid Sans Fallback"/>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Droid Sans Fallback"/>
                <a:cs typeface="Droid Sans Fallb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04646"/>
                </a:solidFill>
                <a:latin typeface="Droid Sans Fallback"/>
                <a:cs typeface="Droid Sans Fallback"/>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04646"/>
                </a:solidFill>
                <a:latin typeface="Droid Sans Fallback"/>
                <a:cs typeface="Droid Sans Fallb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0" y="0"/>
            <a:ext cx="9144000" cy="1039368"/>
          </a:xfrm>
          <a:prstGeom prst="rect">
            <a:avLst/>
          </a:prstGeom>
          <a:blipFill>
            <a:blip r:embed="rId8" cstate="print"/>
            <a:stretch>
              <a:fillRect/>
            </a:stretch>
          </a:blipFill>
        </p:spPr>
        <p:txBody>
          <a:bodyPr wrap="square" lIns="0" tIns="0" rIns="0" bIns="0" rtlCol="0"/>
          <a:lstStyle/>
          <a:p>
            <a:endParaRPr/>
          </a:p>
        </p:txBody>
      </p:sp>
      <p:sp>
        <p:nvSpPr>
          <p:cNvPr id="18" name="bk object 18"/>
          <p:cNvSpPr/>
          <p:nvPr/>
        </p:nvSpPr>
        <p:spPr>
          <a:xfrm>
            <a:off x="4376928" y="0"/>
            <a:ext cx="4767072" cy="606551"/>
          </a:xfrm>
          <a:prstGeom prst="rect">
            <a:avLst/>
          </a:prstGeom>
          <a:blipFill>
            <a:blip r:embed="rId9" cstate="print"/>
            <a:stretch>
              <a:fillRect/>
            </a:stretch>
          </a:blipFill>
        </p:spPr>
        <p:txBody>
          <a:bodyPr wrap="square" lIns="0" tIns="0" rIns="0" bIns="0" rtlCol="0"/>
          <a:lstStyle/>
          <a:p>
            <a:endParaRPr/>
          </a:p>
        </p:txBody>
      </p:sp>
      <p:sp>
        <p:nvSpPr>
          <p:cNvPr id="19" name="bk object 19"/>
          <p:cNvSpPr/>
          <p:nvPr/>
        </p:nvSpPr>
        <p:spPr>
          <a:xfrm>
            <a:off x="0" y="0"/>
            <a:ext cx="9089945" cy="1020521"/>
          </a:xfrm>
          <a:prstGeom prst="rect">
            <a:avLst/>
          </a:prstGeom>
          <a:blipFill>
            <a:blip r:embed="rId10" cstate="print"/>
            <a:stretch>
              <a:fillRect/>
            </a:stretch>
          </a:blipFill>
        </p:spPr>
        <p:txBody>
          <a:bodyPr wrap="square" lIns="0" tIns="0" rIns="0" bIns="0" rtlCol="0"/>
          <a:lstStyle/>
          <a:p>
            <a:endParaRPr/>
          </a:p>
        </p:txBody>
      </p:sp>
      <p:sp>
        <p:nvSpPr>
          <p:cNvPr id="20" name="bk object 20"/>
          <p:cNvSpPr/>
          <p:nvPr/>
        </p:nvSpPr>
        <p:spPr>
          <a:xfrm>
            <a:off x="0" y="52425"/>
            <a:ext cx="9144000" cy="901700"/>
          </a:xfrm>
          <a:prstGeom prst="rect">
            <a:avLst/>
          </a:prstGeom>
          <a:blipFill>
            <a:blip r:embed="rId11" cstate="print"/>
            <a:stretch>
              <a:fillRect/>
            </a:stretch>
          </a:blipFill>
        </p:spPr>
        <p:txBody>
          <a:bodyPr wrap="square" lIns="0" tIns="0" rIns="0" bIns="0" rtlCol="0"/>
          <a:lstStyle/>
          <a:p>
            <a:endParaRPr/>
          </a:p>
        </p:txBody>
      </p:sp>
      <p:sp>
        <p:nvSpPr>
          <p:cNvPr id="2" name="Holder 2"/>
          <p:cNvSpPr>
            <a:spLocks noGrp="1"/>
          </p:cNvSpPr>
          <p:nvPr>
            <p:ph type="title"/>
          </p:nvPr>
        </p:nvSpPr>
        <p:spPr>
          <a:xfrm>
            <a:off x="382841" y="487730"/>
            <a:ext cx="5104130" cy="786130"/>
          </a:xfrm>
          <a:prstGeom prst="rect">
            <a:avLst/>
          </a:prstGeom>
        </p:spPr>
        <p:txBody>
          <a:bodyPr wrap="square" lIns="0" tIns="0" rIns="0" bIns="0">
            <a:spAutoFit/>
          </a:bodyPr>
          <a:lstStyle>
            <a:lvl1pPr>
              <a:defRPr sz="5000" b="0" i="0">
                <a:solidFill>
                  <a:srgbClr val="004646"/>
                </a:solidFill>
                <a:latin typeface="Droid Sans Fallback"/>
                <a:cs typeface="Droid Sans Fallback"/>
              </a:defRPr>
            </a:lvl1pPr>
          </a:lstStyle>
          <a:p>
            <a:endParaRPr/>
          </a:p>
        </p:txBody>
      </p:sp>
      <p:sp>
        <p:nvSpPr>
          <p:cNvPr id="3" name="Holder 3"/>
          <p:cNvSpPr>
            <a:spLocks noGrp="1"/>
          </p:cNvSpPr>
          <p:nvPr>
            <p:ph type="body" idx="1"/>
          </p:nvPr>
        </p:nvSpPr>
        <p:spPr>
          <a:xfrm>
            <a:off x="527507" y="1637055"/>
            <a:ext cx="8088985" cy="1924685"/>
          </a:xfrm>
          <a:prstGeom prst="rect">
            <a:avLst/>
          </a:prstGeom>
        </p:spPr>
        <p:txBody>
          <a:bodyPr wrap="square" lIns="0" tIns="0" rIns="0" bIns="0">
            <a:spAutoFit/>
          </a:bodyPr>
          <a:lstStyle>
            <a:lvl1pPr>
              <a:defRPr sz="2600" b="0" i="0">
                <a:solidFill>
                  <a:schemeClr val="tx1"/>
                </a:solidFill>
                <a:latin typeface="Droid Sans Fallback"/>
                <a:cs typeface="Droid Sans Fallback"/>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10/28/2019</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6.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s>
</file>

<file path=ppt/slides/_rels/slide1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1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1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1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2.xml"/><Relationship Id="rId5" Type="http://schemas.openxmlformats.org/officeDocument/2006/relationships/image" Target="../media/image32.jpg"/><Relationship Id="rId4" Type="http://schemas.openxmlformats.org/officeDocument/2006/relationships/image" Target="../media/image36.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2.xml"/><Relationship Id="rId5" Type="http://schemas.openxmlformats.org/officeDocument/2006/relationships/image" Target="../media/image40.jpg"/><Relationship Id="rId4" Type="http://schemas.openxmlformats.org/officeDocument/2006/relationships/image" Target="../media/image39.jpg"/></Relationships>
</file>

<file path=ppt/slides/_rels/slide21.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3.jpg"/><Relationship Id="rId4" Type="http://schemas.openxmlformats.org/officeDocument/2006/relationships/image" Target="../media/image42.jpg"/></Relationships>
</file>

<file path=ppt/slides/_rels/slide22.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6.jpg"/><Relationship Id="rId4" Type="http://schemas.openxmlformats.org/officeDocument/2006/relationships/image" Target="../media/image45.jpg"/></Relationships>
</file>

<file path=ppt/slides/_rels/slide23.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6.jpg"/><Relationship Id="rId5" Type="http://schemas.openxmlformats.org/officeDocument/2006/relationships/image" Target="../media/image55.jpg"/><Relationship Id="rId4" Type="http://schemas.openxmlformats.org/officeDocument/2006/relationships/image" Target="../media/image54.jpg"/></Relationships>
</file>

<file path=ppt/slides/_rels/slide28.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image" Target="../media/image57.jpg"/><Relationship Id="rId1" Type="http://schemas.openxmlformats.org/officeDocument/2006/relationships/slideLayout" Target="../slideLayouts/slideLayout2.xml"/><Relationship Id="rId6" Type="http://schemas.openxmlformats.org/officeDocument/2006/relationships/image" Target="../media/image61.jpg"/><Relationship Id="rId5" Type="http://schemas.openxmlformats.org/officeDocument/2006/relationships/image" Target="../media/image60.jpg"/><Relationship Id="rId4" Type="http://schemas.openxmlformats.org/officeDocument/2006/relationships/image" Target="../media/image59.jpg"/></Relationships>
</file>

<file path=ppt/slides/_rels/slide29.xml.rels><?xml version="1.0" encoding="UTF-8" standalone="yes"?>
<Relationships xmlns="http://schemas.openxmlformats.org/package/2006/relationships"><Relationship Id="rId3" Type="http://schemas.openxmlformats.org/officeDocument/2006/relationships/image" Target="../media/image63.jpg"/><Relationship Id="rId2" Type="http://schemas.openxmlformats.org/officeDocument/2006/relationships/image" Target="../media/image62.jpg"/><Relationship Id="rId1" Type="http://schemas.openxmlformats.org/officeDocument/2006/relationships/slideLayout" Target="../slideLayouts/slideLayout2.xml"/><Relationship Id="rId4" Type="http://schemas.openxmlformats.org/officeDocument/2006/relationships/image" Target="../media/image6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6.jpg"/><Relationship Id="rId2" Type="http://schemas.openxmlformats.org/officeDocument/2006/relationships/image" Target="../media/image6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8.jpg"/><Relationship Id="rId2" Type="http://schemas.openxmlformats.org/officeDocument/2006/relationships/image" Target="../media/image67.jpg"/><Relationship Id="rId1" Type="http://schemas.openxmlformats.org/officeDocument/2006/relationships/slideLayout" Target="../slideLayouts/slideLayout1.xml"/><Relationship Id="rId5" Type="http://schemas.openxmlformats.org/officeDocument/2006/relationships/image" Target="../media/image70.jpg"/><Relationship Id="rId4" Type="http://schemas.openxmlformats.org/officeDocument/2006/relationships/image" Target="../media/image69.jpg"/></Relationships>
</file>

<file path=ppt/slides/_rels/slide3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3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35.xml.rels><?xml version="1.0" encoding="UTF-8" standalone="yes"?>
<Relationships xmlns="http://schemas.openxmlformats.org/package/2006/relationships"><Relationship Id="rId3" Type="http://schemas.openxmlformats.org/officeDocument/2006/relationships/image" Target="../media/image77.jpg"/><Relationship Id="rId2" Type="http://schemas.openxmlformats.org/officeDocument/2006/relationships/image" Target="../media/image76.jpg"/><Relationship Id="rId1" Type="http://schemas.openxmlformats.org/officeDocument/2006/relationships/slideLayout" Target="../slideLayouts/slideLayout2.xml"/><Relationship Id="rId4" Type="http://schemas.openxmlformats.org/officeDocument/2006/relationships/image" Target="../media/image78.jpg"/></Relationships>
</file>

<file path=ppt/slides/_rels/slide36.xml.rels><?xml version="1.0" encoding="UTF-8" standalone="yes"?>
<Relationships xmlns="http://schemas.openxmlformats.org/package/2006/relationships"><Relationship Id="rId3" Type="http://schemas.openxmlformats.org/officeDocument/2006/relationships/image" Target="../media/image79.jpg"/><Relationship Id="rId7" Type="http://schemas.openxmlformats.org/officeDocument/2006/relationships/image" Target="../media/image83.jp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82.jpg"/><Relationship Id="rId5" Type="http://schemas.openxmlformats.org/officeDocument/2006/relationships/image" Target="../media/image81.jpg"/><Relationship Id="rId4" Type="http://schemas.openxmlformats.org/officeDocument/2006/relationships/image" Target="../media/image80.jpg"/></Relationships>
</file>

<file path=ppt/slides/_rels/slide37.xml.rels><?xml version="1.0" encoding="UTF-8" standalone="yes"?>
<Relationships xmlns="http://schemas.openxmlformats.org/package/2006/relationships"><Relationship Id="rId3" Type="http://schemas.openxmlformats.org/officeDocument/2006/relationships/image" Target="../media/image85.jpg"/><Relationship Id="rId2" Type="http://schemas.openxmlformats.org/officeDocument/2006/relationships/image" Target="../media/image8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7.jpg"/><Relationship Id="rId2" Type="http://schemas.openxmlformats.org/officeDocument/2006/relationships/image" Target="../media/image86.jpg"/><Relationship Id="rId1" Type="http://schemas.openxmlformats.org/officeDocument/2006/relationships/slideLayout" Target="../slideLayouts/slideLayout1.xml"/><Relationship Id="rId4" Type="http://schemas.openxmlformats.org/officeDocument/2006/relationships/image" Target="../media/image88.jpg"/></Relationships>
</file>

<file path=ppt/slides/_rels/slide39.xml.rels><?xml version="1.0" encoding="UTF-8" standalone="yes"?>
<Relationships xmlns="http://schemas.openxmlformats.org/package/2006/relationships"><Relationship Id="rId3" Type="http://schemas.openxmlformats.org/officeDocument/2006/relationships/image" Target="../media/image90.jpg"/><Relationship Id="rId2" Type="http://schemas.openxmlformats.org/officeDocument/2006/relationships/image" Target="../media/image89.jpg"/><Relationship Id="rId1" Type="http://schemas.openxmlformats.org/officeDocument/2006/relationships/slideLayout" Target="../slideLayouts/slideLayout1.xml"/><Relationship Id="rId4" Type="http://schemas.openxmlformats.org/officeDocument/2006/relationships/image" Target="../media/image91.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3.jpg"/><Relationship Id="rId2" Type="http://schemas.openxmlformats.org/officeDocument/2006/relationships/image" Target="../media/image9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4.jp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97.jpg"/><Relationship Id="rId5" Type="http://schemas.openxmlformats.org/officeDocument/2006/relationships/image" Target="../media/image96.jpg"/><Relationship Id="rId4" Type="http://schemas.openxmlformats.org/officeDocument/2006/relationships/image" Target="../media/image95.jpg"/></Relationships>
</file>

<file path=ppt/slides/_rels/slide42.xml.rels><?xml version="1.0" encoding="UTF-8" standalone="yes"?>
<Relationships xmlns="http://schemas.openxmlformats.org/package/2006/relationships"><Relationship Id="rId3" Type="http://schemas.openxmlformats.org/officeDocument/2006/relationships/image" Target="../media/image98.jpg"/><Relationship Id="rId2" Type="http://schemas.openxmlformats.org/officeDocument/2006/relationships/image" Target="../media/image94.jpg"/><Relationship Id="rId1" Type="http://schemas.openxmlformats.org/officeDocument/2006/relationships/slideLayout" Target="../slideLayouts/slideLayout2.xml"/><Relationship Id="rId6" Type="http://schemas.openxmlformats.org/officeDocument/2006/relationships/image" Target="../media/image101.jpg"/><Relationship Id="rId5" Type="http://schemas.openxmlformats.org/officeDocument/2006/relationships/image" Target="../media/image100.jpg"/><Relationship Id="rId4" Type="http://schemas.openxmlformats.org/officeDocument/2006/relationships/image" Target="../media/image99.jpg"/></Relationships>
</file>

<file path=ppt/slides/_rels/slide43.xml.rels><?xml version="1.0" encoding="UTF-8" standalone="yes"?>
<Relationships xmlns="http://schemas.openxmlformats.org/package/2006/relationships"><Relationship Id="rId3" Type="http://schemas.openxmlformats.org/officeDocument/2006/relationships/image" Target="../media/image103.jpg"/><Relationship Id="rId2" Type="http://schemas.openxmlformats.org/officeDocument/2006/relationships/image" Target="../media/image102.jpg"/><Relationship Id="rId1" Type="http://schemas.openxmlformats.org/officeDocument/2006/relationships/slideLayout" Target="../slideLayouts/slideLayout1.xml"/><Relationship Id="rId4" Type="http://schemas.openxmlformats.org/officeDocument/2006/relationships/image" Target="../media/image104.jpg"/></Relationships>
</file>

<file path=ppt/slides/_rels/slide44.xml.rels><?xml version="1.0" encoding="UTF-8" standalone="yes"?>
<Relationships xmlns="http://schemas.openxmlformats.org/package/2006/relationships"><Relationship Id="rId3" Type="http://schemas.openxmlformats.org/officeDocument/2006/relationships/image" Target="../media/image106.jpg"/><Relationship Id="rId2" Type="http://schemas.openxmlformats.org/officeDocument/2006/relationships/image" Target="../media/image105.jpg"/><Relationship Id="rId1" Type="http://schemas.openxmlformats.org/officeDocument/2006/relationships/slideLayout" Target="../slideLayouts/slideLayout1.xml"/><Relationship Id="rId5" Type="http://schemas.openxmlformats.org/officeDocument/2006/relationships/image" Target="../media/image108.jpg"/><Relationship Id="rId4" Type="http://schemas.openxmlformats.org/officeDocument/2006/relationships/image" Target="../media/image107.jpg"/></Relationships>
</file>

<file path=ppt/slides/_rels/slide45.xml.rels><?xml version="1.0" encoding="UTF-8" standalone="yes"?>
<Relationships xmlns="http://schemas.openxmlformats.org/package/2006/relationships"><Relationship Id="rId3" Type="http://schemas.openxmlformats.org/officeDocument/2006/relationships/image" Target="../media/image109.jp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11.jpg"/><Relationship Id="rId4" Type="http://schemas.openxmlformats.org/officeDocument/2006/relationships/image" Target="../media/image110.jpg"/></Relationships>
</file>

<file path=ppt/slides/_rels/slide46.xml.rels><?xml version="1.0" encoding="UTF-8" standalone="yes"?>
<Relationships xmlns="http://schemas.openxmlformats.org/package/2006/relationships"><Relationship Id="rId3" Type="http://schemas.openxmlformats.org/officeDocument/2006/relationships/image" Target="../media/image113.jpg"/><Relationship Id="rId2" Type="http://schemas.openxmlformats.org/officeDocument/2006/relationships/image" Target="../media/image112.jp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15.jpg"/><Relationship Id="rId2" Type="http://schemas.openxmlformats.org/officeDocument/2006/relationships/image" Target="../media/image114.jpg"/><Relationship Id="rId1" Type="http://schemas.openxmlformats.org/officeDocument/2006/relationships/slideLayout" Target="../slideLayouts/slideLayout1.xml"/><Relationship Id="rId6" Type="http://schemas.openxmlformats.org/officeDocument/2006/relationships/image" Target="../media/image118.jpg"/><Relationship Id="rId5" Type="http://schemas.openxmlformats.org/officeDocument/2006/relationships/image" Target="../media/image117.jpg"/><Relationship Id="rId4" Type="http://schemas.openxmlformats.org/officeDocument/2006/relationships/image" Target="../media/image116.jpg"/></Relationships>
</file>

<file path=ppt/slides/_rels/slide48.xml.rels><?xml version="1.0" encoding="UTF-8" standalone="yes"?>
<Relationships xmlns="http://schemas.openxmlformats.org/package/2006/relationships"><Relationship Id="rId8" Type="http://schemas.openxmlformats.org/officeDocument/2006/relationships/image" Target="../media/image121.jpg"/><Relationship Id="rId3" Type="http://schemas.openxmlformats.org/officeDocument/2006/relationships/image" Target="../media/image2.png"/><Relationship Id="rId7" Type="http://schemas.openxmlformats.org/officeDocument/2006/relationships/image" Target="../media/image120.jpg"/><Relationship Id="rId2" Type="http://schemas.openxmlformats.org/officeDocument/2006/relationships/image" Target="../media/image1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24.jpg"/><Relationship Id="rId5" Type="http://schemas.openxmlformats.org/officeDocument/2006/relationships/image" Target="../media/image4.png"/><Relationship Id="rId10" Type="http://schemas.openxmlformats.org/officeDocument/2006/relationships/image" Target="../media/image123.png"/><Relationship Id="rId4" Type="http://schemas.openxmlformats.org/officeDocument/2006/relationships/image" Target="../media/image3.png"/><Relationship Id="rId9" Type="http://schemas.openxmlformats.org/officeDocument/2006/relationships/image" Target="../media/image122.png"/></Relationships>
</file>

<file path=ppt/slides/_rels/slide49.xml.rels><?xml version="1.0" encoding="UTF-8" standalone="yes"?>
<Relationships xmlns="http://schemas.openxmlformats.org/package/2006/relationships"><Relationship Id="rId3" Type="http://schemas.openxmlformats.org/officeDocument/2006/relationships/image" Target="../media/image126.jpg"/><Relationship Id="rId2" Type="http://schemas.openxmlformats.org/officeDocument/2006/relationships/image" Target="../media/image125.jpg"/><Relationship Id="rId1" Type="http://schemas.openxmlformats.org/officeDocument/2006/relationships/slideLayout" Target="../slideLayouts/slideLayout2.xml"/><Relationship Id="rId4" Type="http://schemas.openxmlformats.org/officeDocument/2006/relationships/image" Target="../media/image12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9.jpg"/><Relationship Id="rId2" Type="http://schemas.openxmlformats.org/officeDocument/2006/relationships/image" Target="../media/image128.jpg"/><Relationship Id="rId1" Type="http://schemas.openxmlformats.org/officeDocument/2006/relationships/slideLayout" Target="../slideLayouts/slideLayout2.xml"/><Relationship Id="rId4" Type="http://schemas.openxmlformats.org/officeDocument/2006/relationships/image" Target="../media/image130.jpg"/></Relationships>
</file>

<file path=ppt/slides/_rels/slide51.xml.rels><?xml version="1.0" encoding="UTF-8" standalone="yes"?>
<Relationships xmlns="http://schemas.openxmlformats.org/package/2006/relationships"><Relationship Id="rId3" Type="http://schemas.openxmlformats.org/officeDocument/2006/relationships/image" Target="../media/image132.jpg"/><Relationship Id="rId2" Type="http://schemas.openxmlformats.org/officeDocument/2006/relationships/image" Target="../media/image131.jpg"/><Relationship Id="rId1" Type="http://schemas.openxmlformats.org/officeDocument/2006/relationships/slideLayout" Target="../slideLayouts/slideLayout2.xml"/><Relationship Id="rId5" Type="http://schemas.openxmlformats.org/officeDocument/2006/relationships/image" Target="../media/image134.jpg"/><Relationship Id="rId4" Type="http://schemas.openxmlformats.org/officeDocument/2006/relationships/image" Target="../media/image133.jpg"/></Relationships>
</file>

<file path=ppt/slides/_rels/slide52.xml.rels><?xml version="1.0" encoding="UTF-8" standalone="yes"?>
<Relationships xmlns="http://schemas.openxmlformats.org/package/2006/relationships"><Relationship Id="rId8" Type="http://schemas.openxmlformats.org/officeDocument/2006/relationships/image" Target="../media/image141.jpg"/><Relationship Id="rId3" Type="http://schemas.openxmlformats.org/officeDocument/2006/relationships/image" Target="../media/image136.jpg"/><Relationship Id="rId7" Type="http://schemas.openxmlformats.org/officeDocument/2006/relationships/image" Target="../media/image140.jpg"/><Relationship Id="rId2" Type="http://schemas.openxmlformats.org/officeDocument/2006/relationships/image" Target="../media/image135.jpg"/><Relationship Id="rId1" Type="http://schemas.openxmlformats.org/officeDocument/2006/relationships/slideLayout" Target="../slideLayouts/slideLayout1.xml"/><Relationship Id="rId6" Type="http://schemas.openxmlformats.org/officeDocument/2006/relationships/image" Target="../media/image139.jpg"/><Relationship Id="rId5" Type="http://schemas.openxmlformats.org/officeDocument/2006/relationships/image" Target="../media/image138.jpg"/><Relationship Id="rId4" Type="http://schemas.openxmlformats.org/officeDocument/2006/relationships/image" Target="../media/image137.jpg"/></Relationships>
</file>

<file path=ppt/slides/_rels/slide53.xml.rels><?xml version="1.0" encoding="UTF-8" standalone="yes"?>
<Relationships xmlns="http://schemas.openxmlformats.org/package/2006/relationships"><Relationship Id="rId3" Type="http://schemas.openxmlformats.org/officeDocument/2006/relationships/image" Target="../media/image143.jpg"/><Relationship Id="rId2" Type="http://schemas.openxmlformats.org/officeDocument/2006/relationships/image" Target="../media/image142.jpg"/><Relationship Id="rId1" Type="http://schemas.openxmlformats.org/officeDocument/2006/relationships/slideLayout" Target="../slideLayouts/slideLayout1.xml"/><Relationship Id="rId6" Type="http://schemas.openxmlformats.org/officeDocument/2006/relationships/image" Target="../media/image146.jpg"/><Relationship Id="rId5" Type="http://schemas.openxmlformats.org/officeDocument/2006/relationships/image" Target="../media/image145.jpg"/><Relationship Id="rId4" Type="http://schemas.openxmlformats.org/officeDocument/2006/relationships/image" Target="../media/image144.jpg"/></Relationships>
</file>

<file path=ppt/slides/_rels/slide54.xml.rels><?xml version="1.0" encoding="UTF-8" standalone="yes"?>
<Relationships xmlns="http://schemas.openxmlformats.org/package/2006/relationships"><Relationship Id="rId8" Type="http://schemas.openxmlformats.org/officeDocument/2006/relationships/image" Target="../media/image153.jpg"/><Relationship Id="rId3" Type="http://schemas.openxmlformats.org/officeDocument/2006/relationships/image" Target="../media/image148.jpg"/><Relationship Id="rId7" Type="http://schemas.openxmlformats.org/officeDocument/2006/relationships/image" Target="../media/image152.jpg"/><Relationship Id="rId2" Type="http://schemas.openxmlformats.org/officeDocument/2006/relationships/image" Target="../media/image147.jpg"/><Relationship Id="rId1" Type="http://schemas.openxmlformats.org/officeDocument/2006/relationships/slideLayout" Target="../slideLayouts/slideLayout2.xml"/><Relationship Id="rId6" Type="http://schemas.openxmlformats.org/officeDocument/2006/relationships/image" Target="../media/image151.jpg"/><Relationship Id="rId5" Type="http://schemas.openxmlformats.org/officeDocument/2006/relationships/image" Target="../media/image150.jpg"/><Relationship Id="rId4" Type="http://schemas.openxmlformats.org/officeDocument/2006/relationships/image" Target="../media/image149.jpg"/><Relationship Id="rId9" Type="http://schemas.openxmlformats.org/officeDocument/2006/relationships/image" Target="../media/image154.jpg"/></Relationships>
</file>

<file path=ppt/slides/_rels/slide55.xml.rels><?xml version="1.0" encoding="UTF-8" standalone="yes"?>
<Relationships xmlns="http://schemas.openxmlformats.org/package/2006/relationships"><Relationship Id="rId8" Type="http://schemas.openxmlformats.org/officeDocument/2006/relationships/image" Target="../media/image161.jpg"/><Relationship Id="rId3" Type="http://schemas.openxmlformats.org/officeDocument/2006/relationships/image" Target="../media/image156.jpg"/><Relationship Id="rId7" Type="http://schemas.openxmlformats.org/officeDocument/2006/relationships/image" Target="../media/image160.jpg"/><Relationship Id="rId2" Type="http://schemas.openxmlformats.org/officeDocument/2006/relationships/image" Target="../media/image155.jpg"/><Relationship Id="rId1" Type="http://schemas.openxmlformats.org/officeDocument/2006/relationships/slideLayout" Target="../slideLayouts/slideLayout1.xml"/><Relationship Id="rId6" Type="http://schemas.openxmlformats.org/officeDocument/2006/relationships/image" Target="../media/image159.jpg"/><Relationship Id="rId5" Type="http://schemas.openxmlformats.org/officeDocument/2006/relationships/image" Target="../media/image158.jpg"/><Relationship Id="rId10" Type="http://schemas.openxmlformats.org/officeDocument/2006/relationships/image" Target="../media/image163.jpg"/><Relationship Id="rId4" Type="http://schemas.openxmlformats.org/officeDocument/2006/relationships/image" Target="../media/image157.jpg"/><Relationship Id="rId9" Type="http://schemas.openxmlformats.org/officeDocument/2006/relationships/image" Target="../media/image162.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0"/>
            <a:ext cx="9144000" cy="1039368"/>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4376928" y="0"/>
            <a:ext cx="4767072" cy="606551"/>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0" y="0"/>
            <a:ext cx="9089945" cy="1020521"/>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0" y="52425"/>
            <a:ext cx="9144000" cy="901700"/>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3063239" y="2331720"/>
            <a:ext cx="2834640" cy="1783079"/>
          </a:xfrm>
          <a:prstGeom prst="rect">
            <a:avLst/>
          </a:prstGeom>
          <a:blipFill>
            <a:blip r:embed="rId8" cstate="print"/>
            <a:stretch>
              <a:fillRect/>
            </a:stretch>
          </a:blipFill>
        </p:spPr>
        <p:txBody>
          <a:bodyPr wrap="square" lIns="0" tIns="0" rIns="0" bIns="0" rtlCol="0"/>
          <a:lstStyle/>
          <a:p>
            <a:endParaRPr/>
          </a:p>
        </p:txBody>
      </p:sp>
      <p:sp>
        <p:nvSpPr>
          <p:cNvPr id="8" name="object 8"/>
          <p:cNvSpPr txBox="1"/>
          <p:nvPr/>
        </p:nvSpPr>
        <p:spPr>
          <a:xfrm>
            <a:off x="2697365" y="5118506"/>
            <a:ext cx="3857625" cy="756920"/>
          </a:xfrm>
          <a:prstGeom prst="rect">
            <a:avLst/>
          </a:prstGeom>
        </p:spPr>
        <p:txBody>
          <a:bodyPr vert="horz" wrap="square" lIns="0" tIns="12700" rIns="0" bIns="0" rtlCol="0">
            <a:spAutoFit/>
          </a:bodyPr>
          <a:lstStyle/>
          <a:p>
            <a:pPr marL="12700" marR="5080">
              <a:lnSpc>
                <a:spcPct val="100000"/>
              </a:lnSpc>
              <a:spcBef>
                <a:spcPts val="100"/>
              </a:spcBef>
              <a:tabLst>
                <a:tab pos="796290" algn="l"/>
              </a:tabLst>
            </a:pPr>
            <a:r>
              <a:rPr sz="2400" dirty="0">
                <a:solidFill>
                  <a:srgbClr val="FFFFFF"/>
                </a:solidFill>
                <a:latin typeface="Droid Sans Fallback"/>
                <a:cs typeface="Droid Sans Fallback"/>
              </a:rPr>
              <a:t>袁春	清华大学深圳研究生院 李航	华为诺亚方舟实验室</a:t>
            </a:r>
            <a:endParaRPr sz="2400">
              <a:latin typeface="Droid Sans Fallback"/>
              <a:cs typeface="Droid Sans Fallback"/>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487730"/>
            <a:ext cx="7644130" cy="786130"/>
          </a:xfrm>
          <a:prstGeom prst="rect">
            <a:avLst/>
          </a:prstGeom>
        </p:spPr>
        <p:txBody>
          <a:bodyPr vert="horz" wrap="square" lIns="0" tIns="11430" rIns="0" bIns="0" rtlCol="0">
            <a:spAutoFit/>
          </a:bodyPr>
          <a:lstStyle/>
          <a:p>
            <a:pPr marL="12700">
              <a:lnSpc>
                <a:spcPct val="100000"/>
              </a:lnSpc>
              <a:spcBef>
                <a:spcPts val="90"/>
              </a:spcBef>
            </a:pPr>
            <a:r>
              <a:rPr dirty="0"/>
              <a:t>概率无向图模型的因子分</a:t>
            </a:r>
            <a:r>
              <a:rPr spc="-10" dirty="0"/>
              <a:t>解</a:t>
            </a:r>
          </a:p>
        </p:txBody>
      </p:sp>
      <p:sp>
        <p:nvSpPr>
          <p:cNvPr id="3" name="object 3"/>
          <p:cNvSpPr txBox="1"/>
          <p:nvPr/>
        </p:nvSpPr>
        <p:spPr>
          <a:xfrm>
            <a:off x="402272" y="1405750"/>
            <a:ext cx="8589328" cy="4100481"/>
          </a:xfrm>
          <a:prstGeom prst="rect">
            <a:avLst/>
          </a:prstGeom>
        </p:spPr>
        <p:txBody>
          <a:bodyPr vert="horz" wrap="square" lIns="0" tIns="90805" rIns="0" bIns="0" rtlCol="0">
            <a:spAutoFit/>
          </a:bodyPr>
          <a:lstStyle/>
          <a:p>
            <a:pPr marL="12700">
              <a:lnSpc>
                <a:spcPct val="100000"/>
              </a:lnSpc>
              <a:spcBef>
                <a:spcPts val="715"/>
              </a:spcBef>
            </a:pPr>
            <a:r>
              <a:rPr sz="2450" spc="4310" dirty="0">
                <a:solidFill>
                  <a:srgbClr val="33BC55"/>
                </a:solidFill>
                <a:latin typeface="Wingdings"/>
                <a:cs typeface="Wingdings"/>
              </a:rPr>
              <a:t></a:t>
            </a:r>
            <a:r>
              <a:rPr sz="2600" dirty="0">
                <a:latin typeface="Droid Sans Fallback"/>
                <a:cs typeface="Droid Sans Fallback"/>
              </a:rPr>
              <a:t>定义：团、最大</a:t>
            </a:r>
            <a:r>
              <a:rPr sz="2600" spc="-10" dirty="0">
                <a:latin typeface="Droid Sans Fallback"/>
                <a:cs typeface="Droid Sans Fallback"/>
              </a:rPr>
              <a:t>团</a:t>
            </a:r>
            <a:endParaRPr sz="2600" dirty="0">
              <a:latin typeface="Droid Sans Fallback"/>
              <a:cs typeface="Droid Sans Fallback"/>
            </a:endParaRPr>
          </a:p>
          <a:p>
            <a:pPr marL="12700">
              <a:lnSpc>
                <a:spcPct val="100000"/>
              </a:lnSpc>
              <a:spcBef>
                <a:spcPts val="615"/>
              </a:spcBef>
            </a:pPr>
            <a:r>
              <a:rPr sz="2450" spc="4310" dirty="0">
                <a:solidFill>
                  <a:srgbClr val="33BC55"/>
                </a:solidFill>
                <a:latin typeface="Wingdings"/>
                <a:cs typeface="Wingdings"/>
              </a:rPr>
              <a:t></a:t>
            </a:r>
            <a:r>
              <a:rPr sz="2600" dirty="0" err="1">
                <a:latin typeface="Droid Sans Fallback"/>
                <a:cs typeface="Droid Sans Fallback"/>
              </a:rPr>
              <a:t>无向图</a:t>
            </a:r>
            <a:r>
              <a:rPr sz="2600" spc="-70" dirty="0" err="1">
                <a:latin typeface="Georgia"/>
                <a:cs typeface="Georgia"/>
              </a:rPr>
              <a:t>G</a:t>
            </a:r>
            <a:r>
              <a:rPr sz="2600" dirty="0" err="1">
                <a:latin typeface="Droid Sans Fallback"/>
                <a:cs typeface="Droid Sans Fallback"/>
              </a:rPr>
              <a:t>中任何两个结点均有边连接的结点子集称</a:t>
            </a:r>
            <a:r>
              <a:rPr sz="2600" spc="-1360" dirty="0" err="1">
                <a:latin typeface="Droid Sans Fallback"/>
                <a:cs typeface="Droid Sans Fallback"/>
              </a:rPr>
              <a:t>为</a:t>
            </a:r>
            <a:r>
              <a:rPr sz="2600" spc="-1360" dirty="0">
                <a:latin typeface="Droid Sans Fallback"/>
                <a:cs typeface="Droid Sans Fallback"/>
              </a:rPr>
              <a:t> </a:t>
            </a:r>
            <a:r>
              <a:rPr sz="2600" spc="-10" dirty="0" smtClean="0">
                <a:latin typeface="Droid Sans Fallback"/>
                <a:cs typeface="Droid Sans Fallback"/>
              </a:rPr>
              <a:t>团</a:t>
            </a:r>
            <a:r>
              <a:rPr sz="2600" spc="-15" dirty="0" smtClean="0">
                <a:latin typeface="Georgia"/>
                <a:cs typeface="Georgia"/>
              </a:rPr>
              <a:t>(</a:t>
            </a:r>
            <a:r>
              <a:rPr sz="2600" spc="-15" dirty="0">
                <a:latin typeface="Georgia"/>
                <a:cs typeface="Georgia"/>
              </a:rPr>
              <a:t>clique)</a:t>
            </a:r>
            <a:r>
              <a:rPr sz="2600" spc="-10" dirty="0">
                <a:latin typeface="Droid Sans Fallback"/>
                <a:cs typeface="Droid Sans Fallback"/>
              </a:rPr>
              <a:t>。</a:t>
            </a:r>
            <a:endParaRPr sz="2600" dirty="0">
              <a:latin typeface="Droid Sans Fallback"/>
              <a:cs typeface="Droid Sans Fallback"/>
            </a:endParaRPr>
          </a:p>
          <a:p>
            <a:pPr marL="287020" marR="5080" indent="-274320">
              <a:lnSpc>
                <a:spcPct val="100000"/>
              </a:lnSpc>
              <a:spcBef>
                <a:spcPts val="620"/>
              </a:spcBef>
            </a:pPr>
            <a:r>
              <a:rPr sz="2450" spc="4310" dirty="0">
                <a:solidFill>
                  <a:srgbClr val="33BC55"/>
                </a:solidFill>
                <a:latin typeface="Wingdings"/>
                <a:cs typeface="Wingdings"/>
              </a:rPr>
              <a:t></a:t>
            </a:r>
            <a:r>
              <a:rPr sz="2600" dirty="0">
                <a:latin typeface="Droid Sans Fallback"/>
                <a:cs typeface="Droid Sans Fallback"/>
              </a:rPr>
              <a:t>若</a:t>
            </a:r>
            <a:r>
              <a:rPr sz="2600" spc="20" dirty="0">
                <a:latin typeface="Georgia"/>
                <a:cs typeface="Georgia"/>
              </a:rPr>
              <a:t>C</a:t>
            </a:r>
            <a:r>
              <a:rPr sz="2600" dirty="0">
                <a:latin typeface="Droid Sans Fallback"/>
                <a:cs typeface="Droid Sans Fallback"/>
              </a:rPr>
              <a:t>是无向图</a:t>
            </a:r>
            <a:r>
              <a:rPr sz="2600" spc="-70" dirty="0">
                <a:latin typeface="Georgia"/>
                <a:cs typeface="Georgia"/>
              </a:rPr>
              <a:t>G</a:t>
            </a:r>
            <a:r>
              <a:rPr sz="2600" dirty="0">
                <a:latin typeface="Droid Sans Fallback"/>
                <a:cs typeface="Droid Sans Fallback"/>
              </a:rPr>
              <a:t>的一个团，井且不能再加进任何一</a:t>
            </a:r>
            <a:r>
              <a:rPr sz="2600" spc="-540" dirty="0">
                <a:latin typeface="Droid Sans Fallback"/>
                <a:cs typeface="Droid Sans Fallback"/>
              </a:rPr>
              <a:t>个 </a:t>
            </a:r>
            <a:r>
              <a:rPr sz="2600" spc="10" dirty="0">
                <a:latin typeface="Georgia"/>
                <a:cs typeface="Georgia"/>
              </a:rPr>
              <a:t>c</a:t>
            </a:r>
            <a:r>
              <a:rPr sz="2600" spc="-10" dirty="0">
                <a:latin typeface="Droid Sans Fallback"/>
                <a:cs typeface="Droid Sans Fallback"/>
              </a:rPr>
              <a:t>的</a:t>
            </a:r>
            <a:r>
              <a:rPr sz="2600" dirty="0">
                <a:latin typeface="Droid Sans Fallback"/>
                <a:cs typeface="Droid Sans Fallback"/>
              </a:rPr>
              <a:t>结点使其成为一个更大的团，则称此</a:t>
            </a:r>
            <a:r>
              <a:rPr sz="2600" spc="20" dirty="0">
                <a:latin typeface="Georgia"/>
                <a:cs typeface="Georgia"/>
              </a:rPr>
              <a:t>C</a:t>
            </a:r>
            <a:r>
              <a:rPr sz="2600" dirty="0">
                <a:latin typeface="Droid Sans Fallback"/>
                <a:cs typeface="Droid Sans Fallback"/>
              </a:rPr>
              <a:t>为最大</a:t>
            </a:r>
            <a:r>
              <a:rPr sz="2600" spc="-10" dirty="0">
                <a:latin typeface="Droid Sans Fallback"/>
                <a:cs typeface="Droid Sans Fallback"/>
              </a:rPr>
              <a:t>团 </a:t>
            </a:r>
            <a:r>
              <a:rPr sz="2600" spc="-45" dirty="0">
                <a:latin typeface="Georgia"/>
                <a:cs typeface="Georgia"/>
              </a:rPr>
              <a:t>(maximal</a:t>
            </a:r>
            <a:r>
              <a:rPr sz="2600" spc="-40" dirty="0">
                <a:latin typeface="Georgia"/>
                <a:cs typeface="Georgia"/>
              </a:rPr>
              <a:t> </a:t>
            </a:r>
            <a:r>
              <a:rPr sz="2600" spc="-20" dirty="0">
                <a:latin typeface="Georgia"/>
                <a:cs typeface="Georgia"/>
              </a:rPr>
              <a:t>clique).</a:t>
            </a:r>
            <a:endParaRPr sz="2600" dirty="0">
              <a:latin typeface="Georgia"/>
              <a:cs typeface="Georgia"/>
            </a:endParaRPr>
          </a:p>
          <a:p>
            <a:pPr>
              <a:lnSpc>
                <a:spcPct val="100000"/>
              </a:lnSpc>
              <a:spcBef>
                <a:spcPts val="45"/>
              </a:spcBef>
            </a:pPr>
            <a:endParaRPr sz="3750" dirty="0">
              <a:latin typeface="Times New Roman"/>
              <a:cs typeface="Times New Roman"/>
            </a:endParaRPr>
          </a:p>
          <a:p>
            <a:pPr marL="12700">
              <a:lnSpc>
                <a:spcPct val="100000"/>
              </a:lnSpc>
              <a:spcBef>
                <a:spcPts val="5"/>
              </a:spcBef>
            </a:pPr>
            <a:r>
              <a:rPr sz="2450" spc="4310" dirty="0">
                <a:solidFill>
                  <a:srgbClr val="33BC55"/>
                </a:solidFill>
                <a:latin typeface="Wingdings"/>
                <a:cs typeface="Wingdings"/>
              </a:rPr>
              <a:t></a:t>
            </a:r>
            <a:r>
              <a:rPr sz="2600" dirty="0">
                <a:latin typeface="Droid Sans Fallback"/>
                <a:cs typeface="Droid Sans Fallback"/>
              </a:rPr>
              <a:t>两个结点的</a:t>
            </a:r>
            <a:r>
              <a:rPr sz="2600" spc="-10" dirty="0">
                <a:latin typeface="Droid Sans Fallback"/>
                <a:cs typeface="Droid Sans Fallback"/>
              </a:rPr>
              <a:t>团</a:t>
            </a:r>
            <a:r>
              <a:rPr sz="2600" spc="-120" dirty="0">
                <a:latin typeface="Droid Sans Fallback"/>
                <a:cs typeface="Droid Sans Fallback"/>
              </a:rPr>
              <a:t> </a:t>
            </a:r>
            <a:r>
              <a:rPr sz="2600" spc="-10" dirty="0">
                <a:latin typeface="Droid Sans Fallback"/>
                <a:cs typeface="Droid Sans Fallback"/>
              </a:rPr>
              <a:t>？</a:t>
            </a:r>
            <a:endParaRPr sz="2600" dirty="0">
              <a:latin typeface="Droid Sans Fallback"/>
              <a:cs typeface="Droid Sans Fallback"/>
            </a:endParaRPr>
          </a:p>
          <a:p>
            <a:pPr marL="12700">
              <a:lnSpc>
                <a:spcPct val="100000"/>
              </a:lnSpc>
              <a:spcBef>
                <a:spcPts val="620"/>
              </a:spcBef>
            </a:pPr>
            <a:r>
              <a:rPr sz="2450" spc="4310" dirty="0">
                <a:solidFill>
                  <a:srgbClr val="33BC55"/>
                </a:solidFill>
                <a:latin typeface="Wingdings"/>
                <a:cs typeface="Wingdings"/>
              </a:rPr>
              <a:t></a:t>
            </a:r>
            <a:r>
              <a:rPr sz="2600" dirty="0">
                <a:latin typeface="Droid Sans Fallback"/>
                <a:cs typeface="Droid Sans Fallback"/>
              </a:rPr>
              <a:t>三个结点的</a:t>
            </a:r>
            <a:r>
              <a:rPr sz="2600" spc="-10" dirty="0">
                <a:latin typeface="Droid Sans Fallback"/>
                <a:cs typeface="Droid Sans Fallback"/>
              </a:rPr>
              <a:t>团</a:t>
            </a:r>
            <a:r>
              <a:rPr sz="2600" spc="-120" dirty="0">
                <a:latin typeface="Droid Sans Fallback"/>
                <a:cs typeface="Droid Sans Fallback"/>
              </a:rPr>
              <a:t> </a:t>
            </a:r>
            <a:r>
              <a:rPr sz="2600" spc="-10" dirty="0">
                <a:latin typeface="Droid Sans Fallback"/>
                <a:cs typeface="Droid Sans Fallback"/>
              </a:rPr>
              <a:t>？</a:t>
            </a:r>
            <a:endParaRPr sz="2600" dirty="0">
              <a:latin typeface="Droid Sans Fallback"/>
              <a:cs typeface="Droid Sans Fallback"/>
            </a:endParaRPr>
          </a:p>
        </p:txBody>
      </p:sp>
      <p:sp>
        <p:nvSpPr>
          <p:cNvPr id="4" name="object 4"/>
          <p:cNvSpPr/>
          <p:nvPr/>
        </p:nvSpPr>
        <p:spPr>
          <a:xfrm>
            <a:off x="4931664" y="4291584"/>
            <a:ext cx="2749295" cy="187147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487730"/>
            <a:ext cx="7644130" cy="786130"/>
          </a:xfrm>
          <a:prstGeom prst="rect">
            <a:avLst/>
          </a:prstGeom>
        </p:spPr>
        <p:txBody>
          <a:bodyPr vert="horz" wrap="square" lIns="0" tIns="11430" rIns="0" bIns="0" rtlCol="0">
            <a:spAutoFit/>
          </a:bodyPr>
          <a:lstStyle/>
          <a:p>
            <a:pPr marL="12700">
              <a:lnSpc>
                <a:spcPct val="100000"/>
              </a:lnSpc>
              <a:spcBef>
                <a:spcPts val="90"/>
              </a:spcBef>
            </a:pPr>
            <a:r>
              <a:rPr dirty="0"/>
              <a:t>概率无向图模型的因子分</a:t>
            </a:r>
            <a:r>
              <a:rPr spc="-10" dirty="0"/>
              <a:t>解</a:t>
            </a:r>
          </a:p>
        </p:txBody>
      </p:sp>
      <p:sp>
        <p:nvSpPr>
          <p:cNvPr id="3" name="object 3"/>
          <p:cNvSpPr txBox="1"/>
          <p:nvPr/>
        </p:nvSpPr>
        <p:spPr>
          <a:xfrm>
            <a:off x="689292" y="4050813"/>
            <a:ext cx="796925" cy="328930"/>
          </a:xfrm>
          <a:prstGeom prst="rect">
            <a:avLst/>
          </a:prstGeom>
        </p:spPr>
        <p:txBody>
          <a:bodyPr vert="horz" wrap="square" lIns="0" tIns="0" rIns="0" bIns="0" rtlCol="0">
            <a:spAutoFit/>
          </a:bodyPr>
          <a:lstStyle/>
          <a:p>
            <a:pPr>
              <a:lnSpc>
                <a:spcPts val="2465"/>
              </a:lnSpc>
            </a:pPr>
            <a:r>
              <a:rPr sz="2600" spc="-45" dirty="0">
                <a:latin typeface="Georgia"/>
                <a:cs typeface="Georgia"/>
              </a:rPr>
              <a:t>------</a:t>
            </a:r>
            <a:r>
              <a:rPr sz="2600" spc="-40" dirty="0">
                <a:latin typeface="Georgia"/>
                <a:cs typeface="Georgia"/>
              </a:rPr>
              <a:t>.</a:t>
            </a:r>
            <a:endParaRPr sz="2600">
              <a:latin typeface="Georgia"/>
              <a:cs typeface="Georgia"/>
            </a:endParaRPr>
          </a:p>
        </p:txBody>
      </p:sp>
      <p:sp>
        <p:nvSpPr>
          <p:cNvPr id="4" name="object 4"/>
          <p:cNvSpPr txBox="1"/>
          <p:nvPr/>
        </p:nvSpPr>
        <p:spPr>
          <a:xfrm>
            <a:off x="402272" y="1500657"/>
            <a:ext cx="8262620" cy="3866443"/>
          </a:xfrm>
          <a:prstGeom prst="rect">
            <a:avLst/>
          </a:prstGeom>
        </p:spPr>
        <p:txBody>
          <a:bodyPr vert="horz" wrap="square" lIns="0" tIns="11430" rIns="0" bIns="0" rtlCol="0">
            <a:spAutoFit/>
          </a:bodyPr>
          <a:lstStyle/>
          <a:p>
            <a:pPr marL="287020" marR="5080" indent="-274320" algn="just">
              <a:lnSpc>
                <a:spcPct val="100000"/>
              </a:lnSpc>
              <a:spcBef>
                <a:spcPts val="90"/>
              </a:spcBef>
            </a:pPr>
            <a:r>
              <a:rPr sz="2450" spc="4310" dirty="0">
                <a:solidFill>
                  <a:srgbClr val="33BC55"/>
                </a:solidFill>
                <a:latin typeface="Wingdings"/>
                <a:cs typeface="Wingdings"/>
              </a:rPr>
              <a:t></a:t>
            </a:r>
            <a:r>
              <a:rPr sz="2600" dirty="0">
                <a:latin typeface="Droid Sans Fallback"/>
                <a:cs typeface="Droid Sans Fallback"/>
              </a:rPr>
              <a:t>将概率无向图模型的联合概率分布表示为其最大团</a:t>
            </a:r>
            <a:r>
              <a:rPr sz="2600" spc="-1745" dirty="0">
                <a:latin typeface="Droid Sans Fallback"/>
                <a:cs typeface="Droid Sans Fallback"/>
              </a:rPr>
              <a:t>上 </a:t>
            </a:r>
            <a:r>
              <a:rPr sz="2600" spc="-10" dirty="0">
                <a:latin typeface="Droid Sans Fallback"/>
                <a:cs typeface="Droid Sans Fallback"/>
              </a:rPr>
              <a:t>的</a:t>
            </a:r>
            <a:r>
              <a:rPr sz="2600" dirty="0">
                <a:latin typeface="Droid Sans Fallback"/>
                <a:cs typeface="Droid Sans Fallback"/>
              </a:rPr>
              <a:t>随机变量的函数的乘积形式的操作，称为概率无向图 </a:t>
            </a:r>
            <a:r>
              <a:rPr sz="2600" spc="-10" dirty="0">
                <a:latin typeface="Droid Sans Fallback"/>
                <a:cs typeface="Droid Sans Fallback"/>
              </a:rPr>
              <a:t>模</a:t>
            </a:r>
            <a:r>
              <a:rPr sz="2600" dirty="0">
                <a:latin typeface="Droid Sans Fallback"/>
                <a:cs typeface="Droid Sans Fallback"/>
              </a:rPr>
              <a:t>型的因子分解</a:t>
            </a:r>
            <a:r>
              <a:rPr sz="2600" spc="-35" dirty="0">
                <a:latin typeface="Georgia"/>
                <a:cs typeface="Georgia"/>
              </a:rPr>
              <a:t>(Factorization).</a:t>
            </a:r>
            <a:endParaRPr sz="2600" dirty="0">
              <a:latin typeface="Georgia"/>
              <a:cs typeface="Georgia"/>
            </a:endParaRPr>
          </a:p>
          <a:p>
            <a:pPr marL="287020" marR="168275" indent="-274320" algn="just">
              <a:lnSpc>
                <a:spcPct val="100000"/>
              </a:lnSpc>
              <a:spcBef>
                <a:spcPts val="615"/>
              </a:spcBef>
            </a:pPr>
            <a:r>
              <a:rPr sz="2450" spc="4310" dirty="0">
                <a:solidFill>
                  <a:srgbClr val="33BC55"/>
                </a:solidFill>
                <a:latin typeface="Wingdings"/>
                <a:cs typeface="Wingdings"/>
              </a:rPr>
              <a:t></a:t>
            </a:r>
            <a:r>
              <a:rPr sz="2450" spc="-45" dirty="0">
                <a:solidFill>
                  <a:srgbClr val="33BC55"/>
                </a:solidFill>
                <a:latin typeface="Times New Roman"/>
                <a:cs typeface="Times New Roman"/>
              </a:rPr>
              <a:t> </a:t>
            </a:r>
            <a:r>
              <a:rPr sz="2600" dirty="0">
                <a:latin typeface="Droid Sans Fallback"/>
                <a:cs typeface="Droid Sans Fallback"/>
              </a:rPr>
              <a:t>给定概率无向图模型，设其无向图为</a:t>
            </a:r>
            <a:r>
              <a:rPr sz="2600" spc="-15" dirty="0">
                <a:latin typeface="Georgia"/>
                <a:cs typeface="Georgia"/>
              </a:rPr>
              <a:t>G</a:t>
            </a:r>
            <a:r>
              <a:rPr sz="2600" spc="-15" dirty="0">
                <a:latin typeface="Droid Sans Fallback"/>
                <a:cs typeface="Droid Sans Fallback"/>
              </a:rPr>
              <a:t>，</a:t>
            </a:r>
            <a:r>
              <a:rPr sz="2600" spc="-15" dirty="0">
                <a:latin typeface="Georgia"/>
                <a:cs typeface="Georgia"/>
              </a:rPr>
              <a:t>C</a:t>
            </a:r>
            <a:r>
              <a:rPr sz="2600" dirty="0">
                <a:latin typeface="Droid Sans Fallback"/>
                <a:cs typeface="Droid Sans Fallback"/>
              </a:rPr>
              <a:t>为</a:t>
            </a:r>
            <a:r>
              <a:rPr sz="2600" spc="-70" dirty="0">
                <a:latin typeface="Georgia"/>
                <a:cs typeface="Georgia"/>
              </a:rPr>
              <a:t>G</a:t>
            </a:r>
            <a:r>
              <a:rPr sz="2600" dirty="0">
                <a:latin typeface="Droid Sans Fallback"/>
                <a:cs typeface="Droid Sans Fallback"/>
              </a:rPr>
              <a:t>上</a:t>
            </a:r>
            <a:r>
              <a:rPr sz="2600" spc="-1215" dirty="0">
                <a:latin typeface="Droid Sans Fallback"/>
                <a:cs typeface="Droid Sans Fallback"/>
              </a:rPr>
              <a:t>的 </a:t>
            </a:r>
            <a:r>
              <a:rPr sz="2600" spc="-10" dirty="0" err="1">
                <a:latin typeface="Droid Sans Fallback"/>
                <a:cs typeface="Droid Sans Fallback"/>
              </a:rPr>
              <a:t>最</a:t>
            </a:r>
            <a:r>
              <a:rPr sz="2600" dirty="0" err="1">
                <a:latin typeface="Droid Sans Fallback"/>
                <a:cs typeface="Droid Sans Fallback"/>
              </a:rPr>
              <a:t>大团，</a:t>
            </a:r>
            <a:r>
              <a:rPr sz="2600" spc="-270" dirty="0" err="1">
                <a:latin typeface="Georgia"/>
                <a:cs typeface="Georgia"/>
              </a:rPr>
              <a:t>Y</a:t>
            </a:r>
            <a:r>
              <a:rPr sz="2600" spc="10" dirty="0" err="1">
                <a:latin typeface="Georgia"/>
                <a:cs typeface="Georgia"/>
              </a:rPr>
              <a:t>c</a:t>
            </a:r>
            <a:r>
              <a:rPr sz="2600" dirty="0" err="1">
                <a:latin typeface="Droid Sans Fallback"/>
                <a:cs typeface="Droid Sans Fallback"/>
              </a:rPr>
              <a:t>表示</a:t>
            </a:r>
            <a:r>
              <a:rPr sz="2600" spc="20" dirty="0" err="1">
                <a:latin typeface="Georgia"/>
                <a:cs typeface="Georgia"/>
              </a:rPr>
              <a:t>C</a:t>
            </a:r>
            <a:r>
              <a:rPr sz="2600" dirty="0" err="1">
                <a:latin typeface="Droid Sans Fallback"/>
                <a:cs typeface="Droid Sans Fallback"/>
              </a:rPr>
              <a:t>对应的随机变量，</a:t>
            </a:r>
            <a:r>
              <a:rPr sz="2600" dirty="0" err="1" smtClean="0">
                <a:latin typeface="Droid Sans Fallback"/>
                <a:cs typeface="Droid Sans Fallback"/>
              </a:rPr>
              <a:t>那么概率无向图模</a:t>
            </a:r>
            <a:r>
              <a:rPr sz="2600" spc="-10" dirty="0" err="1" smtClean="0">
                <a:latin typeface="Droid Sans Fallback"/>
                <a:cs typeface="Droid Sans Fallback"/>
              </a:rPr>
              <a:t>型</a:t>
            </a:r>
            <a:r>
              <a:rPr sz="2600" dirty="0" err="1" smtClean="0">
                <a:latin typeface="Droid Sans Fallback"/>
                <a:cs typeface="Droid Sans Fallback"/>
              </a:rPr>
              <a:t>的联合概率分布</a:t>
            </a:r>
            <a:r>
              <a:rPr sz="2600" spc="-45" dirty="0" err="1">
                <a:latin typeface="Georgia"/>
                <a:cs typeface="Georgia"/>
              </a:rPr>
              <a:t>P</a:t>
            </a:r>
            <a:r>
              <a:rPr sz="2600" spc="-45" dirty="0">
                <a:latin typeface="Georgia"/>
                <a:cs typeface="Georgia"/>
              </a:rPr>
              <a:t>(Y)</a:t>
            </a:r>
            <a:r>
              <a:rPr sz="2600" dirty="0" err="1">
                <a:latin typeface="Droid Sans Fallback"/>
                <a:cs typeface="Droid Sans Fallback"/>
              </a:rPr>
              <a:t>可写作图中所有最大团</a:t>
            </a:r>
            <a:r>
              <a:rPr sz="2600" spc="20" dirty="0" err="1">
                <a:latin typeface="Georgia"/>
                <a:cs typeface="Georgia"/>
              </a:rPr>
              <a:t>C</a:t>
            </a:r>
            <a:r>
              <a:rPr sz="2600" dirty="0" err="1">
                <a:latin typeface="Droid Sans Fallback"/>
                <a:cs typeface="Droid Sans Fallback"/>
              </a:rPr>
              <a:t>上的函</a:t>
            </a:r>
            <a:r>
              <a:rPr sz="2600" dirty="0">
                <a:latin typeface="Droid Sans Fallback"/>
                <a:cs typeface="Droid Sans Fallback"/>
              </a:rPr>
              <a:t> </a:t>
            </a:r>
            <a:r>
              <a:rPr sz="2600" spc="-10" dirty="0" err="1" smtClean="0">
                <a:latin typeface="Droid Sans Fallback"/>
                <a:cs typeface="Droid Sans Fallback"/>
              </a:rPr>
              <a:t>数</a:t>
            </a:r>
            <a:r>
              <a:rPr sz="2600" dirty="0" err="1" smtClean="0">
                <a:latin typeface="Droid Sans Fallback"/>
                <a:cs typeface="Droid Sans Fallback"/>
              </a:rPr>
              <a:t>的乘积形式</a:t>
            </a:r>
            <a:r>
              <a:rPr sz="2600" dirty="0" err="1">
                <a:latin typeface="Droid Sans Fallback"/>
                <a:cs typeface="Droid Sans Fallback"/>
              </a:rPr>
              <a:t>，</a:t>
            </a:r>
            <a:r>
              <a:rPr sz="2600" spc="-10" dirty="0" err="1">
                <a:latin typeface="Droid Sans Fallback"/>
                <a:cs typeface="Droid Sans Fallback"/>
              </a:rPr>
              <a:t>即</a:t>
            </a:r>
            <a:endParaRPr sz="2600" dirty="0">
              <a:latin typeface="Droid Sans Fallback"/>
              <a:cs typeface="Droid Sans Fallback"/>
            </a:endParaRPr>
          </a:p>
          <a:p>
            <a:pPr>
              <a:lnSpc>
                <a:spcPct val="100000"/>
              </a:lnSpc>
              <a:spcBef>
                <a:spcPts val="45"/>
              </a:spcBef>
            </a:pPr>
            <a:endParaRPr sz="3750" dirty="0">
              <a:latin typeface="Times New Roman"/>
              <a:cs typeface="Times New Roman"/>
            </a:endParaRPr>
          </a:p>
          <a:p>
            <a:pPr marL="12700">
              <a:lnSpc>
                <a:spcPct val="100000"/>
              </a:lnSpc>
            </a:pPr>
            <a:r>
              <a:rPr sz="2450" spc="2120" dirty="0">
                <a:solidFill>
                  <a:srgbClr val="33BC55"/>
                </a:solidFill>
                <a:latin typeface="Wingdings"/>
                <a:cs typeface="Wingdings"/>
              </a:rPr>
              <a:t></a:t>
            </a:r>
            <a:r>
              <a:rPr sz="2600" spc="2120" dirty="0">
                <a:latin typeface="Georgia"/>
                <a:cs typeface="Georgia"/>
              </a:rPr>
              <a:t>Z</a:t>
            </a:r>
            <a:r>
              <a:rPr sz="2600" dirty="0">
                <a:latin typeface="Droid Sans Fallback"/>
                <a:cs typeface="Droid Sans Fallback"/>
              </a:rPr>
              <a:t>是规范化因子</a:t>
            </a:r>
            <a:r>
              <a:rPr sz="2600" spc="-20" dirty="0">
                <a:latin typeface="Georgia"/>
                <a:cs typeface="Georgia"/>
              </a:rPr>
              <a:t>(normalization</a:t>
            </a:r>
            <a:r>
              <a:rPr sz="2600" spc="-25" dirty="0">
                <a:latin typeface="Georgia"/>
                <a:cs typeface="Georgia"/>
              </a:rPr>
              <a:t> </a:t>
            </a:r>
            <a:r>
              <a:rPr sz="2600" spc="-30" dirty="0">
                <a:latin typeface="Georgia"/>
                <a:cs typeface="Georgia"/>
              </a:rPr>
              <a:t>factor)</a:t>
            </a:r>
            <a:endParaRPr sz="2600" dirty="0">
              <a:latin typeface="Georgia"/>
              <a:cs typeface="Georgia"/>
            </a:endParaRPr>
          </a:p>
        </p:txBody>
      </p:sp>
      <p:sp>
        <p:nvSpPr>
          <p:cNvPr id="5" name="object 5"/>
          <p:cNvSpPr/>
          <p:nvPr/>
        </p:nvSpPr>
        <p:spPr>
          <a:xfrm>
            <a:off x="4212335" y="4200144"/>
            <a:ext cx="2520695" cy="74066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12648" y="4020311"/>
            <a:ext cx="874776" cy="359663"/>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183634" y="5943600"/>
            <a:ext cx="2289048" cy="649224"/>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487730"/>
            <a:ext cx="7644130" cy="786130"/>
          </a:xfrm>
          <a:prstGeom prst="rect">
            <a:avLst/>
          </a:prstGeom>
        </p:spPr>
        <p:txBody>
          <a:bodyPr vert="horz" wrap="square" lIns="0" tIns="11430" rIns="0" bIns="0" rtlCol="0">
            <a:spAutoFit/>
          </a:bodyPr>
          <a:lstStyle/>
          <a:p>
            <a:pPr marL="12700">
              <a:lnSpc>
                <a:spcPct val="100000"/>
              </a:lnSpc>
              <a:spcBef>
                <a:spcPts val="90"/>
              </a:spcBef>
            </a:pPr>
            <a:r>
              <a:rPr dirty="0"/>
              <a:t>概率无向图模型的因子分</a:t>
            </a:r>
            <a:r>
              <a:rPr spc="-10" dirty="0"/>
              <a:t>解</a:t>
            </a:r>
          </a:p>
        </p:txBody>
      </p:sp>
      <p:sp>
        <p:nvSpPr>
          <p:cNvPr id="3" name="object 3"/>
          <p:cNvSpPr txBox="1"/>
          <p:nvPr/>
        </p:nvSpPr>
        <p:spPr>
          <a:xfrm>
            <a:off x="402272" y="1500657"/>
            <a:ext cx="8047355" cy="1765935"/>
          </a:xfrm>
          <a:prstGeom prst="rect">
            <a:avLst/>
          </a:prstGeom>
        </p:spPr>
        <p:txBody>
          <a:bodyPr vert="horz" wrap="square" lIns="0" tIns="11430" rIns="0" bIns="0" rtlCol="0">
            <a:spAutoFit/>
          </a:bodyPr>
          <a:lstStyle/>
          <a:p>
            <a:pPr marL="12700">
              <a:lnSpc>
                <a:spcPct val="100000"/>
              </a:lnSpc>
              <a:spcBef>
                <a:spcPts val="90"/>
              </a:spcBef>
            </a:pPr>
            <a:r>
              <a:rPr sz="2450" spc="4310" dirty="0">
                <a:solidFill>
                  <a:srgbClr val="33BC55"/>
                </a:solidFill>
                <a:latin typeface="Wingdings"/>
                <a:cs typeface="Wingdings"/>
              </a:rPr>
              <a:t></a:t>
            </a:r>
            <a:r>
              <a:rPr sz="2600" dirty="0">
                <a:latin typeface="Droid Sans Fallback"/>
                <a:cs typeface="Droid Sans Fallback"/>
              </a:rPr>
              <a:t>势函数</a:t>
            </a:r>
            <a:r>
              <a:rPr sz="2600" spc="-10" dirty="0">
                <a:latin typeface="Droid Sans Fallback"/>
                <a:cs typeface="Droid Sans Fallback"/>
              </a:rPr>
              <a:t>：</a:t>
            </a:r>
            <a:endParaRPr sz="2600">
              <a:latin typeface="Droid Sans Fallback"/>
              <a:cs typeface="Droid Sans Fallback"/>
            </a:endParaRPr>
          </a:p>
          <a:p>
            <a:pPr>
              <a:lnSpc>
                <a:spcPct val="100000"/>
              </a:lnSpc>
              <a:spcBef>
                <a:spcPts val="40"/>
              </a:spcBef>
            </a:pPr>
            <a:endParaRPr sz="3750">
              <a:latin typeface="Times New Roman"/>
              <a:cs typeface="Times New Roman"/>
            </a:endParaRPr>
          </a:p>
          <a:p>
            <a:pPr marL="287020" marR="5080" indent="-274320">
              <a:lnSpc>
                <a:spcPct val="100000"/>
              </a:lnSpc>
            </a:pPr>
            <a:r>
              <a:rPr sz="2450" spc="4310" dirty="0">
                <a:solidFill>
                  <a:srgbClr val="33BC55"/>
                </a:solidFill>
                <a:latin typeface="Wingdings"/>
                <a:cs typeface="Wingdings"/>
              </a:rPr>
              <a:t></a:t>
            </a:r>
            <a:r>
              <a:rPr sz="2600" dirty="0">
                <a:latin typeface="Droid Sans Fallback"/>
                <a:cs typeface="Droid Sans Fallback"/>
              </a:rPr>
              <a:t>定理</a:t>
            </a:r>
            <a:r>
              <a:rPr sz="2600" spc="-240" dirty="0">
                <a:latin typeface="Georgia"/>
                <a:cs typeface="Georgia"/>
              </a:rPr>
              <a:t>11.1</a:t>
            </a:r>
            <a:r>
              <a:rPr sz="2600" spc="-30" dirty="0">
                <a:latin typeface="Georgia"/>
                <a:cs typeface="Georgia"/>
              </a:rPr>
              <a:t> </a:t>
            </a:r>
            <a:r>
              <a:rPr sz="2600" spc="-40" dirty="0">
                <a:latin typeface="Georgia"/>
                <a:cs typeface="Georgia"/>
              </a:rPr>
              <a:t>(Hammersley-Clifford</a:t>
            </a:r>
            <a:r>
              <a:rPr sz="2600" dirty="0">
                <a:latin typeface="Droid Sans Fallback"/>
                <a:cs typeface="Droid Sans Fallback"/>
              </a:rPr>
              <a:t>定理</a:t>
            </a:r>
            <a:r>
              <a:rPr sz="2600" spc="-10" dirty="0">
                <a:latin typeface="Georgia"/>
                <a:cs typeface="Georgia"/>
              </a:rPr>
              <a:t>)</a:t>
            </a:r>
            <a:r>
              <a:rPr sz="2600" spc="-10" dirty="0">
                <a:latin typeface="Droid Sans Fallback"/>
                <a:cs typeface="Droid Sans Fallback"/>
              </a:rPr>
              <a:t>：</a:t>
            </a:r>
            <a:r>
              <a:rPr sz="2600" dirty="0">
                <a:latin typeface="Droid Sans Fallback"/>
                <a:cs typeface="Droid Sans Fallback"/>
              </a:rPr>
              <a:t>概率无向图</a:t>
            </a:r>
            <a:r>
              <a:rPr sz="2600" spc="-1685" dirty="0">
                <a:latin typeface="Droid Sans Fallback"/>
                <a:cs typeface="Droid Sans Fallback"/>
              </a:rPr>
              <a:t>模 </a:t>
            </a:r>
            <a:r>
              <a:rPr sz="2600" spc="-10" dirty="0">
                <a:latin typeface="Droid Sans Fallback"/>
                <a:cs typeface="Droid Sans Fallback"/>
              </a:rPr>
              <a:t>型</a:t>
            </a:r>
            <a:r>
              <a:rPr sz="2600" dirty="0">
                <a:latin typeface="Droid Sans Fallback"/>
                <a:cs typeface="Droid Sans Fallback"/>
              </a:rPr>
              <a:t>的联合概率分布</a:t>
            </a:r>
            <a:r>
              <a:rPr sz="2600" spc="-45" dirty="0">
                <a:latin typeface="Georgia"/>
                <a:cs typeface="Georgia"/>
              </a:rPr>
              <a:t>P(Y)</a:t>
            </a:r>
            <a:r>
              <a:rPr sz="2600" dirty="0">
                <a:latin typeface="Droid Sans Fallback"/>
                <a:cs typeface="Droid Sans Fallback"/>
              </a:rPr>
              <a:t>可以表示为如下形式</a:t>
            </a:r>
            <a:r>
              <a:rPr sz="2600" spc="-150" dirty="0">
                <a:latin typeface="Georgia"/>
                <a:cs typeface="Georgia"/>
              </a:rPr>
              <a:t>:</a:t>
            </a:r>
            <a:endParaRPr sz="2600">
              <a:latin typeface="Georgia"/>
              <a:cs typeface="Georgia"/>
            </a:endParaRPr>
          </a:p>
        </p:txBody>
      </p:sp>
      <p:sp>
        <p:nvSpPr>
          <p:cNvPr id="4" name="object 4"/>
          <p:cNvSpPr/>
          <p:nvPr/>
        </p:nvSpPr>
        <p:spPr>
          <a:xfrm>
            <a:off x="2456688" y="1917192"/>
            <a:ext cx="3081528" cy="43281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060192" y="3648455"/>
            <a:ext cx="2487168" cy="150876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571550"/>
            <a:ext cx="7453630" cy="709930"/>
          </a:xfrm>
          <a:prstGeom prst="rect">
            <a:avLst/>
          </a:prstGeom>
        </p:spPr>
        <p:txBody>
          <a:bodyPr vert="horz" wrap="square" lIns="0" tIns="11430" rIns="0" bIns="0" rtlCol="0">
            <a:spAutoFit/>
          </a:bodyPr>
          <a:lstStyle/>
          <a:p>
            <a:pPr marL="12700">
              <a:lnSpc>
                <a:spcPct val="100000"/>
              </a:lnSpc>
              <a:spcBef>
                <a:spcPts val="90"/>
              </a:spcBef>
            </a:pPr>
            <a:r>
              <a:rPr sz="4500" dirty="0"/>
              <a:t>二、条件随机场的定义与形</a:t>
            </a:r>
            <a:r>
              <a:rPr sz="4500" spc="-10" dirty="0"/>
              <a:t>式</a:t>
            </a:r>
            <a:endParaRPr sz="4500"/>
          </a:p>
        </p:txBody>
      </p:sp>
      <p:sp>
        <p:nvSpPr>
          <p:cNvPr id="3" name="object 3"/>
          <p:cNvSpPr txBox="1"/>
          <p:nvPr/>
        </p:nvSpPr>
        <p:spPr>
          <a:xfrm>
            <a:off x="228600" y="1600200"/>
            <a:ext cx="8458200" cy="4386457"/>
          </a:xfrm>
          <a:prstGeom prst="rect">
            <a:avLst/>
          </a:prstGeom>
        </p:spPr>
        <p:txBody>
          <a:bodyPr vert="horz" wrap="square" lIns="0" tIns="92075" rIns="0" bIns="0" rtlCol="0">
            <a:spAutoFit/>
          </a:bodyPr>
          <a:lstStyle/>
          <a:p>
            <a:pPr marL="12700">
              <a:lnSpc>
                <a:spcPct val="100000"/>
              </a:lnSpc>
              <a:spcBef>
                <a:spcPts val="725"/>
              </a:spcBef>
            </a:pPr>
            <a:r>
              <a:rPr sz="2450" spc="4310" dirty="0">
                <a:solidFill>
                  <a:srgbClr val="33BC55"/>
                </a:solidFill>
                <a:latin typeface="Wingdings"/>
                <a:cs typeface="Wingdings"/>
              </a:rPr>
              <a:t></a:t>
            </a:r>
            <a:r>
              <a:rPr sz="2600" dirty="0">
                <a:latin typeface="Droid Sans Fallback"/>
                <a:cs typeface="Droid Sans Fallback"/>
              </a:rPr>
              <a:t>条件随机场</a:t>
            </a:r>
            <a:r>
              <a:rPr sz="2600" spc="-20" dirty="0">
                <a:latin typeface="Georgia"/>
                <a:cs typeface="Georgia"/>
              </a:rPr>
              <a:t>(conditional </a:t>
            </a:r>
            <a:r>
              <a:rPr sz="2600" spc="-45" dirty="0">
                <a:latin typeface="Georgia"/>
                <a:cs typeface="Georgia"/>
              </a:rPr>
              <a:t>random</a:t>
            </a:r>
            <a:r>
              <a:rPr sz="2600" spc="-30" dirty="0">
                <a:latin typeface="Georgia"/>
                <a:cs typeface="Georgia"/>
              </a:rPr>
              <a:t> </a:t>
            </a:r>
            <a:r>
              <a:rPr sz="2600" spc="-15" dirty="0">
                <a:latin typeface="Georgia"/>
                <a:cs typeface="Georgia"/>
              </a:rPr>
              <a:t>field)</a:t>
            </a:r>
            <a:r>
              <a:rPr sz="2600" dirty="0">
                <a:latin typeface="Droid Sans Fallback"/>
                <a:cs typeface="Droid Sans Fallback"/>
              </a:rPr>
              <a:t>的定义</a:t>
            </a:r>
            <a:r>
              <a:rPr sz="2600" spc="-10" dirty="0">
                <a:latin typeface="Droid Sans Fallback"/>
                <a:cs typeface="Droid Sans Fallback"/>
              </a:rPr>
              <a:t>：</a:t>
            </a:r>
            <a:endParaRPr sz="2600" dirty="0">
              <a:latin typeface="Droid Sans Fallback"/>
              <a:cs typeface="Droid Sans Fallback"/>
            </a:endParaRPr>
          </a:p>
          <a:p>
            <a:pPr marL="405765">
              <a:lnSpc>
                <a:spcPct val="100000"/>
              </a:lnSpc>
              <a:spcBef>
                <a:spcPts val="590"/>
              </a:spcBef>
            </a:pPr>
            <a:r>
              <a:rPr sz="2050" spc="3535" dirty="0">
                <a:solidFill>
                  <a:srgbClr val="50742E"/>
                </a:solidFill>
                <a:latin typeface="Wingdings"/>
                <a:cs typeface="Wingdings"/>
              </a:rPr>
              <a:t></a:t>
            </a:r>
            <a:r>
              <a:rPr sz="2600" dirty="0">
                <a:latin typeface="Droid Sans Fallback"/>
                <a:cs typeface="Droid Sans Fallback"/>
              </a:rPr>
              <a:t>给定随机变量X条件下，随机变量Y的马尔可夫随机场。</a:t>
            </a:r>
          </a:p>
          <a:p>
            <a:pPr marL="12700">
              <a:lnSpc>
                <a:spcPct val="100000"/>
              </a:lnSpc>
              <a:spcBef>
                <a:spcPts val="610"/>
              </a:spcBef>
            </a:pPr>
            <a:r>
              <a:rPr sz="2450" spc="4310" dirty="0">
                <a:solidFill>
                  <a:srgbClr val="33BC55"/>
                </a:solidFill>
                <a:latin typeface="Wingdings"/>
                <a:cs typeface="Wingdings"/>
              </a:rPr>
              <a:t></a:t>
            </a:r>
            <a:r>
              <a:rPr sz="2600" dirty="0">
                <a:latin typeface="Droid Sans Fallback"/>
                <a:cs typeface="Droid Sans Fallback"/>
              </a:rPr>
              <a:t>定义在线性链上的特殊的条件随机场</a:t>
            </a:r>
            <a:r>
              <a:rPr sz="2600" spc="-10" dirty="0">
                <a:latin typeface="Droid Sans Fallback"/>
                <a:cs typeface="Droid Sans Fallback"/>
              </a:rPr>
              <a:t>：</a:t>
            </a:r>
            <a:endParaRPr sz="2600" dirty="0">
              <a:latin typeface="Droid Sans Fallback"/>
              <a:cs typeface="Droid Sans Fallback"/>
            </a:endParaRPr>
          </a:p>
          <a:p>
            <a:pPr marL="405765">
              <a:lnSpc>
                <a:spcPct val="100000"/>
              </a:lnSpc>
              <a:spcBef>
                <a:spcPts val="585"/>
              </a:spcBef>
            </a:pPr>
            <a:r>
              <a:rPr sz="2050" spc="3535" dirty="0">
                <a:solidFill>
                  <a:srgbClr val="50742E"/>
                </a:solidFill>
                <a:latin typeface="Wingdings"/>
                <a:cs typeface="Wingdings"/>
              </a:rPr>
              <a:t></a:t>
            </a:r>
            <a:r>
              <a:rPr sz="2400" dirty="0">
                <a:latin typeface="Droid Sans Fallback"/>
                <a:cs typeface="Droid Sans Fallback"/>
              </a:rPr>
              <a:t>线性链条件随机场</a:t>
            </a:r>
            <a:r>
              <a:rPr sz="2400" spc="-35" dirty="0">
                <a:latin typeface="Georgia"/>
                <a:cs typeface="Georgia"/>
              </a:rPr>
              <a:t>(linear</a:t>
            </a:r>
            <a:r>
              <a:rPr sz="2400" spc="-120" dirty="0">
                <a:latin typeface="Georgia"/>
                <a:cs typeface="Georgia"/>
              </a:rPr>
              <a:t> </a:t>
            </a:r>
            <a:r>
              <a:rPr sz="2400" spc="-25" dirty="0">
                <a:latin typeface="Georgia"/>
                <a:cs typeface="Georgia"/>
              </a:rPr>
              <a:t>chain</a:t>
            </a:r>
            <a:r>
              <a:rPr sz="2400" spc="-75" dirty="0">
                <a:latin typeface="Georgia"/>
                <a:cs typeface="Georgia"/>
              </a:rPr>
              <a:t> </a:t>
            </a:r>
            <a:r>
              <a:rPr sz="2400" spc="-25" dirty="0">
                <a:latin typeface="Georgia"/>
                <a:cs typeface="Georgia"/>
              </a:rPr>
              <a:t>conditional</a:t>
            </a:r>
            <a:r>
              <a:rPr sz="2400" spc="-10" dirty="0">
                <a:latin typeface="Georgia"/>
                <a:cs typeface="Georgia"/>
              </a:rPr>
              <a:t> </a:t>
            </a:r>
            <a:r>
              <a:rPr sz="2400" spc="-45" dirty="0">
                <a:latin typeface="Georgia"/>
                <a:cs typeface="Georgia"/>
              </a:rPr>
              <a:t>random</a:t>
            </a:r>
            <a:r>
              <a:rPr sz="2400" spc="-25" dirty="0">
                <a:latin typeface="Georgia"/>
                <a:cs typeface="Georgia"/>
              </a:rPr>
              <a:t> </a:t>
            </a:r>
            <a:r>
              <a:rPr sz="2400" spc="-150" dirty="0">
                <a:latin typeface="Georgia"/>
                <a:cs typeface="Georgia"/>
              </a:rPr>
              <a:t>field  </a:t>
            </a:r>
            <a:r>
              <a:rPr sz="2400" spc="-20" dirty="0">
                <a:latin typeface="Georgia"/>
                <a:cs typeface="Georgia"/>
              </a:rPr>
              <a:t>)</a:t>
            </a:r>
            <a:endParaRPr sz="2400" dirty="0">
              <a:latin typeface="Georgia"/>
              <a:cs typeface="Georgia"/>
            </a:endParaRPr>
          </a:p>
          <a:p>
            <a:pPr marL="405765">
              <a:lnSpc>
                <a:spcPct val="100000"/>
              </a:lnSpc>
              <a:spcBef>
                <a:spcPts val="575"/>
              </a:spcBef>
            </a:pPr>
            <a:r>
              <a:rPr sz="2050" spc="3535" dirty="0">
                <a:solidFill>
                  <a:srgbClr val="50742E"/>
                </a:solidFill>
                <a:latin typeface="Wingdings"/>
                <a:cs typeface="Wingdings"/>
              </a:rPr>
              <a:t></a:t>
            </a:r>
            <a:r>
              <a:rPr sz="2400" dirty="0">
                <a:latin typeface="Droid Sans Fallback"/>
                <a:cs typeface="Droid Sans Fallback"/>
              </a:rPr>
              <a:t>线性链条件随机场可以用于标注等问题；</a:t>
            </a:r>
          </a:p>
          <a:p>
            <a:pPr marL="405765">
              <a:lnSpc>
                <a:spcPct val="100000"/>
              </a:lnSpc>
              <a:spcBef>
                <a:spcPts val="575"/>
              </a:spcBef>
            </a:pPr>
            <a:r>
              <a:rPr sz="2050" spc="3535" dirty="0">
                <a:solidFill>
                  <a:srgbClr val="50742E"/>
                </a:solidFill>
                <a:latin typeface="Wingdings"/>
                <a:cs typeface="Wingdings"/>
              </a:rPr>
              <a:t></a:t>
            </a:r>
            <a:r>
              <a:rPr sz="2600" dirty="0">
                <a:latin typeface="Droid Sans Fallback"/>
                <a:cs typeface="Droid Sans Fallback"/>
              </a:rPr>
              <a:t>在条件概率模型P(Y|X)</a:t>
            </a:r>
            <a:r>
              <a:rPr sz="2600" dirty="0" err="1">
                <a:latin typeface="Droid Sans Fallback"/>
                <a:cs typeface="Droid Sans Fallback"/>
              </a:rPr>
              <a:t>中，Y是输出变量，表示标记序列</a:t>
            </a:r>
            <a:r>
              <a:rPr sz="2600" dirty="0">
                <a:latin typeface="Droid Sans Fallback"/>
                <a:cs typeface="Droid Sans Fallback"/>
              </a:rPr>
              <a:t> </a:t>
            </a:r>
            <a:r>
              <a:rPr sz="2600" dirty="0">
                <a:latin typeface="Droid Sans Fallback"/>
                <a:cs typeface="Droid Sans Fallback"/>
              </a:rPr>
              <a:t>，</a:t>
            </a:r>
            <a:r>
              <a:rPr sz="2600" dirty="0" err="1">
                <a:latin typeface="Droid Sans Fallback"/>
                <a:cs typeface="Droid Sans Fallback"/>
              </a:rPr>
              <a:t>X</a:t>
            </a:r>
            <a:r>
              <a:rPr sz="2600" dirty="0" err="1">
                <a:latin typeface="Droid Sans Fallback"/>
                <a:cs typeface="Droid Sans Fallback"/>
              </a:rPr>
              <a:t>是输入变量，表示需要标注的观测序列，也把标记序列</a:t>
            </a:r>
            <a:r>
              <a:rPr sz="2600" dirty="0">
                <a:latin typeface="Droid Sans Fallback"/>
                <a:cs typeface="Droid Sans Fallback"/>
              </a:rPr>
              <a:t> 称为状态序列。</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487730"/>
            <a:ext cx="7009130" cy="786130"/>
          </a:xfrm>
          <a:prstGeom prst="rect">
            <a:avLst/>
          </a:prstGeom>
        </p:spPr>
        <p:txBody>
          <a:bodyPr vert="horz" wrap="square" lIns="0" tIns="11430" rIns="0" bIns="0" rtlCol="0">
            <a:spAutoFit/>
          </a:bodyPr>
          <a:lstStyle/>
          <a:p>
            <a:pPr marL="12700">
              <a:lnSpc>
                <a:spcPct val="100000"/>
              </a:lnSpc>
              <a:spcBef>
                <a:spcPts val="90"/>
              </a:spcBef>
            </a:pPr>
            <a:r>
              <a:rPr dirty="0"/>
              <a:t>条件随机场的定义与形</a:t>
            </a:r>
            <a:r>
              <a:rPr spc="-10" dirty="0"/>
              <a:t>式</a:t>
            </a:r>
          </a:p>
        </p:txBody>
      </p:sp>
      <p:sp>
        <p:nvSpPr>
          <p:cNvPr id="3" name="object 3"/>
          <p:cNvSpPr txBox="1"/>
          <p:nvPr/>
        </p:nvSpPr>
        <p:spPr>
          <a:xfrm>
            <a:off x="330263" y="1870903"/>
            <a:ext cx="8585137" cy="1672589"/>
          </a:xfrm>
          <a:prstGeom prst="rect">
            <a:avLst/>
          </a:prstGeom>
        </p:spPr>
        <p:txBody>
          <a:bodyPr vert="horz" wrap="square" lIns="0" tIns="91440" rIns="0" bIns="0" rtlCol="0">
            <a:spAutoFit/>
          </a:bodyPr>
          <a:lstStyle/>
          <a:p>
            <a:pPr marL="12700">
              <a:lnSpc>
                <a:spcPct val="100000"/>
              </a:lnSpc>
              <a:spcBef>
                <a:spcPts val="720"/>
              </a:spcBef>
            </a:pPr>
            <a:r>
              <a:rPr sz="2450" spc="4310" dirty="0">
                <a:solidFill>
                  <a:srgbClr val="33BC55"/>
                </a:solidFill>
                <a:latin typeface="Wingdings"/>
                <a:cs typeface="Wingdings"/>
              </a:rPr>
              <a:t></a:t>
            </a:r>
            <a:r>
              <a:rPr sz="2600" dirty="0">
                <a:latin typeface="Droid Sans Fallback"/>
                <a:cs typeface="Droid Sans Fallback"/>
              </a:rPr>
              <a:t>条件随机场</a:t>
            </a:r>
            <a:r>
              <a:rPr sz="2600" spc="-10" dirty="0">
                <a:latin typeface="Droid Sans Fallback"/>
                <a:cs typeface="Droid Sans Fallback"/>
              </a:rPr>
              <a:t>：</a:t>
            </a:r>
            <a:endParaRPr sz="2600" dirty="0">
              <a:latin typeface="Droid Sans Fallback"/>
              <a:cs typeface="Droid Sans Fallback"/>
            </a:endParaRPr>
          </a:p>
          <a:p>
            <a:pPr marL="652780" marR="5080" indent="-247015">
              <a:lnSpc>
                <a:spcPct val="100000"/>
              </a:lnSpc>
              <a:spcBef>
                <a:spcPts val="585"/>
              </a:spcBef>
            </a:pPr>
            <a:r>
              <a:rPr sz="2050" spc="3535" dirty="0">
                <a:solidFill>
                  <a:srgbClr val="50742E"/>
                </a:solidFill>
                <a:latin typeface="Wingdings"/>
                <a:cs typeface="Wingdings"/>
              </a:rPr>
              <a:t></a:t>
            </a:r>
            <a:r>
              <a:rPr sz="2400" dirty="0" err="1">
                <a:latin typeface="Droid Sans Fallback"/>
                <a:cs typeface="Droid Sans Fallback"/>
              </a:rPr>
              <a:t>设X</a:t>
            </a:r>
            <a:r>
              <a:rPr sz="2400" dirty="0" err="1">
                <a:latin typeface="Droid Sans Fallback"/>
                <a:cs typeface="Droid Sans Fallback"/>
              </a:rPr>
              <a:t>与Y是随机变量</a:t>
            </a:r>
            <a:r>
              <a:rPr sz="2400" dirty="0" err="1">
                <a:latin typeface="Droid Sans Fallback"/>
                <a:cs typeface="Droid Sans Fallback"/>
              </a:rPr>
              <a:t>，</a:t>
            </a:r>
            <a:r>
              <a:rPr sz="2400" spc="-75" dirty="0" err="1">
                <a:latin typeface="Georgia"/>
                <a:cs typeface="Georgia"/>
              </a:rPr>
              <a:t>P</a:t>
            </a:r>
            <a:r>
              <a:rPr sz="2400" spc="-20" dirty="0">
                <a:latin typeface="Georgia"/>
                <a:cs typeface="Georgia"/>
              </a:rPr>
              <a:t>(</a:t>
            </a:r>
            <a:r>
              <a:rPr sz="2400" spc="-55" dirty="0">
                <a:latin typeface="Georgia"/>
                <a:cs typeface="Georgia"/>
              </a:rPr>
              <a:t>Y</a:t>
            </a:r>
            <a:r>
              <a:rPr sz="2400" spc="-70" dirty="0">
                <a:latin typeface="Georgia"/>
                <a:cs typeface="Georgia"/>
              </a:rPr>
              <a:t>|</a:t>
            </a:r>
            <a:r>
              <a:rPr sz="2400" spc="-135" dirty="0">
                <a:latin typeface="Georgia"/>
                <a:cs typeface="Georgia"/>
              </a:rPr>
              <a:t>X</a:t>
            </a:r>
            <a:r>
              <a:rPr sz="2400" spc="-20" dirty="0">
                <a:latin typeface="Georgia"/>
                <a:cs typeface="Georgia"/>
              </a:rPr>
              <a:t>)</a:t>
            </a:r>
            <a:r>
              <a:rPr sz="2400" dirty="0">
                <a:latin typeface="Droid Sans Fallback"/>
                <a:cs typeface="Droid Sans Fallback"/>
              </a:rPr>
              <a:t>是在给定</a:t>
            </a:r>
            <a:r>
              <a:rPr sz="2400" spc="-135" dirty="0">
                <a:latin typeface="Georgia"/>
                <a:cs typeface="Georgia"/>
              </a:rPr>
              <a:t>X</a:t>
            </a:r>
            <a:r>
              <a:rPr sz="2400" dirty="0">
                <a:latin typeface="Droid Sans Fallback"/>
                <a:cs typeface="Droid Sans Fallback"/>
              </a:rPr>
              <a:t>的条件下</a:t>
            </a:r>
            <a:r>
              <a:rPr sz="2400" spc="-55" dirty="0">
                <a:latin typeface="Georgia"/>
                <a:cs typeface="Georgia"/>
              </a:rPr>
              <a:t>Y</a:t>
            </a:r>
            <a:r>
              <a:rPr sz="2400" dirty="0">
                <a:latin typeface="Droid Sans Fallback"/>
                <a:cs typeface="Droid Sans Fallback"/>
              </a:rPr>
              <a:t>的</a:t>
            </a:r>
            <a:r>
              <a:rPr sz="2400" spc="-1170" dirty="0">
                <a:latin typeface="Droid Sans Fallback"/>
                <a:cs typeface="Droid Sans Fallback"/>
              </a:rPr>
              <a:t>条 </a:t>
            </a:r>
            <a:r>
              <a:rPr sz="2400" dirty="0" err="1">
                <a:latin typeface="Droid Sans Fallback"/>
                <a:cs typeface="Droid Sans Fallback"/>
              </a:rPr>
              <a:t>件概率分布</a:t>
            </a:r>
            <a:r>
              <a:rPr sz="2400" dirty="0" err="1" smtClean="0">
                <a:latin typeface="Droid Sans Fallback"/>
                <a:cs typeface="Droid Sans Fallback"/>
              </a:rPr>
              <a:t>，若随机变量</a:t>
            </a:r>
            <a:r>
              <a:rPr sz="2400" spc="-55" dirty="0" err="1" smtClean="0">
                <a:latin typeface="Georgia"/>
                <a:cs typeface="Georgia"/>
              </a:rPr>
              <a:t>Y</a:t>
            </a:r>
            <a:r>
              <a:rPr sz="2400" dirty="0" err="1" smtClean="0">
                <a:latin typeface="Droid Sans Fallback"/>
                <a:cs typeface="Droid Sans Fallback"/>
              </a:rPr>
              <a:t>构成一个由无向图</a:t>
            </a:r>
            <a:r>
              <a:rPr sz="2400" spc="-114" dirty="0" err="1" smtClean="0">
                <a:latin typeface="Georgia"/>
                <a:cs typeface="Georgia"/>
              </a:rPr>
              <a:t>G</a:t>
            </a:r>
            <a:r>
              <a:rPr sz="2400" spc="-114" dirty="0" smtClean="0">
                <a:latin typeface="Georgia"/>
                <a:cs typeface="Georgia"/>
              </a:rPr>
              <a:t>=(V,E)</a:t>
            </a:r>
            <a:r>
              <a:rPr sz="2400" dirty="0" err="1" smtClean="0">
                <a:latin typeface="Droid Sans Fallback"/>
                <a:cs typeface="Droid Sans Fallback"/>
              </a:rPr>
              <a:t>表示的马尔可夫随机场，即满足马尔科夫性</a:t>
            </a:r>
            <a:endParaRPr sz="2400" dirty="0">
              <a:latin typeface="Droid Sans Fallback"/>
              <a:cs typeface="Droid Sans Fallback"/>
            </a:endParaRPr>
          </a:p>
        </p:txBody>
      </p:sp>
      <p:sp>
        <p:nvSpPr>
          <p:cNvPr id="4" name="object 4"/>
          <p:cNvSpPr txBox="1"/>
          <p:nvPr/>
        </p:nvSpPr>
        <p:spPr>
          <a:xfrm>
            <a:off x="723328" y="4468495"/>
            <a:ext cx="8192072" cy="1120820"/>
          </a:xfrm>
          <a:prstGeom prst="rect">
            <a:avLst/>
          </a:prstGeom>
        </p:spPr>
        <p:txBody>
          <a:bodyPr vert="horz" wrap="square" lIns="0" tIns="12700" rIns="0" bIns="0" rtlCol="0">
            <a:spAutoFit/>
          </a:bodyPr>
          <a:lstStyle/>
          <a:p>
            <a:pPr marL="259715" marR="5080" indent="-247015" algn="just">
              <a:lnSpc>
                <a:spcPct val="100000"/>
              </a:lnSpc>
              <a:spcBef>
                <a:spcPts val="100"/>
              </a:spcBef>
            </a:pPr>
            <a:r>
              <a:rPr sz="2050" spc="3535" dirty="0">
                <a:solidFill>
                  <a:srgbClr val="50742E"/>
                </a:solidFill>
                <a:latin typeface="Wingdings"/>
                <a:cs typeface="Wingdings"/>
              </a:rPr>
              <a:t></a:t>
            </a:r>
            <a:r>
              <a:rPr sz="2400" dirty="0" err="1">
                <a:latin typeface="Droid Sans Fallback"/>
                <a:cs typeface="Droid Sans Fallback"/>
              </a:rPr>
              <a:t>对任意结点v成立，</a:t>
            </a:r>
            <a:r>
              <a:rPr sz="2400" spc="-35" dirty="0" err="1">
                <a:latin typeface="Droid Sans Fallback"/>
                <a:cs typeface="Droid Sans Fallback"/>
              </a:rPr>
              <a:t>则称条件概率分布</a:t>
            </a:r>
            <a:r>
              <a:rPr sz="2400" spc="-75" dirty="0" err="1">
                <a:latin typeface="Georgia"/>
                <a:cs typeface="Georgia"/>
              </a:rPr>
              <a:t>P</a:t>
            </a:r>
            <a:r>
              <a:rPr sz="2400" spc="-20" dirty="0">
                <a:latin typeface="Georgia"/>
                <a:cs typeface="Georgia"/>
              </a:rPr>
              <a:t>(</a:t>
            </a:r>
            <a:r>
              <a:rPr sz="2400" spc="-55" dirty="0">
                <a:latin typeface="Georgia"/>
                <a:cs typeface="Georgia"/>
              </a:rPr>
              <a:t>Y</a:t>
            </a:r>
            <a:r>
              <a:rPr sz="2400" spc="-70" dirty="0">
                <a:latin typeface="Georgia"/>
                <a:cs typeface="Georgia"/>
              </a:rPr>
              <a:t>|</a:t>
            </a:r>
            <a:r>
              <a:rPr sz="2400" spc="-135" dirty="0">
                <a:latin typeface="Georgia"/>
                <a:cs typeface="Georgia"/>
              </a:rPr>
              <a:t>X</a:t>
            </a:r>
            <a:r>
              <a:rPr sz="2400" spc="-20" dirty="0">
                <a:latin typeface="Georgia"/>
                <a:cs typeface="Georgia"/>
              </a:rPr>
              <a:t>)</a:t>
            </a:r>
            <a:r>
              <a:rPr sz="2400" dirty="0" err="1" smtClean="0">
                <a:latin typeface="Droid Sans Fallback"/>
                <a:cs typeface="Droid Sans Fallback"/>
              </a:rPr>
              <a:t>为条件</a:t>
            </a:r>
            <a:r>
              <a:rPr sz="2400" spc="-700" dirty="0" err="1" smtClean="0">
                <a:latin typeface="Droid Sans Fallback"/>
                <a:cs typeface="Droid Sans Fallback"/>
              </a:rPr>
              <a:t>随</a:t>
            </a:r>
            <a:r>
              <a:rPr sz="2400" dirty="0" err="1" smtClean="0">
                <a:latin typeface="Droid Sans Fallback"/>
                <a:cs typeface="Droid Sans Fallback"/>
              </a:rPr>
              <a:t>机场</a:t>
            </a:r>
            <a:r>
              <a:rPr sz="2400" dirty="0" err="1">
                <a:latin typeface="Droid Sans Fallback"/>
                <a:cs typeface="Droid Sans Fallback"/>
              </a:rPr>
              <a:t>，式中</a:t>
            </a:r>
            <a:r>
              <a:rPr sz="2400" spc="-20" dirty="0" err="1">
                <a:latin typeface="Georgia"/>
                <a:cs typeface="Georgia"/>
              </a:rPr>
              <a:t>w</a:t>
            </a:r>
            <a:r>
              <a:rPr sz="2400" spc="-220" dirty="0" err="1">
                <a:latin typeface="Georgia"/>
                <a:cs typeface="Georgia"/>
              </a:rPr>
              <a:t>~</a:t>
            </a:r>
            <a:r>
              <a:rPr sz="2400" spc="-35" dirty="0" err="1">
                <a:latin typeface="Georgia"/>
                <a:cs typeface="Georgia"/>
              </a:rPr>
              <a:t>v</a:t>
            </a:r>
            <a:r>
              <a:rPr sz="2400" dirty="0" err="1">
                <a:latin typeface="Droid Sans Fallback"/>
                <a:cs typeface="Droid Sans Fallback"/>
              </a:rPr>
              <a:t>表示在图</a:t>
            </a:r>
            <a:r>
              <a:rPr sz="2400" spc="-65" dirty="0" err="1">
                <a:latin typeface="Georgia"/>
                <a:cs typeface="Georgia"/>
              </a:rPr>
              <a:t>G</a:t>
            </a:r>
            <a:r>
              <a:rPr sz="2400" spc="-220" dirty="0">
                <a:latin typeface="Georgia"/>
                <a:cs typeface="Georgia"/>
              </a:rPr>
              <a:t>=</a:t>
            </a:r>
            <a:r>
              <a:rPr sz="2400" spc="-20" dirty="0">
                <a:latin typeface="Georgia"/>
                <a:cs typeface="Georgia"/>
              </a:rPr>
              <a:t>(</a:t>
            </a:r>
            <a:r>
              <a:rPr sz="2400" spc="-254" dirty="0">
                <a:latin typeface="Georgia"/>
                <a:cs typeface="Georgia"/>
              </a:rPr>
              <a:t>V</a:t>
            </a:r>
            <a:r>
              <a:rPr sz="2400" spc="-35" dirty="0">
                <a:latin typeface="Georgia"/>
                <a:cs typeface="Georgia"/>
              </a:rPr>
              <a:t>,</a:t>
            </a:r>
            <a:r>
              <a:rPr sz="2400" spc="-175" dirty="0">
                <a:latin typeface="Georgia"/>
                <a:cs typeface="Georgia"/>
              </a:rPr>
              <a:t>E</a:t>
            </a:r>
            <a:r>
              <a:rPr sz="2400" spc="-20" dirty="0">
                <a:latin typeface="Georgia"/>
                <a:cs typeface="Georgia"/>
              </a:rPr>
              <a:t>)</a:t>
            </a:r>
            <a:r>
              <a:rPr sz="2400" dirty="0" err="1">
                <a:latin typeface="Droid Sans Fallback"/>
                <a:cs typeface="Droid Sans Fallback"/>
              </a:rPr>
              <a:t>中与结点</a:t>
            </a:r>
            <a:r>
              <a:rPr sz="2400" spc="-35" dirty="0" err="1">
                <a:latin typeface="Georgia"/>
                <a:cs typeface="Georgia"/>
              </a:rPr>
              <a:t>v</a:t>
            </a:r>
            <a:r>
              <a:rPr sz="2400" dirty="0" err="1" smtClean="0">
                <a:latin typeface="Droid Sans Fallback"/>
                <a:cs typeface="Droid Sans Fallback"/>
              </a:rPr>
              <a:t>有边连接的所有结点</a:t>
            </a:r>
            <a:r>
              <a:rPr sz="2400" spc="-60" dirty="0" err="1">
                <a:latin typeface="Georgia"/>
                <a:cs typeface="Georgia"/>
              </a:rPr>
              <a:t>w</a:t>
            </a:r>
            <a:r>
              <a:rPr sz="2400" spc="-60" dirty="0" err="1">
                <a:latin typeface="Droid Sans Fallback"/>
                <a:cs typeface="Droid Sans Fallback"/>
              </a:rPr>
              <a:t>，</a:t>
            </a:r>
            <a:r>
              <a:rPr sz="2400" spc="-60" dirty="0" err="1">
                <a:latin typeface="Georgia"/>
                <a:cs typeface="Georgia"/>
              </a:rPr>
              <a:t>w≠v</a:t>
            </a:r>
            <a:r>
              <a:rPr sz="2400" dirty="0" err="1">
                <a:latin typeface="Droid Sans Fallback"/>
                <a:cs typeface="Droid Sans Fallback"/>
              </a:rPr>
              <a:t>表示结点</a:t>
            </a:r>
            <a:r>
              <a:rPr sz="2400" spc="-35" dirty="0" err="1">
                <a:latin typeface="Georgia"/>
                <a:cs typeface="Georgia"/>
              </a:rPr>
              <a:t>v</a:t>
            </a:r>
            <a:r>
              <a:rPr sz="2400" dirty="0" err="1">
                <a:latin typeface="Droid Sans Fallback"/>
                <a:cs typeface="Droid Sans Fallback"/>
              </a:rPr>
              <a:t>以外的所有结点</a:t>
            </a:r>
            <a:r>
              <a:rPr sz="2400" dirty="0">
                <a:latin typeface="Droid Sans Fallback"/>
                <a:cs typeface="Droid Sans Fallback"/>
              </a:rPr>
              <a:t>。</a:t>
            </a:r>
          </a:p>
        </p:txBody>
      </p:sp>
      <p:sp>
        <p:nvSpPr>
          <p:cNvPr id="5" name="object 5"/>
          <p:cNvSpPr/>
          <p:nvPr/>
        </p:nvSpPr>
        <p:spPr>
          <a:xfrm>
            <a:off x="1548383" y="3788664"/>
            <a:ext cx="5925312" cy="42976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487730"/>
            <a:ext cx="7009130" cy="786130"/>
          </a:xfrm>
          <a:prstGeom prst="rect">
            <a:avLst/>
          </a:prstGeom>
        </p:spPr>
        <p:txBody>
          <a:bodyPr vert="horz" wrap="square" lIns="0" tIns="11430" rIns="0" bIns="0" rtlCol="0">
            <a:spAutoFit/>
          </a:bodyPr>
          <a:lstStyle/>
          <a:p>
            <a:pPr marL="12700">
              <a:lnSpc>
                <a:spcPct val="100000"/>
              </a:lnSpc>
              <a:spcBef>
                <a:spcPts val="90"/>
              </a:spcBef>
            </a:pPr>
            <a:r>
              <a:rPr dirty="0"/>
              <a:t>条件随机场的定义与形</a:t>
            </a:r>
            <a:r>
              <a:rPr spc="-10" dirty="0"/>
              <a:t>式</a:t>
            </a:r>
          </a:p>
        </p:txBody>
      </p:sp>
      <p:sp>
        <p:nvSpPr>
          <p:cNvPr id="3" name="object 3"/>
          <p:cNvSpPr txBox="1"/>
          <p:nvPr/>
        </p:nvSpPr>
        <p:spPr>
          <a:xfrm>
            <a:off x="402272" y="1500657"/>
            <a:ext cx="3788728" cy="420370"/>
          </a:xfrm>
          <a:prstGeom prst="rect">
            <a:avLst/>
          </a:prstGeom>
        </p:spPr>
        <p:txBody>
          <a:bodyPr vert="horz" wrap="square" lIns="0" tIns="11430" rIns="0" bIns="0" rtlCol="0">
            <a:spAutoFit/>
          </a:bodyPr>
          <a:lstStyle/>
          <a:p>
            <a:pPr marL="12700">
              <a:lnSpc>
                <a:spcPct val="100000"/>
              </a:lnSpc>
              <a:spcBef>
                <a:spcPts val="90"/>
              </a:spcBef>
            </a:pPr>
            <a:r>
              <a:rPr sz="2450" spc="4310" dirty="0">
                <a:solidFill>
                  <a:srgbClr val="33BC55"/>
                </a:solidFill>
                <a:latin typeface="Wingdings"/>
                <a:cs typeface="Wingdings"/>
              </a:rPr>
              <a:t></a:t>
            </a:r>
            <a:r>
              <a:rPr sz="2600" dirty="0" err="1" smtClean="0">
                <a:latin typeface="Droid Sans Fallback"/>
                <a:cs typeface="Droid Sans Fallback"/>
              </a:rPr>
              <a:t>线性链情</a:t>
            </a:r>
            <a:r>
              <a:rPr sz="2600" spc="-1655" dirty="0" err="1" smtClean="0">
                <a:latin typeface="Droid Sans Fallback"/>
                <a:cs typeface="Droid Sans Fallback"/>
              </a:rPr>
              <a:t>况</a:t>
            </a:r>
            <a:r>
              <a:rPr sz="2600" spc="-1655" dirty="0" smtClean="0">
                <a:latin typeface="Droid Sans Fallback"/>
                <a:cs typeface="Droid Sans Fallback"/>
              </a:rPr>
              <a:t> </a:t>
            </a:r>
            <a:r>
              <a:rPr sz="2600" spc="-10" dirty="0">
                <a:latin typeface="Droid Sans Fallback"/>
                <a:cs typeface="Droid Sans Fallback"/>
              </a:rPr>
              <a:t>：</a:t>
            </a:r>
            <a:endParaRPr sz="2600" dirty="0">
              <a:latin typeface="Droid Sans Fallback"/>
              <a:cs typeface="Droid Sans Fallback"/>
            </a:endParaRPr>
          </a:p>
        </p:txBody>
      </p:sp>
      <p:sp>
        <p:nvSpPr>
          <p:cNvPr id="4" name="object 4"/>
          <p:cNvSpPr txBox="1"/>
          <p:nvPr/>
        </p:nvSpPr>
        <p:spPr>
          <a:xfrm>
            <a:off x="402272" y="2924962"/>
            <a:ext cx="8436928" cy="420370"/>
          </a:xfrm>
          <a:prstGeom prst="rect">
            <a:avLst/>
          </a:prstGeom>
        </p:spPr>
        <p:txBody>
          <a:bodyPr vert="horz" wrap="square" lIns="0" tIns="11430" rIns="0" bIns="0" rtlCol="0">
            <a:spAutoFit/>
          </a:bodyPr>
          <a:lstStyle/>
          <a:p>
            <a:pPr marL="12700">
              <a:lnSpc>
                <a:spcPct val="100000"/>
              </a:lnSpc>
              <a:spcBef>
                <a:spcPts val="90"/>
              </a:spcBef>
            </a:pPr>
            <a:r>
              <a:rPr sz="2450" spc="4310" dirty="0">
                <a:solidFill>
                  <a:srgbClr val="33BC55"/>
                </a:solidFill>
                <a:latin typeface="Wingdings"/>
                <a:cs typeface="Wingdings"/>
              </a:rPr>
              <a:t></a:t>
            </a:r>
            <a:r>
              <a:rPr sz="2600" dirty="0">
                <a:latin typeface="Droid Sans Fallback"/>
                <a:cs typeface="Droid Sans Fallback"/>
              </a:rPr>
              <a:t>最大团是相邻两个结点的集合</a:t>
            </a:r>
            <a:r>
              <a:rPr sz="2600" spc="-40" dirty="0">
                <a:latin typeface="Georgia"/>
                <a:cs typeface="Georgia"/>
              </a:rPr>
              <a:t>,</a:t>
            </a:r>
            <a:r>
              <a:rPr sz="2600" spc="-60" dirty="0">
                <a:latin typeface="Georgia"/>
                <a:cs typeface="Georgia"/>
              </a:rPr>
              <a:t> </a:t>
            </a:r>
            <a:r>
              <a:rPr sz="2600" dirty="0">
                <a:latin typeface="Droid Sans Fallback"/>
                <a:cs typeface="Droid Sans Fallback"/>
              </a:rPr>
              <a:t>线性链条件随</a:t>
            </a:r>
            <a:r>
              <a:rPr sz="2600" spc="-980" dirty="0">
                <a:latin typeface="Droid Sans Fallback"/>
                <a:cs typeface="Droid Sans Fallback"/>
              </a:rPr>
              <a:t>机 </a:t>
            </a:r>
            <a:r>
              <a:rPr sz="2600" dirty="0">
                <a:latin typeface="Droid Sans Fallback"/>
                <a:cs typeface="Droid Sans Fallback"/>
              </a:rPr>
              <a:t>场</a:t>
            </a:r>
            <a:r>
              <a:rPr sz="2600" spc="-150" dirty="0">
                <a:latin typeface="Georgia"/>
                <a:cs typeface="Georgia"/>
              </a:rPr>
              <a:t>:</a:t>
            </a:r>
            <a:endParaRPr sz="2600" dirty="0">
              <a:latin typeface="Georgia"/>
              <a:cs typeface="Georgia"/>
            </a:endParaRPr>
          </a:p>
        </p:txBody>
      </p:sp>
      <p:sp>
        <p:nvSpPr>
          <p:cNvPr id="5" name="object 5"/>
          <p:cNvSpPr/>
          <p:nvPr/>
        </p:nvSpPr>
        <p:spPr>
          <a:xfrm>
            <a:off x="1331975" y="2060448"/>
            <a:ext cx="6397752" cy="35966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319783" y="2493264"/>
            <a:ext cx="4928616" cy="35966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6679" y="3788664"/>
            <a:ext cx="4270248" cy="2051304"/>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4645152" y="3788664"/>
            <a:ext cx="4416552" cy="1511808"/>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4645152" y="5590032"/>
            <a:ext cx="4315967" cy="280416"/>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487730"/>
            <a:ext cx="7009130" cy="786130"/>
          </a:xfrm>
          <a:prstGeom prst="rect">
            <a:avLst/>
          </a:prstGeom>
        </p:spPr>
        <p:txBody>
          <a:bodyPr vert="horz" wrap="square" lIns="0" tIns="11430" rIns="0" bIns="0" rtlCol="0">
            <a:spAutoFit/>
          </a:bodyPr>
          <a:lstStyle/>
          <a:p>
            <a:pPr marL="12700">
              <a:lnSpc>
                <a:spcPct val="100000"/>
              </a:lnSpc>
              <a:spcBef>
                <a:spcPts val="90"/>
              </a:spcBef>
            </a:pPr>
            <a:r>
              <a:rPr dirty="0"/>
              <a:t>条件随机场的定义与形</a:t>
            </a:r>
            <a:r>
              <a:rPr spc="-10" dirty="0"/>
              <a:t>式</a:t>
            </a:r>
          </a:p>
        </p:txBody>
      </p:sp>
      <p:sp>
        <p:nvSpPr>
          <p:cNvPr id="3" name="object 3"/>
          <p:cNvSpPr txBox="1"/>
          <p:nvPr/>
        </p:nvSpPr>
        <p:spPr>
          <a:xfrm>
            <a:off x="535940" y="1877440"/>
            <a:ext cx="8391525" cy="1964689"/>
          </a:xfrm>
          <a:prstGeom prst="rect">
            <a:avLst/>
          </a:prstGeom>
        </p:spPr>
        <p:txBody>
          <a:bodyPr vert="horz" wrap="square" lIns="0" tIns="51435" rIns="0" bIns="0" rtlCol="0">
            <a:spAutoFit/>
          </a:bodyPr>
          <a:lstStyle/>
          <a:p>
            <a:pPr marL="12700">
              <a:lnSpc>
                <a:spcPct val="100000"/>
              </a:lnSpc>
              <a:spcBef>
                <a:spcPts val="405"/>
              </a:spcBef>
            </a:pPr>
            <a:r>
              <a:rPr sz="2450" spc="4310" dirty="0">
                <a:solidFill>
                  <a:srgbClr val="33BC55"/>
                </a:solidFill>
                <a:latin typeface="Wingdings"/>
                <a:cs typeface="Wingdings"/>
              </a:rPr>
              <a:t></a:t>
            </a:r>
            <a:r>
              <a:rPr sz="2600" dirty="0">
                <a:latin typeface="Droid Sans Fallback"/>
                <a:cs typeface="Droid Sans Fallback"/>
              </a:rPr>
              <a:t>定义</a:t>
            </a:r>
            <a:r>
              <a:rPr sz="2600" spc="-20" dirty="0">
                <a:latin typeface="Georgia"/>
                <a:cs typeface="Georgia"/>
              </a:rPr>
              <a:t>(</a:t>
            </a:r>
            <a:r>
              <a:rPr sz="2600" dirty="0">
                <a:latin typeface="Droid Sans Fallback"/>
                <a:cs typeface="Droid Sans Fallback"/>
              </a:rPr>
              <a:t>线性链条件随机场</a:t>
            </a:r>
            <a:r>
              <a:rPr sz="2600" spc="-25" dirty="0">
                <a:latin typeface="Georgia"/>
                <a:cs typeface="Georgia"/>
              </a:rPr>
              <a:t>)</a:t>
            </a:r>
            <a:endParaRPr sz="2600" dirty="0">
              <a:latin typeface="Georgia"/>
              <a:cs typeface="Georgia"/>
            </a:endParaRPr>
          </a:p>
          <a:p>
            <a:pPr marL="12700">
              <a:lnSpc>
                <a:spcPts val="2965"/>
              </a:lnSpc>
              <a:spcBef>
                <a:spcPts val="305"/>
              </a:spcBef>
              <a:tabLst>
                <a:tab pos="5314315" algn="l"/>
              </a:tabLst>
            </a:pPr>
            <a:r>
              <a:rPr sz="2450" spc="4310" dirty="0">
                <a:solidFill>
                  <a:srgbClr val="33BC55"/>
                </a:solidFill>
                <a:latin typeface="Wingdings"/>
                <a:cs typeface="Wingdings"/>
              </a:rPr>
              <a:t></a:t>
            </a:r>
            <a:r>
              <a:rPr sz="2600" spc="-10" dirty="0">
                <a:latin typeface="Droid Sans Fallback"/>
                <a:cs typeface="Droid Sans Fallback"/>
              </a:rPr>
              <a:t>设	</a:t>
            </a:r>
            <a:r>
              <a:rPr sz="2600" dirty="0">
                <a:latin typeface="Droid Sans Fallback"/>
                <a:cs typeface="Droid Sans Fallback"/>
              </a:rPr>
              <a:t>均为线性链表示</a:t>
            </a:r>
            <a:r>
              <a:rPr sz="2600" spc="-10" dirty="0">
                <a:latin typeface="Droid Sans Fallback"/>
                <a:cs typeface="Droid Sans Fallback"/>
              </a:rPr>
              <a:t>的</a:t>
            </a:r>
            <a:endParaRPr sz="2600" dirty="0">
              <a:latin typeface="Droid Sans Fallback"/>
              <a:cs typeface="Droid Sans Fallback"/>
            </a:endParaRPr>
          </a:p>
          <a:p>
            <a:pPr marL="286385">
              <a:lnSpc>
                <a:spcPts val="2805"/>
              </a:lnSpc>
            </a:pPr>
            <a:r>
              <a:rPr sz="2600" dirty="0">
                <a:latin typeface="Droid Sans Fallback"/>
                <a:cs typeface="Droid Sans Fallback"/>
              </a:rPr>
              <a:t>随机变量序列，若在给定随机变量序列</a:t>
            </a:r>
            <a:r>
              <a:rPr sz="2600" spc="-140" dirty="0">
                <a:latin typeface="Georgia"/>
                <a:cs typeface="Georgia"/>
              </a:rPr>
              <a:t>X</a:t>
            </a:r>
            <a:r>
              <a:rPr sz="2600" dirty="0">
                <a:latin typeface="Droid Sans Fallback"/>
                <a:cs typeface="Droid Sans Fallback"/>
              </a:rPr>
              <a:t>的条件下</a:t>
            </a:r>
            <a:r>
              <a:rPr sz="2600" spc="-10" dirty="0">
                <a:latin typeface="Droid Sans Fallback"/>
                <a:cs typeface="Droid Sans Fallback"/>
              </a:rPr>
              <a:t>，</a:t>
            </a:r>
            <a:endParaRPr sz="2600" dirty="0">
              <a:latin typeface="Droid Sans Fallback"/>
              <a:cs typeface="Droid Sans Fallback"/>
            </a:endParaRPr>
          </a:p>
          <a:p>
            <a:pPr marL="286385" marR="5080">
              <a:lnSpc>
                <a:spcPts val="2810"/>
              </a:lnSpc>
              <a:spcBef>
                <a:spcPts val="195"/>
              </a:spcBef>
            </a:pPr>
            <a:r>
              <a:rPr sz="2600" dirty="0">
                <a:latin typeface="Droid Sans Fallback"/>
                <a:cs typeface="Droid Sans Fallback"/>
              </a:rPr>
              <a:t>随机变量序列</a:t>
            </a:r>
            <a:r>
              <a:rPr sz="2600" spc="-65" dirty="0">
                <a:latin typeface="Georgia"/>
                <a:cs typeface="Georgia"/>
              </a:rPr>
              <a:t>Y</a:t>
            </a:r>
            <a:r>
              <a:rPr sz="2600" dirty="0">
                <a:latin typeface="Droid Sans Fallback"/>
                <a:cs typeface="Droid Sans Fallback"/>
              </a:rPr>
              <a:t>的条件概率分布</a:t>
            </a:r>
            <a:r>
              <a:rPr sz="2600" spc="-80" dirty="0">
                <a:latin typeface="Georgia"/>
                <a:cs typeface="Georgia"/>
              </a:rPr>
              <a:t>P</a:t>
            </a:r>
            <a:r>
              <a:rPr sz="2600" spc="-20" dirty="0">
                <a:latin typeface="Georgia"/>
                <a:cs typeface="Georgia"/>
              </a:rPr>
              <a:t>(</a:t>
            </a:r>
            <a:r>
              <a:rPr sz="2600" spc="-65" dirty="0">
                <a:latin typeface="Georgia"/>
                <a:cs typeface="Georgia"/>
              </a:rPr>
              <a:t>Y</a:t>
            </a:r>
            <a:r>
              <a:rPr sz="2600" spc="-75" dirty="0">
                <a:latin typeface="Georgia"/>
                <a:cs typeface="Georgia"/>
              </a:rPr>
              <a:t>|</a:t>
            </a:r>
            <a:r>
              <a:rPr sz="2600" spc="-140" dirty="0">
                <a:latin typeface="Georgia"/>
                <a:cs typeface="Georgia"/>
              </a:rPr>
              <a:t>X</a:t>
            </a:r>
            <a:r>
              <a:rPr sz="2600" spc="-20" dirty="0">
                <a:latin typeface="Georgia"/>
                <a:cs typeface="Georgia"/>
              </a:rPr>
              <a:t>)</a:t>
            </a:r>
            <a:r>
              <a:rPr sz="2600" dirty="0">
                <a:latin typeface="Droid Sans Fallback"/>
                <a:cs typeface="Droid Sans Fallback"/>
              </a:rPr>
              <a:t>构成条件随机场</a:t>
            </a:r>
            <a:r>
              <a:rPr sz="2600" spc="-10" dirty="0">
                <a:latin typeface="Droid Sans Fallback"/>
                <a:cs typeface="Droid Sans Fallback"/>
              </a:rPr>
              <a:t>。 </a:t>
            </a:r>
            <a:r>
              <a:rPr sz="2600" dirty="0">
                <a:latin typeface="Droid Sans Fallback"/>
                <a:cs typeface="Droid Sans Fallback"/>
              </a:rPr>
              <a:t>即满足马尔可夫</a:t>
            </a:r>
            <a:r>
              <a:rPr sz="2600" spc="-10" dirty="0">
                <a:latin typeface="Droid Sans Fallback"/>
                <a:cs typeface="Droid Sans Fallback"/>
              </a:rPr>
              <a:t>性</a:t>
            </a:r>
            <a:endParaRPr sz="2600" dirty="0">
              <a:latin typeface="Droid Sans Fallback"/>
              <a:cs typeface="Droid Sans Fallback"/>
            </a:endParaRPr>
          </a:p>
        </p:txBody>
      </p:sp>
      <p:sp>
        <p:nvSpPr>
          <p:cNvPr id="4" name="object 4"/>
          <p:cNvSpPr txBox="1"/>
          <p:nvPr/>
        </p:nvSpPr>
        <p:spPr>
          <a:xfrm>
            <a:off x="535940" y="5121021"/>
            <a:ext cx="8608060" cy="1251585"/>
          </a:xfrm>
          <a:prstGeom prst="rect">
            <a:avLst/>
          </a:prstGeom>
        </p:spPr>
        <p:txBody>
          <a:bodyPr vert="horz" wrap="square" lIns="0" tIns="51435" rIns="0" bIns="0" rtlCol="0">
            <a:spAutoFit/>
          </a:bodyPr>
          <a:lstStyle/>
          <a:p>
            <a:pPr marL="12700">
              <a:lnSpc>
                <a:spcPct val="100000"/>
              </a:lnSpc>
              <a:spcBef>
                <a:spcPts val="405"/>
              </a:spcBef>
            </a:pPr>
            <a:r>
              <a:rPr sz="2450" spc="4310" dirty="0">
                <a:solidFill>
                  <a:srgbClr val="33BC55"/>
                </a:solidFill>
                <a:latin typeface="Wingdings"/>
                <a:cs typeface="Wingdings"/>
              </a:rPr>
              <a:t></a:t>
            </a:r>
            <a:r>
              <a:rPr sz="2600" dirty="0">
                <a:latin typeface="Droid Sans Fallback"/>
                <a:cs typeface="Droid Sans Fallback"/>
              </a:rPr>
              <a:t>则称</a:t>
            </a:r>
            <a:r>
              <a:rPr sz="2600" spc="-55" dirty="0">
                <a:latin typeface="Georgia"/>
                <a:cs typeface="Georgia"/>
              </a:rPr>
              <a:t>P(Y</a:t>
            </a:r>
            <a:r>
              <a:rPr sz="2600" spc="-40" dirty="0">
                <a:latin typeface="Georgia"/>
                <a:cs typeface="Georgia"/>
              </a:rPr>
              <a:t> </a:t>
            </a:r>
            <a:r>
              <a:rPr sz="2600" spc="-80" dirty="0">
                <a:latin typeface="Georgia"/>
                <a:cs typeface="Georgia"/>
              </a:rPr>
              <a:t>|X)</a:t>
            </a:r>
            <a:r>
              <a:rPr sz="2600" dirty="0">
                <a:latin typeface="Droid Sans Fallback"/>
                <a:cs typeface="Droid Sans Fallback"/>
              </a:rPr>
              <a:t>为线性链条件随机场</a:t>
            </a:r>
            <a:r>
              <a:rPr sz="2600" spc="-10" dirty="0">
                <a:latin typeface="Droid Sans Fallback"/>
                <a:cs typeface="Droid Sans Fallback"/>
              </a:rPr>
              <a:t>。</a:t>
            </a:r>
            <a:endParaRPr sz="2600" dirty="0">
              <a:latin typeface="Droid Sans Fallback"/>
              <a:cs typeface="Droid Sans Fallback"/>
            </a:endParaRPr>
          </a:p>
          <a:p>
            <a:pPr marL="286385" marR="5080" indent="-274320">
              <a:lnSpc>
                <a:spcPts val="2800"/>
              </a:lnSpc>
              <a:spcBef>
                <a:spcPts val="665"/>
              </a:spcBef>
            </a:pPr>
            <a:r>
              <a:rPr sz="2450" spc="4310" dirty="0">
                <a:solidFill>
                  <a:srgbClr val="33BC55"/>
                </a:solidFill>
                <a:latin typeface="Wingdings"/>
                <a:cs typeface="Wingdings"/>
              </a:rPr>
              <a:t></a:t>
            </a:r>
            <a:r>
              <a:rPr sz="2600" dirty="0">
                <a:latin typeface="Droid Sans Fallback"/>
                <a:cs typeface="Droid Sans Fallback"/>
              </a:rPr>
              <a:t>在标注问题中，</a:t>
            </a:r>
            <a:r>
              <a:rPr sz="2600" spc="-140" dirty="0">
                <a:latin typeface="Georgia"/>
                <a:cs typeface="Georgia"/>
              </a:rPr>
              <a:t>X</a:t>
            </a:r>
            <a:r>
              <a:rPr sz="2600" dirty="0">
                <a:latin typeface="Droid Sans Fallback"/>
                <a:cs typeface="Droid Sans Fallback"/>
              </a:rPr>
              <a:t>表示输入观测序列，</a:t>
            </a:r>
            <a:r>
              <a:rPr sz="2600" spc="-65" dirty="0">
                <a:latin typeface="Georgia"/>
                <a:cs typeface="Georgia"/>
              </a:rPr>
              <a:t>Y</a:t>
            </a:r>
            <a:r>
              <a:rPr sz="2600" dirty="0">
                <a:latin typeface="Droid Sans Fallback"/>
                <a:cs typeface="Droid Sans Fallback"/>
              </a:rPr>
              <a:t>表示对应</a:t>
            </a:r>
            <a:r>
              <a:rPr sz="2600" spc="-1735" dirty="0">
                <a:latin typeface="Droid Sans Fallback"/>
                <a:cs typeface="Droid Sans Fallback"/>
              </a:rPr>
              <a:t>的 </a:t>
            </a:r>
            <a:r>
              <a:rPr sz="2600" spc="-10" dirty="0">
                <a:latin typeface="Droid Sans Fallback"/>
                <a:cs typeface="Droid Sans Fallback"/>
              </a:rPr>
              <a:t>输</a:t>
            </a:r>
            <a:r>
              <a:rPr sz="2600" dirty="0">
                <a:latin typeface="Droid Sans Fallback"/>
                <a:cs typeface="Droid Sans Fallback"/>
              </a:rPr>
              <a:t>出标记序列或状态序列</a:t>
            </a:r>
            <a:r>
              <a:rPr sz="2600" spc="-40" dirty="0">
                <a:latin typeface="Georgia"/>
                <a:cs typeface="Georgia"/>
              </a:rPr>
              <a:t>.</a:t>
            </a:r>
            <a:endParaRPr sz="2600" dirty="0">
              <a:latin typeface="Georgia"/>
              <a:cs typeface="Georgia"/>
            </a:endParaRPr>
          </a:p>
        </p:txBody>
      </p:sp>
      <p:sp>
        <p:nvSpPr>
          <p:cNvPr id="5" name="object 5"/>
          <p:cNvSpPr/>
          <p:nvPr/>
        </p:nvSpPr>
        <p:spPr>
          <a:xfrm>
            <a:off x="1676400" y="2398091"/>
            <a:ext cx="4145281" cy="30932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475232" y="3931920"/>
            <a:ext cx="6412992" cy="43281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981200" y="4654296"/>
            <a:ext cx="5041392" cy="3048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487730"/>
            <a:ext cx="7009130" cy="786130"/>
          </a:xfrm>
          <a:prstGeom prst="rect">
            <a:avLst/>
          </a:prstGeom>
        </p:spPr>
        <p:txBody>
          <a:bodyPr vert="horz" wrap="square" lIns="0" tIns="11430" rIns="0" bIns="0" rtlCol="0">
            <a:spAutoFit/>
          </a:bodyPr>
          <a:lstStyle/>
          <a:p>
            <a:pPr marL="12700">
              <a:lnSpc>
                <a:spcPct val="100000"/>
              </a:lnSpc>
              <a:spcBef>
                <a:spcPts val="90"/>
              </a:spcBef>
            </a:pPr>
            <a:r>
              <a:rPr dirty="0"/>
              <a:t>条件随机场的参数化形</a:t>
            </a:r>
            <a:r>
              <a:rPr spc="-10" dirty="0"/>
              <a:t>式</a:t>
            </a:r>
          </a:p>
        </p:txBody>
      </p:sp>
      <p:sp>
        <p:nvSpPr>
          <p:cNvPr id="3" name="object 3"/>
          <p:cNvSpPr txBox="1"/>
          <p:nvPr/>
        </p:nvSpPr>
        <p:spPr>
          <a:xfrm>
            <a:off x="535940" y="1878329"/>
            <a:ext cx="8142605" cy="1634489"/>
          </a:xfrm>
          <a:prstGeom prst="rect">
            <a:avLst/>
          </a:prstGeom>
        </p:spPr>
        <p:txBody>
          <a:bodyPr vert="horz" wrap="square" lIns="0" tIns="85725" rIns="0" bIns="0" rtlCol="0">
            <a:spAutoFit/>
          </a:bodyPr>
          <a:lstStyle/>
          <a:p>
            <a:pPr marL="12700">
              <a:lnSpc>
                <a:spcPct val="100000"/>
              </a:lnSpc>
              <a:spcBef>
                <a:spcPts val="675"/>
              </a:spcBef>
            </a:pPr>
            <a:r>
              <a:rPr sz="2300" spc="4004" dirty="0">
                <a:solidFill>
                  <a:srgbClr val="33BC55"/>
                </a:solidFill>
                <a:latin typeface="Wingdings"/>
                <a:cs typeface="Wingdings"/>
              </a:rPr>
              <a:t></a:t>
            </a:r>
            <a:r>
              <a:rPr sz="2400" dirty="0">
                <a:latin typeface="Droid Sans Fallback"/>
                <a:cs typeface="Droid Sans Fallback"/>
              </a:rPr>
              <a:t>定理：</a:t>
            </a:r>
          </a:p>
          <a:p>
            <a:pPr marL="286385" marR="5080" indent="-274320" algn="just">
              <a:lnSpc>
                <a:spcPct val="100000"/>
              </a:lnSpc>
              <a:spcBef>
                <a:spcPts val="575"/>
              </a:spcBef>
            </a:pPr>
            <a:r>
              <a:rPr sz="2300" spc="4004" dirty="0">
                <a:solidFill>
                  <a:srgbClr val="33BC55"/>
                </a:solidFill>
                <a:latin typeface="Wingdings"/>
                <a:cs typeface="Wingdings"/>
              </a:rPr>
              <a:t></a:t>
            </a:r>
            <a:r>
              <a:rPr sz="2400" spc="-20" dirty="0">
                <a:latin typeface="Georgia"/>
                <a:cs typeface="Georgia"/>
              </a:rPr>
              <a:t>(</a:t>
            </a:r>
            <a:r>
              <a:rPr sz="2400" dirty="0">
                <a:latin typeface="Droid Sans Fallback"/>
                <a:cs typeface="Droid Sans Fallback"/>
              </a:rPr>
              <a:t>线性链条件随机场的参数化形式</a:t>
            </a:r>
            <a:r>
              <a:rPr sz="2400" spc="-20" dirty="0">
                <a:latin typeface="Georgia"/>
                <a:cs typeface="Georgia"/>
              </a:rPr>
              <a:t>)</a:t>
            </a:r>
            <a:r>
              <a:rPr sz="2400" dirty="0">
                <a:latin typeface="Droid Sans Fallback"/>
                <a:cs typeface="Droid Sans Fallback"/>
              </a:rPr>
              <a:t>：设</a:t>
            </a:r>
            <a:r>
              <a:rPr sz="2400" spc="-75" dirty="0">
                <a:latin typeface="Georgia"/>
                <a:cs typeface="Georgia"/>
              </a:rPr>
              <a:t>P</a:t>
            </a:r>
            <a:r>
              <a:rPr sz="2400" spc="-20" dirty="0">
                <a:latin typeface="Georgia"/>
                <a:cs typeface="Georgia"/>
              </a:rPr>
              <a:t>(</a:t>
            </a:r>
            <a:r>
              <a:rPr sz="2400" spc="-55" dirty="0">
                <a:latin typeface="Georgia"/>
                <a:cs typeface="Georgia"/>
              </a:rPr>
              <a:t>Y</a:t>
            </a:r>
            <a:r>
              <a:rPr sz="2400" spc="-70" dirty="0">
                <a:latin typeface="Georgia"/>
                <a:cs typeface="Georgia"/>
              </a:rPr>
              <a:t>|</a:t>
            </a:r>
            <a:r>
              <a:rPr sz="2400" spc="-135" dirty="0">
                <a:latin typeface="Georgia"/>
                <a:cs typeface="Georgia"/>
              </a:rPr>
              <a:t>X</a:t>
            </a:r>
            <a:r>
              <a:rPr sz="2400" spc="-20" dirty="0">
                <a:latin typeface="Georgia"/>
                <a:cs typeface="Georgia"/>
              </a:rPr>
              <a:t>)</a:t>
            </a:r>
            <a:r>
              <a:rPr sz="2400" dirty="0">
                <a:latin typeface="Droid Sans Fallback"/>
                <a:cs typeface="Droid Sans Fallback"/>
              </a:rPr>
              <a:t>为线性链</a:t>
            </a:r>
            <a:r>
              <a:rPr sz="2400" spc="-1590" dirty="0">
                <a:latin typeface="Droid Sans Fallback"/>
                <a:cs typeface="Droid Sans Fallback"/>
              </a:rPr>
              <a:t>条 </a:t>
            </a:r>
            <a:r>
              <a:rPr sz="2400" dirty="0" err="1">
                <a:latin typeface="Droid Sans Fallback"/>
                <a:cs typeface="Droid Sans Fallback"/>
              </a:rPr>
              <a:t>件随机场，则在随机变量</a:t>
            </a:r>
            <a:r>
              <a:rPr sz="2400" spc="-135" dirty="0" err="1">
                <a:latin typeface="Georgia"/>
                <a:cs typeface="Georgia"/>
              </a:rPr>
              <a:t>X</a:t>
            </a:r>
            <a:r>
              <a:rPr sz="2400" dirty="0" err="1">
                <a:latin typeface="Droid Sans Fallback"/>
                <a:cs typeface="Droid Sans Fallback"/>
              </a:rPr>
              <a:t>取值为</a:t>
            </a:r>
            <a:r>
              <a:rPr sz="2400" spc="-60" dirty="0" err="1">
                <a:latin typeface="Georgia"/>
                <a:cs typeface="Georgia"/>
              </a:rPr>
              <a:t>x</a:t>
            </a:r>
            <a:r>
              <a:rPr sz="2400" dirty="0" err="1">
                <a:latin typeface="Droid Sans Fallback"/>
                <a:cs typeface="Droid Sans Fallback"/>
              </a:rPr>
              <a:t>的条件下，随机变量</a:t>
            </a:r>
            <a:r>
              <a:rPr sz="2400" spc="-55" dirty="0" err="1">
                <a:latin typeface="Georgia"/>
                <a:cs typeface="Georgia"/>
              </a:rPr>
              <a:t>Y</a:t>
            </a:r>
            <a:r>
              <a:rPr sz="2400" dirty="0" err="1" smtClean="0">
                <a:latin typeface="Droid Sans Fallback"/>
                <a:cs typeface="Droid Sans Fallback"/>
              </a:rPr>
              <a:t>取值为</a:t>
            </a:r>
            <a:r>
              <a:rPr sz="2400" spc="-35" dirty="0" err="1">
                <a:latin typeface="Georgia"/>
                <a:cs typeface="Georgia"/>
              </a:rPr>
              <a:t>y</a:t>
            </a:r>
            <a:r>
              <a:rPr sz="2400" dirty="0" err="1">
                <a:latin typeface="Droid Sans Fallback"/>
                <a:cs typeface="Droid Sans Fallback"/>
              </a:rPr>
              <a:t>的条件概率具有如下形式</a:t>
            </a:r>
            <a:r>
              <a:rPr sz="2400" spc="-140" dirty="0">
                <a:latin typeface="Georgia"/>
                <a:cs typeface="Georgia"/>
              </a:rPr>
              <a:t>:</a:t>
            </a:r>
            <a:endParaRPr sz="2400" dirty="0">
              <a:latin typeface="Georgia"/>
              <a:cs typeface="Georgia"/>
            </a:endParaRPr>
          </a:p>
        </p:txBody>
      </p:sp>
      <p:sp>
        <p:nvSpPr>
          <p:cNvPr id="4" name="object 4"/>
          <p:cNvSpPr txBox="1"/>
          <p:nvPr/>
        </p:nvSpPr>
        <p:spPr>
          <a:xfrm>
            <a:off x="535940" y="4438015"/>
            <a:ext cx="8303259" cy="2073275"/>
          </a:xfrm>
          <a:prstGeom prst="rect">
            <a:avLst/>
          </a:prstGeom>
        </p:spPr>
        <p:txBody>
          <a:bodyPr vert="horz" wrap="square" lIns="0" tIns="12700" rIns="0" bIns="0" rtlCol="0">
            <a:spAutoFit/>
          </a:bodyPr>
          <a:lstStyle/>
          <a:p>
            <a:pPr marL="12700">
              <a:lnSpc>
                <a:spcPct val="100000"/>
              </a:lnSpc>
              <a:spcBef>
                <a:spcPts val="100"/>
              </a:spcBef>
            </a:pPr>
            <a:r>
              <a:rPr sz="2300" spc="4004" dirty="0">
                <a:solidFill>
                  <a:srgbClr val="33BC55"/>
                </a:solidFill>
                <a:latin typeface="Wingdings"/>
                <a:cs typeface="Wingdings"/>
              </a:rPr>
              <a:t></a:t>
            </a:r>
            <a:r>
              <a:rPr sz="2400" dirty="0">
                <a:latin typeface="Droid Sans Fallback"/>
                <a:cs typeface="Droid Sans Fallback"/>
              </a:rPr>
              <a:t>其中：</a:t>
            </a:r>
            <a:endParaRPr sz="2400">
              <a:latin typeface="Droid Sans Fallback"/>
              <a:cs typeface="Droid Sans Fallback"/>
            </a:endParaRPr>
          </a:p>
          <a:p>
            <a:pPr>
              <a:lnSpc>
                <a:spcPct val="100000"/>
              </a:lnSpc>
              <a:spcBef>
                <a:spcPts val="5"/>
              </a:spcBef>
            </a:pPr>
            <a:endParaRPr sz="3500">
              <a:latin typeface="Times New Roman"/>
              <a:cs typeface="Times New Roman"/>
            </a:endParaRPr>
          </a:p>
          <a:p>
            <a:pPr marL="287020" marR="5080" indent="-274320">
              <a:lnSpc>
                <a:spcPct val="100000"/>
              </a:lnSpc>
              <a:buClr>
                <a:srgbClr val="33BC55"/>
              </a:buClr>
              <a:buSzPct val="95833"/>
              <a:buFont typeface="Wingdings"/>
              <a:buChar char=""/>
              <a:tabLst>
                <a:tab pos="381000" algn="l"/>
              </a:tabLst>
            </a:pPr>
            <a:r>
              <a:rPr sz="2400" spc="5" dirty="0">
                <a:latin typeface="Georgia"/>
                <a:cs typeface="Georgia"/>
              </a:rPr>
              <a:t>t</a:t>
            </a:r>
            <a:r>
              <a:rPr sz="2325" spc="7" baseline="-17921" dirty="0">
                <a:latin typeface="Georgia"/>
                <a:cs typeface="Georgia"/>
              </a:rPr>
              <a:t>k</a:t>
            </a:r>
            <a:r>
              <a:rPr sz="2325" spc="300" baseline="-17921" dirty="0">
                <a:latin typeface="Georgia"/>
                <a:cs typeface="Georgia"/>
              </a:rPr>
              <a:t> </a:t>
            </a:r>
            <a:r>
              <a:rPr sz="2400" dirty="0">
                <a:latin typeface="Droid Sans Fallback"/>
                <a:cs typeface="Droid Sans Fallback"/>
              </a:rPr>
              <a:t>定义在边上的特征函数，转移特征，依赖于前一个和</a:t>
            </a:r>
            <a:r>
              <a:rPr sz="2400" spc="-1639" dirty="0">
                <a:latin typeface="Droid Sans Fallback"/>
                <a:cs typeface="Droid Sans Fallback"/>
              </a:rPr>
              <a:t>当</a:t>
            </a:r>
            <a:r>
              <a:rPr sz="2400" dirty="0">
                <a:latin typeface="Droid Sans Fallback"/>
                <a:cs typeface="Droid Sans Fallback"/>
              </a:rPr>
              <a:t>前 位置，</a:t>
            </a:r>
            <a:endParaRPr sz="2400">
              <a:latin typeface="Droid Sans Fallback"/>
              <a:cs typeface="Droid Sans Fallback"/>
            </a:endParaRPr>
          </a:p>
          <a:p>
            <a:pPr marL="287020" indent="-274320">
              <a:lnSpc>
                <a:spcPct val="100000"/>
              </a:lnSpc>
              <a:spcBef>
                <a:spcPts val="575"/>
              </a:spcBef>
              <a:buClr>
                <a:srgbClr val="33BC55"/>
              </a:buClr>
              <a:buSzPct val="95833"/>
              <a:buFont typeface="Wingdings"/>
              <a:buChar char=""/>
              <a:tabLst>
                <a:tab pos="381000" algn="l"/>
              </a:tabLst>
            </a:pPr>
            <a:r>
              <a:rPr sz="2400" spc="-40" dirty="0">
                <a:latin typeface="Georgia"/>
                <a:cs typeface="Georgia"/>
              </a:rPr>
              <a:t>s</a:t>
            </a:r>
            <a:r>
              <a:rPr sz="2325" spc="-60" baseline="-17921" dirty="0">
                <a:latin typeface="Georgia"/>
                <a:cs typeface="Georgia"/>
              </a:rPr>
              <a:t>l</a:t>
            </a:r>
            <a:r>
              <a:rPr sz="2325" spc="7" baseline="-17921" dirty="0">
                <a:latin typeface="Georgia"/>
                <a:cs typeface="Georgia"/>
              </a:rPr>
              <a:t> </a:t>
            </a:r>
            <a:r>
              <a:rPr sz="2400" dirty="0">
                <a:latin typeface="Droid Sans Fallback"/>
                <a:cs typeface="Droid Sans Fallback"/>
              </a:rPr>
              <a:t>定义在结点上的特征函数，状态特征，依赖于当前位</a:t>
            </a:r>
            <a:r>
              <a:rPr sz="2400" spc="-1070" dirty="0">
                <a:latin typeface="Droid Sans Fallback"/>
                <a:cs typeface="Droid Sans Fallback"/>
              </a:rPr>
              <a:t>置</a:t>
            </a:r>
            <a:endParaRPr sz="2400">
              <a:latin typeface="Droid Sans Fallback"/>
              <a:cs typeface="Droid Sans Fallback"/>
            </a:endParaRPr>
          </a:p>
        </p:txBody>
      </p:sp>
      <p:sp>
        <p:nvSpPr>
          <p:cNvPr id="5" name="object 5"/>
          <p:cNvSpPr/>
          <p:nvPr/>
        </p:nvSpPr>
        <p:spPr>
          <a:xfrm>
            <a:off x="2286000" y="4494405"/>
            <a:ext cx="5846064" cy="74980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331975" y="3572255"/>
            <a:ext cx="6632448" cy="74676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487730"/>
            <a:ext cx="6374130" cy="786130"/>
          </a:xfrm>
          <a:prstGeom prst="rect">
            <a:avLst/>
          </a:prstGeom>
        </p:spPr>
        <p:txBody>
          <a:bodyPr vert="horz" wrap="square" lIns="0" tIns="11430" rIns="0" bIns="0" rtlCol="0">
            <a:spAutoFit/>
          </a:bodyPr>
          <a:lstStyle/>
          <a:p>
            <a:pPr marL="12700">
              <a:lnSpc>
                <a:spcPct val="100000"/>
              </a:lnSpc>
              <a:spcBef>
                <a:spcPts val="90"/>
              </a:spcBef>
            </a:pPr>
            <a:r>
              <a:rPr dirty="0"/>
              <a:t>条件随机场的简化形</a:t>
            </a:r>
            <a:r>
              <a:rPr spc="-10" dirty="0"/>
              <a:t>式</a:t>
            </a:r>
          </a:p>
        </p:txBody>
      </p:sp>
      <p:sp>
        <p:nvSpPr>
          <p:cNvPr id="3" name="object 3"/>
          <p:cNvSpPr txBox="1"/>
          <p:nvPr/>
        </p:nvSpPr>
        <p:spPr>
          <a:xfrm>
            <a:off x="402272" y="1500657"/>
            <a:ext cx="8592820" cy="2875915"/>
          </a:xfrm>
          <a:prstGeom prst="rect">
            <a:avLst/>
          </a:prstGeom>
        </p:spPr>
        <p:txBody>
          <a:bodyPr vert="horz" wrap="square" lIns="0" tIns="11430" rIns="0" bIns="0" rtlCol="0">
            <a:spAutoFit/>
          </a:bodyPr>
          <a:lstStyle/>
          <a:p>
            <a:pPr marL="287020" marR="335280" indent="-274320" algn="just">
              <a:lnSpc>
                <a:spcPct val="100000"/>
              </a:lnSpc>
              <a:spcBef>
                <a:spcPts val="90"/>
              </a:spcBef>
            </a:pPr>
            <a:r>
              <a:rPr sz="2450" spc="4310" dirty="0">
                <a:solidFill>
                  <a:srgbClr val="33BC55"/>
                </a:solidFill>
                <a:latin typeface="Wingdings"/>
                <a:cs typeface="Wingdings"/>
              </a:rPr>
              <a:t></a:t>
            </a:r>
            <a:r>
              <a:rPr sz="2600" dirty="0">
                <a:latin typeface="Droid Sans Fallback"/>
                <a:cs typeface="Droid Sans Fallback"/>
              </a:rPr>
              <a:t>注意到条件随机场中同一特征在各个位置都有定义</a:t>
            </a:r>
            <a:r>
              <a:rPr sz="2600" spc="-1745" dirty="0">
                <a:latin typeface="Droid Sans Fallback"/>
                <a:cs typeface="Droid Sans Fallback"/>
              </a:rPr>
              <a:t>， </a:t>
            </a:r>
            <a:r>
              <a:rPr sz="2600" spc="-10" dirty="0">
                <a:latin typeface="Droid Sans Fallback"/>
                <a:cs typeface="Droid Sans Fallback"/>
              </a:rPr>
              <a:t>可</a:t>
            </a:r>
            <a:r>
              <a:rPr sz="2600" dirty="0">
                <a:latin typeface="Droid Sans Fallback"/>
                <a:cs typeface="Droid Sans Fallback"/>
              </a:rPr>
              <a:t>以对同一个特征在各个位置求和，将局部特征函数转 </a:t>
            </a:r>
            <a:r>
              <a:rPr sz="2600" spc="-10" dirty="0">
                <a:latin typeface="Droid Sans Fallback"/>
                <a:cs typeface="Droid Sans Fallback"/>
              </a:rPr>
              <a:t>化</a:t>
            </a:r>
            <a:r>
              <a:rPr sz="2600" dirty="0">
                <a:latin typeface="Droid Sans Fallback"/>
                <a:cs typeface="Droid Sans Fallback"/>
              </a:rPr>
              <a:t>为一个全局特征函数，这样就可以将条件随机场写成 </a:t>
            </a:r>
            <a:r>
              <a:rPr sz="2600" spc="-10" dirty="0">
                <a:latin typeface="Droid Sans Fallback"/>
                <a:cs typeface="Droid Sans Fallback"/>
              </a:rPr>
              <a:t>权</a:t>
            </a:r>
            <a:r>
              <a:rPr sz="2600" dirty="0">
                <a:latin typeface="Droid Sans Fallback"/>
                <a:cs typeface="Droid Sans Fallback"/>
              </a:rPr>
              <a:t>值向量和特征向量的内积形式，即条件随机场的简化 </a:t>
            </a:r>
            <a:r>
              <a:rPr sz="2600" spc="-10" dirty="0">
                <a:latin typeface="Droid Sans Fallback"/>
                <a:cs typeface="Droid Sans Fallback"/>
              </a:rPr>
              <a:t>形</a:t>
            </a:r>
            <a:r>
              <a:rPr sz="2600" dirty="0">
                <a:latin typeface="Droid Sans Fallback"/>
                <a:cs typeface="Droid Sans Fallback"/>
              </a:rPr>
              <a:t>式</a:t>
            </a:r>
            <a:r>
              <a:rPr sz="2600" spc="-10" dirty="0">
                <a:latin typeface="Droid Sans Fallback"/>
                <a:cs typeface="Droid Sans Fallback"/>
              </a:rPr>
              <a:t>。</a:t>
            </a:r>
            <a:endParaRPr sz="2600">
              <a:latin typeface="Droid Sans Fallback"/>
              <a:cs typeface="Droid Sans Fallback"/>
            </a:endParaRPr>
          </a:p>
          <a:p>
            <a:pPr marL="287020" marR="5080" indent="-274320">
              <a:lnSpc>
                <a:spcPct val="100000"/>
              </a:lnSpc>
              <a:spcBef>
                <a:spcPts val="620"/>
              </a:spcBef>
            </a:pPr>
            <a:r>
              <a:rPr sz="2450" spc="4310" dirty="0">
                <a:solidFill>
                  <a:srgbClr val="33BC55"/>
                </a:solidFill>
                <a:latin typeface="Wingdings"/>
                <a:cs typeface="Wingdings"/>
              </a:rPr>
              <a:t></a:t>
            </a:r>
            <a:r>
              <a:rPr sz="2600" dirty="0">
                <a:latin typeface="Droid Sans Fallback"/>
                <a:cs typeface="Droid Sans Fallback"/>
              </a:rPr>
              <a:t>首先将转移特征和状态特征及其权值用统一的符号表</a:t>
            </a:r>
            <a:r>
              <a:rPr sz="2600" spc="-1745" dirty="0">
                <a:latin typeface="Droid Sans Fallback"/>
                <a:cs typeface="Droid Sans Fallback"/>
              </a:rPr>
              <a:t>示 </a:t>
            </a:r>
            <a:r>
              <a:rPr sz="2600" spc="-10" dirty="0">
                <a:latin typeface="Droid Sans Fallback"/>
                <a:cs typeface="Droid Sans Fallback"/>
              </a:rPr>
              <a:t>，</a:t>
            </a:r>
            <a:r>
              <a:rPr sz="2600" dirty="0">
                <a:latin typeface="Droid Sans Fallback"/>
                <a:cs typeface="Droid Sans Fallback"/>
              </a:rPr>
              <a:t>设有</a:t>
            </a:r>
            <a:r>
              <a:rPr sz="2600" spc="-155" dirty="0">
                <a:latin typeface="Georgia"/>
                <a:cs typeface="Georgia"/>
              </a:rPr>
              <a:t>k1</a:t>
            </a:r>
            <a:r>
              <a:rPr sz="2600" dirty="0">
                <a:latin typeface="Droid Sans Fallback"/>
                <a:cs typeface="Droid Sans Fallback"/>
              </a:rPr>
              <a:t>个转移特征</a:t>
            </a:r>
            <a:r>
              <a:rPr sz="2600" spc="-70" dirty="0">
                <a:latin typeface="Droid Sans Fallback"/>
                <a:cs typeface="Droid Sans Fallback"/>
              </a:rPr>
              <a:t>，</a:t>
            </a:r>
            <a:r>
              <a:rPr sz="2600" spc="-70" dirty="0">
                <a:latin typeface="Georgia"/>
                <a:cs typeface="Georgia"/>
              </a:rPr>
              <a:t>k2</a:t>
            </a:r>
            <a:r>
              <a:rPr sz="2600" dirty="0">
                <a:latin typeface="Droid Sans Fallback"/>
                <a:cs typeface="Droid Sans Fallback"/>
              </a:rPr>
              <a:t>个状态特征</a:t>
            </a:r>
            <a:r>
              <a:rPr sz="2600" spc="-125" dirty="0">
                <a:latin typeface="Droid Sans Fallback"/>
                <a:cs typeface="Droid Sans Fallback"/>
              </a:rPr>
              <a:t>，</a:t>
            </a:r>
            <a:r>
              <a:rPr sz="2600" spc="-125" dirty="0">
                <a:latin typeface="Georgia"/>
                <a:cs typeface="Georgia"/>
              </a:rPr>
              <a:t>K=k1+k2,</a:t>
            </a:r>
            <a:r>
              <a:rPr sz="2600" spc="-10" dirty="0">
                <a:latin typeface="Droid Sans Fallback"/>
                <a:cs typeface="Droid Sans Fallback"/>
              </a:rPr>
              <a:t>记</a:t>
            </a:r>
            <a:endParaRPr sz="2600">
              <a:latin typeface="Droid Sans Fallback"/>
              <a:cs typeface="Droid Sans Fallback"/>
            </a:endParaRPr>
          </a:p>
        </p:txBody>
      </p:sp>
      <p:sp>
        <p:nvSpPr>
          <p:cNvPr id="4" name="object 4"/>
          <p:cNvSpPr/>
          <p:nvPr/>
        </p:nvSpPr>
        <p:spPr>
          <a:xfrm>
            <a:off x="521208" y="4620767"/>
            <a:ext cx="8516112" cy="1039368"/>
          </a:xfrm>
          <a:prstGeom prst="rect">
            <a:avLst/>
          </a:prstGeom>
          <a:blipFill>
            <a:blip r:embed="rId3" cstate="print"/>
            <a:stretch>
              <a:fillRect/>
            </a:stretch>
          </a:blipFill>
        </p:spPr>
        <p:txBody>
          <a:bodyPr wrap="square" lIns="0" tIns="0" rIns="0" bIns="0" rtlCol="0"/>
          <a:lstStyle/>
          <a:p>
            <a:endParaRPr/>
          </a:p>
        </p:txBody>
      </p:sp>
      <p:sp>
        <p:nvSpPr>
          <p:cNvPr id="5" name="object 6"/>
          <p:cNvSpPr/>
          <p:nvPr/>
        </p:nvSpPr>
        <p:spPr>
          <a:xfrm>
            <a:off x="1905000" y="535567"/>
            <a:ext cx="6632448" cy="74676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487730"/>
            <a:ext cx="6374130" cy="786130"/>
          </a:xfrm>
          <a:prstGeom prst="rect">
            <a:avLst/>
          </a:prstGeom>
        </p:spPr>
        <p:txBody>
          <a:bodyPr vert="horz" wrap="square" lIns="0" tIns="11430" rIns="0" bIns="0" rtlCol="0">
            <a:spAutoFit/>
          </a:bodyPr>
          <a:lstStyle/>
          <a:p>
            <a:pPr marL="12700">
              <a:lnSpc>
                <a:spcPct val="100000"/>
              </a:lnSpc>
              <a:spcBef>
                <a:spcPts val="90"/>
              </a:spcBef>
            </a:pPr>
            <a:r>
              <a:rPr dirty="0"/>
              <a:t>条件随机场的简化形</a:t>
            </a:r>
            <a:r>
              <a:rPr spc="-10" dirty="0"/>
              <a:t>式</a:t>
            </a:r>
          </a:p>
        </p:txBody>
      </p:sp>
      <p:sp>
        <p:nvSpPr>
          <p:cNvPr id="3" name="object 3"/>
          <p:cNvSpPr txBox="1"/>
          <p:nvPr/>
        </p:nvSpPr>
        <p:spPr>
          <a:xfrm>
            <a:off x="402272" y="1500022"/>
            <a:ext cx="7522528" cy="811761"/>
          </a:xfrm>
          <a:prstGeom prst="rect">
            <a:avLst/>
          </a:prstGeom>
        </p:spPr>
        <p:txBody>
          <a:bodyPr vert="horz" wrap="square" lIns="0" tIns="11430" rIns="0" bIns="0" rtlCol="0">
            <a:spAutoFit/>
          </a:bodyPr>
          <a:lstStyle/>
          <a:p>
            <a:pPr marL="12700">
              <a:lnSpc>
                <a:spcPct val="100000"/>
              </a:lnSpc>
              <a:spcBef>
                <a:spcPts val="90"/>
              </a:spcBef>
            </a:pPr>
            <a:r>
              <a:rPr sz="2450" spc="4310" dirty="0">
                <a:solidFill>
                  <a:srgbClr val="33BC55"/>
                </a:solidFill>
                <a:latin typeface="Wingdings"/>
                <a:cs typeface="Wingdings"/>
              </a:rPr>
              <a:t></a:t>
            </a:r>
            <a:r>
              <a:rPr sz="2600" dirty="0">
                <a:latin typeface="Droid Sans Fallback"/>
                <a:cs typeface="Droid Sans Fallback"/>
              </a:rPr>
              <a:t>然后，对转移与状态特征在各个位置</a:t>
            </a:r>
            <a:r>
              <a:rPr sz="2600" spc="-30" dirty="0">
                <a:latin typeface="Georgia"/>
                <a:cs typeface="Georgia"/>
              </a:rPr>
              <a:t>i</a:t>
            </a:r>
            <a:r>
              <a:rPr sz="2600" dirty="0">
                <a:latin typeface="Droid Sans Fallback"/>
                <a:cs typeface="Droid Sans Fallback"/>
              </a:rPr>
              <a:t>求和，</a:t>
            </a:r>
            <a:r>
              <a:rPr sz="2600" spc="-1655" dirty="0">
                <a:latin typeface="Droid Sans Fallback"/>
                <a:cs typeface="Droid Sans Fallback"/>
              </a:rPr>
              <a:t>记 </a:t>
            </a:r>
            <a:r>
              <a:rPr sz="2600" spc="-10" dirty="0">
                <a:latin typeface="Droid Sans Fallback"/>
                <a:cs typeface="Droid Sans Fallback"/>
              </a:rPr>
              <a:t>作</a:t>
            </a:r>
            <a:endParaRPr sz="2600" dirty="0">
              <a:latin typeface="Droid Sans Fallback"/>
              <a:cs typeface="Droid Sans Fallback"/>
            </a:endParaRPr>
          </a:p>
        </p:txBody>
      </p:sp>
      <p:sp>
        <p:nvSpPr>
          <p:cNvPr id="4" name="object 4"/>
          <p:cNvSpPr txBox="1"/>
          <p:nvPr/>
        </p:nvSpPr>
        <p:spPr>
          <a:xfrm>
            <a:off x="402272" y="2925597"/>
            <a:ext cx="3639820" cy="1370330"/>
          </a:xfrm>
          <a:prstGeom prst="rect">
            <a:avLst/>
          </a:prstGeom>
        </p:spPr>
        <p:txBody>
          <a:bodyPr vert="horz" wrap="square" lIns="0" tIns="11430" rIns="0" bIns="0" rtlCol="0">
            <a:spAutoFit/>
          </a:bodyPr>
          <a:lstStyle/>
          <a:p>
            <a:pPr marL="12700">
              <a:lnSpc>
                <a:spcPct val="100000"/>
              </a:lnSpc>
              <a:spcBef>
                <a:spcPts val="90"/>
              </a:spcBef>
            </a:pPr>
            <a:r>
              <a:rPr sz="2450" spc="4310" dirty="0">
                <a:solidFill>
                  <a:srgbClr val="33BC55"/>
                </a:solidFill>
                <a:latin typeface="Wingdings"/>
                <a:cs typeface="Wingdings"/>
              </a:rPr>
              <a:t></a:t>
            </a:r>
            <a:r>
              <a:rPr sz="2600" dirty="0">
                <a:latin typeface="Droid Sans Fallback"/>
                <a:cs typeface="Droid Sans Fallback"/>
              </a:rPr>
              <a:t>权值</a:t>
            </a:r>
            <a:r>
              <a:rPr sz="2600" spc="-10" dirty="0">
                <a:latin typeface="Droid Sans Fallback"/>
                <a:cs typeface="Droid Sans Fallback"/>
              </a:rPr>
              <a:t>：</a:t>
            </a:r>
            <a:endParaRPr sz="2600">
              <a:latin typeface="Droid Sans Fallback"/>
              <a:cs typeface="Droid Sans Fallback"/>
            </a:endParaRPr>
          </a:p>
          <a:p>
            <a:pPr>
              <a:lnSpc>
                <a:spcPct val="100000"/>
              </a:lnSpc>
              <a:spcBef>
                <a:spcPts val="45"/>
              </a:spcBef>
            </a:pPr>
            <a:endParaRPr sz="3750">
              <a:latin typeface="Times New Roman"/>
              <a:cs typeface="Times New Roman"/>
            </a:endParaRPr>
          </a:p>
          <a:p>
            <a:pPr marL="12700">
              <a:lnSpc>
                <a:spcPct val="100000"/>
              </a:lnSpc>
            </a:pPr>
            <a:r>
              <a:rPr sz="2450" spc="4310" dirty="0">
                <a:solidFill>
                  <a:srgbClr val="33BC55"/>
                </a:solidFill>
                <a:latin typeface="Wingdings"/>
                <a:cs typeface="Wingdings"/>
              </a:rPr>
              <a:t></a:t>
            </a:r>
            <a:r>
              <a:rPr sz="2600" dirty="0">
                <a:latin typeface="Droid Sans Fallback"/>
                <a:cs typeface="Droid Sans Fallback"/>
              </a:rPr>
              <a:t>条件随机场可表示</a:t>
            </a:r>
            <a:r>
              <a:rPr sz="2600" spc="-1655" dirty="0">
                <a:latin typeface="Droid Sans Fallback"/>
                <a:cs typeface="Droid Sans Fallback"/>
              </a:rPr>
              <a:t>为 </a:t>
            </a:r>
            <a:r>
              <a:rPr sz="2600" spc="-10" dirty="0">
                <a:latin typeface="Droid Sans Fallback"/>
                <a:cs typeface="Droid Sans Fallback"/>
              </a:rPr>
              <a:t>：</a:t>
            </a:r>
            <a:endParaRPr sz="2600">
              <a:latin typeface="Droid Sans Fallback"/>
              <a:cs typeface="Droid Sans Fallback"/>
            </a:endParaRPr>
          </a:p>
        </p:txBody>
      </p:sp>
      <p:sp>
        <p:nvSpPr>
          <p:cNvPr id="5" name="object 5"/>
          <p:cNvSpPr/>
          <p:nvPr/>
        </p:nvSpPr>
        <p:spPr>
          <a:xfrm>
            <a:off x="1331975" y="1990344"/>
            <a:ext cx="6473952" cy="86258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124455" y="2852927"/>
            <a:ext cx="4983480" cy="100279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462783" y="4364735"/>
            <a:ext cx="4343400" cy="1889760"/>
          </a:xfrm>
          <a:prstGeom prst="rect">
            <a:avLst/>
          </a:prstGeom>
          <a:blipFill>
            <a:blip r:embed="rId4" cstate="print"/>
            <a:stretch>
              <a:fillRect/>
            </a:stretch>
          </a:blipFill>
        </p:spPr>
        <p:txBody>
          <a:bodyPr wrap="square" lIns="0" tIns="0" rIns="0" bIns="0" rtlCol="0"/>
          <a:lstStyle/>
          <a:p>
            <a:endParaRPr/>
          </a:p>
        </p:txBody>
      </p:sp>
      <p:sp>
        <p:nvSpPr>
          <p:cNvPr id="8" name="object 6"/>
          <p:cNvSpPr/>
          <p:nvPr/>
        </p:nvSpPr>
        <p:spPr>
          <a:xfrm>
            <a:off x="2124455" y="313053"/>
            <a:ext cx="6632448" cy="746760"/>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487730"/>
            <a:ext cx="1294130" cy="786130"/>
          </a:xfrm>
          <a:prstGeom prst="rect">
            <a:avLst/>
          </a:prstGeom>
        </p:spPr>
        <p:txBody>
          <a:bodyPr vert="horz" wrap="square" lIns="0" tIns="11430" rIns="0" bIns="0" rtlCol="0">
            <a:spAutoFit/>
          </a:bodyPr>
          <a:lstStyle/>
          <a:p>
            <a:pPr marL="12700">
              <a:lnSpc>
                <a:spcPct val="100000"/>
              </a:lnSpc>
              <a:spcBef>
                <a:spcPts val="90"/>
              </a:spcBef>
            </a:pPr>
            <a:r>
              <a:rPr dirty="0"/>
              <a:t>目</a:t>
            </a:r>
            <a:r>
              <a:rPr spc="-10" dirty="0"/>
              <a:t>录</a:t>
            </a:r>
          </a:p>
        </p:txBody>
      </p:sp>
      <p:sp>
        <p:nvSpPr>
          <p:cNvPr id="3" name="object 3"/>
          <p:cNvSpPr txBox="1"/>
          <p:nvPr/>
        </p:nvSpPr>
        <p:spPr>
          <a:xfrm>
            <a:off x="402272" y="1420393"/>
            <a:ext cx="4500880" cy="2400300"/>
          </a:xfrm>
          <a:prstGeom prst="rect">
            <a:avLst/>
          </a:prstGeom>
        </p:spPr>
        <p:txBody>
          <a:bodyPr vert="horz" wrap="square" lIns="0" tIns="91440" rIns="0" bIns="0" rtlCol="0">
            <a:spAutoFit/>
          </a:bodyPr>
          <a:lstStyle/>
          <a:p>
            <a:pPr marL="527050" indent="-514350">
              <a:lnSpc>
                <a:spcPct val="100000"/>
              </a:lnSpc>
              <a:spcBef>
                <a:spcPts val="720"/>
              </a:spcBef>
              <a:buClr>
                <a:srgbClr val="33BC55"/>
              </a:buClr>
              <a:buSzPct val="94230"/>
              <a:buFont typeface="Georgia"/>
              <a:buAutoNum type="arabicPeriod"/>
              <a:tabLst>
                <a:tab pos="526415" algn="l"/>
                <a:tab pos="527050" algn="l"/>
              </a:tabLst>
            </a:pPr>
            <a:r>
              <a:rPr sz="2600" u="heavy" dirty="0">
                <a:solidFill>
                  <a:srgbClr val="D9BD02"/>
                </a:solidFill>
                <a:uFill>
                  <a:solidFill>
                    <a:srgbClr val="D9BD02"/>
                  </a:solidFill>
                </a:uFill>
                <a:latin typeface="Droid Sans Fallback"/>
                <a:cs typeface="Droid Sans Fallback"/>
              </a:rPr>
              <a:t>概率无向图模</a:t>
            </a:r>
            <a:r>
              <a:rPr sz="2600" u="heavy" spc="-10" dirty="0">
                <a:solidFill>
                  <a:srgbClr val="D9BD02"/>
                </a:solidFill>
                <a:uFill>
                  <a:solidFill>
                    <a:srgbClr val="D9BD02"/>
                  </a:solidFill>
                </a:uFill>
                <a:latin typeface="Droid Sans Fallback"/>
                <a:cs typeface="Droid Sans Fallback"/>
              </a:rPr>
              <a:t>型</a:t>
            </a:r>
            <a:endParaRPr sz="2600">
              <a:latin typeface="Droid Sans Fallback"/>
              <a:cs typeface="Droid Sans Fallback"/>
            </a:endParaRPr>
          </a:p>
          <a:p>
            <a:pPr marL="527050" indent="-514350">
              <a:lnSpc>
                <a:spcPct val="100000"/>
              </a:lnSpc>
              <a:spcBef>
                <a:spcPts val="620"/>
              </a:spcBef>
              <a:buClr>
                <a:srgbClr val="33BC55"/>
              </a:buClr>
              <a:buSzPct val="94230"/>
              <a:buFont typeface="Georgia"/>
              <a:buAutoNum type="arabicPeriod"/>
              <a:tabLst>
                <a:tab pos="526415" algn="l"/>
                <a:tab pos="527050" algn="l"/>
              </a:tabLst>
            </a:pPr>
            <a:r>
              <a:rPr sz="2600" u="heavy" dirty="0">
                <a:solidFill>
                  <a:srgbClr val="D9BD02"/>
                </a:solidFill>
                <a:uFill>
                  <a:solidFill>
                    <a:srgbClr val="D9BD02"/>
                  </a:solidFill>
                </a:uFill>
                <a:latin typeface="Droid Sans Fallback"/>
                <a:cs typeface="Droid Sans Fallback"/>
              </a:rPr>
              <a:t>条件随机场的定义与形</a:t>
            </a:r>
            <a:r>
              <a:rPr sz="2600" u="heavy" spc="-10" dirty="0">
                <a:solidFill>
                  <a:srgbClr val="D9BD02"/>
                </a:solidFill>
                <a:uFill>
                  <a:solidFill>
                    <a:srgbClr val="D9BD02"/>
                  </a:solidFill>
                </a:uFill>
                <a:latin typeface="Droid Sans Fallback"/>
                <a:cs typeface="Droid Sans Fallback"/>
              </a:rPr>
              <a:t>式</a:t>
            </a:r>
            <a:endParaRPr sz="2600">
              <a:latin typeface="Droid Sans Fallback"/>
              <a:cs typeface="Droid Sans Fallback"/>
            </a:endParaRPr>
          </a:p>
          <a:p>
            <a:pPr marL="527050" indent="-514350">
              <a:lnSpc>
                <a:spcPct val="100000"/>
              </a:lnSpc>
              <a:spcBef>
                <a:spcPts val="620"/>
              </a:spcBef>
              <a:buClr>
                <a:srgbClr val="33BC55"/>
              </a:buClr>
              <a:buSzPct val="94230"/>
              <a:buFont typeface="Georgia"/>
              <a:buAutoNum type="arabicPeriod"/>
              <a:tabLst>
                <a:tab pos="526415" algn="l"/>
                <a:tab pos="527050" algn="l"/>
              </a:tabLst>
            </a:pPr>
            <a:r>
              <a:rPr sz="2600" u="heavy" dirty="0">
                <a:solidFill>
                  <a:srgbClr val="D9BD02"/>
                </a:solidFill>
                <a:uFill>
                  <a:solidFill>
                    <a:srgbClr val="D9BD02"/>
                  </a:solidFill>
                </a:uFill>
                <a:latin typeface="Droid Sans Fallback"/>
                <a:cs typeface="Droid Sans Fallback"/>
              </a:rPr>
              <a:t>条件随机场的概率计算问</a:t>
            </a:r>
            <a:r>
              <a:rPr sz="2600" u="heavy" spc="-10" dirty="0">
                <a:solidFill>
                  <a:srgbClr val="D9BD02"/>
                </a:solidFill>
                <a:uFill>
                  <a:solidFill>
                    <a:srgbClr val="D9BD02"/>
                  </a:solidFill>
                </a:uFill>
                <a:latin typeface="Droid Sans Fallback"/>
                <a:cs typeface="Droid Sans Fallback"/>
              </a:rPr>
              <a:t>题</a:t>
            </a:r>
            <a:endParaRPr sz="2600">
              <a:latin typeface="Droid Sans Fallback"/>
              <a:cs typeface="Droid Sans Fallback"/>
            </a:endParaRPr>
          </a:p>
          <a:p>
            <a:pPr marL="527050" indent="-514350">
              <a:lnSpc>
                <a:spcPct val="100000"/>
              </a:lnSpc>
              <a:spcBef>
                <a:spcPts val="620"/>
              </a:spcBef>
              <a:buClr>
                <a:srgbClr val="33BC55"/>
              </a:buClr>
              <a:buSzPct val="94230"/>
              <a:buFont typeface="Georgia"/>
              <a:buAutoNum type="arabicPeriod"/>
              <a:tabLst>
                <a:tab pos="526415" algn="l"/>
                <a:tab pos="527050" algn="l"/>
              </a:tabLst>
            </a:pPr>
            <a:r>
              <a:rPr sz="2600" u="heavy" dirty="0">
                <a:solidFill>
                  <a:srgbClr val="D9BD02"/>
                </a:solidFill>
                <a:uFill>
                  <a:solidFill>
                    <a:srgbClr val="D9BD02"/>
                  </a:solidFill>
                </a:uFill>
                <a:latin typeface="Droid Sans Fallback"/>
                <a:cs typeface="Droid Sans Fallback"/>
              </a:rPr>
              <a:t>条件随机场的学习算</a:t>
            </a:r>
            <a:r>
              <a:rPr sz="2600" u="heavy" spc="-10" dirty="0">
                <a:solidFill>
                  <a:srgbClr val="D9BD02"/>
                </a:solidFill>
                <a:uFill>
                  <a:solidFill>
                    <a:srgbClr val="D9BD02"/>
                  </a:solidFill>
                </a:uFill>
                <a:latin typeface="Droid Sans Fallback"/>
                <a:cs typeface="Droid Sans Fallback"/>
              </a:rPr>
              <a:t>法</a:t>
            </a:r>
            <a:endParaRPr sz="2600">
              <a:latin typeface="Droid Sans Fallback"/>
              <a:cs typeface="Droid Sans Fallback"/>
            </a:endParaRPr>
          </a:p>
          <a:p>
            <a:pPr marL="527050" indent="-514350">
              <a:lnSpc>
                <a:spcPct val="100000"/>
              </a:lnSpc>
              <a:spcBef>
                <a:spcPts val="620"/>
              </a:spcBef>
              <a:buClr>
                <a:srgbClr val="33BC55"/>
              </a:buClr>
              <a:buSzPct val="94230"/>
              <a:buFont typeface="Georgia"/>
              <a:buAutoNum type="arabicPeriod"/>
              <a:tabLst>
                <a:tab pos="526415" algn="l"/>
                <a:tab pos="527050" algn="l"/>
              </a:tabLst>
            </a:pPr>
            <a:r>
              <a:rPr sz="2600" u="heavy" dirty="0">
                <a:solidFill>
                  <a:srgbClr val="D9BD02"/>
                </a:solidFill>
                <a:uFill>
                  <a:solidFill>
                    <a:srgbClr val="D9BD02"/>
                  </a:solidFill>
                </a:uFill>
                <a:latin typeface="Droid Sans Fallback"/>
                <a:cs typeface="Droid Sans Fallback"/>
              </a:rPr>
              <a:t>条件随机场的预测算</a:t>
            </a:r>
            <a:r>
              <a:rPr sz="2600" u="heavy" spc="-10" dirty="0">
                <a:solidFill>
                  <a:srgbClr val="D9BD02"/>
                </a:solidFill>
                <a:uFill>
                  <a:solidFill>
                    <a:srgbClr val="D9BD02"/>
                  </a:solidFill>
                </a:uFill>
                <a:latin typeface="Droid Sans Fallback"/>
                <a:cs typeface="Droid Sans Fallback"/>
              </a:rPr>
              <a:t>法</a:t>
            </a:r>
            <a:endParaRPr sz="2600">
              <a:latin typeface="Droid Sans Fallback"/>
              <a:cs typeface="Droid Sans Fallback"/>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487730"/>
            <a:ext cx="6374130" cy="786130"/>
          </a:xfrm>
          <a:prstGeom prst="rect">
            <a:avLst/>
          </a:prstGeom>
        </p:spPr>
        <p:txBody>
          <a:bodyPr vert="horz" wrap="square" lIns="0" tIns="11430" rIns="0" bIns="0" rtlCol="0">
            <a:spAutoFit/>
          </a:bodyPr>
          <a:lstStyle/>
          <a:p>
            <a:pPr marL="12700">
              <a:lnSpc>
                <a:spcPct val="100000"/>
              </a:lnSpc>
              <a:spcBef>
                <a:spcPts val="90"/>
              </a:spcBef>
            </a:pPr>
            <a:r>
              <a:rPr dirty="0"/>
              <a:t>条件随机场的简化形</a:t>
            </a:r>
            <a:r>
              <a:rPr spc="-10" dirty="0"/>
              <a:t>式</a:t>
            </a:r>
          </a:p>
        </p:txBody>
      </p:sp>
      <p:sp>
        <p:nvSpPr>
          <p:cNvPr id="3" name="object 3"/>
          <p:cNvSpPr txBox="1"/>
          <p:nvPr/>
        </p:nvSpPr>
        <p:spPr>
          <a:xfrm>
            <a:off x="402272" y="1500022"/>
            <a:ext cx="5465128" cy="1388842"/>
          </a:xfrm>
          <a:prstGeom prst="rect">
            <a:avLst/>
          </a:prstGeom>
        </p:spPr>
        <p:txBody>
          <a:bodyPr vert="horz" wrap="square" lIns="0" tIns="11430" rIns="0" bIns="0" rtlCol="0">
            <a:spAutoFit/>
          </a:bodyPr>
          <a:lstStyle/>
          <a:p>
            <a:pPr marL="12700">
              <a:lnSpc>
                <a:spcPct val="100000"/>
              </a:lnSpc>
              <a:spcBef>
                <a:spcPts val="90"/>
              </a:spcBef>
            </a:pPr>
            <a:r>
              <a:rPr sz="2450" spc="4310" dirty="0">
                <a:solidFill>
                  <a:srgbClr val="33BC55"/>
                </a:solidFill>
                <a:latin typeface="Wingdings"/>
                <a:cs typeface="Wingdings"/>
              </a:rPr>
              <a:t></a:t>
            </a:r>
            <a:r>
              <a:rPr sz="2600" dirty="0">
                <a:latin typeface="Droid Sans Fallback"/>
                <a:cs typeface="Droid Sans Fallback"/>
              </a:rPr>
              <a:t>若</a:t>
            </a:r>
            <a:r>
              <a:rPr sz="2600" spc="-20" dirty="0">
                <a:latin typeface="Georgia"/>
                <a:cs typeface="Georgia"/>
              </a:rPr>
              <a:t>w</a:t>
            </a:r>
            <a:r>
              <a:rPr sz="2600" dirty="0">
                <a:latin typeface="Droid Sans Fallback"/>
                <a:cs typeface="Droid Sans Fallback"/>
              </a:rPr>
              <a:t>表示权值向量</a:t>
            </a:r>
            <a:r>
              <a:rPr sz="2600" spc="-10" dirty="0">
                <a:latin typeface="Droid Sans Fallback"/>
                <a:cs typeface="Droid Sans Fallback"/>
              </a:rPr>
              <a:t>：</a:t>
            </a:r>
            <a:endParaRPr sz="2600" dirty="0">
              <a:latin typeface="Droid Sans Fallback"/>
              <a:cs typeface="Droid Sans Fallback"/>
            </a:endParaRPr>
          </a:p>
          <a:p>
            <a:pPr>
              <a:lnSpc>
                <a:spcPct val="100000"/>
              </a:lnSpc>
              <a:spcBef>
                <a:spcPts val="45"/>
              </a:spcBef>
            </a:pPr>
            <a:endParaRPr sz="3750" dirty="0">
              <a:latin typeface="Times New Roman"/>
              <a:cs typeface="Times New Roman"/>
            </a:endParaRPr>
          </a:p>
          <a:p>
            <a:pPr marL="12700">
              <a:lnSpc>
                <a:spcPct val="100000"/>
              </a:lnSpc>
            </a:pPr>
            <a:r>
              <a:rPr sz="2450" spc="4310" dirty="0">
                <a:solidFill>
                  <a:srgbClr val="33BC55"/>
                </a:solidFill>
                <a:latin typeface="Wingdings"/>
                <a:cs typeface="Wingdings"/>
              </a:rPr>
              <a:t></a:t>
            </a:r>
            <a:r>
              <a:rPr sz="2600" dirty="0">
                <a:latin typeface="Droid Sans Fallback"/>
                <a:cs typeface="Droid Sans Fallback"/>
              </a:rPr>
              <a:t>以</a:t>
            </a:r>
            <a:r>
              <a:rPr sz="2600" spc="-165" dirty="0">
                <a:latin typeface="Georgia"/>
                <a:cs typeface="Georgia"/>
              </a:rPr>
              <a:t>F</a:t>
            </a:r>
            <a:r>
              <a:rPr sz="2600" spc="-20" dirty="0">
                <a:latin typeface="Georgia"/>
                <a:cs typeface="Georgia"/>
              </a:rPr>
              <a:t>(</a:t>
            </a:r>
            <a:r>
              <a:rPr sz="2600" spc="-265" dirty="0">
                <a:latin typeface="Georgia"/>
                <a:cs typeface="Georgia"/>
              </a:rPr>
              <a:t>y</a:t>
            </a:r>
            <a:r>
              <a:rPr sz="2600" spc="-40" dirty="0">
                <a:latin typeface="Georgia"/>
                <a:cs typeface="Georgia"/>
              </a:rPr>
              <a:t>,</a:t>
            </a:r>
            <a:r>
              <a:rPr sz="2600" spc="-65" dirty="0">
                <a:latin typeface="Georgia"/>
                <a:cs typeface="Georgia"/>
              </a:rPr>
              <a:t>x</a:t>
            </a:r>
            <a:r>
              <a:rPr sz="2600" spc="-20" dirty="0">
                <a:latin typeface="Georgia"/>
                <a:cs typeface="Georgia"/>
              </a:rPr>
              <a:t>)</a:t>
            </a:r>
            <a:r>
              <a:rPr sz="2600" dirty="0">
                <a:latin typeface="Droid Sans Fallback"/>
                <a:cs typeface="Droid Sans Fallback"/>
              </a:rPr>
              <a:t>表示全局特征向量</a:t>
            </a:r>
            <a:r>
              <a:rPr sz="2600" spc="-1645" dirty="0">
                <a:latin typeface="Droid Sans Fallback"/>
                <a:cs typeface="Droid Sans Fallback"/>
              </a:rPr>
              <a:t>， </a:t>
            </a:r>
            <a:r>
              <a:rPr sz="2600" spc="-10" dirty="0">
                <a:latin typeface="Droid Sans Fallback"/>
                <a:cs typeface="Droid Sans Fallback"/>
              </a:rPr>
              <a:t>即</a:t>
            </a:r>
            <a:endParaRPr sz="2600" dirty="0">
              <a:latin typeface="Droid Sans Fallback"/>
              <a:cs typeface="Droid Sans Fallback"/>
            </a:endParaRPr>
          </a:p>
        </p:txBody>
      </p:sp>
      <p:sp>
        <p:nvSpPr>
          <p:cNvPr id="4" name="object 4"/>
          <p:cNvSpPr txBox="1"/>
          <p:nvPr/>
        </p:nvSpPr>
        <p:spPr>
          <a:xfrm>
            <a:off x="402272" y="3875557"/>
            <a:ext cx="4626928" cy="420370"/>
          </a:xfrm>
          <a:prstGeom prst="rect">
            <a:avLst/>
          </a:prstGeom>
        </p:spPr>
        <p:txBody>
          <a:bodyPr vert="horz" wrap="square" lIns="0" tIns="11430" rIns="0" bIns="0" rtlCol="0">
            <a:spAutoFit/>
          </a:bodyPr>
          <a:lstStyle/>
          <a:p>
            <a:pPr marL="12700">
              <a:lnSpc>
                <a:spcPct val="100000"/>
              </a:lnSpc>
              <a:spcBef>
                <a:spcPts val="90"/>
              </a:spcBef>
            </a:pPr>
            <a:r>
              <a:rPr sz="2450" spc="4310" dirty="0">
                <a:solidFill>
                  <a:srgbClr val="33BC55"/>
                </a:solidFill>
                <a:latin typeface="Wingdings"/>
                <a:cs typeface="Wingdings"/>
              </a:rPr>
              <a:t></a:t>
            </a:r>
            <a:r>
              <a:rPr sz="2600" dirty="0">
                <a:latin typeface="Droid Sans Fallback"/>
                <a:cs typeface="Droid Sans Fallback"/>
              </a:rPr>
              <a:t>条件随机场写成内</a:t>
            </a:r>
            <a:r>
              <a:rPr sz="2600" spc="-1655" dirty="0">
                <a:latin typeface="Droid Sans Fallback"/>
                <a:cs typeface="Droid Sans Fallback"/>
              </a:rPr>
              <a:t>积 </a:t>
            </a:r>
            <a:r>
              <a:rPr sz="2600" spc="-10" dirty="0">
                <a:latin typeface="Droid Sans Fallback"/>
                <a:cs typeface="Droid Sans Fallback"/>
              </a:rPr>
              <a:t>：</a:t>
            </a:r>
            <a:endParaRPr sz="2600" dirty="0">
              <a:latin typeface="Droid Sans Fallback"/>
              <a:cs typeface="Droid Sans Fallback"/>
            </a:endParaRPr>
          </a:p>
        </p:txBody>
      </p:sp>
      <p:sp>
        <p:nvSpPr>
          <p:cNvPr id="5" name="object 5"/>
          <p:cNvSpPr/>
          <p:nvPr/>
        </p:nvSpPr>
        <p:spPr>
          <a:xfrm>
            <a:off x="2484120" y="1990344"/>
            <a:ext cx="2304287" cy="36576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475232" y="3142488"/>
            <a:ext cx="5843016" cy="44500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484120" y="4507991"/>
            <a:ext cx="3703320" cy="911351"/>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2700527" y="5660135"/>
            <a:ext cx="3392424" cy="621792"/>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487730"/>
            <a:ext cx="6374130" cy="786130"/>
          </a:xfrm>
          <a:prstGeom prst="rect">
            <a:avLst/>
          </a:prstGeom>
        </p:spPr>
        <p:txBody>
          <a:bodyPr vert="horz" wrap="square" lIns="0" tIns="11430" rIns="0" bIns="0" rtlCol="0">
            <a:spAutoFit/>
          </a:bodyPr>
          <a:lstStyle/>
          <a:p>
            <a:pPr marL="12700">
              <a:lnSpc>
                <a:spcPct val="100000"/>
              </a:lnSpc>
              <a:spcBef>
                <a:spcPts val="90"/>
              </a:spcBef>
            </a:pPr>
            <a:r>
              <a:rPr dirty="0"/>
              <a:t>条件随机场的矩阵形</a:t>
            </a:r>
            <a:r>
              <a:rPr spc="-10" dirty="0"/>
              <a:t>式</a:t>
            </a:r>
          </a:p>
        </p:txBody>
      </p:sp>
      <p:sp>
        <p:nvSpPr>
          <p:cNvPr id="3" name="object 3"/>
          <p:cNvSpPr txBox="1"/>
          <p:nvPr/>
        </p:nvSpPr>
        <p:spPr>
          <a:xfrm>
            <a:off x="402272" y="1500657"/>
            <a:ext cx="8081009" cy="2083435"/>
          </a:xfrm>
          <a:prstGeom prst="rect">
            <a:avLst/>
          </a:prstGeom>
        </p:spPr>
        <p:txBody>
          <a:bodyPr vert="horz" wrap="square" lIns="0" tIns="11430" rIns="0" bIns="0" rtlCol="0">
            <a:spAutoFit/>
          </a:bodyPr>
          <a:lstStyle/>
          <a:p>
            <a:pPr marL="287020" marR="76200" indent="-274320" algn="just">
              <a:lnSpc>
                <a:spcPct val="100000"/>
              </a:lnSpc>
              <a:spcBef>
                <a:spcPts val="90"/>
              </a:spcBef>
            </a:pPr>
            <a:r>
              <a:rPr sz="2450" spc="4310" dirty="0">
                <a:solidFill>
                  <a:srgbClr val="33BC55"/>
                </a:solidFill>
                <a:latin typeface="Wingdings"/>
                <a:cs typeface="Wingdings"/>
              </a:rPr>
              <a:t></a:t>
            </a:r>
            <a:r>
              <a:rPr sz="2600" dirty="0">
                <a:latin typeface="Droid Sans Fallback"/>
                <a:cs typeface="Droid Sans Fallback"/>
              </a:rPr>
              <a:t>线性链条件随机场，引进特殊的起点和终点状态</a:t>
            </a:r>
            <a:r>
              <a:rPr sz="2600" spc="-1135" dirty="0">
                <a:latin typeface="Droid Sans Fallback"/>
                <a:cs typeface="Droid Sans Fallback"/>
              </a:rPr>
              <a:t>标 </a:t>
            </a:r>
            <a:r>
              <a:rPr sz="2600" spc="-10" dirty="0">
                <a:latin typeface="Droid Sans Fallback"/>
                <a:cs typeface="Droid Sans Fallback"/>
              </a:rPr>
              <a:t>记</a:t>
            </a:r>
            <a:r>
              <a:rPr sz="2600" spc="-15" dirty="0">
                <a:latin typeface="Droid Sans Fallback"/>
                <a:cs typeface="Droid Sans Fallback"/>
              </a:rPr>
              <a:t> </a:t>
            </a:r>
            <a:r>
              <a:rPr sz="2600" spc="-95" dirty="0">
                <a:latin typeface="Georgia"/>
                <a:cs typeface="Georgia"/>
              </a:rPr>
              <a:t>Y</a:t>
            </a:r>
            <a:r>
              <a:rPr sz="2475" spc="-142" baseline="-16835" dirty="0">
                <a:latin typeface="Georgia"/>
                <a:cs typeface="Georgia"/>
              </a:rPr>
              <a:t>o</a:t>
            </a:r>
            <a:r>
              <a:rPr sz="2600" spc="-95" dirty="0">
                <a:latin typeface="Georgia"/>
                <a:cs typeface="Georgia"/>
              </a:rPr>
              <a:t>=</a:t>
            </a:r>
            <a:r>
              <a:rPr sz="2600" spc="-30" dirty="0">
                <a:latin typeface="Georgia"/>
                <a:cs typeface="Georgia"/>
              </a:rPr>
              <a:t> start</a:t>
            </a:r>
            <a:r>
              <a:rPr sz="2600" spc="-30" dirty="0">
                <a:latin typeface="Droid Sans Fallback"/>
                <a:cs typeface="Droid Sans Fallback"/>
              </a:rPr>
              <a:t>，</a:t>
            </a:r>
            <a:r>
              <a:rPr sz="2600" spc="-95" dirty="0">
                <a:latin typeface="Droid Sans Fallback"/>
                <a:cs typeface="Droid Sans Fallback"/>
              </a:rPr>
              <a:t> </a:t>
            </a:r>
            <a:r>
              <a:rPr sz="2600" spc="-95" dirty="0">
                <a:latin typeface="Georgia"/>
                <a:cs typeface="Georgia"/>
              </a:rPr>
              <a:t>Y</a:t>
            </a:r>
            <a:r>
              <a:rPr sz="2475" spc="-142" baseline="-16835" dirty="0">
                <a:latin typeface="Georgia"/>
                <a:cs typeface="Georgia"/>
              </a:rPr>
              <a:t>n+1</a:t>
            </a:r>
            <a:r>
              <a:rPr sz="2475" spc="37" baseline="-16835" dirty="0">
                <a:latin typeface="Georgia"/>
                <a:cs typeface="Georgia"/>
              </a:rPr>
              <a:t> </a:t>
            </a:r>
            <a:r>
              <a:rPr sz="2600" spc="-245" dirty="0">
                <a:latin typeface="Georgia"/>
                <a:cs typeface="Georgia"/>
              </a:rPr>
              <a:t>=</a:t>
            </a:r>
            <a:r>
              <a:rPr sz="2600" spc="-30" dirty="0">
                <a:latin typeface="Georgia"/>
                <a:cs typeface="Georgia"/>
              </a:rPr>
              <a:t> </a:t>
            </a:r>
            <a:r>
              <a:rPr sz="2600" spc="-25" dirty="0">
                <a:latin typeface="Georgia"/>
                <a:cs typeface="Georgia"/>
              </a:rPr>
              <a:t>stop</a:t>
            </a:r>
            <a:r>
              <a:rPr sz="2600" spc="-25" dirty="0">
                <a:latin typeface="Droid Sans Fallback"/>
                <a:cs typeface="Droid Sans Fallback"/>
              </a:rPr>
              <a:t>，</a:t>
            </a:r>
            <a:r>
              <a:rPr sz="2600" dirty="0">
                <a:latin typeface="Droid Sans Fallback"/>
                <a:cs typeface="Droid Sans Fallback"/>
              </a:rPr>
              <a:t>这时</a:t>
            </a:r>
            <a:r>
              <a:rPr sz="2600" spc="-40" dirty="0">
                <a:latin typeface="Georgia"/>
                <a:cs typeface="Georgia"/>
              </a:rPr>
              <a:t>P</a:t>
            </a:r>
            <a:r>
              <a:rPr sz="2475" spc="-60" baseline="-16835" dirty="0">
                <a:latin typeface="Georgia"/>
                <a:cs typeface="Georgia"/>
              </a:rPr>
              <a:t>w</a:t>
            </a:r>
            <a:r>
              <a:rPr sz="2600" spc="-40" dirty="0">
                <a:latin typeface="Georgia"/>
                <a:cs typeface="Georgia"/>
              </a:rPr>
              <a:t>(y|x)</a:t>
            </a:r>
            <a:r>
              <a:rPr sz="2600" dirty="0" err="1" smtClean="0">
                <a:latin typeface="Droid Sans Fallback"/>
                <a:cs typeface="Droid Sans Fallback"/>
              </a:rPr>
              <a:t>可以通过矩阵形</a:t>
            </a:r>
            <a:r>
              <a:rPr sz="2600" spc="-10" dirty="0" err="1" smtClean="0">
                <a:latin typeface="Droid Sans Fallback"/>
                <a:cs typeface="Droid Sans Fallback"/>
              </a:rPr>
              <a:t>式</a:t>
            </a:r>
            <a:r>
              <a:rPr sz="2600" dirty="0" err="1" smtClean="0">
                <a:latin typeface="Droid Sans Fallback"/>
                <a:cs typeface="Droid Sans Fallback"/>
              </a:rPr>
              <a:t>表示</a:t>
            </a:r>
            <a:r>
              <a:rPr sz="2600" spc="-10" dirty="0">
                <a:latin typeface="Droid Sans Fallback"/>
                <a:cs typeface="Droid Sans Fallback"/>
              </a:rPr>
              <a:t>。</a:t>
            </a:r>
            <a:endParaRPr sz="2600" dirty="0">
              <a:latin typeface="Droid Sans Fallback"/>
              <a:cs typeface="Droid Sans Fallback"/>
            </a:endParaRPr>
          </a:p>
          <a:p>
            <a:pPr marL="287020" marR="5080" indent="-274320">
              <a:lnSpc>
                <a:spcPct val="100000"/>
              </a:lnSpc>
              <a:spcBef>
                <a:spcPts val="615"/>
              </a:spcBef>
            </a:pPr>
            <a:r>
              <a:rPr sz="2450" spc="4310" dirty="0">
                <a:solidFill>
                  <a:srgbClr val="33BC55"/>
                </a:solidFill>
                <a:latin typeface="Wingdings"/>
                <a:cs typeface="Wingdings"/>
              </a:rPr>
              <a:t></a:t>
            </a:r>
            <a:r>
              <a:rPr sz="2600" dirty="0">
                <a:latin typeface="Droid Sans Fallback"/>
                <a:cs typeface="Droid Sans Fallback"/>
              </a:rPr>
              <a:t>对观测序列</a:t>
            </a:r>
            <a:r>
              <a:rPr sz="2600" spc="-65" dirty="0">
                <a:latin typeface="Georgia"/>
                <a:cs typeface="Georgia"/>
              </a:rPr>
              <a:t>x</a:t>
            </a:r>
            <a:r>
              <a:rPr sz="2600" dirty="0">
                <a:latin typeface="Droid Sans Fallback"/>
                <a:cs typeface="Droid Sans Fallback"/>
              </a:rPr>
              <a:t>的每一个位置</a:t>
            </a:r>
            <a:r>
              <a:rPr sz="2600" spc="-30" dirty="0">
                <a:latin typeface="Georgia"/>
                <a:cs typeface="Georgia"/>
              </a:rPr>
              <a:t>i</a:t>
            </a:r>
            <a:r>
              <a:rPr sz="2600" spc="-240" dirty="0">
                <a:latin typeface="Georgia"/>
                <a:cs typeface="Georgia"/>
              </a:rPr>
              <a:t>=</a:t>
            </a:r>
            <a:r>
              <a:rPr sz="2600" spc="-310" dirty="0">
                <a:latin typeface="Georgia"/>
                <a:cs typeface="Georgia"/>
              </a:rPr>
              <a:t>1</a:t>
            </a:r>
            <a:r>
              <a:rPr sz="2600" spc="-40" dirty="0">
                <a:latin typeface="Georgia"/>
                <a:cs typeface="Georgia"/>
              </a:rPr>
              <a:t>,</a:t>
            </a:r>
            <a:r>
              <a:rPr sz="2600" spc="-195" dirty="0">
                <a:latin typeface="Georgia"/>
                <a:cs typeface="Georgia"/>
              </a:rPr>
              <a:t>2</a:t>
            </a:r>
            <a:r>
              <a:rPr sz="2600" spc="-40" dirty="0">
                <a:latin typeface="Georgia"/>
                <a:cs typeface="Georgia"/>
              </a:rPr>
              <a:t>,..</a:t>
            </a:r>
            <a:r>
              <a:rPr sz="2600" spc="-25" dirty="0">
                <a:latin typeface="Georgia"/>
                <a:cs typeface="Georgia"/>
              </a:rPr>
              <a:t>n</a:t>
            </a:r>
            <a:r>
              <a:rPr sz="2600" spc="-240" dirty="0">
                <a:latin typeface="Georgia"/>
                <a:cs typeface="Georgia"/>
              </a:rPr>
              <a:t>+</a:t>
            </a:r>
            <a:r>
              <a:rPr sz="2600" spc="-310" dirty="0">
                <a:latin typeface="Georgia"/>
                <a:cs typeface="Georgia"/>
              </a:rPr>
              <a:t>1</a:t>
            </a:r>
            <a:r>
              <a:rPr sz="2600" dirty="0">
                <a:latin typeface="Droid Sans Fallback"/>
                <a:cs typeface="Droid Sans Fallback"/>
              </a:rPr>
              <a:t>，定义一个</a:t>
            </a:r>
            <a:r>
              <a:rPr sz="2600" spc="-45" dirty="0">
                <a:latin typeface="Georgia"/>
                <a:cs typeface="Georgia"/>
              </a:rPr>
              <a:t>m</a:t>
            </a:r>
            <a:r>
              <a:rPr sz="2600" spc="-1720" dirty="0">
                <a:latin typeface="Droid Sans Fallback"/>
                <a:cs typeface="Droid Sans Fallback"/>
              </a:rPr>
              <a:t>阶 </a:t>
            </a:r>
            <a:r>
              <a:rPr sz="2600" spc="-10" dirty="0" err="1" smtClean="0">
                <a:latin typeface="Droid Sans Fallback"/>
                <a:cs typeface="Droid Sans Fallback"/>
              </a:rPr>
              <a:t>矩</a:t>
            </a:r>
            <a:r>
              <a:rPr sz="2600" dirty="0" err="1" smtClean="0">
                <a:latin typeface="Droid Sans Fallback"/>
                <a:cs typeface="Droid Sans Fallback"/>
              </a:rPr>
              <a:t>阵</a:t>
            </a:r>
            <a:r>
              <a:rPr lang="zh-CN" altLang="en-US" sz="2600" dirty="0" smtClean="0">
                <a:latin typeface="Droid Sans Fallback"/>
                <a:cs typeface="Droid Sans Fallback"/>
              </a:rPr>
              <a:t>随机变量</a:t>
            </a:r>
            <a:r>
              <a:rPr sz="2600" spc="-30" dirty="0" smtClean="0">
                <a:latin typeface="Georgia"/>
                <a:cs typeface="Georgia"/>
              </a:rPr>
              <a:t>(</a:t>
            </a:r>
            <a:r>
              <a:rPr sz="2600" spc="-30" dirty="0">
                <a:latin typeface="Georgia"/>
                <a:cs typeface="Georgia"/>
              </a:rPr>
              <a:t>m</a:t>
            </a:r>
            <a:r>
              <a:rPr sz="2600" dirty="0">
                <a:latin typeface="Droid Sans Fallback"/>
                <a:cs typeface="Droid Sans Fallback"/>
              </a:rPr>
              <a:t>是标记</a:t>
            </a:r>
            <a:r>
              <a:rPr sz="2600" spc="-40" dirty="0">
                <a:latin typeface="Georgia"/>
                <a:cs typeface="Georgia"/>
              </a:rPr>
              <a:t>Y</a:t>
            </a:r>
            <a:r>
              <a:rPr sz="2475" spc="-60" baseline="-16835" dirty="0">
                <a:latin typeface="Georgia"/>
                <a:cs typeface="Georgia"/>
              </a:rPr>
              <a:t>i</a:t>
            </a:r>
            <a:r>
              <a:rPr sz="2600" dirty="0">
                <a:latin typeface="Droid Sans Fallback"/>
                <a:cs typeface="Droid Sans Fallback"/>
              </a:rPr>
              <a:t>取值的个数</a:t>
            </a:r>
            <a:r>
              <a:rPr sz="2600" spc="-25" dirty="0">
                <a:latin typeface="Georgia"/>
                <a:cs typeface="Georgia"/>
              </a:rPr>
              <a:t>)</a:t>
            </a:r>
            <a:endParaRPr sz="2600" dirty="0">
              <a:latin typeface="Georgia"/>
              <a:cs typeface="Georgia"/>
            </a:endParaRPr>
          </a:p>
        </p:txBody>
      </p:sp>
      <p:sp>
        <p:nvSpPr>
          <p:cNvPr id="4" name="object 4"/>
          <p:cNvSpPr/>
          <p:nvPr/>
        </p:nvSpPr>
        <p:spPr>
          <a:xfrm>
            <a:off x="2843783" y="3931920"/>
            <a:ext cx="3035808" cy="43281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148839" y="4654296"/>
            <a:ext cx="4712208" cy="408431"/>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228088" y="5157215"/>
            <a:ext cx="4556760" cy="862584"/>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487730"/>
            <a:ext cx="6374130" cy="786130"/>
          </a:xfrm>
          <a:prstGeom prst="rect">
            <a:avLst/>
          </a:prstGeom>
        </p:spPr>
        <p:txBody>
          <a:bodyPr vert="horz" wrap="square" lIns="0" tIns="11430" rIns="0" bIns="0" rtlCol="0">
            <a:spAutoFit/>
          </a:bodyPr>
          <a:lstStyle/>
          <a:p>
            <a:pPr marL="12700">
              <a:lnSpc>
                <a:spcPct val="100000"/>
              </a:lnSpc>
              <a:spcBef>
                <a:spcPts val="90"/>
              </a:spcBef>
            </a:pPr>
            <a:r>
              <a:rPr dirty="0"/>
              <a:t>条件随机场的矩阵形</a:t>
            </a:r>
            <a:r>
              <a:rPr spc="-10" dirty="0"/>
              <a:t>式</a:t>
            </a:r>
          </a:p>
        </p:txBody>
      </p:sp>
      <p:sp>
        <p:nvSpPr>
          <p:cNvPr id="3" name="object 3"/>
          <p:cNvSpPr txBox="1"/>
          <p:nvPr/>
        </p:nvSpPr>
        <p:spPr>
          <a:xfrm>
            <a:off x="402272" y="1500022"/>
            <a:ext cx="8589328" cy="1788951"/>
          </a:xfrm>
          <a:prstGeom prst="rect">
            <a:avLst/>
          </a:prstGeom>
        </p:spPr>
        <p:txBody>
          <a:bodyPr vert="horz" wrap="square" lIns="0" tIns="11430" rIns="0" bIns="0" rtlCol="0">
            <a:spAutoFit/>
          </a:bodyPr>
          <a:lstStyle/>
          <a:p>
            <a:pPr marL="12700">
              <a:lnSpc>
                <a:spcPct val="100000"/>
              </a:lnSpc>
              <a:spcBef>
                <a:spcPts val="90"/>
              </a:spcBef>
            </a:pPr>
            <a:r>
              <a:rPr sz="2450" spc="4310" dirty="0">
                <a:solidFill>
                  <a:srgbClr val="33BC55"/>
                </a:solidFill>
                <a:latin typeface="Wingdings"/>
                <a:cs typeface="Wingdings"/>
              </a:rPr>
              <a:t></a:t>
            </a:r>
            <a:r>
              <a:rPr sz="2600" dirty="0">
                <a:latin typeface="Droid Sans Fallback"/>
                <a:cs typeface="Droid Sans Fallback"/>
              </a:rPr>
              <a:t>给定观测序列</a:t>
            </a:r>
            <a:r>
              <a:rPr sz="2600" spc="-65" dirty="0">
                <a:latin typeface="Georgia"/>
                <a:cs typeface="Georgia"/>
              </a:rPr>
              <a:t>x</a:t>
            </a:r>
            <a:r>
              <a:rPr sz="2600" dirty="0">
                <a:latin typeface="Droid Sans Fallback"/>
                <a:cs typeface="Droid Sans Fallback"/>
              </a:rPr>
              <a:t>，标记序列</a:t>
            </a:r>
            <a:r>
              <a:rPr sz="2600" spc="-35" dirty="0">
                <a:latin typeface="Georgia"/>
                <a:cs typeface="Georgia"/>
              </a:rPr>
              <a:t>y</a:t>
            </a:r>
            <a:r>
              <a:rPr sz="2600" dirty="0">
                <a:latin typeface="Droid Sans Fallback"/>
                <a:cs typeface="Droid Sans Fallback"/>
              </a:rPr>
              <a:t>的非规范化概率可以</a:t>
            </a:r>
            <a:r>
              <a:rPr sz="2600" spc="-1650" dirty="0">
                <a:latin typeface="Droid Sans Fallback"/>
                <a:cs typeface="Droid Sans Fallback"/>
              </a:rPr>
              <a:t>通 </a:t>
            </a:r>
            <a:r>
              <a:rPr sz="2600" spc="-10" dirty="0">
                <a:latin typeface="Droid Sans Fallback"/>
                <a:cs typeface="Droid Sans Fallback"/>
              </a:rPr>
              <a:t>过</a:t>
            </a:r>
            <a:endParaRPr sz="2600" dirty="0">
              <a:latin typeface="Droid Sans Fallback"/>
              <a:cs typeface="Droid Sans Fallback"/>
            </a:endParaRPr>
          </a:p>
          <a:p>
            <a:pPr marL="287020">
              <a:lnSpc>
                <a:spcPct val="100000"/>
              </a:lnSpc>
            </a:pPr>
            <a:r>
              <a:rPr sz="2600" spc="-95" dirty="0" smtClean="0">
                <a:latin typeface="Georgia"/>
                <a:cs typeface="Georgia"/>
              </a:rPr>
              <a:t>n+</a:t>
            </a:r>
            <a:r>
              <a:rPr lang="en-US" sz="2600" spc="-95" dirty="0" smtClean="0">
                <a:latin typeface="Georgia"/>
                <a:cs typeface="Georgia"/>
              </a:rPr>
              <a:t>1</a:t>
            </a:r>
            <a:r>
              <a:rPr sz="2600" dirty="0" smtClean="0">
                <a:latin typeface="Droid Sans Fallback"/>
                <a:cs typeface="Droid Sans Fallback"/>
              </a:rPr>
              <a:t>个矩阵的乘积表示</a:t>
            </a:r>
            <a:r>
              <a:rPr sz="2600" spc="-10" dirty="0">
                <a:latin typeface="Droid Sans Fallback"/>
                <a:cs typeface="Droid Sans Fallback"/>
              </a:rPr>
              <a:t>：</a:t>
            </a:r>
            <a:endParaRPr sz="2600" dirty="0">
              <a:latin typeface="Droid Sans Fallback"/>
              <a:cs typeface="Droid Sans Fallback"/>
            </a:endParaRPr>
          </a:p>
          <a:p>
            <a:pPr>
              <a:lnSpc>
                <a:spcPct val="100000"/>
              </a:lnSpc>
              <a:spcBef>
                <a:spcPts val="45"/>
              </a:spcBef>
            </a:pPr>
            <a:endParaRPr sz="3750" dirty="0">
              <a:latin typeface="Times New Roman"/>
              <a:cs typeface="Times New Roman"/>
            </a:endParaRPr>
          </a:p>
          <a:p>
            <a:pPr marL="12700">
              <a:lnSpc>
                <a:spcPct val="100000"/>
              </a:lnSpc>
            </a:pPr>
            <a:r>
              <a:rPr sz="2450" spc="4310" dirty="0">
                <a:solidFill>
                  <a:srgbClr val="33BC55"/>
                </a:solidFill>
                <a:latin typeface="Wingdings"/>
                <a:cs typeface="Wingdings"/>
              </a:rPr>
              <a:t></a:t>
            </a:r>
            <a:r>
              <a:rPr sz="2600" dirty="0">
                <a:latin typeface="Droid Sans Fallback"/>
                <a:cs typeface="Droid Sans Fallback"/>
              </a:rPr>
              <a:t>条件概率</a:t>
            </a:r>
            <a:r>
              <a:rPr sz="2600" spc="-35" dirty="0">
                <a:latin typeface="Georgia"/>
                <a:cs typeface="Georgia"/>
              </a:rPr>
              <a:t>P</a:t>
            </a:r>
            <a:r>
              <a:rPr sz="2475" spc="-52" baseline="-16835" dirty="0">
                <a:latin typeface="Georgia"/>
                <a:cs typeface="Georgia"/>
              </a:rPr>
              <a:t>w</a:t>
            </a:r>
            <a:r>
              <a:rPr sz="2600" spc="-35" dirty="0">
                <a:latin typeface="Georgia"/>
                <a:cs typeface="Georgia"/>
              </a:rPr>
              <a:t>(y|x)</a:t>
            </a:r>
            <a:r>
              <a:rPr sz="2600" spc="-35" dirty="0">
                <a:latin typeface="Droid Sans Fallback"/>
                <a:cs typeface="Droid Sans Fallback"/>
              </a:rPr>
              <a:t>：</a:t>
            </a:r>
            <a:endParaRPr sz="2600" dirty="0">
              <a:latin typeface="Droid Sans Fallback"/>
              <a:cs typeface="Droid Sans Fallback"/>
            </a:endParaRPr>
          </a:p>
        </p:txBody>
      </p:sp>
      <p:sp>
        <p:nvSpPr>
          <p:cNvPr id="4" name="object 4"/>
          <p:cNvSpPr txBox="1"/>
          <p:nvPr/>
        </p:nvSpPr>
        <p:spPr>
          <a:xfrm>
            <a:off x="402272" y="4271162"/>
            <a:ext cx="8284528" cy="817244"/>
          </a:xfrm>
          <a:prstGeom prst="rect">
            <a:avLst/>
          </a:prstGeom>
        </p:spPr>
        <p:txBody>
          <a:bodyPr vert="horz" wrap="square" lIns="0" tIns="11430" rIns="0" bIns="0" rtlCol="0">
            <a:spAutoFit/>
          </a:bodyPr>
          <a:lstStyle/>
          <a:p>
            <a:pPr marL="12700">
              <a:lnSpc>
                <a:spcPct val="100000"/>
              </a:lnSpc>
              <a:spcBef>
                <a:spcPts val="90"/>
              </a:spcBef>
            </a:pPr>
            <a:r>
              <a:rPr sz="2450" spc="695" dirty="0">
                <a:solidFill>
                  <a:srgbClr val="33BC55"/>
                </a:solidFill>
                <a:latin typeface="Wingdings"/>
                <a:cs typeface="Wingdings"/>
              </a:rPr>
              <a:t></a:t>
            </a:r>
            <a:r>
              <a:rPr sz="2600" spc="695" dirty="0">
                <a:latin typeface="Georgia"/>
                <a:cs typeface="Georgia"/>
              </a:rPr>
              <a:t>Z</a:t>
            </a:r>
            <a:r>
              <a:rPr sz="2475" spc="1042" baseline="-16835" dirty="0">
                <a:latin typeface="Georgia"/>
                <a:cs typeface="Georgia"/>
              </a:rPr>
              <a:t>w</a:t>
            </a:r>
            <a:r>
              <a:rPr sz="2600" spc="695" dirty="0">
                <a:latin typeface="Georgia"/>
                <a:cs typeface="Georgia"/>
              </a:rPr>
              <a:t>(x)</a:t>
            </a:r>
            <a:r>
              <a:rPr sz="2600" dirty="0">
                <a:latin typeface="Droid Sans Fallback"/>
                <a:cs typeface="Droid Sans Fallback"/>
              </a:rPr>
              <a:t>为规范化因子，</a:t>
            </a:r>
            <a:r>
              <a:rPr sz="2600" dirty="0" smtClean="0">
                <a:solidFill>
                  <a:srgbClr val="FF0000"/>
                </a:solidFill>
                <a:latin typeface="Droid Sans Fallback"/>
                <a:cs typeface="Droid Sans Fallback"/>
              </a:rPr>
              <a:t>是</a:t>
            </a:r>
            <a:r>
              <a:rPr sz="2600" spc="-190" dirty="0" smtClean="0">
                <a:solidFill>
                  <a:srgbClr val="FF0000"/>
                </a:solidFill>
                <a:latin typeface="Georgia"/>
                <a:cs typeface="Georgia"/>
              </a:rPr>
              <a:t>n+1</a:t>
            </a:r>
            <a:r>
              <a:rPr sz="2600" spc="-190" dirty="0">
                <a:solidFill>
                  <a:srgbClr val="FF0000"/>
                </a:solidFill>
                <a:latin typeface="Georgia"/>
                <a:cs typeface="Georgia"/>
              </a:rPr>
              <a:t>个矩阵的乘积的(</a:t>
            </a:r>
            <a:r>
              <a:rPr sz="2600" spc="-190" dirty="0">
                <a:solidFill>
                  <a:srgbClr val="FF0000"/>
                </a:solidFill>
                <a:latin typeface="Georgia"/>
                <a:cs typeface="Georgia"/>
              </a:rPr>
              <a:t>start, </a:t>
            </a:r>
            <a:r>
              <a:rPr sz="2600" spc="-190" dirty="0">
                <a:solidFill>
                  <a:srgbClr val="FF0000"/>
                </a:solidFill>
                <a:latin typeface="Georgia"/>
                <a:cs typeface="Georgia"/>
              </a:rPr>
              <a:t>stop)</a:t>
            </a:r>
            <a:r>
              <a:rPr sz="2600" spc="-190" dirty="0" err="1">
                <a:solidFill>
                  <a:srgbClr val="FF0000"/>
                </a:solidFill>
                <a:latin typeface="Georgia"/>
                <a:cs typeface="Georgia"/>
              </a:rPr>
              <a:t>元素</a:t>
            </a:r>
            <a:endParaRPr sz="2600" spc="-190" dirty="0">
              <a:solidFill>
                <a:srgbClr val="FF0000"/>
              </a:solidFill>
              <a:latin typeface="Georgia"/>
              <a:cs typeface="Georgia"/>
            </a:endParaRPr>
          </a:p>
        </p:txBody>
      </p:sp>
      <p:sp>
        <p:nvSpPr>
          <p:cNvPr id="5" name="object 5"/>
          <p:cNvSpPr/>
          <p:nvPr/>
        </p:nvSpPr>
        <p:spPr>
          <a:xfrm>
            <a:off x="2837688" y="2353055"/>
            <a:ext cx="2670048" cy="50292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691639" y="3355847"/>
            <a:ext cx="5501640" cy="86258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258824" y="5300471"/>
            <a:ext cx="6025896" cy="612648"/>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631736"/>
            <a:ext cx="6374130" cy="786130"/>
          </a:xfrm>
          <a:prstGeom prst="rect">
            <a:avLst/>
          </a:prstGeom>
        </p:spPr>
        <p:txBody>
          <a:bodyPr vert="horz" wrap="square" lIns="0" tIns="11430" rIns="0" bIns="0" rtlCol="0">
            <a:spAutoFit/>
          </a:bodyPr>
          <a:lstStyle/>
          <a:p>
            <a:pPr marL="12700">
              <a:lnSpc>
                <a:spcPct val="100000"/>
              </a:lnSpc>
              <a:spcBef>
                <a:spcPts val="90"/>
              </a:spcBef>
            </a:pPr>
            <a:r>
              <a:rPr dirty="0"/>
              <a:t>条件随机场的矩阵形</a:t>
            </a:r>
            <a:r>
              <a:rPr spc="-10" dirty="0"/>
              <a:t>式</a:t>
            </a:r>
          </a:p>
        </p:txBody>
      </p:sp>
      <p:sp>
        <p:nvSpPr>
          <p:cNvPr id="3" name="object 3"/>
          <p:cNvSpPr txBox="1"/>
          <p:nvPr/>
        </p:nvSpPr>
        <p:spPr>
          <a:xfrm>
            <a:off x="326898" y="1504987"/>
            <a:ext cx="7315834" cy="1212850"/>
          </a:xfrm>
          <a:prstGeom prst="rect">
            <a:avLst/>
          </a:prstGeom>
        </p:spPr>
        <p:txBody>
          <a:bodyPr vert="horz" wrap="square" lIns="0" tIns="11430" rIns="0" bIns="0" rtlCol="0">
            <a:spAutoFit/>
          </a:bodyPr>
          <a:lstStyle/>
          <a:p>
            <a:pPr marL="286385" marR="5080" indent="-274320">
              <a:lnSpc>
                <a:spcPct val="100000"/>
              </a:lnSpc>
              <a:spcBef>
                <a:spcPts val="90"/>
              </a:spcBef>
              <a:tabLst>
                <a:tab pos="1311275" algn="l"/>
              </a:tabLst>
            </a:pPr>
            <a:r>
              <a:rPr sz="2450" spc="4310" dirty="0">
                <a:solidFill>
                  <a:srgbClr val="33BC55"/>
                </a:solidFill>
                <a:latin typeface="Wingdings"/>
                <a:cs typeface="Wingdings"/>
              </a:rPr>
              <a:t></a:t>
            </a:r>
            <a:r>
              <a:rPr sz="2600" dirty="0">
                <a:latin typeface="Droid Sans Fallback"/>
                <a:cs typeface="Droid Sans Fallback"/>
              </a:rPr>
              <a:t>例：线性链条件随机场，观测序列</a:t>
            </a:r>
            <a:r>
              <a:rPr sz="2600" spc="-65" dirty="0">
                <a:latin typeface="Georgia"/>
                <a:cs typeface="Georgia"/>
              </a:rPr>
              <a:t>x</a:t>
            </a:r>
            <a:r>
              <a:rPr sz="2600" dirty="0">
                <a:latin typeface="Droid Sans Fallback"/>
                <a:cs typeface="Droid Sans Fallback"/>
              </a:rPr>
              <a:t>，状态序</a:t>
            </a:r>
            <a:r>
              <a:rPr sz="2600" spc="-2645" dirty="0">
                <a:latin typeface="Droid Sans Fallback"/>
                <a:cs typeface="Droid Sans Fallback"/>
              </a:rPr>
              <a:t>列 </a:t>
            </a:r>
            <a:r>
              <a:rPr sz="2600" spc="-155" dirty="0">
                <a:latin typeface="Georgia"/>
                <a:cs typeface="Georgia"/>
              </a:rPr>
              <a:t>y,</a:t>
            </a:r>
            <a:r>
              <a:rPr sz="2600" dirty="0">
                <a:latin typeface="Georgia"/>
                <a:cs typeface="Georgia"/>
              </a:rPr>
              <a:t> </a:t>
            </a:r>
            <a:r>
              <a:rPr sz="2600" spc="-160" dirty="0">
                <a:latin typeface="Georgia"/>
                <a:cs typeface="Georgia"/>
              </a:rPr>
              <a:t>i=1,2,3	</a:t>
            </a:r>
            <a:r>
              <a:rPr sz="2600" spc="-140" dirty="0">
                <a:latin typeface="Georgia"/>
                <a:cs typeface="Georgia"/>
              </a:rPr>
              <a:t>n=3,</a:t>
            </a:r>
            <a:r>
              <a:rPr sz="2600" spc="10" dirty="0">
                <a:latin typeface="Georgia"/>
                <a:cs typeface="Georgia"/>
              </a:rPr>
              <a:t> </a:t>
            </a:r>
            <a:r>
              <a:rPr sz="2600" dirty="0">
                <a:latin typeface="Droid Sans Fallback"/>
                <a:cs typeface="Droid Sans Fallback"/>
              </a:rPr>
              <a:t>标记</a:t>
            </a:r>
            <a:r>
              <a:rPr sz="2600" spc="-25" dirty="0">
                <a:latin typeface="Georgia"/>
                <a:cs typeface="Georgia"/>
              </a:rPr>
              <a:t>y</a:t>
            </a:r>
            <a:r>
              <a:rPr sz="2475" spc="-37" baseline="-16835" dirty="0">
                <a:latin typeface="Georgia"/>
                <a:cs typeface="Georgia"/>
              </a:rPr>
              <a:t>i</a:t>
            </a:r>
            <a:r>
              <a:rPr sz="2600" dirty="0">
                <a:latin typeface="Droid Sans Fallback"/>
                <a:cs typeface="Droid Sans Fallback"/>
              </a:rPr>
              <a:t>属于</a:t>
            </a:r>
            <a:r>
              <a:rPr sz="2600" spc="-155" dirty="0">
                <a:latin typeface="Georgia"/>
                <a:cs typeface="Georgia"/>
              </a:rPr>
              <a:t>{1</a:t>
            </a:r>
            <a:r>
              <a:rPr sz="2600" spc="-155" dirty="0">
                <a:latin typeface="Droid Sans Fallback"/>
                <a:cs typeface="Droid Sans Fallback"/>
              </a:rPr>
              <a:t>，</a:t>
            </a:r>
            <a:r>
              <a:rPr sz="2600" spc="-155" dirty="0">
                <a:latin typeface="Georgia"/>
                <a:cs typeface="Georgia"/>
              </a:rPr>
              <a:t>2}</a:t>
            </a:r>
            <a:r>
              <a:rPr sz="2600" spc="-155" dirty="0">
                <a:latin typeface="Droid Sans Fallback"/>
                <a:cs typeface="Droid Sans Fallback"/>
              </a:rPr>
              <a:t>，</a:t>
            </a:r>
            <a:r>
              <a:rPr sz="2600" dirty="0">
                <a:latin typeface="Droid Sans Fallback"/>
                <a:cs typeface="Droid Sans Fallback"/>
              </a:rPr>
              <a:t>假</a:t>
            </a:r>
            <a:r>
              <a:rPr sz="2600" spc="-10" dirty="0">
                <a:latin typeface="Droid Sans Fallback"/>
                <a:cs typeface="Droid Sans Fallback"/>
              </a:rPr>
              <a:t>设</a:t>
            </a:r>
            <a:r>
              <a:rPr sz="2600" spc="-40" dirty="0">
                <a:latin typeface="Droid Sans Fallback"/>
                <a:cs typeface="Droid Sans Fallback"/>
              </a:rPr>
              <a:t> </a:t>
            </a:r>
            <a:r>
              <a:rPr sz="2600" spc="-90" dirty="0">
                <a:latin typeface="Georgia"/>
                <a:cs typeface="Georgia"/>
              </a:rPr>
              <a:t>y</a:t>
            </a:r>
            <a:r>
              <a:rPr sz="2475" spc="-135" baseline="-16835" dirty="0">
                <a:latin typeface="Georgia"/>
                <a:cs typeface="Georgia"/>
              </a:rPr>
              <a:t>o</a:t>
            </a:r>
            <a:r>
              <a:rPr sz="2600" spc="-90" dirty="0">
                <a:latin typeface="Georgia"/>
                <a:cs typeface="Georgia"/>
              </a:rPr>
              <a:t>=start=1</a:t>
            </a:r>
            <a:r>
              <a:rPr sz="2600" spc="-90" dirty="0">
                <a:latin typeface="Droid Sans Fallback"/>
                <a:cs typeface="Droid Sans Fallback"/>
              </a:rPr>
              <a:t>，</a:t>
            </a:r>
            <a:endParaRPr sz="2600" dirty="0">
              <a:latin typeface="Droid Sans Fallback"/>
              <a:cs typeface="Droid Sans Fallback"/>
            </a:endParaRPr>
          </a:p>
          <a:p>
            <a:pPr marL="286385">
              <a:lnSpc>
                <a:spcPct val="100000"/>
              </a:lnSpc>
            </a:pPr>
            <a:r>
              <a:rPr sz="2600" spc="-100" dirty="0">
                <a:latin typeface="Georgia"/>
                <a:cs typeface="Georgia"/>
              </a:rPr>
              <a:t>y</a:t>
            </a:r>
            <a:r>
              <a:rPr sz="2475" spc="-150" baseline="-16835" dirty="0">
                <a:latin typeface="Georgia"/>
                <a:cs typeface="Georgia"/>
              </a:rPr>
              <a:t>4</a:t>
            </a:r>
            <a:r>
              <a:rPr sz="2600" spc="-100" dirty="0">
                <a:latin typeface="Georgia"/>
                <a:cs typeface="Georgia"/>
              </a:rPr>
              <a:t>=stop=1</a:t>
            </a:r>
            <a:r>
              <a:rPr sz="2600" spc="-100" dirty="0">
                <a:latin typeface="Droid Sans Fallback"/>
                <a:cs typeface="Droid Sans Fallback"/>
              </a:rPr>
              <a:t>，</a:t>
            </a:r>
            <a:r>
              <a:rPr sz="2600" dirty="0">
                <a:latin typeface="Droid Sans Fallback"/>
                <a:cs typeface="Droid Sans Fallback"/>
              </a:rPr>
              <a:t>各个位置的随机矩阵</a:t>
            </a:r>
            <a:r>
              <a:rPr sz="2600" spc="-10" dirty="0">
                <a:latin typeface="Droid Sans Fallback"/>
                <a:cs typeface="Droid Sans Fallback"/>
              </a:rPr>
              <a:t>：</a:t>
            </a:r>
            <a:endParaRPr sz="2600" dirty="0">
              <a:latin typeface="Droid Sans Fallback"/>
              <a:cs typeface="Droid Sans Fallback"/>
            </a:endParaRPr>
          </a:p>
        </p:txBody>
      </p:sp>
      <p:sp>
        <p:nvSpPr>
          <p:cNvPr id="4" name="object 4"/>
          <p:cNvSpPr txBox="1"/>
          <p:nvPr/>
        </p:nvSpPr>
        <p:spPr>
          <a:xfrm>
            <a:off x="535940" y="5099456"/>
            <a:ext cx="8047355" cy="817244"/>
          </a:xfrm>
          <a:prstGeom prst="rect">
            <a:avLst/>
          </a:prstGeom>
        </p:spPr>
        <p:txBody>
          <a:bodyPr vert="horz" wrap="square" lIns="0" tIns="11430" rIns="0" bIns="0" rtlCol="0">
            <a:spAutoFit/>
          </a:bodyPr>
          <a:lstStyle/>
          <a:p>
            <a:pPr marL="12700" marR="5080">
              <a:lnSpc>
                <a:spcPct val="100000"/>
              </a:lnSpc>
              <a:spcBef>
                <a:spcPts val="90"/>
              </a:spcBef>
            </a:pPr>
            <a:r>
              <a:rPr sz="2600" dirty="0">
                <a:latin typeface="Droid Sans Fallback"/>
                <a:cs typeface="Droid Sans Fallback"/>
              </a:rPr>
              <a:t>试求状态序列</a:t>
            </a:r>
            <a:r>
              <a:rPr sz="2600" spc="-35" dirty="0">
                <a:latin typeface="Georgia"/>
                <a:cs typeface="Georgia"/>
              </a:rPr>
              <a:t>y</a:t>
            </a:r>
            <a:r>
              <a:rPr sz="2600" dirty="0">
                <a:latin typeface="Droid Sans Fallback"/>
                <a:cs typeface="Droid Sans Fallback"/>
              </a:rPr>
              <a:t>以</a:t>
            </a:r>
            <a:r>
              <a:rPr sz="2600" spc="-80" dirty="0">
                <a:latin typeface="Georgia"/>
                <a:cs typeface="Georgia"/>
              </a:rPr>
              <a:t>s</a:t>
            </a:r>
            <a:r>
              <a:rPr sz="2600" spc="20" dirty="0">
                <a:latin typeface="Georgia"/>
                <a:cs typeface="Georgia"/>
              </a:rPr>
              <a:t>t</a:t>
            </a:r>
            <a:r>
              <a:rPr sz="2600" spc="-65" dirty="0">
                <a:latin typeface="Georgia"/>
                <a:cs typeface="Georgia"/>
              </a:rPr>
              <a:t>a</a:t>
            </a:r>
            <a:r>
              <a:rPr sz="2600" spc="-75" dirty="0">
                <a:latin typeface="Georgia"/>
                <a:cs typeface="Georgia"/>
              </a:rPr>
              <a:t>r</a:t>
            </a:r>
            <a:r>
              <a:rPr sz="2600" spc="20" dirty="0">
                <a:latin typeface="Georgia"/>
                <a:cs typeface="Georgia"/>
              </a:rPr>
              <a:t>t</a:t>
            </a:r>
            <a:r>
              <a:rPr sz="2600" dirty="0">
                <a:latin typeface="Droid Sans Fallback"/>
                <a:cs typeface="Droid Sans Fallback"/>
              </a:rPr>
              <a:t>为起点</a:t>
            </a:r>
            <a:r>
              <a:rPr sz="2600" spc="-80" dirty="0">
                <a:latin typeface="Georgia"/>
                <a:cs typeface="Georgia"/>
              </a:rPr>
              <a:t>s</a:t>
            </a:r>
            <a:r>
              <a:rPr sz="2600" spc="-20" dirty="0">
                <a:latin typeface="Georgia"/>
                <a:cs typeface="Georgia"/>
              </a:rPr>
              <a:t>t</a:t>
            </a:r>
            <a:r>
              <a:rPr sz="2600" dirty="0">
                <a:latin typeface="Georgia"/>
                <a:cs typeface="Georgia"/>
              </a:rPr>
              <a:t>o</a:t>
            </a:r>
            <a:r>
              <a:rPr sz="2600" spc="-35" dirty="0">
                <a:latin typeface="Georgia"/>
                <a:cs typeface="Georgia"/>
              </a:rPr>
              <a:t>p</a:t>
            </a:r>
            <a:r>
              <a:rPr sz="2600" dirty="0">
                <a:latin typeface="Droid Sans Fallback"/>
                <a:cs typeface="Droid Sans Fallback"/>
              </a:rPr>
              <a:t>为终点所有路径的非</a:t>
            </a:r>
            <a:r>
              <a:rPr sz="2600" spc="-10" dirty="0">
                <a:latin typeface="Droid Sans Fallback"/>
                <a:cs typeface="Droid Sans Fallback"/>
              </a:rPr>
              <a:t>规 </a:t>
            </a:r>
            <a:r>
              <a:rPr sz="2600" dirty="0">
                <a:latin typeface="Droid Sans Fallback"/>
                <a:cs typeface="Droid Sans Fallback"/>
              </a:rPr>
              <a:t>范化概率及规范化因子</a:t>
            </a:r>
            <a:r>
              <a:rPr sz="2600" spc="-10" dirty="0">
                <a:latin typeface="Droid Sans Fallback"/>
                <a:cs typeface="Droid Sans Fallback"/>
              </a:rPr>
              <a:t>。</a:t>
            </a:r>
            <a:endParaRPr sz="2600">
              <a:latin typeface="Droid Sans Fallback"/>
              <a:cs typeface="Droid Sans Fallback"/>
            </a:endParaRPr>
          </a:p>
        </p:txBody>
      </p:sp>
      <p:sp>
        <p:nvSpPr>
          <p:cNvPr id="5" name="object 5"/>
          <p:cNvSpPr/>
          <p:nvPr/>
        </p:nvSpPr>
        <p:spPr>
          <a:xfrm>
            <a:off x="1600200" y="3147452"/>
            <a:ext cx="5544312" cy="194462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004815" y="5529071"/>
            <a:ext cx="3483864" cy="132892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837" y="631736"/>
            <a:ext cx="6374130" cy="786130"/>
          </a:xfrm>
          <a:prstGeom prst="rect">
            <a:avLst/>
          </a:prstGeom>
        </p:spPr>
        <p:txBody>
          <a:bodyPr vert="horz" wrap="square" lIns="0" tIns="11430" rIns="0" bIns="0" rtlCol="0">
            <a:spAutoFit/>
          </a:bodyPr>
          <a:lstStyle/>
          <a:p>
            <a:pPr marL="12700">
              <a:lnSpc>
                <a:spcPct val="100000"/>
              </a:lnSpc>
              <a:spcBef>
                <a:spcPts val="90"/>
              </a:spcBef>
            </a:pPr>
            <a:r>
              <a:rPr dirty="0"/>
              <a:t>条件随机场的矩阵形</a:t>
            </a:r>
            <a:r>
              <a:rPr spc="-10" dirty="0"/>
              <a:t>式</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600200"/>
            <a:ext cx="8678333" cy="4572000"/>
          </a:xfrm>
          <a:prstGeom prst="rect">
            <a:avLst/>
          </a:prstGeom>
        </p:spPr>
      </p:pic>
    </p:spTree>
    <p:extLst>
      <p:ext uri="{BB962C8B-B14F-4D97-AF65-F5344CB8AC3E}">
        <p14:creationId xmlns:p14="http://schemas.microsoft.com/office/powerpoint/2010/main" val="392787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837" y="631736"/>
            <a:ext cx="6374130" cy="786130"/>
          </a:xfrm>
          <a:prstGeom prst="rect">
            <a:avLst/>
          </a:prstGeom>
        </p:spPr>
        <p:txBody>
          <a:bodyPr vert="horz" wrap="square" lIns="0" tIns="11430" rIns="0" bIns="0" rtlCol="0">
            <a:spAutoFit/>
          </a:bodyPr>
          <a:lstStyle/>
          <a:p>
            <a:pPr marL="12700">
              <a:lnSpc>
                <a:spcPct val="100000"/>
              </a:lnSpc>
              <a:spcBef>
                <a:spcPts val="90"/>
              </a:spcBef>
            </a:pPr>
            <a:r>
              <a:rPr dirty="0"/>
              <a:t>条件随机场的矩阵形</a:t>
            </a:r>
            <a:r>
              <a:rPr spc="-10" dirty="0"/>
              <a:t>式</a:t>
            </a:r>
          </a:p>
        </p:txBody>
      </p:sp>
      <p:sp>
        <p:nvSpPr>
          <p:cNvPr id="3" name="object 3"/>
          <p:cNvSpPr txBox="1"/>
          <p:nvPr/>
        </p:nvSpPr>
        <p:spPr>
          <a:xfrm>
            <a:off x="535940" y="1950720"/>
            <a:ext cx="7737475" cy="816610"/>
          </a:xfrm>
          <a:prstGeom prst="rect">
            <a:avLst/>
          </a:prstGeom>
        </p:spPr>
        <p:txBody>
          <a:bodyPr vert="horz" wrap="square" lIns="0" tIns="11430" rIns="0" bIns="0" rtlCol="0">
            <a:spAutoFit/>
          </a:bodyPr>
          <a:lstStyle/>
          <a:p>
            <a:pPr marL="12700">
              <a:lnSpc>
                <a:spcPct val="100000"/>
              </a:lnSpc>
              <a:spcBef>
                <a:spcPts val="90"/>
              </a:spcBef>
            </a:pPr>
            <a:r>
              <a:rPr sz="2450" spc="4310" dirty="0">
                <a:solidFill>
                  <a:srgbClr val="33BC55"/>
                </a:solidFill>
                <a:latin typeface="Wingdings"/>
                <a:cs typeface="Wingdings"/>
              </a:rPr>
              <a:t></a:t>
            </a:r>
            <a:r>
              <a:rPr sz="2600" dirty="0">
                <a:latin typeface="Droid Sans Fallback"/>
                <a:cs typeface="Droid Sans Fallback"/>
              </a:rPr>
              <a:t>解</a:t>
            </a:r>
            <a:r>
              <a:rPr sz="2600" spc="-10" dirty="0">
                <a:latin typeface="Droid Sans Fallback"/>
                <a:cs typeface="Droid Sans Fallback"/>
              </a:rPr>
              <a:t>：</a:t>
            </a:r>
            <a:r>
              <a:rPr sz="2600" spc="-30" dirty="0">
                <a:latin typeface="Droid Sans Fallback"/>
                <a:cs typeface="Droid Sans Fallback"/>
              </a:rPr>
              <a:t> </a:t>
            </a:r>
            <a:r>
              <a:rPr sz="2600" dirty="0">
                <a:latin typeface="Droid Sans Fallback"/>
                <a:cs typeface="Droid Sans Fallback"/>
              </a:rPr>
              <a:t>首先计算从</a:t>
            </a:r>
            <a:r>
              <a:rPr sz="2600" spc="-35" dirty="0">
                <a:latin typeface="Georgia"/>
                <a:cs typeface="Georgia"/>
              </a:rPr>
              <a:t>start</a:t>
            </a:r>
            <a:r>
              <a:rPr sz="2600" dirty="0">
                <a:latin typeface="Droid Sans Fallback"/>
                <a:cs typeface="Droid Sans Fallback"/>
              </a:rPr>
              <a:t>到</a:t>
            </a:r>
            <a:r>
              <a:rPr sz="2600" spc="-35" dirty="0">
                <a:latin typeface="Georgia"/>
                <a:cs typeface="Georgia"/>
              </a:rPr>
              <a:t>stop</a:t>
            </a:r>
            <a:r>
              <a:rPr sz="2600" dirty="0">
                <a:latin typeface="Droid Sans Fallback"/>
                <a:cs typeface="Droid Sans Fallback"/>
              </a:rPr>
              <a:t>对应与</a:t>
            </a:r>
            <a:r>
              <a:rPr sz="2600" spc="-135" dirty="0">
                <a:latin typeface="Georgia"/>
                <a:cs typeface="Georgia"/>
              </a:rPr>
              <a:t>y=(1,1,1),</a:t>
            </a:r>
            <a:endParaRPr sz="2600">
              <a:latin typeface="Georgia"/>
              <a:cs typeface="Georgia"/>
            </a:endParaRPr>
          </a:p>
          <a:p>
            <a:pPr marL="286385">
              <a:lnSpc>
                <a:spcPct val="100000"/>
              </a:lnSpc>
            </a:pPr>
            <a:r>
              <a:rPr sz="2600" spc="-110" dirty="0">
                <a:latin typeface="Georgia"/>
                <a:cs typeface="Georgia"/>
              </a:rPr>
              <a:t>y=(1,1,2),..y=(2,2,2</a:t>
            </a:r>
            <a:r>
              <a:rPr sz="2600" spc="-110" dirty="0">
                <a:latin typeface="Droid Sans Fallback"/>
                <a:cs typeface="Droid Sans Fallback"/>
              </a:rPr>
              <a:t>）</a:t>
            </a:r>
            <a:r>
              <a:rPr sz="2600" dirty="0">
                <a:latin typeface="Droid Sans Fallback"/>
                <a:cs typeface="Droid Sans Fallback"/>
              </a:rPr>
              <a:t>各路径的非规范化概率分别是</a:t>
            </a:r>
            <a:r>
              <a:rPr sz="2600" spc="-10" dirty="0">
                <a:latin typeface="Droid Sans Fallback"/>
                <a:cs typeface="Droid Sans Fallback"/>
              </a:rPr>
              <a:t>：</a:t>
            </a:r>
            <a:endParaRPr sz="2600">
              <a:latin typeface="Droid Sans Fallback"/>
              <a:cs typeface="Droid Sans Fallback"/>
            </a:endParaRPr>
          </a:p>
        </p:txBody>
      </p:sp>
      <p:sp>
        <p:nvSpPr>
          <p:cNvPr id="4" name="object 4"/>
          <p:cNvSpPr txBox="1"/>
          <p:nvPr/>
        </p:nvSpPr>
        <p:spPr>
          <a:xfrm>
            <a:off x="535940" y="3771900"/>
            <a:ext cx="7809230" cy="817244"/>
          </a:xfrm>
          <a:prstGeom prst="rect">
            <a:avLst/>
          </a:prstGeom>
        </p:spPr>
        <p:txBody>
          <a:bodyPr vert="horz" wrap="square" lIns="0" tIns="11430" rIns="0" bIns="0" rtlCol="0">
            <a:spAutoFit/>
          </a:bodyPr>
          <a:lstStyle/>
          <a:p>
            <a:pPr marL="286385" marR="5080" indent="-274320">
              <a:lnSpc>
                <a:spcPct val="100000"/>
              </a:lnSpc>
              <a:spcBef>
                <a:spcPts val="90"/>
              </a:spcBef>
            </a:pPr>
            <a:r>
              <a:rPr sz="2450" spc="4310" dirty="0">
                <a:solidFill>
                  <a:srgbClr val="33BC55"/>
                </a:solidFill>
                <a:latin typeface="Wingdings"/>
                <a:cs typeface="Wingdings"/>
              </a:rPr>
              <a:t></a:t>
            </a:r>
            <a:r>
              <a:rPr sz="2600" dirty="0">
                <a:latin typeface="Droid Sans Fallback"/>
                <a:cs typeface="Droid Sans Fallback"/>
              </a:rPr>
              <a:t>求规范化因子，通过计算矩阵乘积，第</a:t>
            </a:r>
            <a:r>
              <a:rPr sz="2600" spc="-310" dirty="0">
                <a:latin typeface="Georgia"/>
                <a:cs typeface="Georgia"/>
              </a:rPr>
              <a:t>1</a:t>
            </a:r>
            <a:r>
              <a:rPr sz="2600" dirty="0">
                <a:latin typeface="Droid Sans Fallback"/>
                <a:cs typeface="Droid Sans Fallback"/>
              </a:rPr>
              <a:t>行第</a:t>
            </a:r>
            <a:r>
              <a:rPr sz="2600" spc="-310" dirty="0">
                <a:latin typeface="Georgia"/>
                <a:cs typeface="Georgia"/>
              </a:rPr>
              <a:t>1</a:t>
            </a:r>
            <a:r>
              <a:rPr sz="2600" dirty="0">
                <a:latin typeface="Droid Sans Fallback"/>
                <a:cs typeface="Droid Sans Fallback"/>
              </a:rPr>
              <a:t>列</a:t>
            </a:r>
            <a:r>
              <a:rPr sz="2600" spc="-1730" dirty="0">
                <a:latin typeface="Droid Sans Fallback"/>
                <a:cs typeface="Droid Sans Fallback"/>
              </a:rPr>
              <a:t>的 </a:t>
            </a:r>
            <a:r>
              <a:rPr sz="2600" spc="-10" dirty="0">
                <a:latin typeface="Droid Sans Fallback"/>
                <a:cs typeface="Droid Sans Fallback"/>
              </a:rPr>
              <a:t>元</a:t>
            </a:r>
            <a:r>
              <a:rPr sz="2600" dirty="0">
                <a:latin typeface="Droid Sans Fallback"/>
                <a:cs typeface="Droid Sans Fallback"/>
              </a:rPr>
              <a:t>素为</a:t>
            </a:r>
            <a:r>
              <a:rPr sz="2600" spc="-10" dirty="0">
                <a:latin typeface="Droid Sans Fallback"/>
                <a:cs typeface="Droid Sans Fallback"/>
              </a:rPr>
              <a:t>：</a:t>
            </a:r>
            <a:endParaRPr sz="2600">
              <a:latin typeface="Droid Sans Fallback"/>
              <a:cs typeface="Droid Sans Fallback"/>
            </a:endParaRPr>
          </a:p>
        </p:txBody>
      </p:sp>
      <p:sp>
        <p:nvSpPr>
          <p:cNvPr id="5" name="object 5"/>
          <p:cNvSpPr txBox="1"/>
          <p:nvPr/>
        </p:nvSpPr>
        <p:spPr>
          <a:xfrm>
            <a:off x="535940" y="5593079"/>
            <a:ext cx="7872095" cy="817244"/>
          </a:xfrm>
          <a:prstGeom prst="rect">
            <a:avLst/>
          </a:prstGeom>
        </p:spPr>
        <p:txBody>
          <a:bodyPr vert="horz" wrap="square" lIns="0" tIns="11430" rIns="0" bIns="0" rtlCol="0">
            <a:spAutoFit/>
          </a:bodyPr>
          <a:lstStyle/>
          <a:p>
            <a:pPr marL="286385" marR="5080" indent="-274320">
              <a:lnSpc>
                <a:spcPct val="100000"/>
              </a:lnSpc>
              <a:spcBef>
                <a:spcPts val="90"/>
              </a:spcBef>
            </a:pPr>
            <a:r>
              <a:rPr sz="2450" spc="4310" dirty="0">
                <a:solidFill>
                  <a:srgbClr val="33BC55"/>
                </a:solidFill>
                <a:latin typeface="Wingdings"/>
                <a:cs typeface="Wingdings"/>
              </a:rPr>
              <a:t></a:t>
            </a:r>
            <a:r>
              <a:rPr sz="2600" dirty="0">
                <a:latin typeface="Droid Sans Fallback"/>
                <a:cs typeface="Droid Sans Fallback"/>
              </a:rPr>
              <a:t>恰好等于从</a:t>
            </a:r>
            <a:r>
              <a:rPr sz="2600" spc="-80" dirty="0">
                <a:latin typeface="Georgia"/>
                <a:cs typeface="Georgia"/>
              </a:rPr>
              <a:t>s</a:t>
            </a:r>
            <a:r>
              <a:rPr sz="2600" spc="20" dirty="0">
                <a:latin typeface="Georgia"/>
                <a:cs typeface="Georgia"/>
              </a:rPr>
              <a:t>t</a:t>
            </a:r>
            <a:r>
              <a:rPr sz="2600" spc="-65" dirty="0">
                <a:latin typeface="Georgia"/>
                <a:cs typeface="Georgia"/>
              </a:rPr>
              <a:t>a</a:t>
            </a:r>
            <a:r>
              <a:rPr sz="2600" spc="-75" dirty="0">
                <a:latin typeface="Georgia"/>
                <a:cs typeface="Georgia"/>
              </a:rPr>
              <a:t>r</a:t>
            </a:r>
            <a:r>
              <a:rPr sz="2600" spc="20" dirty="0">
                <a:latin typeface="Georgia"/>
                <a:cs typeface="Georgia"/>
              </a:rPr>
              <a:t>t</a:t>
            </a:r>
            <a:r>
              <a:rPr sz="2600" dirty="0">
                <a:latin typeface="Droid Sans Fallback"/>
                <a:cs typeface="Droid Sans Fallback"/>
              </a:rPr>
              <a:t>到</a:t>
            </a:r>
            <a:r>
              <a:rPr sz="2600" spc="-80" dirty="0">
                <a:latin typeface="Georgia"/>
                <a:cs typeface="Georgia"/>
              </a:rPr>
              <a:t>s</a:t>
            </a:r>
            <a:r>
              <a:rPr sz="2600" spc="-20" dirty="0">
                <a:latin typeface="Georgia"/>
                <a:cs typeface="Georgia"/>
              </a:rPr>
              <a:t>t</a:t>
            </a:r>
            <a:r>
              <a:rPr sz="2600" dirty="0">
                <a:latin typeface="Georgia"/>
                <a:cs typeface="Georgia"/>
              </a:rPr>
              <a:t>o</a:t>
            </a:r>
            <a:r>
              <a:rPr sz="2600" spc="-35" dirty="0">
                <a:latin typeface="Georgia"/>
                <a:cs typeface="Georgia"/>
              </a:rPr>
              <a:t>p</a:t>
            </a:r>
            <a:r>
              <a:rPr sz="2600" dirty="0">
                <a:latin typeface="Droid Sans Fallback"/>
                <a:cs typeface="Droid Sans Fallback"/>
              </a:rPr>
              <a:t>的所有路径的非规范化概</a:t>
            </a:r>
            <a:r>
              <a:rPr sz="2600" spc="-1730" dirty="0">
                <a:latin typeface="Droid Sans Fallback"/>
                <a:cs typeface="Droid Sans Fallback"/>
              </a:rPr>
              <a:t>率 </a:t>
            </a:r>
            <a:r>
              <a:rPr sz="2600" spc="-10" dirty="0">
                <a:latin typeface="Droid Sans Fallback"/>
                <a:cs typeface="Droid Sans Fallback"/>
              </a:rPr>
              <a:t>之</a:t>
            </a:r>
            <a:r>
              <a:rPr sz="2600" dirty="0">
                <a:latin typeface="Droid Sans Fallback"/>
                <a:cs typeface="Droid Sans Fallback"/>
              </a:rPr>
              <a:t>和，及规范化因子</a:t>
            </a:r>
            <a:r>
              <a:rPr sz="2600" spc="-10" dirty="0">
                <a:latin typeface="Droid Sans Fallback"/>
                <a:cs typeface="Droid Sans Fallback"/>
              </a:rPr>
              <a:t>。</a:t>
            </a:r>
            <a:endParaRPr sz="2600">
              <a:latin typeface="Droid Sans Fallback"/>
              <a:cs typeface="Droid Sans Fallback"/>
            </a:endParaRPr>
          </a:p>
        </p:txBody>
      </p:sp>
      <p:sp>
        <p:nvSpPr>
          <p:cNvPr id="6" name="object 6"/>
          <p:cNvSpPr/>
          <p:nvPr/>
        </p:nvSpPr>
        <p:spPr>
          <a:xfrm>
            <a:off x="1405127" y="2852927"/>
            <a:ext cx="6147816" cy="935736"/>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331975" y="4654296"/>
            <a:ext cx="7174992" cy="100888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571550"/>
            <a:ext cx="8025130" cy="709930"/>
          </a:xfrm>
          <a:prstGeom prst="rect">
            <a:avLst/>
          </a:prstGeom>
        </p:spPr>
        <p:txBody>
          <a:bodyPr vert="horz" wrap="square" lIns="0" tIns="11430" rIns="0" bIns="0" rtlCol="0">
            <a:spAutoFit/>
          </a:bodyPr>
          <a:lstStyle/>
          <a:p>
            <a:pPr marL="12700">
              <a:lnSpc>
                <a:spcPct val="100000"/>
              </a:lnSpc>
              <a:spcBef>
                <a:spcPts val="90"/>
              </a:spcBef>
            </a:pPr>
            <a:r>
              <a:rPr sz="4500" dirty="0"/>
              <a:t>三、条件随机场的概率计算问</a:t>
            </a:r>
            <a:r>
              <a:rPr sz="4500" spc="-10" dirty="0"/>
              <a:t>题</a:t>
            </a:r>
            <a:endParaRPr sz="4500"/>
          </a:p>
        </p:txBody>
      </p:sp>
      <p:sp>
        <p:nvSpPr>
          <p:cNvPr id="3" name="object 3"/>
          <p:cNvSpPr txBox="1"/>
          <p:nvPr/>
        </p:nvSpPr>
        <p:spPr>
          <a:xfrm>
            <a:off x="402272" y="1420206"/>
            <a:ext cx="7598728" cy="2291715"/>
          </a:xfrm>
          <a:prstGeom prst="rect">
            <a:avLst/>
          </a:prstGeom>
        </p:spPr>
        <p:txBody>
          <a:bodyPr vert="horz" wrap="square" lIns="0" tIns="91440" rIns="0" bIns="0" rtlCol="0">
            <a:spAutoFit/>
          </a:bodyPr>
          <a:lstStyle/>
          <a:p>
            <a:pPr marL="12700">
              <a:lnSpc>
                <a:spcPct val="100000"/>
              </a:lnSpc>
              <a:spcBef>
                <a:spcPts val="720"/>
              </a:spcBef>
            </a:pPr>
            <a:r>
              <a:rPr sz="2450" spc="4310" dirty="0">
                <a:solidFill>
                  <a:srgbClr val="33BC55"/>
                </a:solidFill>
                <a:latin typeface="Wingdings"/>
                <a:cs typeface="Wingdings"/>
              </a:rPr>
              <a:t></a:t>
            </a:r>
            <a:r>
              <a:rPr sz="2600" dirty="0">
                <a:latin typeface="Droid Sans Fallback"/>
                <a:cs typeface="Droid Sans Fallback"/>
              </a:rPr>
              <a:t>条件随机场的概率计算问</a:t>
            </a:r>
            <a:r>
              <a:rPr sz="2600" spc="-10" dirty="0">
                <a:latin typeface="Droid Sans Fallback"/>
                <a:cs typeface="Droid Sans Fallback"/>
              </a:rPr>
              <a:t>题</a:t>
            </a:r>
            <a:endParaRPr sz="2600" dirty="0">
              <a:latin typeface="Droid Sans Fallback"/>
              <a:cs typeface="Droid Sans Fallback"/>
            </a:endParaRPr>
          </a:p>
          <a:p>
            <a:pPr marL="405765">
              <a:lnSpc>
                <a:spcPct val="100000"/>
              </a:lnSpc>
              <a:spcBef>
                <a:spcPts val="585"/>
              </a:spcBef>
            </a:pPr>
            <a:r>
              <a:rPr sz="2050" spc="3535" dirty="0">
                <a:solidFill>
                  <a:srgbClr val="50742E"/>
                </a:solidFill>
                <a:latin typeface="Wingdings"/>
                <a:cs typeface="Wingdings"/>
              </a:rPr>
              <a:t></a:t>
            </a:r>
            <a:r>
              <a:rPr sz="2400" dirty="0">
                <a:latin typeface="Droid Sans Fallback"/>
                <a:cs typeface="Droid Sans Fallback"/>
              </a:rPr>
              <a:t>给定条件随机场</a:t>
            </a:r>
            <a:r>
              <a:rPr sz="2400" spc="-60" dirty="0">
                <a:latin typeface="Georgia"/>
                <a:cs typeface="Georgia"/>
              </a:rPr>
              <a:t>P(Y|X),</a:t>
            </a:r>
            <a:r>
              <a:rPr sz="2400" dirty="0">
                <a:latin typeface="Droid Sans Fallback"/>
                <a:cs typeface="Droid Sans Fallback"/>
              </a:rPr>
              <a:t>输入序列</a:t>
            </a:r>
            <a:r>
              <a:rPr sz="2400" spc="-60" dirty="0">
                <a:latin typeface="Georgia"/>
                <a:cs typeface="Georgia"/>
              </a:rPr>
              <a:t>x</a:t>
            </a:r>
            <a:r>
              <a:rPr sz="2400" dirty="0">
                <a:latin typeface="Droid Sans Fallback"/>
                <a:cs typeface="Droid Sans Fallback"/>
              </a:rPr>
              <a:t>和输出序列 </a:t>
            </a:r>
            <a:r>
              <a:rPr sz="2400" spc="-1465" dirty="0">
                <a:latin typeface="Georgia"/>
                <a:cs typeface="Georgia"/>
              </a:rPr>
              <a:t>y</a:t>
            </a:r>
            <a:r>
              <a:rPr sz="2400" spc="-1465" dirty="0">
                <a:latin typeface="Droid Sans Fallback"/>
                <a:cs typeface="Droid Sans Fallback"/>
              </a:rPr>
              <a:t>，</a:t>
            </a:r>
            <a:endParaRPr sz="2400" dirty="0">
              <a:latin typeface="Droid Sans Fallback"/>
              <a:cs typeface="Droid Sans Fallback"/>
            </a:endParaRPr>
          </a:p>
          <a:p>
            <a:pPr marL="405765">
              <a:lnSpc>
                <a:spcPct val="100000"/>
              </a:lnSpc>
              <a:spcBef>
                <a:spcPts val="575"/>
              </a:spcBef>
            </a:pPr>
            <a:r>
              <a:rPr sz="2050" spc="3535" dirty="0">
                <a:solidFill>
                  <a:srgbClr val="50742E"/>
                </a:solidFill>
                <a:latin typeface="Wingdings"/>
                <a:cs typeface="Wingdings"/>
              </a:rPr>
              <a:t></a:t>
            </a:r>
            <a:r>
              <a:rPr sz="2400" dirty="0">
                <a:latin typeface="Droid Sans Fallback"/>
                <a:cs typeface="Droid Sans Fallback"/>
              </a:rPr>
              <a:t>计算条件概率：</a:t>
            </a:r>
          </a:p>
          <a:p>
            <a:pPr marL="405765">
              <a:lnSpc>
                <a:spcPct val="100000"/>
              </a:lnSpc>
              <a:spcBef>
                <a:spcPts val="575"/>
              </a:spcBef>
            </a:pPr>
            <a:r>
              <a:rPr sz="2050" spc="3535" dirty="0">
                <a:solidFill>
                  <a:srgbClr val="50742E"/>
                </a:solidFill>
                <a:latin typeface="Wingdings"/>
                <a:cs typeface="Wingdings"/>
              </a:rPr>
              <a:t></a:t>
            </a:r>
            <a:r>
              <a:rPr sz="2400" dirty="0">
                <a:latin typeface="Droid Sans Fallback"/>
                <a:cs typeface="Droid Sans Fallback"/>
              </a:rPr>
              <a:t>以及相应的数学期望问题。</a:t>
            </a:r>
          </a:p>
          <a:p>
            <a:pPr marL="12700">
              <a:lnSpc>
                <a:spcPct val="100000"/>
              </a:lnSpc>
              <a:spcBef>
                <a:spcPts val="605"/>
              </a:spcBef>
            </a:pPr>
            <a:r>
              <a:rPr sz="2450" spc="4310" dirty="0">
                <a:solidFill>
                  <a:srgbClr val="33BC55"/>
                </a:solidFill>
                <a:latin typeface="Wingdings"/>
                <a:cs typeface="Wingdings"/>
              </a:rPr>
              <a:t></a:t>
            </a:r>
            <a:r>
              <a:rPr sz="2600" dirty="0">
                <a:latin typeface="Droid Sans Fallback"/>
                <a:cs typeface="Droid Sans Fallback"/>
              </a:rPr>
              <a:t>引进前向</a:t>
            </a:r>
            <a:r>
              <a:rPr sz="2600" spc="-45" dirty="0">
                <a:latin typeface="Georgia"/>
                <a:cs typeface="Georgia"/>
              </a:rPr>
              <a:t>-</a:t>
            </a:r>
            <a:r>
              <a:rPr sz="2600" dirty="0">
                <a:latin typeface="Droid Sans Fallback"/>
                <a:cs typeface="Droid Sans Fallback"/>
              </a:rPr>
              <a:t>后向向量，递归计算</a:t>
            </a:r>
            <a:r>
              <a:rPr sz="2600" spc="-10" dirty="0">
                <a:latin typeface="Droid Sans Fallback"/>
                <a:cs typeface="Droid Sans Fallback"/>
              </a:rPr>
              <a:t>。</a:t>
            </a:r>
            <a:endParaRPr sz="2600" dirty="0">
              <a:latin typeface="Droid Sans Fallback"/>
              <a:cs typeface="Droid Sans Fallback"/>
            </a:endParaRPr>
          </a:p>
        </p:txBody>
      </p:sp>
      <p:sp>
        <p:nvSpPr>
          <p:cNvPr id="4" name="object 4"/>
          <p:cNvSpPr/>
          <p:nvPr/>
        </p:nvSpPr>
        <p:spPr>
          <a:xfrm>
            <a:off x="3595179" y="2387755"/>
            <a:ext cx="4812792" cy="35661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568858"/>
            <a:ext cx="7644130" cy="786130"/>
          </a:xfrm>
          <a:prstGeom prst="rect">
            <a:avLst/>
          </a:prstGeom>
        </p:spPr>
        <p:txBody>
          <a:bodyPr vert="horz" wrap="square" lIns="0" tIns="11430" rIns="0" bIns="0" rtlCol="0">
            <a:spAutoFit/>
          </a:bodyPr>
          <a:lstStyle/>
          <a:p>
            <a:pPr marL="12700">
              <a:lnSpc>
                <a:spcPct val="100000"/>
              </a:lnSpc>
              <a:spcBef>
                <a:spcPts val="90"/>
              </a:spcBef>
            </a:pPr>
            <a:r>
              <a:rPr dirty="0"/>
              <a:t>条件随机场的概率计算问</a:t>
            </a:r>
            <a:r>
              <a:rPr spc="-10" dirty="0"/>
              <a:t>题</a:t>
            </a:r>
          </a:p>
        </p:txBody>
      </p:sp>
      <p:sp>
        <p:nvSpPr>
          <p:cNvPr id="3" name="object 3"/>
          <p:cNvSpPr txBox="1"/>
          <p:nvPr/>
        </p:nvSpPr>
        <p:spPr>
          <a:xfrm>
            <a:off x="535940" y="1609813"/>
            <a:ext cx="8061325" cy="4618355"/>
          </a:xfrm>
          <a:prstGeom prst="rect">
            <a:avLst/>
          </a:prstGeom>
        </p:spPr>
        <p:txBody>
          <a:bodyPr vert="horz" wrap="square" lIns="0" tIns="91440" rIns="0" bIns="0" rtlCol="0">
            <a:spAutoFit/>
          </a:bodyPr>
          <a:lstStyle/>
          <a:p>
            <a:pPr marL="12700">
              <a:lnSpc>
                <a:spcPct val="100000"/>
              </a:lnSpc>
              <a:spcBef>
                <a:spcPts val="720"/>
              </a:spcBef>
            </a:pPr>
            <a:r>
              <a:rPr sz="2450" spc="4310" dirty="0">
                <a:solidFill>
                  <a:srgbClr val="33BC55"/>
                </a:solidFill>
                <a:latin typeface="Wingdings"/>
                <a:cs typeface="Wingdings"/>
              </a:rPr>
              <a:t></a:t>
            </a:r>
            <a:r>
              <a:rPr sz="2600" dirty="0">
                <a:latin typeface="Droid Sans Fallback"/>
                <a:cs typeface="Droid Sans Fallback"/>
              </a:rPr>
              <a:t>前向</a:t>
            </a:r>
            <a:r>
              <a:rPr sz="2600" spc="-45" dirty="0">
                <a:latin typeface="Georgia"/>
                <a:cs typeface="Georgia"/>
              </a:rPr>
              <a:t>-</a:t>
            </a:r>
            <a:r>
              <a:rPr sz="2600" dirty="0">
                <a:latin typeface="Droid Sans Fallback"/>
                <a:cs typeface="Droid Sans Fallback"/>
              </a:rPr>
              <a:t>后向算法</a:t>
            </a:r>
            <a:r>
              <a:rPr sz="2600" spc="-10" dirty="0">
                <a:latin typeface="Droid Sans Fallback"/>
                <a:cs typeface="Droid Sans Fallback"/>
              </a:rPr>
              <a:t>：</a:t>
            </a:r>
            <a:endParaRPr sz="2600">
              <a:latin typeface="Droid Sans Fallback"/>
              <a:cs typeface="Droid Sans Fallback"/>
            </a:endParaRPr>
          </a:p>
          <a:p>
            <a:pPr marL="12700">
              <a:lnSpc>
                <a:spcPct val="100000"/>
              </a:lnSpc>
              <a:spcBef>
                <a:spcPts val="620"/>
              </a:spcBef>
            </a:pPr>
            <a:r>
              <a:rPr sz="2450" spc="4310" dirty="0">
                <a:solidFill>
                  <a:srgbClr val="33BC55"/>
                </a:solidFill>
                <a:latin typeface="Wingdings"/>
                <a:cs typeface="Wingdings"/>
              </a:rPr>
              <a:t></a:t>
            </a:r>
            <a:r>
              <a:rPr sz="2600" dirty="0">
                <a:latin typeface="Droid Sans Fallback"/>
                <a:cs typeface="Droid Sans Fallback"/>
              </a:rPr>
              <a:t>对每个指标</a:t>
            </a:r>
            <a:r>
              <a:rPr sz="2600" spc="-155" dirty="0">
                <a:latin typeface="Georgia"/>
                <a:cs typeface="Georgia"/>
              </a:rPr>
              <a:t>i=0,1,…,n+1</a:t>
            </a:r>
            <a:r>
              <a:rPr sz="2600" spc="25" dirty="0">
                <a:latin typeface="Georgia"/>
                <a:cs typeface="Georgia"/>
              </a:rPr>
              <a:t> </a:t>
            </a:r>
            <a:r>
              <a:rPr sz="2600" spc="-40" dirty="0">
                <a:latin typeface="Georgia"/>
                <a:cs typeface="Georgia"/>
              </a:rPr>
              <a:t>,</a:t>
            </a:r>
            <a:r>
              <a:rPr sz="2600" spc="25" dirty="0">
                <a:latin typeface="Georgia"/>
                <a:cs typeface="Georgia"/>
              </a:rPr>
              <a:t> </a:t>
            </a:r>
            <a:r>
              <a:rPr sz="2600" dirty="0">
                <a:latin typeface="Droid Sans Fallback"/>
                <a:cs typeface="Droid Sans Fallback"/>
              </a:rPr>
              <a:t>定义前向向</a:t>
            </a:r>
            <a:r>
              <a:rPr sz="2600" spc="-10" dirty="0">
                <a:latin typeface="Droid Sans Fallback"/>
                <a:cs typeface="Droid Sans Fallback"/>
              </a:rPr>
              <a:t>量</a:t>
            </a:r>
            <a:endParaRPr sz="2600">
              <a:latin typeface="Droid Sans Fallback"/>
              <a:cs typeface="Droid Sans Fallback"/>
            </a:endParaRPr>
          </a:p>
          <a:p>
            <a:pPr>
              <a:lnSpc>
                <a:spcPct val="100000"/>
              </a:lnSpc>
              <a:spcBef>
                <a:spcPts val="50"/>
              </a:spcBef>
            </a:pPr>
            <a:endParaRPr sz="3750">
              <a:latin typeface="Times New Roman"/>
              <a:cs typeface="Times New Roman"/>
            </a:endParaRPr>
          </a:p>
          <a:p>
            <a:pPr marL="12700">
              <a:lnSpc>
                <a:spcPct val="100000"/>
              </a:lnSpc>
              <a:spcBef>
                <a:spcPts val="5"/>
              </a:spcBef>
            </a:pPr>
            <a:r>
              <a:rPr sz="2450" spc="4310" dirty="0">
                <a:solidFill>
                  <a:srgbClr val="33BC55"/>
                </a:solidFill>
                <a:latin typeface="Wingdings"/>
                <a:cs typeface="Wingdings"/>
              </a:rPr>
              <a:t></a:t>
            </a:r>
            <a:r>
              <a:rPr sz="2600" dirty="0">
                <a:latin typeface="Droid Sans Fallback"/>
                <a:cs typeface="Droid Sans Fallback"/>
              </a:rPr>
              <a:t>递推公式</a:t>
            </a:r>
            <a:r>
              <a:rPr sz="2600" spc="-10" dirty="0">
                <a:latin typeface="Droid Sans Fallback"/>
                <a:cs typeface="Droid Sans Fallback"/>
              </a:rPr>
              <a:t>：</a:t>
            </a:r>
            <a:endParaRPr sz="2600">
              <a:latin typeface="Droid Sans Fallback"/>
              <a:cs typeface="Droid Sans Fallback"/>
            </a:endParaRPr>
          </a:p>
          <a:p>
            <a:pPr>
              <a:lnSpc>
                <a:spcPct val="100000"/>
              </a:lnSpc>
              <a:spcBef>
                <a:spcPts val="45"/>
              </a:spcBef>
            </a:pPr>
            <a:endParaRPr sz="3750">
              <a:latin typeface="Times New Roman"/>
              <a:cs typeface="Times New Roman"/>
            </a:endParaRPr>
          </a:p>
          <a:p>
            <a:pPr marL="12700">
              <a:lnSpc>
                <a:spcPct val="100000"/>
              </a:lnSpc>
            </a:pPr>
            <a:r>
              <a:rPr sz="2450" spc="4310" dirty="0">
                <a:solidFill>
                  <a:srgbClr val="33BC55"/>
                </a:solidFill>
                <a:latin typeface="Wingdings"/>
                <a:cs typeface="Wingdings"/>
              </a:rPr>
              <a:t></a:t>
            </a:r>
            <a:r>
              <a:rPr sz="2600" dirty="0">
                <a:latin typeface="Droid Sans Fallback"/>
                <a:cs typeface="Droid Sans Fallback"/>
              </a:rPr>
              <a:t>又可表示为</a:t>
            </a:r>
            <a:r>
              <a:rPr sz="2600" spc="-10" dirty="0">
                <a:latin typeface="Droid Sans Fallback"/>
                <a:cs typeface="Droid Sans Fallback"/>
              </a:rPr>
              <a:t>：</a:t>
            </a:r>
            <a:endParaRPr sz="2600">
              <a:latin typeface="Droid Sans Fallback"/>
              <a:cs typeface="Droid Sans Fallback"/>
            </a:endParaRPr>
          </a:p>
          <a:p>
            <a:pPr>
              <a:lnSpc>
                <a:spcPct val="100000"/>
              </a:lnSpc>
              <a:spcBef>
                <a:spcPts val="45"/>
              </a:spcBef>
            </a:pPr>
            <a:endParaRPr sz="3750">
              <a:latin typeface="Times New Roman"/>
              <a:cs typeface="Times New Roman"/>
            </a:endParaRPr>
          </a:p>
          <a:p>
            <a:pPr marL="286385" marR="5080" indent="-274320" algn="just">
              <a:lnSpc>
                <a:spcPct val="100000"/>
              </a:lnSpc>
            </a:pPr>
            <a:r>
              <a:rPr sz="2450" spc="4310" dirty="0">
                <a:solidFill>
                  <a:srgbClr val="33BC55"/>
                </a:solidFill>
                <a:latin typeface="Wingdings"/>
                <a:cs typeface="Wingdings"/>
              </a:rPr>
              <a:t></a:t>
            </a:r>
            <a:r>
              <a:rPr sz="2600" dirty="0">
                <a:latin typeface="Droid Sans Fallback"/>
                <a:cs typeface="Droid Sans Fallback"/>
              </a:rPr>
              <a:t>即表示在位置</a:t>
            </a:r>
            <a:r>
              <a:rPr sz="2600" spc="-30" dirty="0">
                <a:latin typeface="Georgia"/>
                <a:cs typeface="Georgia"/>
              </a:rPr>
              <a:t>i</a:t>
            </a:r>
            <a:r>
              <a:rPr sz="2600" dirty="0">
                <a:latin typeface="Droid Sans Fallback"/>
                <a:cs typeface="Droid Sans Fallback"/>
              </a:rPr>
              <a:t>的标记是</a:t>
            </a:r>
            <a:r>
              <a:rPr sz="2600" spc="-35" dirty="0">
                <a:latin typeface="Georgia"/>
                <a:cs typeface="Georgia"/>
              </a:rPr>
              <a:t>y</a:t>
            </a:r>
            <a:r>
              <a:rPr sz="2600" spc="-30" dirty="0">
                <a:latin typeface="Georgia"/>
                <a:cs typeface="Georgia"/>
              </a:rPr>
              <a:t>i</a:t>
            </a:r>
            <a:r>
              <a:rPr sz="2600" dirty="0">
                <a:latin typeface="Droid Sans Fallback"/>
                <a:cs typeface="Droid Sans Fallback"/>
              </a:rPr>
              <a:t>，且到位置</a:t>
            </a:r>
            <a:r>
              <a:rPr sz="2600" spc="-30" dirty="0">
                <a:latin typeface="Georgia"/>
                <a:cs typeface="Georgia"/>
              </a:rPr>
              <a:t>i</a:t>
            </a:r>
            <a:r>
              <a:rPr sz="2600" dirty="0">
                <a:latin typeface="Droid Sans Fallback"/>
                <a:cs typeface="Droid Sans Fallback"/>
              </a:rPr>
              <a:t>的前部分标</a:t>
            </a:r>
            <a:r>
              <a:rPr sz="2600" spc="-1570" dirty="0">
                <a:latin typeface="Droid Sans Fallback"/>
                <a:cs typeface="Droid Sans Fallback"/>
              </a:rPr>
              <a:t>记 </a:t>
            </a:r>
            <a:r>
              <a:rPr sz="2600" spc="-10" dirty="0">
                <a:latin typeface="Droid Sans Fallback"/>
                <a:cs typeface="Droid Sans Fallback"/>
              </a:rPr>
              <a:t>序</a:t>
            </a:r>
            <a:r>
              <a:rPr sz="2600" dirty="0">
                <a:latin typeface="Droid Sans Fallback"/>
                <a:cs typeface="Droid Sans Fallback"/>
              </a:rPr>
              <a:t>列的非规范化概率</a:t>
            </a:r>
            <a:r>
              <a:rPr sz="2600" spc="-25" dirty="0">
                <a:latin typeface="Droid Sans Fallback"/>
                <a:cs typeface="Droid Sans Fallback"/>
              </a:rPr>
              <a:t>，</a:t>
            </a:r>
            <a:r>
              <a:rPr sz="2600" spc="-25" dirty="0">
                <a:latin typeface="Georgia"/>
                <a:cs typeface="Georgia"/>
              </a:rPr>
              <a:t>yi</a:t>
            </a:r>
            <a:r>
              <a:rPr sz="2600" dirty="0">
                <a:latin typeface="Droid Sans Fallback"/>
                <a:cs typeface="Droid Sans Fallback"/>
              </a:rPr>
              <a:t>可取的值</a:t>
            </a:r>
            <a:r>
              <a:rPr sz="2600" spc="-45" dirty="0">
                <a:latin typeface="Georgia"/>
                <a:cs typeface="Georgia"/>
              </a:rPr>
              <a:t>m</a:t>
            </a:r>
            <a:r>
              <a:rPr sz="2600" dirty="0">
                <a:latin typeface="Droid Sans Fallback"/>
                <a:cs typeface="Droid Sans Fallback"/>
              </a:rPr>
              <a:t>个，所</a:t>
            </a:r>
            <a:r>
              <a:rPr sz="2600" spc="-10" dirty="0">
                <a:latin typeface="Droid Sans Fallback"/>
                <a:cs typeface="Droid Sans Fallback"/>
              </a:rPr>
              <a:t>以</a:t>
            </a:r>
            <a:r>
              <a:rPr sz="2600" spc="465" dirty="0">
                <a:latin typeface="Droid Sans Fallback"/>
                <a:cs typeface="Droid Sans Fallback"/>
              </a:rPr>
              <a:t> </a:t>
            </a:r>
            <a:r>
              <a:rPr sz="2600" dirty="0">
                <a:latin typeface="Droid Sans Fallback"/>
                <a:cs typeface="Droid Sans Fallback"/>
              </a:rPr>
              <a:t>是</a:t>
            </a:r>
            <a:r>
              <a:rPr sz="2600" spc="-45" dirty="0">
                <a:latin typeface="Georgia"/>
                <a:cs typeface="Georgia"/>
              </a:rPr>
              <a:t>m  </a:t>
            </a:r>
            <a:r>
              <a:rPr sz="2600" spc="-10" dirty="0">
                <a:latin typeface="Droid Sans Fallback"/>
                <a:cs typeface="Droid Sans Fallback"/>
              </a:rPr>
              <a:t>维</a:t>
            </a:r>
            <a:r>
              <a:rPr sz="2600" dirty="0">
                <a:latin typeface="Droid Sans Fallback"/>
                <a:cs typeface="Droid Sans Fallback"/>
              </a:rPr>
              <a:t>列向量</a:t>
            </a:r>
            <a:r>
              <a:rPr sz="2600" spc="-10" dirty="0">
                <a:latin typeface="Droid Sans Fallback"/>
                <a:cs typeface="Droid Sans Fallback"/>
              </a:rPr>
              <a:t>。</a:t>
            </a:r>
            <a:endParaRPr sz="2600">
              <a:latin typeface="Droid Sans Fallback"/>
              <a:cs typeface="Droid Sans Fallback"/>
            </a:endParaRPr>
          </a:p>
        </p:txBody>
      </p:sp>
      <p:sp>
        <p:nvSpPr>
          <p:cNvPr id="4" name="object 4"/>
          <p:cNvSpPr/>
          <p:nvPr/>
        </p:nvSpPr>
        <p:spPr>
          <a:xfrm>
            <a:off x="6949439" y="2183185"/>
            <a:ext cx="673608" cy="35966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987039" y="2824389"/>
            <a:ext cx="3328416" cy="79247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042416" y="3587496"/>
            <a:ext cx="7775448" cy="49072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2987039" y="4507991"/>
            <a:ext cx="3023616" cy="432815"/>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6949440" y="5516879"/>
            <a:ext cx="673607" cy="359663"/>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568858"/>
            <a:ext cx="7644130" cy="786130"/>
          </a:xfrm>
          <a:prstGeom prst="rect">
            <a:avLst/>
          </a:prstGeom>
        </p:spPr>
        <p:txBody>
          <a:bodyPr vert="horz" wrap="square" lIns="0" tIns="11430" rIns="0" bIns="0" rtlCol="0">
            <a:spAutoFit/>
          </a:bodyPr>
          <a:lstStyle/>
          <a:p>
            <a:pPr marL="12700">
              <a:lnSpc>
                <a:spcPct val="100000"/>
              </a:lnSpc>
              <a:spcBef>
                <a:spcPts val="90"/>
              </a:spcBef>
            </a:pPr>
            <a:r>
              <a:rPr dirty="0"/>
              <a:t>条件随机场的概率计算问</a:t>
            </a:r>
            <a:r>
              <a:rPr spc="-10" dirty="0"/>
              <a:t>题</a:t>
            </a:r>
          </a:p>
        </p:txBody>
      </p:sp>
      <p:sp>
        <p:nvSpPr>
          <p:cNvPr id="3" name="object 3"/>
          <p:cNvSpPr txBox="1"/>
          <p:nvPr/>
        </p:nvSpPr>
        <p:spPr>
          <a:xfrm>
            <a:off x="535940" y="1609813"/>
            <a:ext cx="6737984" cy="975360"/>
          </a:xfrm>
          <a:prstGeom prst="rect">
            <a:avLst/>
          </a:prstGeom>
        </p:spPr>
        <p:txBody>
          <a:bodyPr vert="horz" wrap="square" lIns="0" tIns="91440" rIns="0" bIns="0" rtlCol="0">
            <a:spAutoFit/>
          </a:bodyPr>
          <a:lstStyle/>
          <a:p>
            <a:pPr marL="12700">
              <a:lnSpc>
                <a:spcPct val="100000"/>
              </a:lnSpc>
              <a:spcBef>
                <a:spcPts val="720"/>
              </a:spcBef>
            </a:pPr>
            <a:r>
              <a:rPr sz="2450" spc="4310" dirty="0">
                <a:solidFill>
                  <a:srgbClr val="33BC55"/>
                </a:solidFill>
                <a:latin typeface="Wingdings"/>
                <a:cs typeface="Wingdings"/>
              </a:rPr>
              <a:t></a:t>
            </a:r>
            <a:r>
              <a:rPr sz="2600" dirty="0">
                <a:latin typeface="Droid Sans Fallback"/>
                <a:cs typeface="Droid Sans Fallback"/>
              </a:rPr>
              <a:t>前向</a:t>
            </a:r>
            <a:r>
              <a:rPr sz="2600" spc="-45" dirty="0">
                <a:latin typeface="Georgia"/>
                <a:cs typeface="Georgia"/>
              </a:rPr>
              <a:t>-</a:t>
            </a:r>
            <a:r>
              <a:rPr sz="2600" dirty="0">
                <a:latin typeface="Droid Sans Fallback"/>
                <a:cs typeface="Droid Sans Fallback"/>
              </a:rPr>
              <a:t>后向算法</a:t>
            </a:r>
            <a:r>
              <a:rPr sz="2600" spc="-10" dirty="0">
                <a:latin typeface="Droid Sans Fallback"/>
                <a:cs typeface="Droid Sans Fallback"/>
              </a:rPr>
              <a:t>：</a:t>
            </a:r>
            <a:endParaRPr sz="2600">
              <a:latin typeface="Droid Sans Fallback"/>
              <a:cs typeface="Droid Sans Fallback"/>
            </a:endParaRPr>
          </a:p>
          <a:p>
            <a:pPr marL="12700">
              <a:lnSpc>
                <a:spcPct val="100000"/>
              </a:lnSpc>
              <a:spcBef>
                <a:spcPts val="620"/>
              </a:spcBef>
            </a:pPr>
            <a:r>
              <a:rPr sz="2450" spc="4310" dirty="0">
                <a:solidFill>
                  <a:srgbClr val="33BC55"/>
                </a:solidFill>
                <a:latin typeface="Wingdings"/>
                <a:cs typeface="Wingdings"/>
              </a:rPr>
              <a:t></a:t>
            </a:r>
            <a:r>
              <a:rPr sz="2600" dirty="0">
                <a:latin typeface="Droid Sans Fallback"/>
                <a:cs typeface="Droid Sans Fallback"/>
              </a:rPr>
              <a:t>同样，对每个指标</a:t>
            </a:r>
            <a:r>
              <a:rPr sz="2600" spc="-155" dirty="0">
                <a:latin typeface="Georgia"/>
                <a:cs typeface="Georgia"/>
              </a:rPr>
              <a:t>i=0,1,…,n+1</a:t>
            </a:r>
            <a:r>
              <a:rPr sz="2600" spc="-5" dirty="0">
                <a:latin typeface="Georgia"/>
                <a:cs typeface="Georgia"/>
              </a:rPr>
              <a:t> </a:t>
            </a:r>
            <a:r>
              <a:rPr sz="2600" spc="-40" dirty="0">
                <a:latin typeface="Georgia"/>
                <a:cs typeface="Georgia"/>
              </a:rPr>
              <a:t>,</a:t>
            </a:r>
            <a:r>
              <a:rPr sz="2600" dirty="0">
                <a:latin typeface="Georgia"/>
                <a:cs typeface="Georgia"/>
              </a:rPr>
              <a:t> </a:t>
            </a:r>
            <a:r>
              <a:rPr sz="2600" dirty="0">
                <a:latin typeface="Droid Sans Fallback"/>
                <a:cs typeface="Droid Sans Fallback"/>
              </a:rPr>
              <a:t>定义后向</a:t>
            </a:r>
            <a:r>
              <a:rPr sz="2600" spc="-1635" dirty="0">
                <a:latin typeface="Droid Sans Fallback"/>
                <a:cs typeface="Droid Sans Fallback"/>
              </a:rPr>
              <a:t>向 </a:t>
            </a:r>
            <a:r>
              <a:rPr sz="2600" spc="-10" dirty="0">
                <a:latin typeface="Droid Sans Fallback"/>
                <a:cs typeface="Droid Sans Fallback"/>
              </a:rPr>
              <a:t>量</a:t>
            </a:r>
            <a:endParaRPr sz="2600">
              <a:latin typeface="Droid Sans Fallback"/>
              <a:cs typeface="Droid Sans Fallback"/>
            </a:endParaRPr>
          </a:p>
        </p:txBody>
      </p:sp>
      <p:sp>
        <p:nvSpPr>
          <p:cNvPr id="4" name="object 4"/>
          <p:cNvSpPr txBox="1"/>
          <p:nvPr/>
        </p:nvSpPr>
        <p:spPr>
          <a:xfrm>
            <a:off x="535940" y="4460976"/>
            <a:ext cx="7858759" cy="1845310"/>
          </a:xfrm>
          <a:prstGeom prst="rect">
            <a:avLst/>
          </a:prstGeom>
        </p:spPr>
        <p:txBody>
          <a:bodyPr vert="horz" wrap="square" lIns="0" tIns="90805" rIns="0" bIns="0" rtlCol="0">
            <a:spAutoFit/>
          </a:bodyPr>
          <a:lstStyle/>
          <a:p>
            <a:pPr marL="12700">
              <a:lnSpc>
                <a:spcPct val="100000"/>
              </a:lnSpc>
              <a:spcBef>
                <a:spcPts val="715"/>
              </a:spcBef>
            </a:pPr>
            <a:r>
              <a:rPr sz="2450" spc="4310" dirty="0">
                <a:solidFill>
                  <a:srgbClr val="33BC55"/>
                </a:solidFill>
                <a:latin typeface="Wingdings"/>
                <a:cs typeface="Wingdings"/>
              </a:rPr>
              <a:t></a:t>
            </a:r>
            <a:r>
              <a:rPr sz="2600" dirty="0">
                <a:latin typeface="Droid Sans Fallback"/>
                <a:cs typeface="Droid Sans Fallback"/>
              </a:rPr>
              <a:t>又可表示为</a:t>
            </a:r>
            <a:r>
              <a:rPr sz="2600" spc="-10" dirty="0">
                <a:latin typeface="Droid Sans Fallback"/>
                <a:cs typeface="Droid Sans Fallback"/>
              </a:rPr>
              <a:t>：</a:t>
            </a:r>
            <a:endParaRPr sz="2600">
              <a:latin typeface="Droid Sans Fallback"/>
              <a:cs typeface="Droid Sans Fallback"/>
            </a:endParaRPr>
          </a:p>
          <a:p>
            <a:pPr marL="286385" marR="5080" indent="-274320">
              <a:lnSpc>
                <a:spcPct val="100000"/>
              </a:lnSpc>
              <a:spcBef>
                <a:spcPts val="615"/>
              </a:spcBef>
            </a:pPr>
            <a:r>
              <a:rPr sz="2450" spc="4310" dirty="0">
                <a:solidFill>
                  <a:srgbClr val="33BC55"/>
                </a:solidFill>
                <a:latin typeface="Wingdings"/>
                <a:cs typeface="Wingdings"/>
              </a:rPr>
              <a:t></a:t>
            </a:r>
            <a:r>
              <a:rPr sz="2600" dirty="0">
                <a:latin typeface="Droid Sans Fallback"/>
                <a:cs typeface="Droid Sans Fallback"/>
              </a:rPr>
              <a:t>即表示在位置</a:t>
            </a:r>
            <a:r>
              <a:rPr sz="2600" spc="-30" dirty="0">
                <a:latin typeface="Georgia"/>
                <a:cs typeface="Georgia"/>
              </a:rPr>
              <a:t>i</a:t>
            </a:r>
            <a:r>
              <a:rPr sz="2600" dirty="0">
                <a:latin typeface="Droid Sans Fallback"/>
                <a:cs typeface="Droid Sans Fallback"/>
              </a:rPr>
              <a:t>的标记是</a:t>
            </a:r>
            <a:r>
              <a:rPr sz="2600" spc="-35" dirty="0">
                <a:latin typeface="Georgia"/>
                <a:cs typeface="Georgia"/>
              </a:rPr>
              <a:t>y</a:t>
            </a:r>
            <a:r>
              <a:rPr sz="2600" spc="-30" dirty="0">
                <a:latin typeface="Georgia"/>
                <a:cs typeface="Georgia"/>
              </a:rPr>
              <a:t>i</a:t>
            </a:r>
            <a:r>
              <a:rPr sz="2600" dirty="0">
                <a:latin typeface="Droid Sans Fallback"/>
                <a:cs typeface="Droid Sans Fallback"/>
              </a:rPr>
              <a:t>，且从位置</a:t>
            </a:r>
            <a:r>
              <a:rPr sz="2600" spc="-30" dirty="0">
                <a:latin typeface="Georgia"/>
                <a:cs typeface="Georgia"/>
              </a:rPr>
              <a:t>i</a:t>
            </a:r>
            <a:r>
              <a:rPr sz="2600" spc="-240" dirty="0">
                <a:latin typeface="Georgia"/>
                <a:cs typeface="Georgia"/>
              </a:rPr>
              <a:t>+</a:t>
            </a:r>
            <a:r>
              <a:rPr sz="2600" spc="-310" dirty="0">
                <a:latin typeface="Georgia"/>
                <a:cs typeface="Georgia"/>
              </a:rPr>
              <a:t>1</a:t>
            </a:r>
            <a:r>
              <a:rPr sz="2600" dirty="0">
                <a:latin typeface="Droid Sans Fallback"/>
                <a:cs typeface="Droid Sans Fallback"/>
              </a:rPr>
              <a:t>到</a:t>
            </a:r>
            <a:r>
              <a:rPr sz="2600" spc="-25" dirty="0">
                <a:latin typeface="Georgia"/>
                <a:cs typeface="Georgia"/>
              </a:rPr>
              <a:t>n</a:t>
            </a:r>
            <a:r>
              <a:rPr sz="2600" dirty="0">
                <a:latin typeface="Droid Sans Fallback"/>
                <a:cs typeface="Droid Sans Fallback"/>
              </a:rPr>
              <a:t>的后</a:t>
            </a:r>
            <a:r>
              <a:rPr sz="2600" spc="-1725" dirty="0">
                <a:latin typeface="Droid Sans Fallback"/>
                <a:cs typeface="Droid Sans Fallback"/>
              </a:rPr>
              <a:t>部 </a:t>
            </a:r>
            <a:r>
              <a:rPr sz="2600" spc="-10" dirty="0">
                <a:latin typeface="Droid Sans Fallback"/>
                <a:cs typeface="Droid Sans Fallback"/>
              </a:rPr>
              <a:t>分</a:t>
            </a:r>
            <a:r>
              <a:rPr sz="2600" dirty="0">
                <a:latin typeface="Droid Sans Fallback"/>
                <a:cs typeface="Droid Sans Fallback"/>
              </a:rPr>
              <a:t>标记序列的非规范化概</a:t>
            </a:r>
            <a:r>
              <a:rPr sz="2600" spc="-10" dirty="0">
                <a:latin typeface="Droid Sans Fallback"/>
                <a:cs typeface="Droid Sans Fallback"/>
              </a:rPr>
              <a:t>率</a:t>
            </a:r>
            <a:endParaRPr sz="2600">
              <a:latin typeface="Droid Sans Fallback"/>
              <a:cs typeface="Droid Sans Fallback"/>
            </a:endParaRPr>
          </a:p>
          <a:p>
            <a:pPr marL="12700">
              <a:lnSpc>
                <a:spcPct val="100000"/>
              </a:lnSpc>
              <a:spcBef>
                <a:spcPts val="620"/>
              </a:spcBef>
            </a:pPr>
            <a:r>
              <a:rPr sz="2450" spc="4310" dirty="0">
                <a:solidFill>
                  <a:srgbClr val="33BC55"/>
                </a:solidFill>
                <a:latin typeface="Wingdings"/>
                <a:cs typeface="Wingdings"/>
              </a:rPr>
              <a:t></a:t>
            </a:r>
            <a:r>
              <a:rPr sz="2600" dirty="0">
                <a:latin typeface="Droid Sans Fallback"/>
                <a:cs typeface="Droid Sans Fallback"/>
              </a:rPr>
              <a:t>前向</a:t>
            </a:r>
            <a:r>
              <a:rPr sz="2600" spc="-45" dirty="0">
                <a:latin typeface="Georgia"/>
                <a:cs typeface="Georgia"/>
              </a:rPr>
              <a:t>-</a:t>
            </a:r>
            <a:r>
              <a:rPr sz="2600" dirty="0">
                <a:latin typeface="Droid Sans Fallback"/>
                <a:cs typeface="Droid Sans Fallback"/>
              </a:rPr>
              <a:t>后向得</a:t>
            </a:r>
            <a:r>
              <a:rPr sz="2600" spc="-10" dirty="0">
                <a:latin typeface="Droid Sans Fallback"/>
                <a:cs typeface="Droid Sans Fallback"/>
              </a:rPr>
              <a:t>：</a:t>
            </a:r>
            <a:endParaRPr sz="2600">
              <a:latin typeface="Droid Sans Fallback"/>
              <a:cs typeface="Droid Sans Fallback"/>
            </a:endParaRPr>
          </a:p>
        </p:txBody>
      </p:sp>
      <p:sp>
        <p:nvSpPr>
          <p:cNvPr id="5" name="object 5"/>
          <p:cNvSpPr/>
          <p:nvPr/>
        </p:nvSpPr>
        <p:spPr>
          <a:xfrm>
            <a:off x="7235952" y="2203704"/>
            <a:ext cx="786383" cy="35966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267711" y="2709672"/>
            <a:ext cx="4547616" cy="86258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908048" y="3788664"/>
            <a:ext cx="5477256" cy="502919"/>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185160" y="4507991"/>
            <a:ext cx="3188208" cy="502919"/>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3563112" y="5972784"/>
            <a:ext cx="3672840" cy="432816"/>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568858"/>
            <a:ext cx="7644130" cy="786130"/>
          </a:xfrm>
          <a:prstGeom prst="rect">
            <a:avLst/>
          </a:prstGeom>
        </p:spPr>
        <p:txBody>
          <a:bodyPr vert="horz" wrap="square" lIns="0" tIns="11430" rIns="0" bIns="0" rtlCol="0">
            <a:spAutoFit/>
          </a:bodyPr>
          <a:lstStyle/>
          <a:p>
            <a:pPr marL="12700">
              <a:lnSpc>
                <a:spcPct val="100000"/>
              </a:lnSpc>
              <a:spcBef>
                <a:spcPts val="90"/>
              </a:spcBef>
            </a:pPr>
            <a:r>
              <a:rPr dirty="0"/>
              <a:t>条件随机场的概率计算问</a:t>
            </a:r>
            <a:r>
              <a:rPr spc="-10" dirty="0"/>
              <a:t>题</a:t>
            </a:r>
          </a:p>
        </p:txBody>
      </p:sp>
      <p:sp>
        <p:nvSpPr>
          <p:cNvPr id="3" name="object 3"/>
          <p:cNvSpPr txBox="1"/>
          <p:nvPr/>
        </p:nvSpPr>
        <p:spPr>
          <a:xfrm>
            <a:off x="535940" y="1637055"/>
            <a:ext cx="7617460" cy="1924050"/>
          </a:xfrm>
          <a:prstGeom prst="rect">
            <a:avLst/>
          </a:prstGeom>
        </p:spPr>
        <p:txBody>
          <a:bodyPr vert="horz" wrap="square" lIns="0" tIns="90805" rIns="0" bIns="0" rtlCol="0">
            <a:spAutoFit/>
          </a:bodyPr>
          <a:lstStyle/>
          <a:p>
            <a:pPr marL="12700">
              <a:lnSpc>
                <a:spcPct val="100000"/>
              </a:lnSpc>
              <a:spcBef>
                <a:spcPts val="715"/>
              </a:spcBef>
            </a:pPr>
            <a:r>
              <a:rPr sz="2450" spc="4310" dirty="0">
                <a:solidFill>
                  <a:srgbClr val="33BC55"/>
                </a:solidFill>
                <a:latin typeface="Wingdings"/>
                <a:cs typeface="Wingdings"/>
              </a:rPr>
              <a:t></a:t>
            </a:r>
            <a:r>
              <a:rPr sz="2600" b="1" dirty="0">
                <a:latin typeface="Droid Sans Fallback"/>
                <a:cs typeface="Droid Sans Fallback"/>
              </a:rPr>
              <a:t>概率计</a:t>
            </a:r>
            <a:r>
              <a:rPr sz="2600" b="1" spc="-10" dirty="0">
                <a:latin typeface="Droid Sans Fallback"/>
                <a:cs typeface="Droid Sans Fallback"/>
              </a:rPr>
              <a:t>算</a:t>
            </a:r>
            <a:endParaRPr sz="2600" b="1" dirty="0">
              <a:latin typeface="Droid Sans Fallback"/>
              <a:cs typeface="Droid Sans Fallback"/>
            </a:endParaRPr>
          </a:p>
          <a:p>
            <a:pPr marL="12700">
              <a:lnSpc>
                <a:spcPct val="100000"/>
              </a:lnSpc>
              <a:spcBef>
                <a:spcPts val="615"/>
              </a:spcBef>
            </a:pPr>
            <a:r>
              <a:rPr sz="2450" spc="4310" dirty="0">
                <a:solidFill>
                  <a:srgbClr val="33BC55"/>
                </a:solidFill>
                <a:latin typeface="Wingdings"/>
                <a:cs typeface="Wingdings"/>
              </a:rPr>
              <a:t></a:t>
            </a:r>
            <a:r>
              <a:rPr sz="2600" dirty="0">
                <a:latin typeface="Droid Sans Fallback"/>
                <a:cs typeface="Droid Sans Fallback"/>
              </a:rPr>
              <a:t>按照前向</a:t>
            </a:r>
            <a:r>
              <a:rPr sz="2600" spc="-45" dirty="0">
                <a:latin typeface="Georgia"/>
                <a:cs typeface="Georgia"/>
              </a:rPr>
              <a:t>-</a:t>
            </a:r>
            <a:r>
              <a:rPr sz="2600" dirty="0">
                <a:latin typeface="Droid Sans Fallback"/>
                <a:cs typeface="Droid Sans Fallback"/>
              </a:rPr>
              <a:t>后向向量的定义</a:t>
            </a:r>
            <a:r>
              <a:rPr sz="2600" spc="-10" dirty="0">
                <a:latin typeface="Droid Sans Fallback"/>
                <a:cs typeface="Droid Sans Fallback"/>
              </a:rPr>
              <a:t>，</a:t>
            </a:r>
            <a:endParaRPr sz="2600" dirty="0">
              <a:latin typeface="Droid Sans Fallback"/>
              <a:cs typeface="Droid Sans Fallback"/>
            </a:endParaRPr>
          </a:p>
          <a:p>
            <a:pPr marL="12700">
              <a:lnSpc>
                <a:spcPct val="100000"/>
              </a:lnSpc>
              <a:spcBef>
                <a:spcPts val="620"/>
              </a:spcBef>
            </a:pPr>
            <a:r>
              <a:rPr sz="2450" spc="4310" dirty="0">
                <a:solidFill>
                  <a:srgbClr val="33BC55"/>
                </a:solidFill>
                <a:latin typeface="Wingdings"/>
                <a:cs typeface="Wingdings"/>
              </a:rPr>
              <a:t></a:t>
            </a:r>
            <a:r>
              <a:rPr sz="2600" dirty="0">
                <a:latin typeface="Droid Sans Fallback"/>
                <a:cs typeface="Droid Sans Fallback"/>
              </a:rPr>
              <a:t>可计算标记序列在位置</a:t>
            </a:r>
            <a:r>
              <a:rPr sz="2600" spc="-30" dirty="0">
                <a:latin typeface="Georgia"/>
                <a:cs typeface="Georgia"/>
              </a:rPr>
              <a:t>i</a:t>
            </a:r>
            <a:r>
              <a:rPr sz="2600" dirty="0">
                <a:latin typeface="Droid Sans Fallback"/>
                <a:cs typeface="Droid Sans Fallback"/>
              </a:rPr>
              <a:t>是标记</a:t>
            </a:r>
            <a:r>
              <a:rPr sz="2600" spc="-35" dirty="0">
                <a:latin typeface="Georgia"/>
                <a:cs typeface="Georgia"/>
              </a:rPr>
              <a:t>y</a:t>
            </a:r>
            <a:r>
              <a:rPr sz="2475" spc="-15" baseline="-16835" dirty="0">
                <a:latin typeface="Georgia"/>
                <a:cs typeface="Georgia"/>
              </a:rPr>
              <a:t>i</a:t>
            </a:r>
            <a:r>
              <a:rPr sz="2600" dirty="0">
                <a:latin typeface="Droid Sans Fallback"/>
                <a:cs typeface="Droid Sans Fallback"/>
              </a:rPr>
              <a:t>的条件</a:t>
            </a:r>
            <a:r>
              <a:rPr sz="2600" spc="-1645" dirty="0">
                <a:latin typeface="Droid Sans Fallback"/>
                <a:cs typeface="Droid Sans Fallback"/>
              </a:rPr>
              <a:t>概 </a:t>
            </a:r>
            <a:r>
              <a:rPr sz="2600" spc="-10" dirty="0">
                <a:latin typeface="Droid Sans Fallback"/>
                <a:cs typeface="Droid Sans Fallback"/>
              </a:rPr>
              <a:t>率</a:t>
            </a:r>
            <a:endParaRPr sz="2600" dirty="0">
              <a:latin typeface="Droid Sans Fallback"/>
              <a:cs typeface="Droid Sans Fallback"/>
            </a:endParaRPr>
          </a:p>
          <a:p>
            <a:pPr marL="12700">
              <a:lnSpc>
                <a:spcPct val="100000"/>
              </a:lnSpc>
              <a:spcBef>
                <a:spcPts val="620"/>
              </a:spcBef>
            </a:pPr>
            <a:r>
              <a:rPr sz="2450" spc="4310" dirty="0">
                <a:solidFill>
                  <a:srgbClr val="33BC55"/>
                </a:solidFill>
                <a:latin typeface="Wingdings"/>
                <a:cs typeface="Wingdings"/>
              </a:rPr>
              <a:t></a:t>
            </a:r>
            <a:r>
              <a:rPr sz="2600" dirty="0">
                <a:latin typeface="Droid Sans Fallback"/>
                <a:cs typeface="Droid Sans Fallback"/>
              </a:rPr>
              <a:t>和在位置</a:t>
            </a:r>
            <a:r>
              <a:rPr sz="2600" spc="-30" dirty="0">
                <a:latin typeface="Georgia"/>
                <a:cs typeface="Georgia"/>
              </a:rPr>
              <a:t>i</a:t>
            </a:r>
            <a:r>
              <a:rPr sz="2600" spc="-45" dirty="0">
                <a:latin typeface="Georgia"/>
                <a:cs typeface="Georgia"/>
              </a:rPr>
              <a:t>-</a:t>
            </a:r>
            <a:r>
              <a:rPr sz="2600" spc="-310" dirty="0">
                <a:latin typeface="Georgia"/>
                <a:cs typeface="Georgia"/>
              </a:rPr>
              <a:t>1</a:t>
            </a:r>
            <a:r>
              <a:rPr sz="2600" dirty="0">
                <a:latin typeface="Droid Sans Fallback"/>
                <a:cs typeface="Droid Sans Fallback"/>
              </a:rPr>
              <a:t>与</a:t>
            </a:r>
            <a:r>
              <a:rPr sz="2600" spc="-30" dirty="0">
                <a:latin typeface="Georgia"/>
                <a:cs typeface="Georgia"/>
              </a:rPr>
              <a:t>i</a:t>
            </a:r>
            <a:r>
              <a:rPr sz="2600" dirty="0">
                <a:latin typeface="Droid Sans Fallback"/>
                <a:cs typeface="Droid Sans Fallback"/>
              </a:rPr>
              <a:t>是标记</a:t>
            </a:r>
            <a:r>
              <a:rPr sz="2600" spc="-35" dirty="0">
                <a:latin typeface="Georgia"/>
                <a:cs typeface="Georgia"/>
              </a:rPr>
              <a:t>y</a:t>
            </a:r>
            <a:r>
              <a:rPr sz="2475" spc="-15" baseline="-16835" dirty="0">
                <a:latin typeface="Georgia"/>
                <a:cs typeface="Georgia"/>
              </a:rPr>
              <a:t>i</a:t>
            </a:r>
            <a:r>
              <a:rPr sz="2475" spc="-22" baseline="-16835" dirty="0">
                <a:latin typeface="Georgia"/>
                <a:cs typeface="Georgia"/>
              </a:rPr>
              <a:t>-</a:t>
            </a:r>
            <a:r>
              <a:rPr sz="2475" spc="-277" baseline="-16835" dirty="0">
                <a:latin typeface="Georgia"/>
                <a:cs typeface="Georgia"/>
              </a:rPr>
              <a:t>1</a:t>
            </a:r>
            <a:r>
              <a:rPr sz="2600" dirty="0">
                <a:latin typeface="Droid Sans Fallback"/>
                <a:cs typeface="Droid Sans Fallback"/>
              </a:rPr>
              <a:t>和</a:t>
            </a:r>
            <a:r>
              <a:rPr sz="2600" spc="-35" dirty="0">
                <a:latin typeface="Georgia"/>
                <a:cs typeface="Georgia"/>
              </a:rPr>
              <a:t>y</a:t>
            </a:r>
            <a:r>
              <a:rPr sz="2475" spc="-15" baseline="-16835" dirty="0">
                <a:latin typeface="Georgia"/>
                <a:cs typeface="Georgia"/>
              </a:rPr>
              <a:t>i</a:t>
            </a:r>
            <a:r>
              <a:rPr sz="2600" dirty="0">
                <a:latin typeface="Droid Sans Fallback"/>
                <a:cs typeface="Droid Sans Fallback"/>
              </a:rPr>
              <a:t>的条件概率</a:t>
            </a:r>
            <a:r>
              <a:rPr sz="2600" spc="-1775" dirty="0">
                <a:latin typeface="Droid Sans Fallback"/>
                <a:cs typeface="Droid Sans Fallback"/>
              </a:rPr>
              <a:t>：</a:t>
            </a:r>
            <a:endParaRPr sz="2600" dirty="0">
              <a:latin typeface="Droid Sans Fallback"/>
              <a:cs typeface="Droid Sans Fallback"/>
            </a:endParaRPr>
          </a:p>
        </p:txBody>
      </p:sp>
      <p:sp>
        <p:nvSpPr>
          <p:cNvPr id="4" name="object 4"/>
          <p:cNvSpPr txBox="1"/>
          <p:nvPr/>
        </p:nvSpPr>
        <p:spPr>
          <a:xfrm>
            <a:off x="535940" y="5516524"/>
            <a:ext cx="2131060" cy="420370"/>
          </a:xfrm>
          <a:prstGeom prst="rect">
            <a:avLst/>
          </a:prstGeom>
        </p:spPr>
        <p:txBody>
          <a:bodyPr vert="horz" wrap="square" lIns="0" tIns="11430" rIns="0" bIns="0" rtlCol="0">
            <a:spAutoFit/>
          </a:bodyPr>
          <a:lstStyle/>
          <a:p>
            <a:pPr marL="12700">
              <a:lnSpc>
                <a:spcPct val="100000"/>
              </a:lnSpc>
              <a:spcBef>
                <a:spcPts val="90"/>
              </a:spcBef>
            </a:pPr>
            <a:r>
              <a:rPr sz="2450" spc="4310" dirty="0">
                <a:solidFill>
                  <a:srgbClr val="33BC55"/>
                </a:solidFill>
                <a:latin typeface="Wingdings"/>
                <a:cs typeface="Wingdings"/>
              </a:rPr>
              <a:t></a:t>
            </a:r>
            <a:r>
              <a:rPr sz="2600" dirty="0">
                <a:latin typeface="Droid Sans Fallback"/>
                <a:cs typeface="Droid Sans Fallback"/>
              </a:rPr>
              <a:t>其</a:t>
            </a:r>
            <a:r>
              <a:rPr sz="2600" spc="-1655" dirty="0">
                <a:latin typeface="Droid Sans Fallback"/>
                <a:cs typeface="Droid Sans Fallback"/>
              </a:rPr>
              <a:t>中 </a:t>
            </a:r>
            <a:r>
              <a:rPr sz="2600" spc="-10" dirty="0">
                <a:latin typeface="Droid Sans Fallback"/>
                <a:cs typeface="Droid Sans Fallback"/>
              </a:rPr>
              <a:t>：</a:t>
            </a:r>
            <a:endParaRPr sz="2600" dirty="0">
              <a:latin typeface="Droid Sans Fallback"/>
              <a:cs typeface="Droid Sans Fallback"/>
            </a:endParaRPr>
          </a:p>
        </p:txBody>
      </p:sp>
      <p:sp>
        <p:nvSpPr>
          <p:cNvPr id="5" name="object 5"/>
          <p:cNvSpPr/>
          <p:nvPr/>
        </p:nvSpPr>
        <p:spPr>
          <a:xfrm>
            <a:off x="2124455" y="3645408"/>
            <a:ext cx="4291584" cy="79248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55904" y="4581144"/>
            <a:ext cx="7876032" cy="90220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060192" y="5733288"/>
            <a:ext cx="2325624" cy="502919"/>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487730"/>
            <a:ext cx="5739130" cy="786130"/>
          </a:xfrm>
          <a:prstGeom prst="rect">
            <a:avLst/>
          </a:prstGeom>
        </p:spPr>
        <p:txBody>
          <a:bodyPr vert="horz" wrap="square" lIns="0" tIns="11430" rIns="0" bIns="0" rtlCol="0">
            <a:spAutoFit/>
          </a:bodyPr>
          <a:lstStyle/>
          <a:p>
            <a:pPr marL="12700">
              <a:lnSpc>
                <a:spcPct val="100000"/>
              </a:lnSpc>
              <a:spcBef>
                <a:spcPts val="90"/>
              </a:spcBef>
            </a:pPr>
            <a:r>
              <a:rPr dirty="0"/>
              <a:t>一、概率无向图模</a:t>
            </a:r>
            <a:r>
              <a:rPr spc="-10" dirty="0"/>
              <a:t>型</a:t>
            </a:r>
          </a:p>
        </p:txBody>
      </p:sp>
      <p:sp>
        <p:nvSpPr>
          <p:cNvPr id="3" name="object 3"/>
          <p:cNvSpPr txBox="1"/>
          <p:nvPr/>
        </p:nvSpPr>
        <p:spPr>
          <a:xfrm>
            <a:off x="402272" y="1420206"/>
            <a:ext cx="8371840" cy="1818639"/>
          </a:xfrm>
          <a:prstGeom prst="rect">
            <a:avLst/>
          </a:prstGeom>
        </p:spPr>
        <p:txBody>
          <a:bodyPr vert="horz" wrap="square" lIns="0" tIns="91440" rIns="0" bIns="0" rtlCol="0">
            <a:spAutoFit/>
          </a:bodyPr>
          <a:lstStyle/>
          <a:p>
            <a:pPr marL="12700">
              <a:lnSpc>
                <a:spcPct val="100000"/>
              </a:lnSpc>
              <a:spcBef>
                <a:spcPts val="720"/>
              </a:spcBef>
            </a:pPr>
            <a:r>
              <a:rPr sz="2450" spc="4310" dirty="0">
                <a:solidFill>
                  <a:srgbClr val="33BC55"/>
                </a:solidFill>
                <a:latin typeface="Wingdings"/>
                <a:cs typeface="Wingdings"/>
              </a:rPr>
              <a:t></a:t>
            </a:r>
            <a:r>
              <a:rPr sz="2600" dirty="0">
                <a:latin typeface="Droid Sans Fallback"/>
                <a:cs typeface="Droid Sans Fallback"/>
              </a:rPr>
              <a:t>概念</a:t>
            </a:r>
            <a:r>
              <a:rPr sz="2600" spc="-10" dirty="0">
                <a:latin typeface="Droid Sans Fallback"/>
                <a:cs typeface="Droid Sans Fallback"/>
              </a:rPr>
              <a:t>：</a:t>
            </a:r>
            <a:endParaRPr sz="2600">
              <a:latin typeface="Droid Sans Fallback"/>
              <a:cs typeface="Droid Sans Fallback"/>
            </a:endParaRPr>
          </a:p>
          <a:p>
            <a:pPr marL="405765">
              <a:lnSpc>
                <a:spcPct val="100000"/>
              </a:lnSpc>
              <a:spcBef>
                <a:spcPts val="585"/>
              </a:spcBef>
            </a:pPr>
            <a:r>
              <a:rPr sz="2050" spc="3535" dirty="0">
                <a:solidFill>
                  <a:srgbClr val="50742E"/>
                </a:solidFill>
                <a:latin typeface="Wingdings"/>
                <a:cs typeface="Wingdings"/>
              </a:rPr>
              <a:t></a:t>
            </a:r>
            <a:r>
              <a:rPr sz="2400" dirty="0">
                <a:latin typeface="Droid Sans Fallback"/>
                <a:cs typeface="Droid Sans Fallback"/>
              </a:rPr>
              <a:t>概率无向图模型</a:t>
            </a:r>
            <a:r>
              <a:rPr sz="2400" spc="-30" dirty="0">
                <a:latin typeface="Georgia"/>
                <a:cs typeface="Georgia"/>
              </a:rPr>
              <a:t>(probabilistic</a:t>
            </a:r>
            <a:r>
              <a:rPr sz="2400" spc="-75" dirty="0">
                <a:latin typeface="Georgia"/>
                <a:cs typeface="Georgia"/>
              </a:rPr>
              <a:t> </a:t>
            </a:r>
            <a:r>
              <a:rPr sz="2400" spc="-25" dirty="0">
                <a:latin typeface="Georgia"/>
                <a:cs typeface="Georgia"/>
              </a:rPr>
              <a:t>undirected</a:t>
            </a:r>
            <a:r>
              <a:rPr sz="2400" spc="-35" dirty="0">
                <a:latin typeface="Georgia"/>
                <a:cs typeface="Georgia"/>
              </a:rPr>
              <a:t> graphical</a:t>
            </a:r>
            <a:r>
              <a:rPr sz="2400" spc="35" dirty="0">
                <a:latin typeface="Georgia"/>
                <a:cs typeface="Georgia"/>
              </a:rPr>
              <a:t> </a:t>
            </a:r>
            <a:r>
              <a:rPr sz="2400" spc="-595" dirty="0">
                <a:latin typeface="Georgia"/>
                <a:cs typeface="Georgia"/>
              </a:rPr>
              <a:t>model)</a:t>
            </a:r>
            <a:endParaRPr sz="2400">
              <a:latin typeface="Georgia"/>
              <a:cs typeface="Georgia"/>
            </a:endParaRPr>
          </a:p>
          <a:p>
            <a:pPr marL="405765">
              <a:lnSpc>
                <a:spcPct val="100000"/>
              </a:lnSpc>
              <a:spcBef>
                <a:spcPts val="575"/>
              </a:spcBef>
            </a:pPr>
            <a:r>
              <a:rPr sz="2050" spc="3535" dirty="0">
                <a:solidFill>
                  <a:srgbClr val="50742E"/>
                </a:solidFill>
                <a:latin typeface="Wingdings"/>
                <a:cs typeface="Wingdings"/>
              </a:rPr>
              <a:t></a:t>
            </a:r>
            <a:r>
              <a:rPr sz="2400" dirty="0">
                <a:latin typeface="Droid Sans Fallback"/>
                <a:cs typeface="Droid Sans Fallback"/>
              </a:rPr>
              <a:t>马尔可夫随机场</a:t>
            </a:r>
            <a:r>
              <a:rPr sz="2400" spc="-55" dirty="0">
                <a:latin typeface="Georgia"/>
                <a:cs typeface="Georgia"/>
              </a:rPr>
              <a:t>(Markov</a:t>
            </a:r>
            <a:r>
              <a:rPr sz="2400" spc="-85" dirty="0">
                <a:latin typeface="Georgia"/>
                <a:cs typeface="Georgia"/>
              </a:rPr>
              <a:t> </a:t>
            </a:r>
            <a:r>
              <a:rPr sz="2400" spc="-45" dirty="0">
                <a:latin typeface="Georgia"/>
                <a:cs typeface="Georgia"/>
              </a:rPr>
              <a:t>random</a:t>
            </a:r>
            <a:r>
              <a:rPr sz="2400" spc="-35" dirty="0">
                <a:latin typeface="Georgia"/>
                <a:cs typeface="Georgia"/>
              </a:rPr>
              <a:t> </a:t>
            </a:r>
            <a:r>
              <a:rPr sz="2400" spc="-15" dirty="0">
                <a:latin typeface="Georgia"/>
                <a:cs typeface="Georgia"/>
              </a:rPr>
              <a:t>field)</a:t>
            </a:r>
            <a:endParaRPr sz="2400">
              <a:latin typeface="Georgia"/>
              <a:cs typeface="Georgia"/>
            </a:endParaRPr>
          </a:p>
          <a:p>
            <a:pPr marL="405765">
              <a:lnSpc>
                <a:spcPct val="100000"/>
              </a:lnSpc>
              <a:spcBef>
                <a:spcPts val="575"/>
              </a:spcBef>
            </a:pPr>
            <a:r>
              <a:rPr sz="2050" spc="3535" dirty="0">
                <a:solidFill>
                  <a:srgbClr val="50742E"/>
                </a:solidFill>
                <a:latin typeface="Wingdings"/>
                <a:cs typeface="Wingdings"/>
              </a:rPr>
              <a:t></a:t>
            </a:r>
            <a:r>
              <a:rPr sz="2400" dirty="0">
                <a:latin typeface="Droid Sans Fallback"/>
                <a:cs typeface="Droid Sans Fallback"/>
              </a:rPr>
              <a:t>可以由无向图表示的联合概率分布。</a:t>
            </a:r>
            <a:endParaRPr sz="2400">
              <a:latin typeface="Droid Sans Fallback"/>
              <a:cs typeface="Droid Sans Fallback"/>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487730"/>
            <a:ext cx="7644130" cy="786130"/>
          </a:xfrm>
          <a:prstGeom prst="rect">
            <a:avLst/>
          </a:prstGeom>
        </p:spPr>
        <p:txBody>
          <a:bodyPr vert="horz" wrap="square" lIns="0" tIns="11430" rIns="0" bIns="0" rtlCol="0">
            <a:spAutoFit/>
          </a:bodyPr>
          <a:lstStyle/>
          <a:p>
            <a:pPr marL="12700">
              <a:lnSpc>
                <a:spcPct val="100000"/>
              </a:lnSpc>
              <a:spcBef>
                <a:spcPts val="90"/>
              </a:spcBef>
            </a:pPr>
            <a:r>
              <a:rPr dirty="0"/>
              <a:t>条件随机场的概率计算问</a:t>
            </a:r>
            <a:r>
              <a:rPr spc="-10" dirty="0"/>
              <a:t>题</a:t>
            </a:r>
          </a:p>
        </p:txBody>
      </p:sp>
      <p:sp>
        <p:nvSpPr>
          <p:cNvPr id="3" name="object 3"/>
          <p:cNvSpPr txBox="1"/>
          <p:nvPr/>
        </p:nvSpPr>
        <p:spPr>
          <a:xfrm>
            <a:off x="535940" y="1637055"/>
            <a:ext cx="8271446" cy="1846018"/>
          </a:xfrm>
          <a:prstGeom prst="rect">
            <a:avLst/>
          </a:prstGeom>
        </p:spPr>
        <p:txBody>
          <a:bodyPr vert="horz" wrap="square" lIns="0" tIns="90805" rIns="0" bIns="0" rtlCol="0">
            <a:spAutoFit/>
          </a:bodyPr>
          <a:lstStyle/>
          <a:p>
            <a:pPr marL="12700">
              <a:lnSpc>
                <a:spcPct val="100000"/>
              </a:lnSpc>
              <a:spcBef>
                <a:spcPts val="715"/>
              </a:spcBef>
            </a:pPr>
            <a:r>
              <a:rPr sz="2450" spc="4310" dirty="0">
                <a:solidFill>
                  <a:srgbClr val="33BC55"/>
                </a:solidFill>
                <a:latin typeface="Wingdings"/>
                <a:cs typeface="Wingdings"/>
              </a:rPr>
              <a:t></a:t>
            </a:r>
            <a:r>
              <a:rPr sz="2600" b="1" dirty="0">
                <a:latin typeface="Droid Sans Fallback"/>
                <a:cs typeface="Droid Sans Fallback"/>
              </a:rPr>
              <a:t>期望值的计</a:t>
            </a:r>
            <a:r>
              <a:rPr sz="2600" b="1" spc="-10" dirty="0">
                <a:latin typeface="Droid Sans Fallback"/>
                <a:cs typeface="Droid Sans Fallback"/>
              </a:rPr>
              <a:t>算</a:t>
            </a:r>
            <a:endParaRPr sz="2600" b="1" dirty="0">
              <a:latin typeface="Droid Sans Fallback"/>
              <a:cs typeface="Droid Sans Fallback"/>
            </a:endParaRPr>
          </a:p>
          <a:p>
            <a:pPr marL="12700">
              <a:lnSpc>
                <a:spcPct val="100000"/>
              </a:lnSpc>
              <a:spcBef>
                <a:spcPts val="615"/>
              </a:spcBef>
            </a:pPr>
            <a:r>
              <a:rPr sz="2450" spc="4310" dirty="0">
                <a:solidFill>
                  <a:srgbClr val="33BC55"/>
                </a:solidFill>
                <a:latin typeface="Wingdings"/>
                <a:cs typeface="Wingdings"/>
              </a:rPr>
              <a:t></a:t>
            </a:r>
            <a:r>
              <a:rPr sz="2600" dirty="0" err="1">
                <a:latin typeface="Droid Sans Fallback"/>
                <a:cs typeface="Droid Sans Fallback"/>
              </a:rPr>
              <a:t>利用前向</a:t>
            </a:r>
            <a:r>
              <a:rPr sz="2600" spc="-45" dirty="0" err="1">
                <a:latin typeface="Georgia"/>
                <a:cs typeface="Georgia"/>
              </a:rPr>
              <a:t>-</a:t>
            </a:r>
            <a:r>
              <a:rPr sz="2600" dirty="0" err="1">
                <a:latin typeface="Droid Sans Fallback"/>
                <a:cs typeface="Droid Sans Fallback"/>
              </a:rPr>
              <a:t>后向向量，可以计算特征函数关于联合</a:t>
            </a:r>
            <a:r>
              <a:rPr sz="2600" spc="-1650" dirty="0" err="1">
                <a:latin typeface="Droid Sans Fallback"/>
                <a:cs typeface="Droid Sans Fallback"/>
              </a:rPr>
              <a:t>分</a:t>
            </a:r>
            <a:r>
              <a:rPr sz="2600" spc="-1650" dirty="0">
                <a:latin typeface="Droid Sans Fallback"/>
                <a:cs typeface="Droid Sans Fallback"/>
              </a:rPr>
              <a:t> </a:t>
            </a:r>
            <a:r>
              <a:rPr sz="2600" spc="-10" dirty="0" err="1" smtClean="0">
                <a:latin typeface="Droid Sans Fallback"/>
                <a:cs typeface="Droid Sans Fallback"/>
              </a:rPr>
              <a:t>布</a:t>
            </a:r>
            <a:r>
              <a:rPr sz="2600" spc="-60" dirty="0" err="1" smtClean="0">
                <a:latin typeface="Georgia"/>
                <a:cs typeface="Georgia"/>
              </a:rPr>
              <a:t>P</a:t>
            </a:r>
            <a:r>
              <a:rPr sz="2600" spc="-60" dirty="0" smtClean="0">
                <a:latin typeface="Georgia"/>
                <a:cs typeface="Georgia"/>
              </a:rPr>
              <a:t>(X,Y</a:t>
            </a:r>
            <a:r>
              <a:rPr sz="2600" spc="-60" dirty="0">
                <a:latin typeface="Georgia"/>
                <a:cs typeface="Georgia"/>
              </a:rPr>
              <a:t>)</a:t>
            </a:r>
            <a:r>
              <a:rPr sz="2600" dirty="0">
                <a:latin typeface="Droid Sans Fallback"/>
                <a:cs typeface="Droid Sans Fallback"/>
              </a:rPr>
              <a:t>和条件分布</a:t>
            </a:r>
            <a:r>
              <a:rPr sz="2600" spc="-65" dirty="0">
                <a:latin typeface="Georgia"/>
                <a:cs typeface="Georgia"/>
              </a:rPr>
              <a:t>P(Y|X)</a:t>
            </a:r>
            <a:r>
              <a:rPr sz="2600" dirty="0">
                <a:latin typeface="Droid Sans Fallback"/>
                <a:cs typeface="Droid Sans Fallback"/>
              </a:rPr>
              <a:t>的数学期望</a:t>
            </a:r>
            <a:r>
              <a:rPr sz="2600" spc="-10" dirty="0">
                <a:latin typeface="Droid Sans Fallback"/>
                <a:cs typeface="Droid Sans Fallback"/>
              </a:rPr>
              <a:t>。</a:t>
            </a:r>
            <a:endParaRPr sz="2600" dirty="0">
              <a:latin typeface="Droid Sans Fallback"/>
              <a:cs typeface="Droid Sans Fallback"/>
            </a:endParaRPr>
          </a:p>
          <a:p>
            <a:pPr marL="12700">
              <a:lnSpc>
                <a:spcPct val="100000"/>
              </a:lnSpc>
              <a:spcBef>
                <a:spcPts val="620"/>
              </a:spcBef>
            </a:pPr>
            <a:r>
              <a:rPr sz="2450" spc="4310" dirty="0">
                <a:solidFill>
                  <a:srgbClr val="33BC55"/>
                </a:solidFill>
                <a:latin typeface="Wingdings"/>
                <a:cs typeface="Wingdings"/>
              </a:rPr>
              <a:t></a:t>
            </a:r>
            <a:r>
              <a:rPr sz="2600" dirty="0">
                <a:latin typeface="Droid Sans Fallback"/>
                <a:cs typeface="Droid Sans Fallback"/>
              </a:rPr>
              <a:t>特征函数</a:t>
            </a:r>
            <a:r>
              <a:rPr sz="2600" spc="-45" dirty="0">
                <a:latin typeface="Georgia"/>
                <a:cs typeface="Georgia"/>
              </a:rPr>
              <a:t>f</a:t>
            </a:r>
            <a:r>
              <a:rPr sz="2600" spc="10" dirty="0">
                <a:latin typeface="Georgia"/>
                <a:cs typeface="Georgia"/>
              </a:rPr>
              <a:t> </a:t>
            </a:r>
            <a:r>
              <a:rPr sz="2475" spc="22" baseline="-16835" dirty="0">
                <a:latin typeface="Georgia"/>
                <a:cs typeface="Georgia"/>
              </a:rPr>
              <a:t>k</a:t>
            </a:r>
            <a:r>
              <a:rPr sz="2600" dirty="0">
                <a:latin typeface="Droid Sans Fallback"/>
                <a:cs typeface="Droid Sans Fallback"/>
              </a:rPr>
              <a:t>关于条件分布</a:t>
            </a:r>
            <a:r>
              <a:rPr sz="2600" spc="-65" dirty="0">
                <a:latin typeface="Georgia"/>
                <a:cs typeface="Georgia"/>
              </a:rPr>
              <a:t>P(Y|X)</a:t>
            </a:r>
            <a:r>
              <a:rPr sz="2600" dirty="0">
                <a:latin typeface="Droid Sans Fallback"/>
                <a:cs typeface="Droid Sans Fallback"/>
              </a:rPr>
              <a:t>的数学期望是</a:t>
            </a:r>
            <a:r>
              <a:rPr sz="2600" spc="-10" dirty="0">
                <a:latin typeface="Droid Sans Fallback"/>
                <a:cs typeface="Droid Sans Fallback"/>
              </a:rPr>
              <a:t>：</a:t>
            </a:r>
            <a:endParaRPr sz="2600" dirty="0">
              <a:latin typeface="Droid Sans Fallback"/>
              <a:cs typeface="Droid Sans Fallback"/>
            </a:endParaRPr>
          </a:p>
        </p:txBody>
      </p:sp>
      <p:sp>
        <p:nvSpPr>
          <p:cNvPr id="4" name="object 4"/>
          <p:cNvSpPr txBox="1"/>
          <p:nvPr/>
        </p:nvSpPr>
        <p:spPr>
          <a:xfrm>
            <a:off x="535940" y="5437784"/>
            <a:ext cx="2588260" cy="420370"/>
          </a:xfrm>
          <a:prstGeom prst="rect">
            <a:avLst/>
          </a:prstGeom>
        </p:spPr>
        <p:txBody>
          <a:bodyPr vert="horz" wrap="square" lIns="0" tIns="11430" rIns="0" bIns="0" rtlCol="0">
            <a:spAutoFit/>
          </a:bodyPr>
          <a:lstStyle/>
          <a:p>
            <a:pPr marL="12700">
              <a:lnSpc>
                <a:spcPct val="100000"/>
              </a:lnSpc>
              <a:spcBef>
                <a:spcPts val="90"/>
              </a:spcBef>
            </a:pPr>
            <a:r>
              <a:rPr sz="2450" spc="4310" dirty="0">
                <a:solidFill>
                  <a:srgbClr val="33BC55"/>
                </a:solidFill>
                <a:latin typeface="Wingdings"/>
                <a:cs typeface="Wingdings"/>
              </a:rPr>
              <a:t></a:t>
            </a:r>
            <a:r>
              <a:rPr sz="2600" dirty="0">
                <a:latin typeface="Droid Sans Fallback"/>
                <a:cs typeface="Droid Sans Fallback"/>
              </a:rPr>
              <a:t>其</a:t>
            </a:r>
            <a:r>
              <a:rPr sz="2600" spc="-1655" dirty="0">
                <a:latin typeface="Droid Sans Fallback"/>
                <a:cs typeface="Droid Sans Fallback"/>
              </a:rPr>
              <a:t>中 </a:t>
            </a:r>
            <a:r>
              <a:rPr sz="2600" spc="-10" dirty="0">
                <a:latin typeface="Droid Sans Fallback"/>
                <a:cs typeface="Droid Sans Fallback"/>
              </a:rPr>
              <a:t>：</a:t>
            </a:r>
            <a:endParaRPr sz="2600" dirty="0">
              <a:latin typeface="Droid Sans Fallback"/>
              <a:cs typeface="Droid Sans Fallback"/>
            </a:endParaRPr>
          </a:p>
        </p:txBody>
      </p:sp>
      <p:sp>
        <p:nvSpPr>
          <p:cNvPr id="5" name="object 5"/>
          <p:cNvSpPr/>
          <p:nvPr/>
        </p:nvSpPr>
        <p:spPr>
          <a:xfrm>
            <a:off x="510540" y="3492231"/>
            <a:ext cx="8491728" cy="194462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971800" y="5860013"/>
            <a:ext cx="2127504" cy="359663"/>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2841" y="487730"/>
            <a:ext cx="7644130" cy="786130"/>
          </a:xfrm>
          <a:prstGeom prst="rect">
            <a:avLst/>
          </a:prstGeom>
        </p:spPr>
        <p:txBody>
          <a:bodyPr vert="horz" wrap="square" lIns="0" tIns="11430" rIns="0" bIns="0" rtlCol="0">
            <a:spAutoFit/>
          </a:bodyPr>
          <a:lstStyle/>
          <a:p>
            <a:pPr marL="12700">
              <a:lnSpc>
                <a:spcPct val="100000"/>
              </a:lnSpc>
              <a:spcBef>
                <a:spcPts val="90"/>
              </a:spcBef>
            </a:pPr>
            <a:r>
              <a:rPr sz="5000" dirty="0">
                <a:solidFill>
                  <a:srgbClr val="004646"/>
                </a:solidFill>
                <a:latin typeface="Droid Sans Fallback"/>
                <a:cs typeface="Droid Sans Fallback"/>
              </a:rPr>
              <a:t>条件随机场的概率计算问</a:t>
            </a:r>
            <a:r>
              <a:rPr sz="5000" spc="-10" dirty="0">
                <a:solidFill>
                  <a:srgbClr val="004646"/>
                </a:solidFill>
                <a:latin typeface="Droid Sans Fallback"/>
                <a:cs typeface="Droid Sans Fallback"/>
              </a:rPr>
              <a:t>题</a:t>
            </a:r>
            <a:endParaRPr sz="5000">
              <a:latin typeface="Droid Sans Fallback"/>
              <a:cs typeface="Droid Sans Fallback"/>
            </a:endParaRPr>
          </a:p>
        </p:txBody>
      </p:sp>
      <p:sp>
        <p:nvSpPr>
          <p:cNvPr id="3" name="object 3"/>
          <p:cNvSpPr txBox="1"/>
          <p:nvPr/>
        </p:nvSpPr>
        <p:spPr>
          <a:xfrm>
            <a:off x="3173729" y="1775005"/>
            <a:ext cx="328930" cy="328930"/>
          </a:xfrm>
          <a:prstGeom prst="rect">
            <a:avLst/>
          </a:prstGeom>
        </p:spPr>
        <p:txBody>
          <a:bodyPr vert="horz" wrap="square" lIns="0" tIns="0" rIns="0" bIns="0" rtlCol="0">
            <a:spAutoFit/>
          </a:bodyPr>
          <a:lstStyle/>
          <a:p>
            <a:pPr>
              <a:lnSpc>
                <a:spcPts val="2590"/>
              </a:lnSpc>
            </a:pPr>
            <a:r>
              <a:rPr sz="2600" spc="-10" dirty="0">
                <a:latin typeface="Droid Sans Fallback"/>
                <a:cs typeface="Droid Sans Fallback"/>
              </a:rPr>
              <a:t>：</a:t>
            </a:r>
            <a:endParaRPr sz="2600">
              <a:latin typeface="Droid Sans Fallback"/>
              <a:cs typeface="Droid Sans Fallback"/>
            </a:endParaRPr>
          </a:p>
        </p:txBody>
      </p:sp>
      <p:sp>
        <p:nvSpPr>
          <p:cNvPr id="4" name="object 4"/>
          <p:cNvSpPr txBox="1"/>
          <p:nvPr/>
        </p:nvSpPr>
        <p:spPr>
          <a:xfrm>
            <a:off x="535940" y="1716049"/>
            <a:ext cx="8184515" cy="817244"/>
          </a:xfrm>
          <a:prstGeom prst="rect">
            <a:avLst/>
          </a:prstGeom>
        </p:spPr>
        <p:txBody>
          <a:bodyPr vert="horz" wrap="square" lIns="0" tIns="11430" rIns="0" bIns="0" rtlCol="0">
            <a:spAutoFit/>
          </a:bodyPr>
          <a:lstStyle/>
          <a:p>
            <a:pPr marL="286385" marR="5080" indent="-274320">
              <a:lnSpc>
                <a:spcPct val="100000"/>
              </a:lnSpc>
              <a:spcBef>
                <a:spcPts val="90"/>
              </a:spcBef>
              <a:tabLst>
                <a:tab pos="3632835" algn="l"/>
              </a:tabLst>
            </a:pPr>
            <a:r>
              <a:rPr sz="2450" spc="4310" dirty="0">
                <a:solidFill>
                  <a:srgbClr val="33BC55"/>
                </a:solidFill>
                <a:latin typeface="Wingdings"/>
                <a:cs typeface="Wingdings"/>
              </a:rPr>
              <a:t></a:t>
            </a:r>
            <a:r>
              <a:rPr sz="2600" dirty="0">
                <a:latin typeface="Droid Sans Fallback"/>
                <a:cs typeface="Droid Sans Fallback"/>
              </a:rPr>
              <a:t>假设经验分布</a:t>
            </a:r>
            <a:r>
              <a:rPr sz="2600" spc="-10" dirty="0">
                <a:latin typeface="Droid Sans Fallback"/>
                <a:cs typeface="Droid Sans Fallback"/>
              </a:rPr>
              <a:t>为</a:t>
            </a:r>
            <a:r>
              <a:rPr sz="2600" dirty="0">
                <a:latin typeface="Droid Sans Fallback"/>
                <a:cs typeface="Droid Sans Fallback"/>
              </a:rPr>
              <a:t>	特征函数</a:t>
            </a:r>
            <a:r>
              <a:rPr sz="2600" spc="155" dirty="0">
                <a:latin typeface="Georgia"/>
                <a:cs typeface="Georgia"/>
              </a:rPr>
              <a:t>f</a:t>
            </a:r>
            <a:r>
              <a:rPr sz="2600" spc="-5" dirty="0">
                <a:latin typeface="Georgia"/>
                <a:cs typeface="Georgia"/>
              </a:rPr>
              <a:t>k</a:t>
            </a:r>
            <a:r>
              <a:rPr sz="2600" dirty="0">
                <a:latin typeface="Droid Sans Fallback"/>
                <a:cs typeface="Droid Sans Fallback"/>
              </a:rPr>
              <a:t>关于联合分布</a:t>
            </a:r>
            <a:r>
              <a:rPr sz="2600" spc="-80" dirty="0">
                <a:latin typeface="Georgia"/>
                <a:cs typeface="Georgia"/>
              </a:rPr>
              <a:t>P</a:t>
            </a:r>
            <a:r>
              <a:rPr sz="2600" spc="-20" dirty="0">
                <a:latin typeface="Georgia"/>
                <a:cs typeface="Georgia"/>
              </a:rPr>
              <a:t>(</a:t>
            </a:r>
            <a:r>
              <a:rPr sz="2600" spc="-140" dirty="0">
                <a:latin typeface="Georgia"/>
                <a:cs typeface="Georgia"/>
              </a:rPr>
              <a:t>X</a:t>
            </a:r>
            <a:r>
              <a:rPr sz="2600" spc="-40" dirty="0">
                <a:latin typeface="Georgia"/>
                <a:cs typeface="Georgia"/>
              </a:rPr>
              <a:t>,</a:t>
            </a:r>
            <a:r>
              <a:rPr sz="2600" spc="-65" dirty="0">
                <a:latin typeface="Georgia"/>
                <a:cs typeface="Georgia"/>
              </a:rPr>
              <a:t>Y</a:t>
            </a:r>
            <a:r>
              <a:rPr sz="2600" spc="-20" dirty="0">
                <a:latin typeface="Georgia"/>
                <a:cs typeface="Georgia"/>
              </a:rPr>
              <a:t>) </a:t>
            </a:r>
            <a:r>
              <a:rPr sz="2600" dirty="0">
                <a:latin typeface="Droid Sans Fallback"/>
                <a:cs typeface="Droid Sans Fallback"/>
              </a:rPr>
              <a:t>的数学期望是</a:t>
            </a:r>
            <a:r>
              <a:rPr sz="2600" spc="-10" dirty="0">
                <a:latin typeface="Droid Sans Fallback"/>
                <a:cs typeface="Droid Sans Fallback"/>
              </a:rPr>
              <a:t>：</a:t>
            </a:r>
            <a:endParaRPr sz="2600">
              <a:latin typeface="Droid Sans Fallback"/>
              <a:cs typeface="Droid Sans Fallback"/>
            </a:endParaRPr>
          </a:p>
        </p:txBody>
      </p:sp>
      <p:sp>
        <p:nvSpPr>
          <p:cNvPr id="5" name="object 5"/>
          <p:cNvSpPr/>
          <p:nvPr/>
        </p:nvSpPr>
        <p:spPr>
          <a:xfrm>
            <a:off x="3346703" y="1700783"/>
            <a:ext cx="719327" cy="40843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55904" y="3212592"/>
            <a:ext cx="8208264" cy="25908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899160" y="2636520"/>
            <a:ext cx="1569719" cy="576072"/>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203448" y="6019800"/>
            <a:ext cx="1801368" cy="371856"/>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487730"/>
            <a:ext cx="7644130" cy="786130"/>
          </a:xfrm>
          <a:prstGeom prst="rect">
            <a:avLst/>
          </a:prstGeom>
        </p:spPr>
        <p:txBody>
          <a:bodyPr vert="horz" wrap="square" lIns="0" tIns="11430" rIns="0" bIns="0" rtlCol="0">
            <a:spAutoFit/>
          </a:bodyPr>
          <a:lstStyle/>
          <a:p>
            <a:pPr marL="12700">
              <a:lnSpc>
                <a:spcPct val="100000"/>
              </a:lnSpc>
              <a:spcBef>
                <a:spcPts val="90"/>
              </a:spcBef>
            </a:pPr>
            <a:r>
              <a:rPr dirty="0"/>
              <a:t>四、条件随机场的学习算</a:t>
            </a:r>
            <a:r>
              <a:rPr spc="-10" dirty="0"/>
              <a:t>法</a:t>
            </a:r>
          </a:p>
        </p:txBody>
      </p:sp>
      <p:sp>
        <p:nvSpPr>
          <p:cNvPr id="4" name="object 4"/>
          <p:cNvSpPr txBox="1"/>
          <p:nvPr/>
        </p:nvSpPr>
        <p:spPr>
          <a:xfrm>
            <a:off x="97971" y="1371600"/>
            <a:ext cx="9067800" cy="1292020"/>
          </a:xfrm>
          <a:prstGeom prst="rect">
            <a:avLst/>
          </a:prstGeom>
        </p:spPr>
        <p:txBody>
          <a:bodyPr vert="horz" wrap="square" lIns="0" tIns="90805" rIns="0" bIns="0" rtlCol="0">
            <a:spAutoFit/>
          </a:bodyPr>
          <a:lstStyle/>
          <a:p>
            <a:pPr marL="12700">
              <a:lnSpc>
                <a:spcPct val="100000"/>
              </a:lnSpc>
              <a:spcBef>
                <a:spcPts val="715"/>
              </a:spcBef>
            </a:pPr>
            <a:r>
              <a:rPr sz="2450" spc="4310" dirty="0" smtClean="0">
                <a:solidFill>
                  <a:srgbClr val="33BC55"/>
                </a:solidFill>
                <a:latin typeface="Wingdings"/>
                <a:cs typeface="Wingdings"/>
              </a:rPr>
              <a:t></a:t>
            </a:r>
            <a:r>
              <a:rPr lang="zh-CN" altLang="en-US" sz="2600" dirty="0" smtClean="0">
                <a:latin typeface="Droid Sans Fallback"/>
                <a:cs typeface="Wingdings"/>
              </a:rPr>
              <a:t>条件随机场模型实际上定义在时序数据上的对数线性模型，其学习方法包括：极大似然估计、正则化极大似然估计</a:t>
            </a:r>
            <a:r>
              <a:rPr lang="zh-CN" altLang="en-US" sz="2600" dirty="0" smtClean="0">
                <a:latin typeface="Droid Sans Fallback"/>
                <a:cs typeface="Droid Sans Fallback"/>
              </a:rPr>
              <a:t>。具体实现算法有：改进的迭代尺度法、梯度下降法、拟牛顿法。</a:t>
            </a:r>
            <a:endParaRPr lang="en-US" altLang="zh-CN" sz="2600" dirty="0" smtClean="0">
              <a:latin typeface="Droid Sans Fallback"/>
              <a:cs typeface="Droid Sans Fallback"/>
            </a:endParaRPr>
          </a:p>
        </p:txBody>
      </p:sp>
      <p:pic>
        <p:nvPicPr>
          <p:cNvPr id="9" name="图片 8"/>
          <p:cNvPicPr>
            <a:picLocks noChangeAspect="1"/>
          </p:cNvPicPr>
          <p:nvPr/>
        </p:nvPicPr>
        <p:blipFill>
          <a:blip r:embed="rId3"/>
          <a:stretch>
            <a:fillRect/>
          </a:stretch>
        </p:blipFill>
        <p:spPr>
          <a:xfrm>
            <a:off x="1440996" y="2663621"/>
            <a:ext cx="7169604" cy="4056850"/>
          </a:xfrm>
          <a:prstGeom prst="rect">
            <a:avLst/>
          </a:prstGeom>
        </p:spPr>
      </p:pic>
    </p:spTree>
    <p:extLst>
      <p:ext uri="{BB962C8B-B14F-4D97-AF65-F5344CB8AC3E}">
        <p14:creationId xmlns:p14="http://schemas.microsoft.com/office/powerpoint/2010/main" val="29998520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487730"/>
            <a:ext cx="7644130" cy="786130"/>
          </a:xfrm>
          <a:prstGeom prst="rect">
            <a:avLst/>
          </a:prstGeom>
        </p:spPr>
        <p:txBody>
          <a:bodyPr vert="horz" wrap="square" lIns="0" tIns="11430" rIns="0" bIns="0" rtlCol="0">
            <a:spAutoFit/>
          </a:bodyPr>
          <a:lstStyle/>
          <a:p>
            <a:pPr marL="12700">
              <a:lnSpc>
                <a:spcPct val="100000"/>
              </a:lnSpc>
              <a:spcBef>
                <a:spcPts val="90"/>
              </a:spcBef>
            </a:pPr>
            <a:r>
              <a:rPr dirty="0"/>
              <a:t>四、条件随机场的学习算</a:t>
            </a:r>
            <a:r>
              <a:rPr spc="-10" dirty="0"/>
              <a:t>法</a:t>
            </a:r>
          </a:p>
        </p:txBody>
      </p:sp>
      <p:sp>
        <p:nvSpPr>
          <p:cNvPr id="4" name="object 4"/>
          <p:cNvSpPr txBox="1"/>
          <p:nvPr/>
        </p:nvSpPr>
        <p:spPr>
          <a:xfrm>
            <a:off x="97971" y="1371600"/>
            <a:ext cx="9067800" cy="891911"/>
          </a:xfrm>
          <a:prstGeom prst="rect">
            <a:avLst/>
          </a:prstGeom>
        </p:spPr>
        <p:txBody>
          <a:bodyPr vert="horz" wrap="square" lIns="0" tIns="90805" rIns="0" bIns="0" rtlCol="0">
            <a:spAutoFit/>
          </a:bodyPr>
          <a:lstStyle/>
          <a:p>
            <a:pPr marL="287020" marR="5080" indent="-274320">
              <a:lnSpc>
                <a:spcPct val="100000"/>
              </a:lnSpc>
              <a:spcBef>
                <a:spcPts val="615"/>
              </a:spcBef>
              <a:tabLst>
                <a:tab pos="6443345" algn="l"/>
              </a:tabLst>
            </a:pPr>
            <a:r>
              <a:rPr sz="2450" spc="4310" dirty="0" smtClean="0">
                <a:solidFill>
                  <a:srgbClr val="33BC55"/>
                </a:solidFill>
                <a:latin typeface="Wingdings"/>
                <a:cs typeface="Wingdings"/>
              </a:rPr>
              <a:t></a:t>
            </a:r>
            <a:r>
              <a:rPr lang="en-US" altLang="zh-CN" sz="2600" dirty="0" smtClean="0">
                <a:latin typeface="Droid Sans Fallback"/>
                <a:cs typeface="Droid Sans Fallback"/>
              </a:rPr>
              <a:t> </a:t>
            </a:r>
            <a:r>
              <a:rPr lang="en-US" altLang="zh-CN" sz="2600" dirty="0">
                <a:latin typeface="Droid Sans Fallback"/>
                <a:cs typeface="Droid Sans Fallback"/>
              </a:rPr>
              <a:t>CRF</a:t>
            </a:r>
            <a:r>
              <a:rPr lang="zh-CN" altLang="en-US" sz="2600" dirty="0">
                <a:latin typeface="Droid Sans Fallback"/>
                <a:cs typeface="Droid Sans Fallback"/>
              </a:rPr>
              <a:t>的学习问题是给定训练数据集</a:t>
            </a:r>
            <a:r>
              <a:rPr lang="en-US" altLang="zh-CN" sz="2600" dirty="0">
                <a:latin typeface="Droid Sans Fallback"/>
                <a:cs typeface="Droid Sans Fallback"/>
              </a:rPr>
              <a:t>D</a:t>
            </a:r>
            <a:r>
              <a:rPr lang="zh-CN" altLang="en-US" sz="2600" dirty="0">
                <a:latin typeface="Droid Sans Fallback"/>
                <a:cs typeface="Droid Sans Fallback"/>
              </a:rPr>
              <a:t>和</a:t>
            </a:r>
            <a:r>
              <a:rPr lang="en-US" altLang="zh-CN" sz="2600" dirty="0">
                <a:latin typeface="Droid Sans Fallback"/>
                <a:cs typeface="Droid Sans Fallback"/>
              </a:rPr>
              <a:t>K</a:t>
            </a:r>
            <a:r>
              <a:rPr lang="zh-CN" altLang="en-US" sz="2600" dirty="0">
                <a:latin typeface="Droid Sans Fallback"/>
                <a:cs typeface="Droid Sans Fallback"/>
              </a:rPr>
              <a:t>个特征函数，估计</a:t>
            </a:r>
            <a:r>
              <a:rPr lang="en-US" altLang="zh-CN" sz="2600" dirty="0">
                <a:latin typeface="Droid Sans Fallback"/>
                <a:cs typeface="Droid Sans Fallback"/>
              </a:rPr>
              <a:t>CRF</a:t>
            </a:r>
            <a:r>
              <a:rPr lang="zh-CN" altLang="en-US" sz="2600" dirty="0">
                <a:latin typeface="Droid Sans Fallback"/>
                <a:cs typeface="Droid Sans Fallback"/>
              </a:rPr>
              <a:t>的</a:t>
            </a:r>
            <a:r>
              <a:rPr lang="zh-CN" altLang="en-US" sz="2600" dirty="0" smtClean="0">
                <a:latin typeface="Droid Sans Fallback"/>
                <a:cs typeface="Droid Sans Fallback"/>
              </a:rPr>
              <a:t>模型参数。即模型中的参数</a:t>
            </a:r>
            <a:r>
              <a:rPr lang="en-US" altLang="zh-CN" sz="2600" dirty="0" err="1">
                <a:latin typeface="Droid Sans Fallback"/>
                <a:cs typeface="Droid Sans Fallback"/>
              </a:rPr>
              <a:t>wk</a:t>
            </a:r>
            <a:endParaRPr sz="2600" dirty="0">
              <a:latin typeface="Droid Sans Fallback"/>
              <a:cs typeface="Droid Sans Fallback"/>
            </a:endParaRPr>
          </a:p>
        </p:txBody>
      </p:sp>
      <p:pic>
        <p:nvPicPr>
          <p:cNvPr id="5" name="图片 4"/>
          <p:cNvPicPr>
            <a:picLocks noChangeAspect="1"/>
          </p:cNvPicPr>
          <p:nvPr/>
        </p:nvPicPr>
        <p:blipFill>
          <a:blip r:embed="rId3"/>
          <a:stretch>
            <a:fillRect/>
          </a:stretch>
        </p:blipFill>
        <p:spPr>
          <a:xfrm>
            <a:off x="1905000" y="2263511"/>
            <a:ext cx="4648200" cy="1046615"/>
          </a:xfrm>
          <a:prstGeom prst="rect">
            <a:avLst/>
          </a:prstGeom>
        </p:spPr>
      </p:pic>
      <p:pic>
        <p:nvPicPr>
          <p:cNvPr id="6" name="图片 5"/>
          <p:cNvPicPr>
            <a:picLocks noChangeAspect="1"/>
          </p:cNvPicPr>
          <p:nvPr/>
        </p:nvPicPr>
        <p:blipFill>
          <a:blip r:embed="rId4"/>
          <a:stretch>
            <a:fillRect/>
          </a:stretch>
        </p:blipFill>
        <p:spPr>
          <a:xfrm>
            <a:off x="399928" y="3505200"/>
            <a:ext cx="8744072" cy="2438400"/>
          </a:xfrm>
          <a:prstGeom prst="rect">
            <a:avLst/>
          </a:prstGeom>
        </p:spPr>
      </p:pic>
    </p:spTree>
    <p:extLst>
      <p:ext uri="{BB962C8B-B14F-4D97-AF65-F5344CB8AC3E}">
        <p14:creationId xmlns:p14="http://schemas.microsoft.com/office/powerpoint/2010/main" val="17262742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487730"/>
            <a:ext cx="7644130" cy="786130"/>
          </a:xfrm>
          <a:prstGeom prst="rect">
            <a:avLst/>
          </a:prstGeom>
        </p:spPr>
        <p:txBody>
          <a:bodyPr vert="horz" wrap="square" lIns="0" tIns="11430" rIns="0" bIns="0" rtlCol="0">
            <a:spAutoFit/>
          </a:bodyPr>
          <a:lstStyle/>
          <a:p>
            <a:pPr marL="12700">
              <a:lnSpc>
                <a:spcPct val="100000"/>
              </a:lnSpc>
              <a:spcBef>
                <a:spcPts val="90"/>
              </a:spcBef>
            </a:pPr>
            <a:r>
              <a:rPr dirty="0"/>
              <a:t>四、条件随机场的学习算</a:t>
            </a:r>
            <a:r>
              <a:rPr spc="-10" dirty="0"/>
              <a:t>法</a:t>
            </a:r>
          </a:p>
        </p:txBody>
      </p:sp>
      <p:sp>
        <p:nvSpPr>
          <p:cNvPr id="4" name="object 4"/>
          <p:cNvSpPr txBox="1"/>
          <p:nvPr/>
        </p:nvSpPr>
        <p:spPr>
          <a:xfrm>
            <a:off x="97971" y="1371600"/>
            <a:ext cx="9067800" cy="491801"/>
          </a:xfrm>
          <a:prstGeom prst="rect">
            <a:avLst/>
          </a:prstGeom>
        </p:spPr>
        <p:txBody>
          <a:bodyPr vert="horz" wrap="square" lIns="0" tIns="90805" rIns="0" bIns="0" rtlCol="0">
            <a:spAutoFit/>
          </a:bodyPr>
          <a:lstStyle/>
          <a:p>
            <a:pPr marL="287020" marR="5080" indent="-274320">
              <a:lnSpc>
                <a:spcPct val="100000"/>
              </a:lnSpc>
              <a:spcBef>
                <a:spcPts val="615"/>
              </a:spcBef>
              <a:tabLst>
                <a:tab pos="6443345" algn="l"/>
              </a:tabLst>
            </a:pPr>
            <a:r>
              <a:rPr sz="2450" spc="4310" dirty="0" smtClean="0">
                <a:solidFill>
                  <a:srgbClr val="33BC55"/>
                </a:solidFill>
                <a:latin typeface="Wingdings"/>
                <a:cs typeface="Wingdings"/>
              </a:rPr>
              <a:t></a:t>
            </a:r>
            <a:r>
              <a:rPr lang="en-US" altLang="zh-CN" sz="2600" dirty="0" smtClean="0">
                <a:latin typeface="Droid Sans Fallback"/>
                <a:cs typeface="Droid Sans Fallback"/>
              </a:rPr>
              <a:t> </a:t>
            </a:r>
            <a:r>
              <a:rPr lang="zh-CN" altLang="en-US" sz="2600" dirty="0" smtClean="0">
                <a:latin typeface="Droid Sans Fallback"/>
                <a:cs typeface="Droid Sans Fallback"/>
              </a:rPr>
              <a:t>首先得到训练数据的对数似然函数</a:t>
            </a:r>
            <a:endParaRPr sz="2600" dirty="0">
              <a:latin typeface="Droid Sans Fallback"/>
              <a:cs typeface="Droid Sans Fallback"/>
            </a:endParaRPr>
          </a:p>
        </p:txBody>
      </p:sp>
      <p:pic>
        <p:nvPicPr>
          <p:cNvPr id="3" name="图片 2"/>
          <p:cNvPicPr>
            <a:picLocks noChangeAspect="1"/>
          </p:cNvPicPr>
          <p:nvPr/>
        </p:nvPicPr>
        <p:blipFill>
          <a:blip r:embed="rId3"/>
          <a:stretch>
            <a:fillRect/>
          </a:stretch>
        </p:blipFill>
        <p:spPr>
          <a:xfrm>
            <a:off x="1523999" y="2779911"/>
            <a:ext cx="7575131" cy="4078089"/>
          </a:xfrm>
          <a:prstGeom prst="rect">
            <a:avLst/>
          </a:prstGeom>
        </p:spPr>
      </p:pic>
      <p:pic>
        <p:nvPicPr>
          <p:cNvPr id="7" name="图片 6"/>
          <p:cNvPicPr>
            <a:picLocks noChangeAspect="1"/>
          </p:cNvPicPr>
          <p:nvPr/>
        </p:nvPicPr>
        <p:blipFill>
          <a:blip r:embed="rId4"/>
          <a:stretch>
            <a:fillRect/>
          </a:stretch>
        </p:blipFill>
        <p:spPr>
          <a:xfrm>
            <a:off x="97971" y="228600"/>
            <a:ext cx="8362875" cy="2568039"/>
          </a:xfrm>
          <a:prstGeom prst="rect">
            <a:avLst/>
          </a:prstGeom>
        </p:spPr>
      </p:pic>
    </p:spTree>
    <p:extLst>
      <p:ext uri="{BB962C8B-B14F-4D97-AF65-F5344CB8AC3E}">
        <p14:creationId xmlns:p14="http://schemas.microsoft.com/office/powerpoint/2010/main" val="233921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487730"/>
            <a:ext cx="7644130" cy="786130"/>
          </a:xfrm>
          <a:prstGeom prst="rect">
            <a:avLst/>
          </a:prstGeom>
        </p:spPr>
        <p:txBody>
          <a:bodyPr vert="horz" wrap="square" lIns="0" tIns="11430" rIns="0" bIns="0" rtlCol="0">
            <a:spAutoFit/>
          </a:bodyPr>
          <a:lstStyle/>
          <a:p>
            <a:pPr marL="12700">
              <a:lnSpc>
                <a:spcPct val="100000"/>
              </a:lnSpc>
              <a:spcBef>
                <a:spcPts val="90"/>
              </a:spcBef>
            </a:pPr>
            <a:r>
              <a:rPr dirty="0"/>
              <a:t>四、条件随机场的学习算</a:t>
            </a:r>
            <a:r>
              <a:rPr spc="-10" dirty="0"/>
              <a:t>法</a:t>
            </a:r>
          </a:p>
        </p:txBody>
      </p:sp>
      <p:sp>
        <p:nvSpPr>
          <p:cNvPr id="3" name="object 3"/>
          <p:cNvSpPr txBox="1"/>
          <p:nvPr/>
        </p:nvSpPr>
        <p:spPr>
          <a:xfrm>
            <a:off x="5351462" y="2033958"/>
            <a:ext cx="328930" cy="328930"/>
          </a:xfrm>
          <a:prstGeom prst="rect">
            <a:avLst/>
          </a:prstGeom>
        </p:spPr>
        <p:txBody>
          <a:bodyPr vert="horz" wrap="square" lIns="0" tIns="0" rIns="0" bIns="0" rtlCol="0">
            <a:spAutoFit/>
          </a:bodyPr>
          <a:lstStyle/>
          <a:p>
            <a:pPr>
              <a:lnSpc>
                <a:spcPts val="2590"/>
              </a:lnSpc>
            </a:pPr>
            <a:r>
              <a:rPr sz="2600" spc="-10" dirty="0">
                <a:latin typeface="Droid Sans Fallback"/>
                <a:cs typeface="Droid Sans Fallback"/>
              </a:rPr>
              <a:t>：</a:t>
            </a:r>
            <a:endParaRPr sz="2600">
              <a:latin typeface="Droid Sans Fallback"/>
              <a:cs typeface="Droid Sans Fallback"/>
            </a:endParaRPr>
          </a:p>
        </p:txBody>
      </p:sp>
      <p:sp>
        <p:nvSpPr>
          <p:cNvPr id="4" name="object 4"/>
          <p:cNvSpPr txBox="1"/>
          <p:nvPr/>
        </p:nvSpPr>
        <p:spPr>
          <a:xfrm>
            <a:off x="402272" y="1421028"/>
            <a:ext cx="8106409" cy="1845945"/>
          </a:xfrm>
          <a:prstGeom prst="rect">
            <a:avLst/>
          </a:prstGeom>
        </p:spPr>
        <p:txBody>
          <a:bodyPr vert="horz" wrap="square" lIns="0" tIns="90805" rIns="0" bIns="0" rtlCol="0">
            <a:spAutoFit/>
          </a:bodyPr>
          <a:lstStyle/>
          <a:p>
            <a:pPr marL="12700">
              <a:lnSpc>
                <a:spcPct val="100000"/>
              </a:lnSpc>
              <a:spcBef>
                <a:spcPts val="715"/>
              </a:spcBef>
            </a:pPr>
            <a:r>
              <a:rPr sz="2450" spc="4310" dirty="0">
                <a:solidFill>
                  <a:srgbClr val="33BC55"/>
                </a:solidFill>
                <a:latin typeface="Wingdings"/>
                <a:cs typeface="Wingdings"/>
              </a:rPr>
              <a:t></a:t>
            </a:r>
            <a:r>
              <a:rPr sz="2600" dirty="0">
                <a:latin typeface="Droid Sans Fallback"/>
                <a:cs typeface="Droid Sans Fallback"/>
              </a:rPr>
              <a:t>改进的迭代尺度法</a:t>
            </a:r>
            <a:r>
              <a:rPr sz="2600" spc="-10" dirty="0">
                <a:latin typeface="Droid Sans Fallback"/>
                <a:cs typeface="Droid Sans Fallback"/>
              </a:rPr>
              <a:t>：</a:t>
            </a:r>
            <a:endParaRPr sz="2600">
              <a:latin typeface="Droid Sans Fallback"/>
              <a:cs typeface="Droid Sans Fallback"/>
            </a:endParaRPr>
          </a:p>
          <a:p>
            <a:pPr marL="287020" marR="5080" indent="-274320">
              <a:lnSpc>
                <a:spcPct val="100000"/>
              </a:lnSpc>
              <a:spcBef>
                <a:spcPts val="615"/>
              </a:spcBef>
              <a:tabLst>
                <a:tab pos="6443345" algn="l"/>
              </a:tabLst>
            </a:pPr>
            <a:r>
              <a:rPr sz="2450" spc="4310" dirty="0">
                <a:solidFill>
                  <a:srgbClr val="33BC55"/>
                </a:solidFill>
                <a:latin typeface="Wingdings"/>
                <a:cs typeface="Wingdings"/>
              </a:rPr>
              <a:t></a:t>
            </a:r>
            <a:r>
              <a:rPr sz="2600" dirty="0">
                <a:latin typeface="Droid Sans Fallback"/>
                <a:cs typeface="Droid Sans Fallback"/>
              </a:rPr>
              <a:t>已知训练数据集，可知经验分</a:t>
            </a:r>
            <a:r>
              <a:rPr sz="2600" spc="-10" dirty="0">
                <a:latin typeface="Droid Sans Fallback"/>
                <a:cs typeface="Droid Sans Fallback"/>
              </a:rPr>
              <a:t>布</a:t>
            </a:r>
            <a:r>
              <a:rPr sz="2600" dirty="0">
                <a:latin typeface="Droid Sans Fallback"/>
                <a:cs typeface="Droid Sans Fallback"/>
              </a:rPr>
              <a:t>	可通过极</a:t>
            </a:r>
            <a:r>
              <a:rPr sz="2600" spc="-10" dirty="0">
                <a:latin typeface="Droid Sans Fallback"/>
                <a:cs typeface="Droid Sans Fallback"/>
              </a:rPr>
              <a:t>大 </a:t>
            </a:r>
            <a:r>
              <a:rPr sz="2600" dirty="0">
                <a:latin typeface="Droid Sans Fallback"/>
                <a:cs typeface="Droid Sans Fallback"/>
              </a:rPr>
              <a:t>化训练数据的对数似然函数来求模型参数</a:t>
            </a:r>
            <a:r>
              <a:rPr sz="2600" spc="-10" dirty="0">
                <a:latin typeface="Droid Sans Fallback"/>
                <a:cs typeface="Droid Sans Fallback"/>
              </a:rPr>
              <a:t>：</a:t>
            </a:r>
            <a:endParaRPr sz="2600">
              <a:latin typeface="Droid Sans Fallback"/>
              <a:cs typeface="Droid Sans Fallback"/>
            </a:endParaRPr>
          </a:p>
          <a:p>
            <a:pPr marL="12700">
              <a:lnSpc>
                <a:spcPct val="100000"/>
              </a:lnSpc>
              <a:spcBef>
                <a:spcPts val="625"/>
              </a:spcBef>
            </a:pPr>
            <a:r>
              <a:rPr sz="2450" spc="4310" dirty="0">
                <a:solidFill>
                  <a:srgbClr val="33BC55"/>
                </a:solidFill>
                <a:latin typeface="Wingdings"/>
                <a:cs typeface="Wingdings"/>
              </a:rPr>
              <a:t></a:t>
            </a:r>
            <a:r>
              <a:rPr sz="2600" dirty="0">
                <a:latin typeface="Droid Sans Fallback"/>
                <a:cs typeface="Droid Sans Fallback"/>
              </a:rPr>
              <a:t>似然函数</a:t>
            </a:r>
            <a:r>
              <a:rPr sz="2600" spc="-10" dirty="0">
                <a:latin typeface="Droid Sans Fallback"/>
                <a:cs typeface="Droid Sans Fallback"/>
              </a:rPr>
              <a:t>：</a:t>
            </a:r>
            <a:endParaRPr sz="2600">
              <a:latin typeface="Droid Sans Fallback"/>
              <a:cs typeface="Droid Sans Fallback"/>
            </a:endParaRPr>
          </a:p>
        </p:txBody>
      </p:sp>
      <p:sp>
        <p:nvSpPr>
          <p:cNvPr id="5" name="object 5"/>
          <p:cNvSpPr txBox="1"/>
          <p:nvPr/>
        </p:nvSpPr>
        <p:spPr>
          <a:xfrm>
            <a:off x="402272" y="4271162"/>
            <a:ext cx="5278120" cy="420370"/>
          </a:xfrm>
          <a:prstGeom prst="rect">
            <a:avLst/>
          </a:prstGeom>
        </p:spPr>
        <p:txBody>
          <a:bodyPr vert="horz" wrap="square" lIns="0" tIns="11430" rIns="0" bIns="0" rtlCol="0">
            <a:spAutoFit/>
          </a:bodyPr>
          <a:lstStyle/>
          <a:p>
            <a:pPr marL="12700">
              <a:lnSpc>
                <a:spcPct val="100000"/>
              </a:lnSpc>
              <a:spcBef>
                <a:spcPts val="90"/>
              </a:spcBef>
            </a:pPr>
            <a:r>
              <a:rPr sz="2450" spc="4310" dirty="0">
                <a:solidFill>
                  <a:srgbClr val="33BC55"/>
                </a:solidFill>
                <a:latin typeface="Wingdings"/>
                <a:cs typeface="Wingdings"/>
              </a:rPr>
              <a:t></a:t>
            </a:r>
            <a:r>
              <a:rPr sz="2600" dirty="0">
                <a:latin typeface="Droid Sans Fallback"/>
                <a:cs typeface="Droid Sans Fallback"/>
              </a:rPr>
              <a:t>当</a:t>
            </a:r>
            <a:r>
              <a:rPr sz="2600" spc="-80" dirty="0">
                <a:latin typeface="Georgia"/>
                <a:cs typeface="Georgia"/>
              </a:rPr>
              <a:t>P</a:t>
            </a:r>
            <a:r>
              <a:rPr sz="2600" dirty="0">
                <a:latin typeface="Droid Sans Fallback"/>
                <a:cs typeface="Droid Sans Fallback"/>
              </a:rPr>
              <a:t>为条件随机场模型</a:t>
            </a:r>
            <a:r>
              <a:rPr sz="2600" spc="-1650" dirty="0">
                <a:latin typeface="Droid Sans Fallback"/>
                <a:cs typeface="Droid Sans Fallback"/>
              </a:rPr>
              <a:t>时 </a:t>
            </a:r>
            <a:r>
              <a:rPr sz="2600" spc="-10" dirty="0">
                <a:latin typeface="Droid Sans Fallback"/>
                <a:cs typeface="Droid Sans Fallback"/>
              </a:rPr>
              <a:t>：</a:t>
            </a:r>
            <a:endParaRPr sz="2600" dirty="0">
              <a:latin typeface="Droid Sans Fallback"/>
              <a:cs typeface="Droid Sans Fallback"/>
            </a:endParaRPr>
          </a:p>
        </p:txBody>
      </p:sp>
      <p:sp>
        <p:nvSpPr>
          <p:cNvPr id="6" name="object 6"/>
          <p:cNvSpPr/>
          <p:nvPr/>
        </p:nvSpPr>
        <p:spPr>
          <a:xfrm>
            <a:off x="5932040" y="2081266"/>
            <a:ext cx="1162496" cy="290777"/>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12648" y="3395471"/>
            <a:ext cx="8150352" cy="719327"/>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834895" y="4690871"/>
            <a:ext cx="5702808" cy="2157984"/>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487730"/>
            <a:ext cx="6374130" cy="786130"/>
          </a:xfrm>
          <a:prstGeom prst="rect">
            <a:avLst/>
          </a:prstGeom>
        </p:spPr>
        <p:txBody>
          <a:bodyPr vert="horz" wrap="square" lIns="0" tIns="11430" rIns="0" bIns="0" rtlCol="0">
            <a:spAutoFit/>
          </a:bodyPr>
          <a:lstStyle/>
          <a:p>
            <a:pPr marL="12700">
              <a:lnSpc>
                <a:spcPct val="100000"/>
              </a:lnSpc>
              <a:spcBef>
                <a:spcPts val="90"/>
              </a:spcBef>
            </a:pPr>
            <a:r>
              <a:rPr dirty="0"/>
              <a:t>条件随机场的学习算</a:t>
            </a:r>
            <a:r>
              <a:rPr spc="-10" dirty="0"/>
              <a:t>法</a:t>
            </a:r>
          </a:p>
        </p:txBody>
      </p:sp>
      <p:sp>
        <p:nvSpPr>
          <p:cNvPr id="3" name="object 3"/>
          <p:cNvSpPr txBox="1"/>
          <p:nvPr/>
        </p:nvSpPr>
        <p:spPr>
          <a:xfrm>
            <a:off x="402272" y="1420393"/>
            <a:ext cx="8284528" cy="2874645"/>
          </a:xfrm>
          <a:prstGeom prst="rect">
            <a:avLst/>
          </a:prstGeom>
        </p:spPr>
        <p:txBody>
          <a:bodyPr vert="horz" wrap="square" lIns="0" tIns="91440" rIns="0" bIns="0" rtlCol="0">
            <a:spAutoFit/>
          </a:bodyPr>
          <a:lstStyle/>
          <a:p>
            <a:pPr marL="12700">
              <a:lnSpc>
                <a:spcPct val="100000"/>
              </a:lnSpc>
              <a:spcBef>
                <a:spcPts val="720"/>
              </a:spcBef>
            </a:pPr>
            <a:r>
              <a:rPr sz="2450" spc="4310" dirty="0">
                <a:solidFill>
                  <a:srgbClr val="33BC55"/>
                </a:solidFill>
                <a:latin typeface="Wingdings"/>
                <a:cs typeface="Wingdings"/>
              </a:rPr>
              <a:t></a:t>
            </a:r>
            <a:r>
              <a:rPr sz="2600" dirty="0">
                <a:latin typeface="Droid Sans Fallback"/>
                <a:cs typeface="Droid Sans Fallback"/>
              </a:rPr>
              <a:t>改进的迭代尺度法</a:t>
            </a:r>
            <a:r>
              <a:rPr sz="2600" spc="-10" dirty="0">
                <a:latin typeface="Droid Sans Fallback"/>
                <a:cs typeface="Droid Sans Fallback"/>
              </a:rPr>
              <a:t>：</a:t>
            </a:r>
            <a:endParaRPr sz="2600" dirty="0">
              <a:latin typeface="Droid Sans Fallback"/>
              <a:cs typeface="Droid Sans Fallback"/>
            </a:endParaRPr>
          </a:p>
          <a:p>
            <a:pPr marL="12700">
              <a:lnSpc>
                <a:spcPct val="100000"/>
              </a:lnSpc>
              <a:spcBef>
                <a:spcPts val="620"/>
              </a:spcBef>
            </a:pPr>
            <a:r>
              <a:rPr sz="2450" spc="4310" dirty="0">
                <a:solidFill>
                  <a:srgbClr val="33BC55"/>
                </a:solidFill>
                <a:latin typeface="Wingdings"/>
                <a:cs typeface="Wingdings"/>
              </a:rPr>
              <a:t></a:t>
            </a:r>
            <a:r>
              <a:rPr sz="2600" dirty="0">
                <a:latin typeface="Droid Sans Fallback"/>
                <a:cs typeface="Droid Sans Fallback"/>
              </a:rPr>
              <a:t>不断优化对数似然函数改变量的下</a:t>
            </a:r>
            <a:r>
              <a:rPr sz="2600" spc="-1655" dirty="0">
                <a:latin typeface="Droid Sans Fallback"/>
                <a:cs typeface="Droid Sans Fallback"/>
              </a:rPr>
              <a:t>界 </a:t>
            </a:r>
            <a:r>
              <a:rPr sz="2600" spc="-10" dirty="0">
                <a:latin typeface="Droid Sans Fallback"/>
                <a:cs typeface="Droid Sans Fallback"/>
              </a:rPr>
              <a:t>：</a:t>
            </a:r>
            <a:endParaRPr sz="2600" dirty="0">
              <a:latin typeface="Droid Sans Fallback"/>
              <a:cs typeface="Droid Sans Fallback"/>
            </a:endParaRPr>
          </a:p>
          <a:p>
            <a:pPr marL="12700">
              <a:lnSpc>
                <a:spcPct val="100000"/>
              </a:lnSpc>
              <a:spcBef>
                <a:spcPts val="620"/>
              </a:spcBef>
            </a:pPr>
            <a:r>
              <a:rPr sz="2450" spc="4310" dirty="0">
                <a:solidFill>
                  <a:srgbClr val="33BC55"/>
                </a:solidFill>
                <a:latin typeface="Wingdings"/>
                <a:cs typeface="Wingdings"/>
              </a:rPr>
              <a:t></a:t>
            </a:r>
            <a:r>
              <a:rPr sz="2600" dirty="0">
                <a:latin typeface="Droid Sans Fallback"/>
                <a:cs typeface="Droid Sans Fallback"/>
              </a:rPr>
              <a:t>假设模型当前参数向量</a:t>
            </a:r>
            <a:r>
              <a:rPr sz="2600" spc="-10" dirty="0">
                <a:latin typeface="Droid Sans Fallback"/>
                <a:cs typeface="Droid Sans Fallback"/>
              </a:rPr>
              <a:t>：</a:t>
            </a:r>
            <a:endParaRPr sz="2600" dirty="0">
              <a:latin typeface="Droid Sans Fallback"/>
              <a:cs typeface="Droid Sans Fallback"/>
            </a:endParaRPr>
          </a:p>
          <a:p>
            <a:pPr marL="12700">
              <a:lnSpc>
                <a:spcPct val="100000"/>
              </a:lnSpc>
              <a:spcBef>
                <a:spcPts val="620"/>
              </a:spcBef>
            </a:pPr>
            <a:r>
              <a:rPr sz="2450" spc="4310" dirty="0">
                <a:solidFill>
                  <a:srgbClr val="33BC55"/>
                </a:solidFill>
                <a:latin typeface="Wingdings"/>
                <a:cs typeface="Wingdings"/>
              </a:rPr>
              <a:t></a:t>
            </a:r>
            <a:r>
              <a:rPr sz="2600" dirty="0">
                <a:latin typeface="Droid Sans Fallback"/>
                <a:cs typeface="Droid Sans Fallback"/>
              </a:rPr>
              <a:t>向量增量</a:t>
            </a:r>
            <a:r>
              <a:rPr sz="2600" spc="-10" dirty="0">
                <a:latin typeface="Droid Sans Fallback"/>
                <a:cs typeface="Droid Sans Fallback"/>
              </a:rPr>
              <a:t>：</a:t>
            </a:r>
            <a:endParaRPr sz="2600" dirty="0">
              <a:latin typeface="Droid Sans Fallback"/>
              <a:cs typeface="Droid Sans Fallback"/>
            </a:endParaRPr>
          </a:p>
          <a:p>
            <a:pPr marL="12700">
              <a:lnSpc>
                <a:spcPct val="100000"/>
              </a:lnSpc>
              <a:spcBef>
                <a:spcPts val="620"/>
              </a:spcBef>
            </a:pPr>
            <a:r>
              <a:rPr sz="2450" spc="4310" dirty="0">
                <a:solidFill>
                  <a:srgbClr val="33BC55"/>
                </a:solidFill>
                <a:latin typeface="Wingdings"/>
                <a:cs typeface="Wingdings"/>
              </a:rPr>
              <a:t></a:t>
            </a:r>
            <a:r>
              <a:rPr sz="2600" dirty="0">
                <a:latin typeface="Droid Sans Fallback"/>
                <a:cs typeface="Droid Sans Fallback"/>
              </a:rPr>
              <a:t>更新向量</a:t>
            </a:r>
            <a:r>
              <a:rPr sz="2600" spc="-10" dirty="0">
                <a:latin typeface="Droid Sans Fallback"/>
                <a:cs typeface="Droid Sans Fallback"/>
              </a:rPr>
              <a:t>：</a:t>
            </a:r>
            <a:endParaRPr sz="2600" dirty="0">
              <a:latin typeface="Droid Sans Fallback"/>
              <a:cs typeface="Droid Sans Fallback"/>
            </a:endParaRPr>
          </a:p>
          <a:p>
            <a:pPr marL="12700">
              <a:lnSpc>
                <a:spcPct val="100000"/>
              </a:lnSpc>
              <a:spcBef>
                <a:spcPts val="615"/>
              </a:spcBef>
            </a:pPr>
            <a:r>
              <a:rPr sz="2450" spc="4310" dirty="0">
                <a:solidFill>
                  <a:srgbClr val="33BC55"/>
                </a:solidFill>
                <a:latin typeface="Wingdings"/>
                <a:cs typeface="Wingdings"/>
              </a:rPr>
              <a:t></a:t>
            </a:r>
            <a:r>
              <a:rPr sz="2600" dirty="0">
                <a:latin typeface="Droid Sans Fallback"/>
                <a:cs typeface="Droid Sans Fallback"/>
              </a:rPr>
              <a:t>关于转移特征</a:t>
            </a:r>
            <a:r>
              <a:rPr sz="2600" spc="20" dirty="0">
                <a:latin typeface="Georgia"/>
                <a:cs typeface="Georgia"/>
              </a:rPr>
              <a:t>t</a:t>
            </a:r>
            <a:r>
              <a:rPr sz="2475" spc="30" baseline="-16835" dirty="0">
                <a:latin typeface="Georgia"/>
                <a:cs typeface="Georgia"/>
              </a:rPr>
              <a:t>k</a:t>
            </a:r>
            <a:r>
              <a:rPr sz="2600" dirty="0">
                <a:latin typeface="Droid Sans Fallback"/>
                <a:cs typeface="Droid Sans Fallback"/>
              </a:rPr>
              <a:t>的更新方程</a:t>
            </a:r>
            <a:r>
              <a:rPr sz="2600" spc="-10" dirty="0">
                <a:latin typeface="Droid Sans Fallback"/>
                <a:cs typeface="Droid Sans Fallback"/>
              </a:rPr>
              <a:t>：</a:t>
            </a:r>
            <a:endParaRPr sz="2600" dirty="0">
              <a:latin typeface="Droid Sans Fallback"/>
              <a:cs typeface="Droid Sans Fallback"/>
            </a:endParaRPr>
          </a:p>
        </p:txBody>
      </p:sp>
      <p:sp>
        <p:nvSpPr>
          <p:cNvPr id="4" name="object 4"/>
          <p:cNvSpPr/>
          <p:nvPr/>
        </p:nvSpPr>
        <p:spPr>
          <a:xfrm>
            <a:off x="4789932" y="2388249"/>
            <a:ext cx="2953512" cy="50292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95600" y="2949010"/>
            <a:ext cx="2724911" cy="43281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755392" y="3502152"/>
            <a:ext cx="3511296" cy="359663"/>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6266688" y="3486911"/>
            <a:ext cx="1368552" cy="371856"/>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1810511" y="4437888"/>
            <a:ext cx="6726936" cy="2014727"/>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487730"/>
            <a:ext cx="6374130" cy="786130"/>
          </a:xfrm>
          <a:prstGeom prst="rect">
            <a:avLst/>
          </a:prstGeom>
        </p:spPr>
        <p:txBody>
          <a:bodyPr vert="horz" wrap="square" lIns="0" tIns="11430" rIns="0" bIns="0" rtlCol="0">
            <a:spAutoFit/>
          </a:bodyPr>
          <a:lstStyle/>
          <a:p>
            <a:pPr marL="12700">
              <a:lnSpc>
                <a:spcPct val="100000"/>
              </a:lnSpc>
              <a:spcBef>
                <a:spcPts val="90"/>
              </a:spcBef>
            </a:pPr>
            <a:r>
              <a:rPr dirty="0"/>
              <a:t>条件随机场的学习算</a:t>
            </a:r>
            <a:r>
              <a:rPr spc="-10" dirty="0"/>
              <a:t>法</a:t>
            </a:r>
          </a:p>
        </p:txBody>
      </p:sp>
      <p:sp>
        <p:nvSpPr>
          <p:cNvPr id="3" name="object 3"/>
          <p:cNvSpPr txBox="1"/>
          <p:nvPr/>
        </p:nvSpPr>
        <p:spPr>
          <a:xfrm>
            <a:off x="402272" y="1421028"/>
            <a:ext cx="5998528" cy="974090"/>
          </a:xfrm>
          <a:prstGeom prst="rect">
            <a:avLst/>
          </a:prstGeom>
        </p:spPr>
        <p:txBody>
          <a:bodyPr vert="horz" wrap="square" lIns="0" tIns="90805" rIns="0" bIns="0" rtlCol="0">
            <a:spAutoFit/>
          </a:bodyPr>
          <a:lstStyle/>
          <a:p>
            <a:pPr marL="12700">
              <a:lnSpc>
                <a:spcPct val="100000"/>
              </a:lnSpc>
              <a:spcBef>
                <a:spcPts val="715"/>
              </a:spcBef>
            </a:pPr>
            <a:r>
              <a:rPr sz="2450" spc="4310" dirty="0">
                <a:solidFill>
                  <a:srgbClr val="33BC55"/>
                </a:solidFill>
                <a:latin typeface="Wingdings"/>
                <a:cs typeface="Wingdings"/>
              </a:rPr>
              <a:t></a:t>
            </a:r>
            <a:r>
              <a:rPr sz="2600" dirty="0">
                <a:latin typeface="Droid Sans Fallback"/>
                <a:cs typeface="Droid Sans Fallback"/>
              </a:rPr>
              <a:t>改进的迭代尺度法</a:t>
            </a:r>
            <a:r>
              <a:rPr sz="2600" spc="-10" dirty="0">
                <a:latin typeface="Droid Sans Fallback"/>
                <a:cs typeface="Droid Sans Fallback"/>
              </a:rPr>
              <a:t>：</a:t>
            </a:r>
            <a:endParaRPr sz="2600" dirty="0">
              <a:latin typeface="Droid Sans Fallback"/>
              <a:cs typeface="Droid Sans Fallback"/>
            </a:endParaRPr>
          </a:p>
          <a:p>
            <a:pPr marL="12700">
              <a:lnSpc>
                <a:spcPct val="100000"/>
              </a:lnSpc>
              <a:spcBef>
                <a:spcPts val="615"/>
              </a:spcBef>
            </a:pPr>
            <a:r>
              <a:rPr sz="2450" spc="4310" dirty="0">
                <a:solidFill>
                  <a:srgbClr val="33BC55"/>
                </a:solidFill>
                <a:latin typeface="Wingdings"/>
                <a:cs typeface="Wingdings"/>
              </a:rPr>
              <a:t></a:t>
            </a:r>
            <a:r>
              <a:rPr sz="2600" dirty="0">
                <a:latin typeface="Droid Sans Fallback"/>
                <a:cs typeface="Droid Sans Fallback"/>
              </a:rPr>
              <a:t>关于转移特征</a:t>
            </a:r>
            <a:r>
              <a:rPr sz="2600" spc="-80" dirty="0">
                <a:latin typeface="Georgia"/>
                <a:cs typeface="Georgia"/>
              </a:rPr>
              <a:t>s</a:t>
            </a:r>
            <a:r>
              <a:rPr sz="2475" spc="-7" baseline="-16835" dirty="0">
                <a:latin typeface="Georgia"/>
                <a:cs typeface="Georgia"/>
              </a:rPr>
              <a:t>l</a:t>
            </a:r>
            <a:r>
              <a:rPr sz="2600" dirty="0">
                <a:latin typeface="Droid Sans Fallback"/>
                <a:cs typeface="Droid Sans Fallback"/>
              </a:rPr>
              <a:t>的更新方</a:t>
            </a:r>
            <a:r>
              <a:rPr sz="2600" spc="-1650" dirty="0">
                <a:latin typeface="Droid Sans Fallback"/>
                <a:cs typeface="Droid Sans Fallback"/>
              </a:rPr>
              <a:t>程 </a:t>
            </a:r>
            <a:r>
              <a:rPr sz="2600" spc="-10" dirty="0">
                <a:latin typeface="Droid Sans Fallback"/>
                <a:cs typeface="Droid Sans Fallback"/>
              </a:rPr>
              <a:t>：</a:t>
            </a:r>
            <a:endParaRPr sz="2600" dirty="0">
              <a:latin typeface="Droid Sans Fallback"/>
              <a:cs typeface="Droid Sans Fallback"/>
            </a:endParaRPr>
          </a:p>
        </p:txBody>
      </p:sp>
      <p:sp>
        <p:nvSpPr>
          <p:cNvPr id="4" name="object 4"/>
          <p:cNvSpPr txBox="1"/>
          <p:nvPr/>
        </p:nvSpPr>
        <p:spPr>
          <a:xfrm>
            <a:off x="402272" y="4824882"/>
            <a:ext cx="8513128" cy="420370"/>
          </a:xfrm>
          <a:prstGeom prst="rect">
            <a:avLst/>
          </a:prstGeom>
        </p:spPr>
        <p:txBody>
          <a:bodyPr vert="horz" wrap="square" lIns="0" tIns="11430" rIns="0" bIns="0" rtlCol="0">
            <a:spAutoFit/>
          </a:bodyPr>
          <a:lstStyle/>
          <a:p>
            <a:pPr marL="12700">
              <a:lnSpc>
                <a:spcPct val="100000"/>
              </a:lnSpc>
              <a:spcBef>
                <a:spcPts val="90"/>
              </a:spcBef>
            </a:pPr>
            <a:r>
              <a:rPr sz="2450" spc="4310" dirty="0">
                <a:solidFill>
                  <a:srgbClr val="33BC55"/>
                </a:solidFill>
                <a:latin typeface="Wingdings"/>
                <a:cs typeface="Wingdings"/>
              </a:rPr>
              <a:t></a:t>
            </a:r>
            <a:r>
              <a:rPr sz="2600" spc="-20" dirty="0">
                <a:latin typeface="Georgia"/>
                <a:cs typeface="Georgia"/>
              </a:rPr>
              <a:t>T(</a:t>
            </a:r>
            <a:r>
              <a:rPr sz="2600" spc="-65" dirty="0">
                <a:latin typeface="Georgia"/>
                <a:cs typeface="Georgia"/>
              </a:rPr>
              <a:t>x</a:t>
            </a:r>
            <a:r>
              <a:rPr sz="2600" spc="-40" dirty="0">
                <a:latin typeface="Georgia"/>
                <a:cs typeface="Georgia"/>
              </a:rPr>
              <a:t>,</a:t>
            </a:r>
            <a:r>
              <a:rPr sz="2600" spc="-35" dirty="0">
                <a:latin typeface="Georgia"/>
                <a:cs typeface="Georgia"/>
              </a:rPr>
              <a:t>y</a:t>
            </a:r>
            <a:r>
              <a:rPr sz="2600" spc="-20" dirty="0">
                <a:latin typeface="Georgia"/>
                <a:cs typeface="Georgia"/>
              </a:rPr>
              <a:t>)</a:t>
            </a:r>
            <a:r>
              <a:rPr sz="2600" dirty="0">
                <a:latin typeface="Droid Sans Fallback"/>
                <a:cs typeface="Droid Sans Fallback"/>
              </a:rPr>
              <a:t>是在数据</a:t>
            </a:r>
            <a:r>
              <a:rPr sz="2600" spc="-20" dirty="0">
                <a:latin typeface="Georgia"/>
                <a:cs typeface="Georgia"/>
              </a:rPr>
              <a:t>(</a:t>
            </a:r>
            <a:r>
              <a:rPr sz="2600" spc="-65" dirty="0">
                <a:latin typeface="Georgia"/>
                <a:cs typeface="Georgia"/>
              </a:rPr>
              <a:t>x</a:t>
            </a:r>
            <a:r>
              <a:rPr sz="2600" spc="-40" dirty="0">
                <a:latin typeface="Georgia"/>
                <a:cs typeface="Georgia"/>
              </a:rPr>
              <a:t>,</a:t>
            </a:r>
            <a:r>
              <a:rPr sz="2600" spc="-35" dirty="0">
                <a:latin typeface="Georgia"/>
                <a:cs typeface="Georgia"/>
              </a:rPr>
              <a:t>y</a:t>
            </a:r>
            <a:r>
              <a:rPr sz="2600" spc="-20" dirty="0">
                <a:latin typeface="Georgia"/>
                <a:cs typeface="Georgia"/>
              </a:rPr>
              <a:t>)</a:t>
            </a:r>
            <a:r>
              <a:rPr sz="2600" dirty="0">
                <a:latin typeface="Droid Sans Fallback"/>
                <a:cs typeface="Droid Sans Fallback"/>
              </a:rPr>
              <a:t>中出现所有特征数的</a:t>
            </a:r>
            <a:r>
              <a:rPr sz="2600" spc="-1639" dirty="0">
                <a:latin typeface="Droid Sans Fallback"/>
                <a:cs typeface="Droid Sans Fallback"/>
              </a:rPr>
              <a:t>总 </a:t>
            </a:r>
            <a:r>
              <a:rPr sz="2600" spc="-10" dirty="0">
                <a:latin typeface="Droid Sans Fallback"/>
                <a:cs typeface="Droid Sans Fallback"/>
              </a:rPr>
              <a:t>和</a:t>
            </a:r>
            <a:endParaRPr sz="2600" dirty="0">
              <a:latin typeface="Droid Sans Fallback"/>
              <a:cs typeface="Droid Sans Fallback"/>
            </a:endParaRPr>
          </a:p>
        </p:txBody>
      </p:sp>
      <p:sp>
        <p:nvSpPr>
          <p:cNvPr id="5" name="object 5"/>
          <p:cNvSpPr/>
          <p:nvPr/>
        </p:nvSpPr>
        <p:spPr>
          <a:xfrm>
            <a:off x="1130808" y="2462783"/>
            <a:ext cx="7488935" cy="233172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764792" y="5373623"/>
            <a:ext cx="5937504" cy="86258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2841" y="487730"/>
            <a:ext cx="6374130" cy="786130"/>
          </a:xfrm>
          <a:prstGeom prst="rect">
            <a:avLst/>
          </a:prstGeom>
        </p:spPr>
        <p:txBody>
          <a:bodyPr vert="horz" wrap="square" lIns="0" tIns="11430" rIns="0" bIns="0" rtlCol="0">
            <a:spAutoFit/>
          </a:bodyPr>
          <a:lstStyle/>
          <a:p>
            <a:pPr marL="12700">
              <a:lnSpc>
                <a:spcPct val="100000"/>
              </a:lnSpc>
              <a:spcBef>
                <a:spcPts val="90"/>
              </a:spcBef>
            </a:pPr>
            <a:r>
              <a:rPr sz="5000" dirty="0">
                <a:solidFill>
                  <a:srgbClr val="004646"/>
                </a:solidFill>
                <a:latin typeface="Droid Sans Fallback"/>
                <a:cs typeface="Droid Sans Fallback"/>
              </a:rPr>
              <a:t>条件随机场的学习算</a:t>
            </a:r>
            <a:r>
              <a:rPr sz="5000" spc="-10" dirty="0">
                <a:solidFill>
                  <a:srgbClr val="004646"/>
                </a:solidFill>
                <a:latin typeface="Droid Sans Fallback"/>
                <a:cs typeface="Droid Sans Fallback"/>
              </a:rPr>
              <a:t>法</a:t>
            </a:r>
            <a:endParaRPr sz="5000">
              <a:latin typeface="Droid Sans Fallback"/>
              <a:cs typeface="Droid Sans Fallback"/>
            </a:endParaRPr>
          </a:p>
        </p:txBody>
      </p:sp>
      <p:sp>
        <p:nvSpPr>
          <p:cNvPr id="3" name="object 3"/>
          <p:cNvSpPr txBox="1"/>
          <p:nvPr/>
        </p:nvSpPr>
        <p:spPr>
          <a:xfrm>
            <a:off x="402272" y="1500657"/>
            <a:ext cx="7674928" cy="420370"/>
          </a:xfrm>
          <a:prstGeom prst="rect">
            <a:avLst/>
          </a:prstGeom>
        </p:spPr>
        <p:txBody>
          <a:bodyPr vert="horz" wrap="square" lIns="0" tIns="11430" rIns="0" bIns="0" rtlCol="0">
            <a:spAutoFit/>
          </a:bodyPr>
          <a:lstStyle/>
          <a:p>
            <a:pPr marL="12700">
              <a:lnSpc>
                <a:spcPct val="100000"/>
              </a:lnSpc>
              <a:spcBef>
                <a:spcPts val="90"/>
              </a:spcBef>
            </a:pPr>
            <a:r>
              <a:rPr sz="2450" spc="4310" dirty="0">
                <a:solidFill>
                  <a:srgbClr val="33BC55"/>
                </a:solidFill>
                <a:latin typeface="Wingdings"/>
                <a:cs typeface="Wingdings"/>
              </a:rPr>
              <a:t></a:t>
            </a:r>
            <a:r>
              <a:rPr sz="2600" dirty="0">
                <a:latin typeface="Droid Sans Fallback"/>
                <a:cs typeface="Droid Sans Fallback"/>
              </a:rPr>
              <a:t>条件随机场模型学习的改进的迭代尺度</a:t>
            </a:r>
            <a:r>
              <a:rPr sz="2600" spc="-1655" dirty="0">
                <a:latin typeface="Droid Sans Fallback"/>
                <a:cs typeface="Droid Sans Fallback"/>
              </a:rPr>
              <a:t>法 </a:t>
            </a:r>
            <a:r>
              <a:rPr sz="2600" spc="-10" dirty="0">
                <a:latin typeface="Droid Sans Fallback"/>
                <a:cs typeface="Droid Sans Fallback"/>
              </a:rPr>
              <a:t>：</a:t>
            </a:r>
            <a:endParaRPr sz="2600" dirty="0">
              <a:latin typeface="Droid Sans Fallback"/>
              <a:cs typeface="Droid Sans Fallback"/>
            </a:endParaRPr>
          </a:p>
        </p:txBody>
      </p:sp>
      <p:sp>
        <p:nvSpPr>
          <p:cNvPr id="4" name="object 4"/>
          <p:cNvSpPr/>
          <p:nvPr/>
        </p:nvSpPr>
        <p:spPr>
          <a:xfrm>
            <a:off x="402336" y="2380488"/>
            <a:ext cx="8555736" cy="23042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53439" y="4846320"/>
            <a:ext cx="7647432" cy="86258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65632" y="6022847"/>
            <a:ext cx="896112" cy="432816"/>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2841" y="487730"/>
            <a:ext cx="6374130" cy="786130"/>
          </a:xfrm>
          <a:prstGeom prst="rect">
            <a:avLst/>
          </a:prstGeom>
        </p:spPr>
        <p:txBody>
          <a:bodyPr vert="horz" wrap="square" lIns="0" tIns="11430" rIns="0" bIns="0" rtlCol="0">
            <a:spAutoFit/>
          </a:bodyPr>
          <a:lstStyle/>
          <a:p>
            <a:pPr marL="12700">
              <a:lnSpc>
                <a:spcPct val="100000"/>
              </a:lnSpc>
              <a:spcBef>
                <a:spcPts val="90"/>
              </a:spcBef>
            </a:pPr>
            <a:r>
              <a:rPr sz="5000" dirty="0">
                <a:solidFill>
                  <a:srgbClr val="004646"/>
                </a:solidFill>
                <a:latin typeface="Droid Sans Fallback"/>
                <a:cs typeface="Droid Sans Fallback"/>
              </a:rPr>
              <a:t>条件随机场的学习算</a:t>
            </a:r>
            <a:r>
              <a:rPr sz="5000" spc="-10" dirty="0">
                <a:solidFill>
                  <a:srgbClr val="004646"/>
                </a:solidFill>
                <a:latin typeface="Droid Sans Fallback"/>
                <a:cs typeface="Droid Sans Fallback"/>
              </a:rPr>
              <a:t>法</a:t>
            </a:r>
            <a:endParaRPr sz="5000">
              <a:latin typeface="Droid Sans Fallback"/>
              <a:cs typeface="Droid Sans Fallback"/>
            </a:endParaRPr>
          </a:p>
        </p:txBody>
      </p:sp>
      <p:sp>
        <p:nvSpPr>
          <p:cNvPr id="3" name="object 3"/>
          <p:cNvSpPr txBox="1"/>
          <p:nvPr/>
        </p:nvSpPr>
        <p:spPr>
          <a:xfrm>
            <a:off x="402272" y="1500657"/>
            <a:ext cx="7979728" cy="420370"/>
          </a:xfrm>
          <a:prstGeom prst="rect">
            <a:avLst/>
          </a:prstGeom>
        </p:spPr>
        <p:txBody>
          <a:bodyPr vert="horz" wrap="square" lIns="0" tIns="11430" rIns="0" bIns="0" rtlCol="0">
            <a:spAutoFit/>
          </a:bodyPr>
          <a:lstStyle/>
          <a:p>
            <a:pPr marL="12700">
              <a:lnSpc>
                <a:spcPct val="100000"/>
              </a:lnSpc>
              <a:spcBef>
                <a:spcPts val="90"/>
              </a:spcBef>
            </a:pPr>
            <a:r>
              <a:rPr sz="2450" spc="4310" dirty="0">
                <a:solidFill>
                  <a:srgbClr val="33BC55"/>
                </a:solidFill>
                <a:latin typeface="Wingdings"/>
                <a:cs typeface="Wingdings"/>
              </a:rPr>
              <a:t></a:t>
            </a:r>
            <a:r>
              <a:rPr sz="2600" dirty="0">
                <a:latin typeface="Droid Sans Fallback"/>
                <a:cs typeface="Droid Sans Fallback"/>
              </a:rPr>
              <a:t>条件随机场模型学习的改进的迭代尺度</a:t>
            </a:r>
            <a:r>
              <a:rPr sz="2600" spc="-1655" dirty="0">
                <a:latin typeface="Droid Sans Fallback"/>
                <a:cs typeface="Droid Sans Fallback"/>
              </a:rPr>
              <a:t>法 </a:t>
            </a:r>
            <a:r>
              <a:rPr sz="2600" spc="-10" dirty="0">
                <a:latin typeface="Droid Sans Fallback"/>
                <a:cs typeface="Droid Sans Fallback"/>
              </a:rPr>
              <a:t>：</a:t>
            </a:r>
            <a:endParaRPr sz="2600" dirty="0">
              <a:latin typeface="Droid Sans Fallback"/>
              <a:cs typeface="Droid Sans Fallback"/>
            </a:endParaRPr>
          </a:p>
        </p:txBody>
      </p:sp>
      <p:sp>
        <p:nvSpPr>
          <p:cNvPr id="4" name="object 4"/>
          <p:cNvSpPr/>
          <p:nvPr/>
        </p:nvSpPr>
        <p:spPr>
          <a:xfrm>
            <a:off x="829055" y="2432304"/>
            <a:ext cx="7056120" cy="4572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29055" y="3124200"/>
            <a:ext cx="7991856" cy="93573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798576" y="4291584"/>
            <a:ext cx="6723888" cy="1511808"/>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640867"/>
            <a:ext cx="2564130" cy="786130"/>
          </a:xfrm>
          <a:prstGeom prst="rect">
            <a:avLst/>
          </a:prstGeom>
        </p:spPr>
        <p:txBody>
          <a:bodyPr vert="horz" wrap="square" lIns="0" tIns="11430" rIns="0" bIns="0" rtlCol="0">
            <a:spAutoFit/>
          </a:bodyPr>
          <a:lstStyle/>
          <a:p>
            <a:pPr marL="12700">
              <a:lnSpc>
                <a:spcPct val="100000"/>
              </a:lnSpc>
              <a:spcBef>
                <a:spcPts val="90"/>
              </a:spcBef>
            </a:pPr>
            <a:r>
              <a:rPr dirty="0"/>
              <a:t>模型定</a:t>
            </a:r>
            <a:r>
              <a:rPr spc="-10" dirty="0"/>
              <a:t>义</a:t>
            </a:r>
          </a:p>
        </p:txBody>
      </p:sp>
      <p:sp>
        <p:nvSpPr>
          <p:cNvPr id="3" name="object 3"/>
          <p:cNvSpPr txBox="1"/>
          <p:nvPr/>
        </p:nvSpPr>
        <p:spPr>
          <a:xfrm>
            <a:off x="249872" y="1676400"/>
            <a:ext cx="8665528" cy="4231928"/>
          </a:xfrm>
          <a:prstGeom prst="rect">
            <a:avLst/>
          </a:prstGeom>
        </p:spPr>
        <p:txBody>
          <a:bodyPr vert="horz" wrap="square" lIns="0" tIns="91440" rIns="0" bIns="0" rtlCol="0">
            <a:spAutoFit/>
          </a:bodyPr>
          <a:lstStyle/>
          <a:p>
            <a:pPr marL="12700">
              <a:lnSpc>
                <a:spcPct val="100000"/>
              </a:lnSpc>
              <a:spcBef>
                <a:spcPts val="720"/>
              </a:spcBef>
            </a:pPr>
            <a:r>
              <a:rPr sz="2450" spc="670" dirty="0">
                <a:solidFill>
                  <a:srgbClr val="33BC55"/>
                </a:solidFill>
                <a:latin typeface="Wingdings"/>
                <a:cs typeface="Wingdings"/>
              </a:rPr>
              <a:t></a:t>
            </a:r>
            <a:r>
              <a:rPr sz="2600" spc="670" dirty="0">
                <a:latin typeface="Georgia"/>
                <a:cs typeface="Georgia"/>
              </a:rPr>
              <a:t>Graph</a:t>
            </a:r>
            <a:endParaRPr sz="2600" dirty="0">
              <a:latin typeface="Georgia"/>
              <a:cs typeface="Georgia"/>
            </a:endParaRPr>
          </a:p>
          <a:p>
            <a:pPr marL="12700">
              <a:lnSpc>
                <a:spcPct val="100000"/>
              </a:lnSpc>
              <a:spcBef>
                <a:spcPts val="620"/>
              </a:spcBef>
            </a:pPr>
            <a:r>
              <a:rPr sz="2450" spc="835" dirty="0">
                <a:solidFill>
                  <a:srgbClr val="33BC55"/>
                </a:solidFill>
                <a:latin typeface="Wingdings"/>
                <a:cs typeface="Wingdings"/>
              </a:rPr>
              <a:t></a:t>
            </a:r>
            <a:r>
              <a:rPr sz="2600" spc="835" dirty="0">
                <a:latin typeface="Georgia"/>
                <a:cs typeface="Georgia"/>
              </a:rPr>
              <a:t>Node</a:t>
            </a:r>
            <a:endParaRPr sz="2600" dirty="0">
              <a:latin typeface="Georgia"/>
              <a:cs typeface="Georgia"/>
            </a:endParaRPr>
          </a:p>
          <a:p>
            <a:pPr marL="12700">
              <a:lnSpc>
                <a:spcPct val="100000"/>
              </a:lnSpc>
              <a:spcBef>
                <a:spcPts val="620"/>
              </a:spcBef>
            </a:pPr>
            <a:r>
              <a:rPr sz="2450" spc="800" dirty="0">
                <a:solidFill>
                  <a:srgbClr val="33BC55"/>
                </a:solidFill>
                <a:latin typeface="Wingdings"/>
                <a:cs typeface="Wingdings"/>
              </a:rPr>
              <a:t></a:t>
            </a:r>
            <a:r>
              <a:rPr sz="2600" spc="800" dirty="0">
                <a:latin typeface="Georgia"/>
                <a:cs typeface="Georgia"/>
              </a:rPr>
              <a:t>Edge</a:t>
            </a:r>
            <a:endParaRPr sz="2600" dirty="0">
              <a:latin typeface="Georgia"/>
              <a:cs typeface="Georgia"/>
            </a:endParaRPr>
          </a:p>
          <a:p>
            <a:pPr marL="399415" indent="-386715">
              <a:lnSpc>
                <a:spcPct val="100000"/>
              </a:lnSpc>
              <a:spcBef>
                <a:spcPts val="620"/>
              </a:spcBef>
              <a:buClr>
                <a:srgbClr val="33BC55"/>
              </a:buClr>
              <a:buSzPct val="94230"/>
              <a:buFont typeface="Wingdings"/>
              <a:buChar char=""/>
              <a:tabLst>
                <a:tab pos="399415" algn="l"/>
                <a:tab pos="779780" algn="l"/>
              </a:tabLst>
            </a:pPr>
            <a:r>
              <a:rPr sz="2600" spc="-155" dirty="0">
                <a:latin typeface="Georgia"/>
                <a:cs typeface="Georgia"/>
              </a:rPr>
              <a:t>v,	</a:t>
            </a:r>
            <a:r>
              <a:rPr sz="2600" dirty="0">
                <a:latin typeface="Droid Sans Fallback"/>
                <a:cs typeface="Droid Sans Fallback"/>
              </a:rPr>
              <a:t>集合</a:t>
            </a:r>
            <a:r>
              <a:rPr sz="2600" dirty="0">
                <a:latin typeface="Georgia"/>
                <a:cs typeface="Georgia"/>
              </a:rPr>
              <a:t>V</a:t>
            </a:r>
          </a:p>
          <a:p>
            <a:pPr marL="401320" indent="-388620">
              <a:lnSpc>
                <a:spcPct val="100000"/>
              </a:lnSpc>
              <a:spcBef>
                <a:spcPts val="620"/>
              </a:spcBef>
              <a:buClr>
                <a:srgbClr val="33BC55"/>
              </a:buClr>
              <a:buSzPct val="94230"/>
              <a:buFont typeface="Wingdings"/>
              <a:buChar char=""/>
              <a:tabLst>
                <a:tab pos="401320" algn="l"/>
              </a:tabLst>
            </a:pPr>
            <a:r>
              <a:rPr sz="2600" spc="-10" dirty="0">
                <a:latin typeface="Georgia"/>
                <a:cs typeface="Georgia"/>
              </a:rPr>
              <a:t>e</a:t>
            </a:r>
            <a:r>
              <a:rPr sz="2600" spc="-10" dirty="0">
                <a:latin typeface="Droid Sans Fallback"/>
                <a:cs typeface="Droid Sans Fallback"/>
              </a:rPr>
              <a:t>，</a:t>
            </a:r>
            <a:r>
              <a:rPr sz="2600" dirty="0">
                <a:latin typeface="Droid Sans Fallback"/>
                <a:cs typeface="Droid Sans Fallback"/>
              </a:rPr>
              <a:t>集合</a:t>
            </a:r>
            <a:r>
              <a:rPr sz="2600" spc="-195" dirty="0">
                <a:latin typeface="Georgia"/>
                <a:cs typeface="Georgia"/>
              </a:rPr>
              <a:t>E</a:t>
            </a:r>
            <a:endParaRPr sz="2600" dirty="0">
              <a:latin typeface="Georgia"/>
              <a:cs typeface="Georgia"/>
            </a:endParaRPr>
          </a:p>
          <a:p>
            <a:pPr marL="12700">
              <a:lnSpc>
                <a:spcPct val="100000"/>
              </a:lnSpc>
              <a:spcBef>
                <a:spcPts val="620"/>
              </a:spcBef>
            </a:pPr>
            <a:r>
              <a:rPr sz="2450" spc="475" dirty="0">
                <a:solidFill>
                  <a:srgbClr val="33BC55"/>
                </a:solidFill>
                <a:latin typeface="Wingdings"/>
                <a:cs typeface="Wingdings"/>
              </a:rPr>
              <a:t></a:t>
            </a:r>
            <a:r>
              <a:rPr sz="2600" spc="475" dirty="0">
                <a:latin typeface="Georgia"/>
                <a:cs typeface="Georgia"/>
              </a:rPr>
              <a:t>G=</a:t>
            </a:r>
            <a:r>
              <a:rPr sz="2600" spc="475" dirty="0">
                <a:latin typeface="Droid Sans Fallback"/>
                <a:cs typeface="Droid Sans Fallback"/>
              </a:rPr>
              <a:t>（</a:t>
            </a:r>
            <a:r>
              <a:rPr sz="2600" spc="475" dirty="0">
                <a:latin typeface="Georgia"/>
                <a:cs typeface="Georgia"/>
              </a:rPr>
              <a:t>V</a:t>
            </a:r>
            <a:r>
              <a:rPr sz="2600" spc="475" dirty="0">
                <a:latin typeface="Droid Sans Fallback"/>
                <a:cs typeface="Droid Sans Fallback"/>
              </a:rPr>
              <a:t>，</a:t>
            </a:r>
            <a:r>
              <a:rPr sz="2600" spc="475" dirty="0">
                <a:latin typeface="Georgia"/>
                <a:cs typeface="Georgia"/>
              </a:rPr>
              <a:t>E</a:t>
            </a:r>
            <a:r>
              <a:rPr sz="2600" spc="475" dirty="0">
                <a:latin typeface="Droid Sans Fallback"/>
                <a:cs typeface="Droid Sans Fallback"/>
              </a:rPr>
              <a:t>）</a:t>
            </a:r>
            <a:endParaRPr sz="2600" dirty="0">
              <a:latin typeface="Droid Sans Fallback"/>
              <a:cs typeface="Droid Sans Fallback"/>
            </a:endParaRPr>
          </a:p>
          <a:p>
            <a:pPr marL="409575" indent="-396875">
              <a:lnSpc>
                <a:spcPct val="100000"/>
              </a:lnSpc>
              <a:spcBef>
                <a:spcPts val="620"/>
              </a:spcBef>
              <a:buClr>
                <a:srgbClr val="33BC55"/>
              </a:buClr>
              <a:buSzPct val="94230"/>
              <a:buFont typeface="Wingdings"/>
              <a:buChar char=""/>
              <a:tabLst>
                <a:tab pos="409575" algn="l"/>
              </a:tabLst>
            </a:pPr>
            <a:r>
              <a:rPr lang="zh-CN" altLang="en-US" sz="2600" dirty="0" smtClean="0">
                <a:latin typeface="Droid Sans Fallback"/>
                <a:cs typeface="Droid Sans Fallback"/>
              </a:rPr>
              <a:t>概率</a:t>
            </a:r>
            <a:r>
              <a:rPr lang="zh-CN" altLang="en-US" sz="2600" dirty="0">
                <a:latin typeface="Droid Sans Fallback"/>
                <a:cs typeface="Droid Sans Fallback"/>
              </a:rPr>
              <a:t>图模型</a:t>
            </a:r>
            <a:r>
              <a:rPr lang="en-US" altLang="zh-CN" sz="2600" spc="-35" dirty="0">
                <a:latin typeface="Georgia"/>
                <a:cs typeface="Georgia"/>
              </a:rPr>
              <a:t>(Probabilistic</a:t>
            </a:r>
            <a:r>
              <a:rPr lang="en-US" altLang="zh-CN" sz="2600" spc="-95" dirty="0">
                <a:latin typeface="Georgia"/>
                <a:cs typeface="Georgia"/>
              </a:rPr>
              <a:t> </a:t>
            </a:r>
            <a:r>
              <a:rPr lang="en-US" altLang="zh-CN" sz="2600" spc="-40" dirty="0">
                <a:latin typeface="Georgia"/>
                <a:cs typeface="Georgia"/>
              </a:rPr>
              <a:t>graphical</a:t>
            </a:r>
            <a:r>
              <a:rPr lang="en-US" altLang="zh-CN" sz="2600" spc="45" dirty="0">
                <a:latin typeface="Georgia"/>
                <a:cs typeface="Georgia"/>
              </a:rPr>
              <a:t> </a:t>
            </a:r>
            <a:r>
              <a:rPr lang="en-US" altLang="zh-CN" sz="2600" spc="-40" dirty="0">
                <a:latin typeface="Georgia"/>
                <a:cs typeface="Georgia"/>
              </a:rPr>
              <a:t>model):</a:t>
            </a:r>
            <a:r>
              <a:rPr lang="en-US" altLang="zh-CN" sz="2600" spc="40" dirty="0">
                <a:latin typeface="Georgia"/>
                <a:cs typeface="Georgia"/>
              </a:rPr>
              <a:t> </a:t>
            </a:r>
            <a:r>
              <a:rPr lang="zh-CN" altLang="en-US" sz="2600" dirty="0">
                <a:latin typeface="Droid Sans Fallback"/>
                <a:cs typeface="Droid Sans Fallback"/>
              </a:rPr>
              <a:t>用图表</a:t>
            </a:r>
            <a:r>
              <a:rPr lang="zh-CN" altLang="en-US" sz="2600" spc="-1695" dirty="0">
                <a:latin typeface="Droid Sans Fallback"/>
                <a:cs typeface="Droid Sans Fallback"/>
              </a:rPr>
              <a:t>示 </a:t>
            </a:r>
            <a:r>
              <a:rPr lang="zh-CN" altLang="en-US" sz="2600" spc="-10" dirty="0">
                <a:latin typeface="Droid Sans Fallback"/>
                <a:cs typeface="Droid Sans Fallback"/>
              </a:rPr>
              <a:t>的</a:t>
            </a:r>
            <a:r>
              <a:rPr lang="zh-CN" altLang="en-US" sz="2600" dirty="0">
                <a:latin typeface="Droid Sans Fallback"/>
                <a:cs typeface="Droid Sans Fallback"/>
              </a:rPr>
              <a:t>概率分布</a:t>
            </a:r>
            <a:r>
              <a:rPr lang="zh-CN" altLang="en-US" sz="2600" spc="-10" dirty="0">
                <a:latin typeface="Droid Sans Fallback"/>
                <a:cs typeface="Droid Sans Fallback"/>
              </a:rPr>
              <a:t>。</a:t>
            </a:r>
            <a:endParaRPr sz="2600" dirty="0" smtClean="0">
              <a:latin typeface="Droid Sans Fallback"/>
              <a:cs typeface="Droid Sans Fallback"/>
            </a:endParaRPr>
          </a:p>
          <a:p>
            <a:pPr marL="287020" marR="90170" indent="-274320">
              <a:spcBef>
                <a:spcPts val="620"/>
              </a:spcBef>
            </a:pPr>
            <a:r>
              <a:rPr sz="2450" spc="4310" dirty="0" smtClean="0">
                <a:solidFill>
                  <a:srgbClr val="33BC55"/>
                </a:solidFill>
                <a:latin typeface="Wingdings"/>
                <a:cs typeface="Wingdings"/>
              </a:rPr>
              <a:t></a:t>
            </a:r>
            <a:r>
              <a:rPr lang="zh-CN" altLang="en-US" sz="2600" dirty="0" smtClean="0">
                <a:latin typeface="Droid Sans Fallback"/>
                <a:cs typeface="Droid Sans Fallback"/>
              </a:rPr>
              <a:t>结点</a:t>
            </a:r>
            <a:r>
              <a:rPr lang="en-US" altLang="zh-CN" sz="2600" spc="-25" dirty="0" smtClean="0">
                <a:latin typeface="Georgia"/>
                <a:cs typeface="Georgia"/>
              </a:rPr>
              <a:t>v</a:t>
            </a:r>
            <a:r>
              <a:rPr lang="zh-CN" altLang="en-US" sz="2600" spc="-25" dirty="0" smtClean="0">
                <a:latin typeface="Droid Sans Fallback"/>
                <a:cs typeface="Droid Sans Fallback"/>
              </a:rPr>
              <a:t>，</a:t>
            </a:r>
            <a:r>
              <a:rPr lang="zh-CN" altLang="en-US" sz="2600" dirty="0" smtClean="0">
                <a:latin typeface="Droid Sans Fallback"/>
                <a:cs typeface="Droid Sans Fallback"/>
              </a:rPr>
              <a:t>随机变量</a:t>
            </a:r>
            <a:r>
              <a:rPr lang="en-US" altLang="zh-CN" sz="2600" spc="-25" dirty="0" err="1" smtClean="0">
                <a:latin typeface="Georgia"/>
                <a:cs typeface="Georgia"/>
              </a:rPr>
              <a:t>Y</a:t>
            </a:r>
            <a:r>
              <a:rPr lang="en-US" altLang="zh-CN" sz="2475" spc="-37" baseline="-16835" dirty="0" err="1" smtClean="0">
                <a:latin typeface="Georgia"/>
                <a:cs typeface="Georgia"/>
              </a:rPr>
              <a:t>v</a:t>
            </a:r>
            <a:r>
              <a:rPr lang="zh-CN" altLang="en-US" sz="2600" spc="-25" dirty="0" smtClean="0">
                <a:latin typeface="Droid Sans Fallback"/>
                <a:cs typeface="Droid Sans Fallback"/>
              </a:rPr>
              <a:t>；</a:t>
            </a:r>
            <a:r>
              <a:rPr lang="zh-CN" altLang="en-US" sz="2600" dirty="0" smtClean="0">
                <a:latin typeface="Droid Sans Fallback"/>
                <a:cs typeface="Droid Sans Fallback"/>
              </a:rPr>
              <a:t>边</a:t>
            </a:r>
            <a:r>
              <a:rPr lang="en-US" altLang="zh-CN" sz="2600" spc="-10" dirty="0" smtClean="0">
                <a:latin typeface="Georgia"/>
                <a:cs typeface="Georgia"/>
              </a:rPr>
              <a:t>e</a:t>
            </a:r>
            <a:r>
              <a:rPr lang="zh-CN" altLang="en-US" sz="2600" spc="-10" dirty="0" smtClean="0">
                <a:latin typeface="Droid Sans Fallback"/>
                <a:cs typeface="Droid Sans Fallback"/>
              </a:rPr>
              <a:t>，</a:t>
            </a:r>
            <a:r>
              <a:rPr lang="zh-CN" altLang="en-US" sz="2600" dirty="0" smtClean="0">
                <a:latin typeface="Droid Sans Fallback"/>
                <a:cs typeface="Droid Sans Fallback"/>
              </a:rPr>
              <a:t>随机变量间的概率依赖</a:t>
            </a:r>
            <a:r>
              <a:rPr lang="zh-CN" altLang="en-US" sz="2600" spc="-1635" dirty="0">
                <a:latin typeface="Droid Sans Fallback"/>
                <a:cs typeface="Droid Sans Fallback"/>
              </a:rPr>
              <a:t>关系</a:t>
            </a:r>
            <a:endParaRPr lang="zh-CN" altLang="en-US" sz="2600" dirty="0" smtClean="0">
              <a:latin typeface="Droid Sans Fallback"/>
              <a:cs typeface="Droid Sans Fallback"/>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631736"/>
            <a:ext cx="6374130" cy="786130"/>
          </a:xfrm>
          <a:prstGeom prst="rect">
            <a:avLst/>
          </a:prstGeom>
        </p:spPr>
        <p:txBody>
          <a:bodyPr vert="horz" wrap="square" lIns="0" tIns="11430" rIns="0" bIns="0" rtlCol="0">
            <a:spAutoFit/>
          </a:bodyPr>
          <a:lstStyle/>
          <a:p>
            <a:pPr marL="12700">
              <a:lnSpc>
                <a:spcPct val="100000"/>
              </a:lnSpc>
              <a:spcBef>
                <a:spcPts val="90"/>
              </a:spcBef>
            </a:pPr>
            <a:r>
              <a:rPr dirty="0"/>
              <a:t>条件随机场的学习算</a:t>
            </a:r>
            <a:r>
              <a:rPr spc="-10" dirty="0"/>
              <a:t>法</a:t>
            </a:r>
          </a:p>
        </p:txBody>
      </p:sp>
      <p:sp>
        <p:nvSpPr>
          <p:cNvPr id="3" name="object 3"/>
          <p:cNvSpPr txBox="1"/>
          <p:nvPr/>
        </p:nvSpPr>
        <p:spPr>
          <a:xfrm>
            <a:off x="535940" y="1731735"/>
            <a:ext cx="7846060" cy="817244"/>
          </a:xfrm>
          <a:prstGeom prst="rect">
            <a:avLst/>
          </a:prstGeom>
        </p:spPr>
        <p:txBody>
          <a:bodyPr vert="horz" wrap="square" lIns="0" tIns="11430" rIns="0" bIns="0" rtlCol="0">
            <a:spAutoFit/>
          </a:bodyPr>
          <a:lstStyle/>
          <a:p>
            <a:pPr marL="286385" marR="5080" indent="-274320">
              <a:lnSpc>
                <a:spcPct val="100000"/>
              </a:lnSpc>
              <a:spcBef>
                <a:spcPts val="90"/>
              </a:spcBef>
            </a:pPr>
            <a:r>
              <a:rPr sz="2450" spc="585" dirty="0">
                <a:solidFill>
                  <a:srgbClr val="33BC55"/>
                </a:solidFill>
                <a:latin typeface="Wingdings"/>
                <a:cs typeface="Wingdings"/>
              </a:rPr>
              <a:t></a:t>
            </a:r>
            <a:r>
              <a:rPr sz="2600" spc="585" dirty="0">
                <a:latin typeface="Georgia"/>
                <a:cs typeface="Georgia"/>
              </a:rPr>
              <a:t>T(x,y)</a:t>
            </a:r>
            <a:r>
              <a:rPr sz="2600" dirty="0">
                <a:latin typeface="Georgia"/>
                <a:cs typeface="Georgia"/>
              </a:rPr>
              <a:t> </a:t>
            </a:r>
            <a:r>
              <a:rPr sz="2600" dirty="0">
                <a:latin typeface="Droid Sans Fallback"/>
                <a:cs typeface="Droid Sans Fallback"/>
              </a:rPr>
              <a:t>表示数据</a:t>
            </a:r>
            <a:r>
              <a:rPr sz="2600" spc="-35" dirty="0">
                <a:latin typeface="Georgia"/>
                <a:cs typeface="Georgia"/>
              </a:rPr>
              <a:t>(x,y)</a:t>
            </a:r>
            <a:r>
              <a:rPr sz="2600" dirty="0" err="1">
                <a:latin typeface="Droid Sans Fallback"/>
                <a:cs typeface="Droid Sans Fallback"/>
              </a:rPr>
              <a:t>中的特征总数，</a:t>
            </a:r>
            <a:r>
              <a:rPr sz="2600" dirty="0" err="1">
                <a:latin typeface="Droid Sans Fallback"/>
                <a:cs typeface="Droid Sans Fallback"/>
              </a:rPr>
              <a:t>对不同的数据</a:t>
            </a:r>
            <a:r>
              <a:rPr sz="2600" dirty="0">
                <a:latin typeface="Droid Sans Fallback"/>
                <a:cs typeface="Droid Sans Fallback"/>
              </a:rPr>
              <a:t> (x,y</a:t>
            </a:r>
            <a:r>
              <a:rPr sz="2600" dirty="0">
                <a:latin typeface="Droid Sans Fallback"/>
                <a:cs typeface="Droid Sans Fallback"/>
              </a:rPr>
              <a:t>)</a:t>
            </a:r>
            <a:r>
              <a:rPr sz="2600" dirty="0" err="1" smtClean="0">
                <a:latin typeface="Droid Sans Fallback"/>
                <a:cs typeface="Droid Sans Fallback"/>
              </a:rPr>
              <a:t>取值可能</a:t>
            </a:r>
            <a:r>
              <a:rPr lang="zh-CN" altLang="en-US" sz="2600" dirty="0" smtClean="0">
                <a:latin typeface="Droid Sans Fallback"/>
                <a:cs typeface="Droid Sans Fallback"/>
              </a:rPr>
              <a:t>不</a:t>
            </a:r>
            <a:r>
              <a:rPr sz="2600" dirty="0" err="1" smtClean="0">
                <a:latin typeface="Droid Sans Fallback"/>
                <a:cs typeface="Droid Sans Fallback"/>
              </a:rPr>
              <a:t>同</a:t>
            </a:r>
            <a:r>
              <a:rPr sz="2600" dirty="0" err="1">
                <a:latin typeface="Droid Sans Fallback"/>
                <a:cs typeface="Droid Sans Fallback"/>
              </a:rPr>
              <a:t>，定义松弛特征</a:t>
            </a:r>
            <a:r>
              <a:rPr sz="2600" spc="-10" dirty="0">
                <a:latin typeface="Droid Sans Fallback"/>
                <a:cs typeface="Droid Sans Fallback"/>
              </a:rPr>
              <a:t>：</a:t>
            </a:r>
            <a:endParaRPr sz="2600" dirty="0">
              <a:latin typeface="Droid Sans Fallback"/>
              <a:cs typeface="Droid Sans Fallback"/>
            </a:endParaRPr>
          </a:p>
        </p:txBody>
      </p:sp>
      <p:sp>
        <p:nvSpPr>
          <p:cNvPr id="4" name="object 4"/>
          <p:cNvSpPr txBox="1"/>
          <p:nvPr/>
        </p:nvSpPr>
        <p:spPr>
          <a:xfrm>
            <a:off x="535940" y="4019461"/>
            <a:ext cx="7465060" cy="811761"/>
          </a:xfrm>
          <a:prstGeom prst="rect">
            <a:avLst/>
          </a:prstGeom>
        </p:spPr>
        <p:txBody>
          <a:bodyPr vert="horz" wrap="square" lIns="0" tIns="11430" rIns="0" bIns="0" rtlCol="0">
            <a:spAutoFit/>
          </a:bodyPr>
          <a:lstStyle/>
          <a:p>
            <a:pPr marL="12700">
              <a:lnSpc>
                <a:spcPct val="100000"/>
              </a:lnSpc>
              <a:spcBef>
                <a:spcPts val="90"/>
              </a:spcBef>
            </a:pPr>
            <a:r>
              <a:rPr sz="2450" spc="2085" dirty="0">
                <a:solidFill>
                  <a:srgbClr val="33BC55"/>
                </a:solidFill>
                <a:latin typeface="Wingdings"/>
                <a:cs typeface="Wingdings"/>
              </a:rPr>
              <a:t></a:t>
            </a:r>
            <a:r>
              <a:rPr sz="2600" spc="2085" dirty="0" err="1">
                <a:latin typeface="Georgia"/>
                <a:cs typeface="Georgia"/>
              </a:rPr>
              <a:t>S</a:t>
            </a:r>
            <a:r>
              <a:rPr sz="2600" dirty="0" err="1">
                <a:latin typeface="Droid Sans Fallback"/>
                <a:cs typeface="Droid Sans Fallback"/>
              </a:rPr>
              <a:t>为大的常数，</a:t>
            </a:r>
            <a:r>
              <a:rPr sz="2600" dirty="0" err="1">
                <a:latin typeface="Droid Sans Fallback"/>
                <a:cs typeface="Droid Sans Fallback"/>
              </a:rPr>
              <a:t>使得对训练数据集所有</a:t>
            </a:r>
            <a:r>
              <a:rPr sz="2600" dirty="0">
                <a:latin typeface="Droid Sans Fallback"/>
                <a:cs typeface="Droid Sans Fallback"/>
              </a:rPr>
              <a:t> (</a:t>
            </a:r>
            <a:r>
              <a:rPr sz="2600" dirty="0" err="1">
                <a:latin typeface="Droid Sans Fallback"/>
                <a:cs typeface="Droid Sans Fallback"/>
              </a:rPr>
              <a:t>x,y</a:t>
            </a:r>
            <a:r>
              <a:rPr sz="2600" dirty="0" smtClean="0">
                <a:latin typeface="Droid Sans Fallback"/>
                <a:cs typeface="Droid Sans Fallback"/>
              </a:rPr>
              <a:t>)</a:t>
            </a:r>
            <a:r>
              <a:rPr lang="zh-CN" altLang="en-US" sz="2600" dirty="0" smtClean="0">
                <a:latin typeface="Droid Sans Fallback"/>
                <a:cs typeface="Droid Sans Fallback"/>
              </a:rPr>
              <a:t>，则特征总数可取</a:t>
            </a:r>
            <a:r>
              <a:rPr lang="en-US" altLang="zh-CN" sz="2600" dirty="0" smtClean="0">
                <a:latin typeface="Droid Sans Fallback"/>
                <a:cs typeface="Droid Sans Fallback"/>
              </a:rPr>
              <a:t>S</a:t>
            </a:r>
            <a:endParaRPr sz="2600" dirty="0">
              <a:latin typeface="Droid Sans Fallback"/>
              <a:cs typeface="Droid Sans Fallback"/>
            </a:endParaRPr>
          </a:p>
        </p:txBody>
      </p:sp>
      <p:sp>
        <p:nvSpPr>
          <p:cNvPr id="5" name="object 5"/>
          <p:cNvSpPr/>
          <p:nvPr/>
        </p:nvSpPr>
        <p:spPr>
          <a:xfrm>
            <a:off x="1691639" y="2779776"/>
            <a:ext cx="5285232" cy="100888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419855" y="4797552"/>
            <a:ext cx="1438655" cy="38404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631736"/>
            <a:ext cx="6374130" cy="786130"/>
          </a:xfrm>
          <a:prstGeom prst="rect">
            <a:avLst/>
          </a:prstGeom>
        </p:spPr>
        <p:txBody>
          <a:bodyPr vert="horz" wrap="square" lIns="0" tIns="11430" rIns="0" bIns="0" rtlCol="0">
            <a:spAutoFit/>
          </a:bodyPr>
          <a:lstStyle/>
          <a:p>
            <a:pPr marL="12700">
              <a:lnSpc>
                <a:spcPct val="100000"/>
              </a:lnSpc>
              <a:spcBef>
                <a:spcPts val="90"/>
              </a:spcBef>
            </a:pPr>
            <a:r>
              <a:rPr dirty="0"/>
              <a:t>条件随机场的学习算</a:t>
            </a:r>
            <a:r>
              <a:rPr spc="-10" dirty="0"/>
              <a:t>法</a:t>
            </a:r>
          </a:p>
        </p:txBody>
      </p:sp>
      <p:sp>
        <p:nvSpPr>
          <p:cNvPr id="3" name="object 3"/>
          <p:cNvSpPr txBox="1"/>
          <p:nvPr/>
        </p:nvSpPr>
        <p:spPr>
          <a:xfrm>
            <a:off x="2853867" y="1919023"/>
            <a:ext cx="328930" cy="328930"/>
          </a:xfrm>
          <a:prstGeom prst="rect">
            <a:avLst/>
          </a:prstGeom>
        </p:spPr>
        <p:txBody>
          <a:bodyPr vert="horz" wrap="square" lIns="0" tIns="0" rIns="0" bIns="0" rtlCol="0">
            <a:spAutoFit/>
          </a:bodyPr>
          <a:lstStyle/>
          <a:p>
            <a:pPr>
              <a:lnSpc>
                <a:spcPts val="2590"/>
              </a:lnSpc>
            </a:pPr>
            <a:r>
              <a:rPr sz="2600" spc="-10" dirty="0">
                <a:latin typeface="Droid Sans Fallback"/>
                <a:cs typeface="Droid Sans Fallback"/>
              </a:rPr>
              <a:t>：</a:t>
            </a:r>
            <a:endParaRPr sz="2600">
              <a:latin typeface="Droid Sans Fallback"/>
              <a:cs typeface="Droid Sans Fallback"/>
            </a:endParaRPr>
          </a:p>
        </p:txBody>
      </p:sp>
      <p:sp>
        <p:nvSpPr>
          <p:cNvPr id="4" name="object 4"/>
          <p:cNvSpPr txBox="1"/>
          <p:nvPr/>
        </p:nvSpPr>
        <p:spPr>
          <a:xfrm>
            <a:off x="546276" y="1860067"/>
            <a:ext cx="7530923" cy="420370"/>
          </a:xfrm>
          <a:prstGeom prst="rect">
            <a:avLst/>
          </a:prstGeom>
        </p:spPr>
        <p:txBody>
          <a:bodyPr vert="horz" wrap="square" lIns="0" tIns="11430" rIns="0" bIns="0" rtlCol="0">
            <a:spAutoFit/>
          </a:bodyPr>
          <a:lstStyle/>
          <a:p>
            <a:pPr marL="12700">
              <a:lnSpc>
                <a:spcPct val="100000"/>
              </a:lnSpc>
              <a:spcBef>
                <a:spcPts val="90"/>
              </a:spcBef>
              <a:tabLst>
                <a:tab pos="2803525" algn="l"/>
              </a:tabLst>
            </a:pPr>
            <a:r>
              <a:rPr sz="2450" spc="4310" dirty="0">
                <a:solidFill>
                  <a:srgbClr val="33BC55"/>
                </a:solidFill>
                <a:latin typeface="Wingdings"/>
                <a:cs typeface="Wingdings"/>
              </a:rPr>
              <a:t></a:t>
            </a:r>
            <a:r>
              <a:rPr sz="2600" dirty="0">
                <a:latin typeface="Droid Sans Fallback"/>
                <a:cs typeface="Droid Sans Fallback"/>
              </a:rPr>
              <a:t>对于转移特</a:t>
            </a:r>
            <a:r>
              <a:rPr sz="2600" spc="-10" dirty="0">
                <a:latin typeface="Droid Sans Fallback"/>
                <a:cs typeface="Droid Sans Fallback"/>
              </a:rPr>
              <a:t>征</a:t>
            </a:r>
            <a:r>
              <a:rPr sz="2600" dirty="0">
                <a:latin typeface="Droid Sans Fallback"/>
                <a:cs typeface="Droid Sans Fallback"/>
              </a:rPr>
              <a:t>	的更新方程为</a:t>
            </a:r>
            <a:r>
              <a:rPr sz="2600" spc="-335" dirty="0">
                <a:latin typeface="Droid Sans Fallback"/>
                <a:cs typeface="Droid Sans Fallback"/>
              </a:rPr>
              <a:t>：</a:t>
            </a:r>
            <a:endParaRPr sz="2600" dirty="0">
              <a:latin typeface="Droid Sans Fallback"/>
              <a:cs typeface="Droid Sans Fallback"/>
            </a:endParaRPr>
          </a:p>
        </p:txBody>
      </p:sp>
      <p:sp>
        <p:nvSpPr>
          <p:cNvPr id="5" name="object 5"/>
          <p:cNvSpPr txBox="1"/>
          <p:nvPr/>
        </p:nvSpPr>
        <p:spPr>
          <a:xfrm>
            <a:off x="546277" y="4710582"/>
            <a:ext cx="3078836" cy="420370"/>
          </a:xfrm>
          <a:prstGeom prst="rect">
            <a:avLst/>
          </a:prstGeom>
        </p:spPr>
        <p:txBody>
          <a:bodyPr vert="horz" wrap="square" lIns="0" tIns="11430" rIns="0" bIns="0" rtlCol="0">
            <a:spAutoFit/>
          </a:bodyPr>
          <a:lstStyle/>
          <a:p>
            <a:pPr marL="12700">
              <a:lnSpc>
                <a:spcPct val="100000"/>
              </a:lnSpc>
              <a:spcBef>
                <a:spcPts val="90"/>
              </a:spcBef>
            </a:pPr>
            <a:r>
              <a:rPr sz="2450" spc="4310" dirty="0">
                <a:solidFill>
                  <a:srgbClr val="33BC55"/>
                </a:solidFill>
                <a:latin typeface="Wingdings"/>
                <a:cs typeface="Wingdings"/>
              </a:rPr>
              <a:t></a:t>
            </a:r>
            <a:r>
              <a:rPr sz="2600" dirty="0">
                <a:latin typeface="Droid Sans Fallback"/>
                <a:cs typeface="Droid Sans Fallback"/>
              </a:rPr>
              <a:t>其</a:t>
            </a:r>
            <a:r>
              <a:rPr sz="2600" spc="-1655" dirty="0">
                <a:latin typeface="Droid Sans Fallback"/>
                <a:cs typeface="Droid Sans Fallback"/>
              </a:rPr>
              <a:t>中 </a:t>
            </a:r>
            <a:r>
              <a:rPr sz="2600" spc="-10" dirty="0">
                <a:latin typeface="Droid Sans Fallback"/>
                <a:cs typeface="Droid Sans Fallback"/>
              </a:rPr>
              <a:t>：</a:t>
            </a:r>
            <a:endParaRPr sz="2600" dirty="0">
              <a:latin typeface="Droid Sans Fallback"/>
              <a:cs typeface="Droid Sans Fallback"/>
            </a:endParaRPr>
          </a:p>
        </p:txBody>
      </p:sp>
      <p:sp>
        <p:nvSpPr>
          <p:cNvPr id="6" name="object 6"/>
          <p:cNvSpPr/>
          <p:nvPr/>
        </p:nvSpPr>
        <p:spPr>
          <a:xfrm>
            <a:off x="3625113" y="1894512"/>
            <a:ext cx="359663" cy="37795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809242" y="2385858"/>
            <a:ext cx="7537704" cy="935736"/>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419855" y="3645408"/>
            <a:ext cx="2316479" cy="935736"/>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539495" y="5373623"/>
            <a:ext cx="8369808" cy="774192"/>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775754"/>
            <a:ext cx="6374130" cy="786130"/>
          </a:xfrm>
          <a:prstGeom prst="rect">
            <a:avLst/>
          </a:prstGeom>
        </p:spPr>
        <p:txBody>
          <a:bodyPr vert="horz" wrap="square" lIns="0" tIns="11430" rIns="0" bIns="0" rtlCol="0">
            <a:spAutoFit/>
          </a:bodyPr>
          <a:lstStyle/>
          <a:p>
            <a:pPr marL="12700">
              <a:lnSpc>
                <a:spcPct val="100000"/>
              </a:lnSpc>
              <a:spcBef>
                <a:spcPts val="90"/>
              </a:spcBef>
            </a:pPr>
            <a:r>
              <a:rPr dirty="0"/>
              <a:t>条件随机场的学习算</a:t>
            </a:r>
            <a:r>
              <a:rPr spc="-10" dirty="0"/>
              <a:t>法</a:t>
            </a:r>
          </a:p>
        </p:txBody>
      </p:sp>
      <p:sp>
        <p:nvSpPr>
          <p:cNvPr id="3" name="object 3"/>
          <p:cNvSpPr txBox="1"/>
          <p:nvPr/>
        </p:nvSpPr>
        <p:spPr>
          <a:xfrm>
            <a:off x="2843529" y="1782256"/>
            <a:ext cx="328930" cy="328930"/>
          </a:xfrm>
          <a:prstGeom prst="rect">
            <a:avLst/>
          </a:prstGeom>
        </p:spPr>
        <p:txBody>
          <a:bodyPr vert="horz" wrap="square" lIns="0" tIns="0" rIns="0" bIns="0" rtlCol="0">
            <a:spAutoFit/>
          </a:bodyPr>
          <a:lstStyle/>
          <a:p>
            <a:pPr>
              <a:lnSpc>
                <a:spcPts val="2590"/>
              </a:lnSpc>
            </a:pPr>
            <a:r>
              <a:rPr sz="2600" spc="-10" dirty="0">
                <a:latin typeface="Droid Sans Fallback"/>
                <a:cs typeface="Droid Sans Fallback"/>
              </a:rPr>
              <a:t>：</a:t>
            </a:r>
            <a:endParaRPr sz="2600">
              <a:latin typeface="Droid Sans Fallback"/>
              <a:cs typeface="Droid Sans Fallback"/>
            </a:endParaRPr>
          </a:p>
        </p:txBody>
      </p:sp>
      <p:sp>
        <p:nvSpPr>
          <p:cNvPr id="4" name="object 4"/>
          <p:cNvSpPr txBox="1"/>
          <p:nvPr/>
        </p:nvSpPr>
        <p:spPr>
          <a:xfrm>
            <a:off x="535940" y="1723301"/>
            <a:ext cx="6931660" cy="420370"/>
          </a:xfrm>
          <a:prstGeom prst="rect">
            <a:avLst/>
          </a:prstGeom>
        </p:spPr>
        <p:txBody>
          <a:bodyPr vert="horz" wrap="square" lIns="0" tIns="11430" rIns="0" bIns="0" rtlCol="0">
            <a:spAutoFit/>
          </a:bodyPr>
          <a:lstStyle/>
          <a:p>
            <a:pPr marL="12700">
              <a:lnSpc>
                <a:spcPct val="100000"/>
              </a:lnSpc>
              <a:spcBef>
                <a:spcPts val="90"/>
              </a:spcBef>
              <a:tabLst>
                <a:tab pos="2803525" algn="l"/>
              </a:tabLst>
            </a:pPr>
            <a:r>
              <a:rPr sz="2450" spc="4310" dirty="0">
                <a:solidFill>
                  <a:srgbClr val="33BC55"/>
                </a:solidFill>
                <a:latin typeface="Wingdings"/>
                <a:cs typeface="Wingdings"/>
              </a:rPr>
              <a:t></a:t>
            </a:r>
            <a:r>
              <a:rPr sz="2600" dirty="0">
                <a:latin typeface="Droid Sans Fallback"/>
                <a:cs typeface="Droid Sans Fallback"/>
              </a:rPr>
              <a:t>对于状态特</a:t>
            </a:r>
            <a:r>
              <a:rPr sz="2600" spc="-10" dirty="0">
                <a:latin typeface="Droid Sans Fallback"/>
                <a:cs typeface="Droid Sans Fallback"/>
              </a:rPr>
              <a:t>征</a:t>
            </a:r>
            <a:r>
              <a:rPr sz="2600" dirty="0">
                <a:latin typeface="Droid Sans Fallback"/>
                <a:cs typeface="Droid Sans Fallback"/>
              </a:rPr>
              <a:t>	的更新方程为</a:t>
            </a:r>
            <a:r>
              <a:rPr sz="2600" spc="-335" dirty="0">
                <a:latin typeface="Droid Sans Fallback"/>
                <a:cs typeface="Droid Sans Fallback"/>
              </a:rPr>
              <a:t>：</a:t>
            </a:r>
            <a:endParaRPr sz="2600" dirty="0">
              <a:latin typeface="Droid Sans Fallback"/>
              <a:cs typeface="Droid Sans Fallback"/>
            </a:endParaRPr>
          </a:p>
        </p:txBody>
      </p:sp>
      <p:sp>
        <p:nvSpPr>
          <p:cNvPr id="5" name="object 5"/>
          <p:cNvSpPr txBox="1"/>
          <p:nvPr/>
        </p:nvSpPr>
        <p:spPr>
          <a:xfrm>
            <a:off x="535940" y="4098836"/>
            <a:ext cx="3121660" cy="420370"/>
          </a:xfrm>
          <a:prstGeom prst="rect">
            <a:avLst/>
          </a:prstGeom>
        </p:spPr>
        <p:txBody>
          <a:bodyPr vert="horz" wrap="square" lIns="0" tIns="11430" rIns="0" bIns="0" rtlCol="0">
            <a:spAutoFit/>
          </a:bodyPr>
          <a:lstStyle/>
          <a:p>
            <a:pPr marL="12700">
              <a:lnSpc>
                <a:spcPct val="100000"/>
              </a:lnSpc>
              <a:spcBef>
                <a:spcPts val="90"/>
              </a:spcBef>
            </a:pPr>
            <a:r>
              <a:rPr sz="2450" spc="4310" dirty="0">
                <a:solidFill>
                  <a:srgbClr val="33BC55"/>
                </a:solidFill>
                <a:latin typeface="Wingdings"/>
                <a:cs typeface="Wingdings"/>
              </a:rPr>
              <a:t></a:t>
            </a:r>
            <a:r>
              <a:rPr sz="2600" dirty="0">
                <a:latin typeface="Droid Sans Fallback"/>
                <a:cs typeface="Droid Sans Fallback"/>
              </a:rPr>
              <a:t>其</a:t>
            </a:r>
            <a:r>
              <a:rPr sz="2600" spc="-1655" dirty="0">
                <a:latin typeface="Droid Sans Fallback"/>
                <a:cs typeface="Droid Sans Fallback"/>
              </a:rPr>
              <a:t>中 </a:t>
            </a:r>
            <a:r>
              <a:rPr sz="2600" spc="-10" dirty="0">
                <a:latin typeface="Droid Sans Fallback"/>
                <a:cs typeface="Droid Sans Fallback"/>
              </a:rPr>
              <a:t>：</a:t>
            </a:r>
            <a:endParaRPr sz="2600" dirty="0">
              <a:latin typeface="Droid Sans Fallback"/>
              <a:cs typeface="Droid Sans Fallback"/>
            </a:endParaRPr>
          </a:p>
        </p:txBody>
      </p:sp>
      <p:sp>
        <p:nvSpPr>
          <p:cNvPr id="6" name="object 6"/>
          <p:cNvSpPr txBox="1"/>
          <p:nvPr/>
        </p:nvSpPr>
        <p:spPr>
          <a:xfrm>
            <a:off x="502073" y="5089256"/>
            <a:ext cx="8608060" cy="811761"/>
          </a:xfrm>
          <a:prstGeom prst="rect">
            <a:avLst/>
          </a:prstGeom>
        </p:spPr>
        <p:txBody>
          <a:bodyPr vert="horz" wrap="square" lIns="0" tIns="11430" rIns="0" bIns="0" rtlCol="0">
            <a:spAutoFit/>
          </a:bodyPr>
          <a:lstStyle/>
          <a:p>
            <a:pPr marL="12700">
              <a:lnSpc>
                <a:spcPct val="100000"/>
              </a:lnSpc>
              <a:spcBef>
                <a:spcPts val="90"/>
              </a:spcBef>
            </a:pPr>
            <a:r>
              <a:rPr sz="2450" spc="4310" dirty="0">
                <a:solidFill>
                  <a:srgbClr val="33BC55"/>
                </a:solidFill>
                <a:latin typeface="Wingdings"/>
                <a:cs typeface="Wingdings"/>
              </a:rPr>
              <a:t></a:t>
            </a:r>
            <a:r>
              <a:rPr sz="2600" dirty="0" err="1">
                <a:latin typeface="Droid Sans Fallback"/>
                <a:cs typeface="Droid Sans Fallback"/>
              </a:rPr>
              <a:t>因担心</a:t>
            </a:r>
            <a:r>
              <a:rPr sz="2600" spc="-140" dirty="0" err="1">
                <a:latin typeface="Georgia"/>
                <a:cs typeface="Georgia"/>
              </a:rPr>
              <a:t>S</a:t>
            </a:r>
            <a:r>
              <a:rPr sz="2600" dirty="0" err="1">
                <a:latin typeface="Droid Sans Fallback"/>
                <a:cs typeface="Droid Sans Fallback"/>
              </a:rPr>
              <a:t>过大</a:t>
            </a:r>
            <a:r>
              <a:rPr sz="2600" dirty="0" smtClean="0">
                <a:latin typeface="Droid Sans Fallback"/>
                <a:cs typeface="Droid Sans Fallback"/>
              </a:rPr>
              <a:t>，</a:t>
            </a:r>
            <a:r>
              <a:rPr lang="zh-CN" altLang="en-US" sz="2600" dirty="0" smtClean="0">
                <a:latin typeface="Droid Sans Fallback"/>
                <a:cs typeface="Droid Sans Fallback"/>
              </a:rPr>
              <a:t>每步迭代增量向量会较小，收敛较慢算法</a:t>
            </a:r>
            <a:r>
              <a:rPr lang="en-US" altLang="zh-CN" sz="2600" dirty="0" smtClean="0">
                <a:latin typeface="Droid Sans Fallback"/>
                <a:cs typeface="Droid Sans Fallback"/>
              </a:rPr>
              <a:t>T</a:t>
            </a:r>
            <a:r>
              <a:rPr lang="zh-CN" altLang="en-US" sz="2600" dirty="0" smtClean="0">
                <a:latin typeface="Droid Sans Fallback"/>
                <a:cs typeface="Droid Sans Fallback"/>
              </a:rPr>
              <a:t>：</a:t>
            </a:r>
            <a:r>
              <a:rPr sz="2600" dirty="0" err="1" smtClean="0">
                <a:latin typeface="Droid Sans Fallback"/>
                <a:cs typeface="Droid Sans Fallback"/>
              </a:rPr>
              <a:t>每个观测序列</a:t>
            </a:r>
            <a:r>
              <a:rPr sz="2600" spc="-65" dirty="0" err="1">
                <a:latin typeface="Georgia"/>
                <a:cs typeface="Georgia"/>
              </a:rPr>
              <a:t>x</a:t>
            </a:r>
            <a:r>
              <a:rPr sz="2600" dirty="0" err="1">
                <a:latin typeface="Droid Sans Fallback"/>
                <a:cs typeface="Droid Sans Fallback"/>
              </a:rPr>
              <a:t>计算其特征最</a:t>
            </a:r>
            <a:r>
              <a:rPr sz="2600" spc="-1650" dirty="0" err="1">
                <a:latin typeface="Droid Sans Fallback"/>
                <a:cs typeface="Droid Sans Fallback"/>
              </a:rPr>
              <a:t>大</a:t>
            </a:r>
            <a:r>
              <a:rPr sz="2600" spc="-1650" dirty="0">
                <a:latin typeface="Droid Sans Fallback"/>
                <a:cs typeface="Droid Sans Fallback"/>
              </a:rPr>
              <a:t> </a:t>
            </a:r>
            <a:r>
              <a:rPr sz="2600" spc="-10" dirty="0">
                <a:latin typeface="Droid Sans Fallback"/>
                <a:cs typeface="Droid Sans Fallback"/>
              </a:rPr>
              <a:t>值</a:t>
            </a:r>
            <a:endParaRPr sz="2600" dirty="0">
              <a:latin typeface="Droid Sans Fallback"/>
              <a:cs typeface="Droid Sans Fallback"/>
            </a:endParaRPr>
          </a:p>
        </p:txBody>
      </p:sp>
      <p:sp>
        <p:nvSpPr>
          <p:cNvPr id="7" name="object 7"/>
          <p:cNvSpPr txBox="1"/>
          <p:nvPr/>
        </p:nvSpPr>
        <p:spPr>
          <a:xfrm>
            <a:off x="535940" y="6013361"/>
            <a:ext cx="339090" cy="401955"/>
          </a:xfrm>
          <a:prstGeom prst="rect">
            <a:avLst/>
          </a:prstGeom>
        </p:spPr>
        <p:txBody>
          <a:bodyPr vert="horz" wrap="square" lIns="0" tIns="15240" rIns="0" bIns="0" rtlCol="0">
            <a:spAutoFit/>
          </a:bodyPr>
          <a:lstStyle/>
          <a:p>
            <a:pPr marL="12700">
              <a:lnSpc>
                <a:spcPct val="100000"/>
              </a:lnSpc>
              <a:spcBef>
                <a:spcPts val="120"/>
              </a:spcBef>
            </a:pPr>
            <a:r>
              <a:rPr sz="2450" spc="4310" dirty="0">
                <a:solidFill>
                  <a:srgbClr val="33BC55"/>
                </a:solidFill>
                <a:latin typeface="Wingdings"/>
                <a:cs typeface="Wingdings"/>
              </a:rPr>
              <a:t></a:t>
            </a:r>
            <a:endParaRPr sz="2450">
              <a:latin typeface="Wingdings"/>
              <a:cs typeface="Wingdings"/>
            </a:endParaRPr>
          </a:p>
        </p:txBody>
      </p:sp>
      <p:sp>
        <p:nvSpPr>
          <p:cNvPr id="8" name="object 8"/>
          <p:cNvSpPr txBox="1"/>
          <p:nvPr/>
        </p:nvSpPr>
        <p:spPr>
          <a:xfrm>
            <a:off x="1355002" y="6041085"/>
            <a:ext cx="1664971" cy="333425"/>
          </a:xfrm>
          <a:prstGeom prst="rect">
            <a:avLst/>
          </a:prstGeom>
        </p:spPr>
        <p:txBody>
          <a:bodyPr vert="horz" wrap="square" lIns="0" tIns="0" rIns="0" bIns="0" rtlCol="0">
            <a:spAutoFit/>
          </a:bodyPr>
          <a:lstStyle/>
          <a:p>
            <a:pPr>
              <a:lnSpc>
                <a:spcPts val="2590"/>
              </a:lnSpc>
            </a:pPr>
            <a:r>
              <a:rPr sz="2600" dirty="0">
                <a:latin typeface="Droid Sans Fallback"/>
                <a:cs typeface="Droid Sans Fallback"/>
              </a:rPr>
              <a:t>利用前</a:t>
            </a:r>
            <a:r>
              <a:rPr sz="2600" spc="-10" dirty="0">
                <a:latin typeface="Droid Sans Fallback"/>
                <a:cs typeface="Droid Sans Fallback"/>
              </a:rPr>
              <a:t>向</a:t>
            </a:r>
            <a:endParaRPr sz="2600" dirty="0">
              <a:latin typeface="Droid Sans Fallback"/>
              <a:cs typeface="Droid Sans Fallback"/>
            </a:endParaRPr>
          </a:p>
        </p:txBody>
      </p:sp>
      <p:sp>
        <p:nvSpPr>
          <p:cNvPr id="9" name="object 9"/>
          <p:cNvSpPr txBox="1"/>
          <p:nvPr/>
        </p:nvSpPr>
        <p:spPr>
          <a:xfrm>
            <a:off x="2735155" y="5997612"/>
            <a:ext cx="3328671" cy="420370"/>
          </a:xfrm>
          <a:prstGeom prst="rect">
            <a:avLst/>
          </a:prstGeom>
        </p:spPr>
        <p:txBody>
          <a:bodyPr vert="horz" wrap="square" lIns="0" tIns="11430" rIns="0" bIns="0" rtlCol="0">
            <a:spAutoFit/>
          </a:bodyPr>
          <a:lstStyle/>
          <a:p>
            <a:pPr marL="12700">
              <a:lnSpc>
                <a:spcPct val="100000"/>
              </a:lnSpc>
              <a:spcBef>
                <a:spcPts val="90"/>
              </a:spcBef>
            </a:pPr>
            <a:r>
              <a:rPr sz="2600" spc="-45" dirty="0">
                <a:latin typeface="Georgia"/>
                <a:cs typeface="Georgia"/>
              </a:rPr>
              <a:t>-</a:t>
            </a:r>
            <a:r>
              <a:rPr sz="2600" dirty="0">
                <a:latin typeface="Droid Sans Fallback"/>
                <a:cs typeface="Droid Sans Fallback"/>
              </a:rPr>
              <a:t>后向公式计算</a:t>
            </a:r>
            <a:r>
              <a:rPr sz="2600" spc="-20" dirty="0">
                <a:latin typeface="Georgia"/>
                <a:cs typeface="Georgia"/>
              </a:rPr>
              <a:t>T(</a:t>
            </a:r>
            <a:r>
              <a:rPr sz="2600" spc="-65" dirty="0">
                <a:latin typeface="Georgia"/>
                <a:cs typeface="Georgia"/>
              </a:rPr>
              <a:t>x</a:t>
            </a:r>
            <a:r>
              <a:rPr sz="2600" spc="-20" dirty="0">
                <a:latin typeface="Georgia"/>
                <a:cs typeface="Georgia"/>
              </a:rPr>
              <a:t>)</a:t>
            </a:r>
            <a:r>
              <a:rPr sz="2600" spc="-240" dirty="0">
                <a:latin typeface="Georgia"/>
                <a:cs typeface="Georgia"/>
              </a:rPr>
              <a:t>=</a:t>
            </a:r>
            <a:r>
              <a:rPr sz="2600" spc="15" dirty="0">
                <a:latin typeface="Georgia"/>
                <a:cs typeface="Georgia"/>
              </a:rPr>
              <a:t>t</a:t>
            </a:r>
            <a:endParaRPr sz="2600" dirty="0">
              <a:latin typeface="Georgia"/>
              <a:cs typeface="Georgia"/>
            </a:endParaRPr>
          </a:p>
        </p:txBody>
      </p:sp>
      <p:sp>
        <p:nvSpPr>
          <p:cNvPr id="10" name="object 10"/>
          <p:cNvSpPr/>
          <p:nvPr/>
        </p:nvSpPr>
        <p:spPr>
          <a:xfrm>
            <a:off x="3508248" y="1764791"/>
            <a:ext cx="359664" cy="377951"/>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1331975" y="2350007"/>
            <a:ext cx="6696456" cy="862584"/>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3133344" y="3142488"/>
            <a:ext cx="2737104" cy="1063752"/>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2362200" y="4202570"/>
            <a:ext cx="6364223" cy="862584"/>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6007523" y="6096077"/>
            <a:ext cx="2249424" cy="509016"/>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2841" y="487730"/>
            <a:ext cx="6374130" cy="786130"/>
          </a:xfrm>
          <a:prstGeom prst="rect">
            <a:avLst/>
          </a:prstGeom>
        </p:spPr>
        <p:txBody>
          <a:bodyPr vert="horz" wrap="square" lIns="0" tIns="11430" rIns="0" bIns="0" rtlCol="0">
            <a:spAutoFit/>
          </a:bodyPr>
          <a:lstStyle/>
          <a:p>
            <a:pPr marL="12700">
              <a:lnSpc>
                <a:spcPct val="100000"/>
              </a:lnSpc>
              <a:spcBef>
                <a:spcPts val="90"/>
              </a:spcBef>
            </a:pPr>
            <a:r>
              <a:rPr sz="5000" dirty="0">
                <a:solidFill>
                  <a:srgbClr val="004646"/>
                </a:solidFill>
                <a:latin typeface="Droid Sans Fallback"/>
                <a:cs typeface="Droid Sans Fallback"/>
              </a:rPr>
              <a:t>条件随机场的学习算</a:t>
            </a:r>
            <a:r>
              <a:rPr sz="5000" spc="-10" dirty="0">
                <a:solidFill>
                  <a:srgbClr val="004646"/>
                </a:solidFill>
                <a:latin typeface="Droid Sans Fallback"/>
                <a:cs typeface="Droid Sans Fallback"/>
              </a:rPr>
              <a:t>法</a:t>
            </a:r>
            <a:endParaRPr sz="5000">
              <a:latin typeface="Droid Sans Fallback"/>
              <a:cs typeface="Droid Sans Fallback"/>
            </a:endParaRPr>
          </a:p>
        </p:txBody>
      </p:sp>
      <p:sp>
        <p:nvSpPr>
          <p:cNvPr id="3" name="object 3"/>
          <p:cNvSpPr txBox="1"/>
          <p:nvPr/>
        </p:nvSpPr>
        <p:spPr>
          <a:xfrm>
            <a:off x="546277" y="2004720"/>
            <a:ext cx="6281420" cy="420370"/>
          </a:xfrm>
          <a:prstGeom prst="rect">
            <a:avLst/>
          </a:prstGeom>
        </p:spPr>
        <p:txBody>
          <a:bodyPr vert="horz" wrap="square" lIns="0" tIns="11430" rIns="0" bIns="0" rtlCol="0">
            <a:spAutoFit/>
          </a:bodyPr>
          <a:lstStyle/>
          <a:p>
            <a:pPr marL="12700">
              <a:lnSpc>
                <a:spcPct val="100000"/>
              </a:lnSpc>
              <a:spcBef>
                <a:spcPts val="90"/>
              </a:spcBef>
            </a:pPr>
            <a:r>
              <a:rPr sz="2450" spc="4310" dirty="0">
                <a:solidFill>
                  <a:srgbClr val="33BC55"/>
                </a:solidFill>
                <a:latin typeface="Wingdings"/>
                <a:cs typeface="Wingdings"/>
              </a:rPr>
              <a:t></a:t>
            </a:r>
            <a:r>
              <a:rPr sz="2600" dirty="0">
                <a:latin typeface="Droid Sans Fallback"/>
                <a:cs typeface="Droid Sans Fallback"/>
              </a:rPr>
              <a:t>关于转移特征参数的更新方程可以写</a:t>
            </a:r>
            <a:r>
              <a:rPr sz="2600" spc="-1655" dirty="0">
                <a:latin typeface="Droid Sans Fallback"/>
                <a:cs typeface="Droid Sans Fallback"/>
              </a:rPr>
              <a:t>成 </a:t>
            </a:r>
            <a:r>
              <a:rPr sz="2600" spc="-10" dirty="0">
                <a:latin typeface="Droid Sans Fallback"/>
                <a:cs typeface="Droid Sans Fallback"/>
              </a:rPr>
              <a:t>：</a:t>
            </a:r>
            <a:endParaRPr sz="2600">
              <a:latin typeface="Droid Sans Fallback"/>
              <a:cs typeface="Droid Sans Fallback"/>
            </a:endParaRPr>
          </a:p>
        </p:txBody>
      </p:sp>
      <p:sp>
        <p:nvSpPr>
          <p:cNvPr id="4" name="object 4"/>
          <p:cNvSpPr/>
          <p:nvPr/>
        </p:nvSpPr>
        <p:spPr>
          <a:xfrm>
            <a:off x="252984" y="2420111"/>
            <a:ext cx="8177783" cy="381609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79831" y="6263640"/>
            <a:ext cx="7135368" cy="40538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7309104" y="6263640"/>
            <a:ext cx="1639824" cy="374903"/>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2841" y="487730"/>
            <a:ext cx="6374130" cy="786130"/>
          </a:xfrm>
          <a:prstGeom prst="rect">
            <a:avLst/>
          </a:prstGeom>
        </p:spPr>
        <p:txBody>
          <a:bodyPr vert="horz" wrap="square" lIns="0" tIns="11430" rIns="0" bIns="0" rtlCol="0">
            <a:spAutoFit/>
          </a:bodyPr>
          <a:lstStyle/>
          <a:p>
            <a:pPr marL="12700">
              <a:lnSpc>
                <a:spcPct val="100000"/>
              </a:lnSpc>
              <a:spcBef>
                <a:spcPts val="90"/>
              </a:spcBef>
            </a:pPr>
            <a:r>
              <a:rPr sz="5000" dirty="0">
                <a:solidFill>
                  <a:srgbClr val="004646"/>
                </a:solidFill>
                <a:latin typeface="Droid Sans Fallback"/>
                <a:cs typeface="Droid Sans Fallback"/>
              </a:rPr>
              <a:t>条件随机场的学习算</a:t>
            </a:r>
            <a:r>
              <a:rPr sz="5000" spc="-10" dirty="0">
                <a:solidFill>
                  <a:srgbClr val="004646"/>
                </a:solidFill>
                <a:latin typeface="Droid Sans Fallback"/>
                <a:cs typeface="Droid Sans Fallback"/>
              </a:rPr>
              <a:t>法</a:t>
            </a:r>
            <a:endParaRPr sz="5000">
              <a:latin typeface="Droid Sans Fallback"/>
              <a:cs typeface="Droid Sans Fallback"/>
            </a:endParaRPr>
          </a:p>
        </p:txBody>
      </p:sp>
      <p:sp>
        <p:nvSpPr>
          <p:cNvPr id="3" name="object 3"/>
          <p:cNvSpPr txBox="1"/>
          <p:nvPr/>
        </p:nvSpPr>
        <p:spPr>
          <a:xfrm>
            <a:off x="546276" y="2004720"/>
            <a:ext cx="7073723" cy="420370"/>
          </a:xfrm>
          <a:prstGeom prst="rect">
            <a:avLst/>
          </a:prstGeom>
        </p:spPr>
        <p:txBody>
          <a:bodyPr vert="horz" wrap="square" lIns="0" tIns="11430" rIns="0" bIns="0" rtlCol="0">
            <a:spAutoFit/>
          </a:bodyPr>
          <a:lstStyle/>
          <a:p>
            <a:pPr marL="12700">
              <a:lnSpc>
                <a:spcPct val="100000"/>
              </a:lnSpc>
              <a:spcBef>
                <a:spcPts val="90"/>
              </a:spcBef>
            </a:pPr>
            <a:r>
              <a:rPr sz="2450" spc="4310" dirty="0">
                <a:solidFill>
                  <a:srgbClr val="33BC55"/>
                </a:solidFill>
                <a:latin typeface="Wingdings"/>
                <a:cs typeface="Wingdings"/>
              </a:rPr>
              <a:t></a:t>
            </a:r>
            <a:r>
              <a:rPr sz="2600" dirty="0">
                <a:latin typeface="Droid Sans Fallback"/>
                <a:cs typeface="Droid Sans Fallback"/>
              </a:rPr>
              <a:t>关于状态特征的参数更新方程可以写</a:t>
            </a:r>
            <a:r>
              <a:rPr sz="2600" spc="-1655" dirty="0">
                <a:latin typeface="Droid Sans Fallback"/>
                <a:cs typeface="Droid Sans Fallback"/>
              </a:rPr>
              <a:t>成 </a:t>
            </a:r>
            <a:r>
              <a:rPr sz="2600" spc="-10" dirty="0">
                <a:latin typeface="Droid Sans Fallback"/>
                <a:cs typeface="Droid Sans Fallback"/>
              </a:rPr>
              <a:t>：</a:t>
            </a:r>
            <a:endParaRPr sz="2600" dirty="0">
              <a:latin typeface="Droid Sans Fallback"/>
              <a:cs typeface="Droid Sans Fallback"/>
            </a:endParaRPr>
          </a:p>
        </p:txBody>
      </p:sp>
      <p:sp>
        <p:nvSpPr>
          <p:cNvPr id="4" name="object 4"/>
          <p:cNvSpPr/>
          <p:nvPr/>
        </p:nvSpPr>
        <p:spPr>
          <a:xfrm>
            <a:off x="829055" y="2420111"/>
            <a:ext cx="7555992" cy="35996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6679" y="6092952"/>
            <a:ext cx="4895088" cy="37185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148071" y="6092952"/>
            <a:ext cx="2319528" cy="35966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7452359" y="6092952"/>
            <a:ext cx="1584959" cy="316992"/>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487730"/>
            <a:ext cx="6374130" cy="786130"/>
          </a:xfrm>
          <a:prstGeom prst="rect">
            <a:avLst/>
          </a:prstGeom>
        </p:spPr>
        <p:txBody>
          <a:bodyPr vert="horz" wrap="square" lIns="0" tIns="11430" rIns="0" bIns="0" rtlCol="0">
            <a:spAutoFit/>
          </a:bodyPr>
          <a:lstStyle/>
          <a:p>
            <a:pPr marL="12700">
              <a:lnSpc>
                <a:spcPct val="100000"/>
              </a:lnSpc>
              <a:spcBef>
                <a:spcPts val="90"/>
              </a:spcBef>
            </a:pPr>
            <a:r>
              <a:rPr dirty="0"/>
              <a:t>条件随机场的学习算</a:t>
            </a:r>
            <a:r>
              <a:rPr spc="-10" dirty="0"/>
              <a:t>法</a:t>
            </a:r>
          </a:p>
        </p:txBody>
      </p:sp>
      <p:sp>
        <p:nvSpPr>
          <p:cNvPr id="3" name="object 3"/>
          <p:cNvSpPr txBox="1"/>
          <p:nvPr/>
        </p:nvSpPr>
        <p:spPr>
          <a:xfrm>
            <a:off x="546276" y="2004720"/>
            <a:ext cx="3263723" cy="420370"/>
          </a:xfrm>
          <a:prstGeom prst="rect">
            <a:avLst/>
          </a:prstGeom>
        </p:spPr>
        <p:txBody>
          <a:bodyPr vert="horz" wrap="square" lIns="0" tIns="11430" rIns="0" bIns="0" rtlCol="0">
            <a:spAutoFit/>
          </a:bodyPr>
          <a:lstStyle/>
          <a:p>
            <a:pPr marL="12700">
              <a:lnSpc>
                <a:spcPct val="100000"/>
              </a:lnSpc>
              <a:spcBef>
                <a:spcPts val="90"/>
              </a:spcBef>
            </a:pPr>
            <a:r>
              <a:rPr sz="2450" spc="4310" dirty="0">
                <a:solidFill>
                  <a:srgbClr val="33BC55"/>
                </a:solidFill>
                <a:latin typeface="Wingdings"/>
                <a:cs typeface="Wingdings"/>
              </a:rPr>
              <a:t></a:t>
            </a:r>
            <a:r>
              <a:rPr sz="2600" dirty="0">
                <a:latin typeface="Droid Sans Fallback"/>
                <a:cs typeface="Droid Sans Fallback"/>
              </a:rPr>
              <a:t>拟牛顿</a:t>
            </a:r>
            <a:r>
              <a:rPr sz="2600" spc="-1655" dirty="0">
                <a:latin typeface="Droid Sans Fallback"/>
                <a:cs typeface="Droid Sans Fallback"/>
              </a:rPr>
              <a:t>法 </a:t>
            </a:r>
            <a:r>
              <a:rPr sz="2600" spc="-10" dirty="0">
                <a:latin typeface="Droid Sans Fallback"/>
                <a:cs typeface="Droid Sans Fallback"/>
              </a:rPr>
              <a:t>：</a:t>
            </a:r>
            <a:endParaRPr sz="2600" dirty="0">
              <a:latin typeface="Droid Sans Fallback"/>
              <a:cs typeface="Droid Sans Fallback"/>
            </a:endParaRPr>
          </a:p>
        </p:txBody>
      </p:sp>
      <p:sp>
        <p:nvSpPr>
          <p:cNvPr id="4" name="object 4"/>
          <p:cNvSpPr txBox="1"/>
          <p:nvPr/>
        </p:nvSpPr>
        <p:spPr>
          <a:xfrm>
            <a:off x="546276" y="4379620"/>
            <a:ext cx="8597723" cy="411651"/>
          </a:xfrm>
          <a:prstGeom prst="rect">
            <a:avLst/>
          </a:prstGeom>
        </p:spPr>
        <p:txBody>
          <a:bodyPr vert="horz" wrap="square" lIns="0" tIns="11430" rIns="0" bIns="0" rtlCol="0">
            <a:spAutoFit/>
          </a:bodyPr>
          <a:lstStyle/>
          <a:p>
            <a:pPr marL="12700">
              <a:lnSpc>
                <a:spcPct val="100000"/>
              </a:lnSpc>
              <a:spcBef>
                <a:spcPts val="90"/>
              </a:spcBef>
            </a:pPr>
            <a:r>
              <a:rPr sz="2450" spc="4310" dirty="0">
                <a:solidFill>
                  <a:srgbClr val="33BC55"/>
                </a:solidFill>
                <a:latin typeface="Wingdings"/>
                <a:cs typeface="Wingdings"/>
              </a:rPr>
              <a:t></a:t>
            </a:r>
            <a:r>
              <a:rPr sz="2600" dirty="0" err="1">
                <a:latin typeface="Droid Sans Fallback"/>
                <a:cs typeface="Droid Sans Fallback"/>
              </a:rPr>
              <a:t>学习的优化目标函</a:t>
            </a:r>
            <a:r>
              <a:rPr sz="2600" spc="-1655" dirty="0" err="1">
                <a:latin typeface="Droid Sans Fallback"/>
                <a:cs typeface="Droid Sans Fallback"/>
              </a:rPr>
              <a:t>数</a:t>
            </a:r>
            <a:r>
              <a:rPr sz="2600" spc="-1655" dirty="0">
                <a:latin typeface="Droid Sans Fallback"/>
                <a:cs typeface="Droid Sans Fallback"/>
              </a:rPr>
              <a:t> </a:t>
            </a:r>
            <a:r>
              <a:rPr sz="2600" spc="-10" dirty="0" smtClean="0">
                <a:latin typeface="Droid Sans Fallback"/>
                <a:cs typeface="Droid Sans Fallback"/>
              </a:rPr>
              <a:t>：</a:t>
            </a:r>
            <a:r>
              <a:rPr lang="zh-CN" altLang="en-US" sz="2600" spc="-10" dirty="0" smtClean="0">
                <a:latin typeface="Droid Sans Fallback"/>
                <a:cs typeface="Droid Sans Fallback"/>
              </a:rPr>
              <a:t>最大化对数似然</a:t>
            </a:r>
            <a:r>
              <a:rPr lang="en-US" altLang="zh-CN" sz="2600" spc="-10" dirty="0" smtClean="0">
                <a:latin typeface="Droid Sans Fallback"/>
                <a:cs typeface="Droid Sans Fallback"/>
              </a:rPr>
              <a:t>=</a:t>
            </a:r>
            <a:r>
              <a:rPr lang="zh-CN" altLang="en-US" sz="2600" spc="-10" dirty="0" smtClean="0">
                <a:latin typeface="Droid Sans Fallback"/>
                <a:cs typeface="Droid Sans Fallback"/>
              </a:rPr>
              <a:t>最小化</a:t>
            </a:r>
            <a:r>
              <a:rPr lang="en-US" altLang="zh-CN" sz="2600" spc="-10" dirty="0" smtClean="0">
                <a:latin typeface="Droid Sans Fallback"/>
                <a:cs typeface="Droid Sans Fallback"/>
              </a:rPr>
              <a:t>f(w)</a:t>
            </a:r>
            <a:endParaRPr sz="2600" dirty="0">
              <a:latin typeface="Droid Sans Fallback"/>
              <a:cs typeface="Droid Sans Fallback"/>
            </a:endParaRPr>
          </a:p>
        </p:txBody>
      </p:sp>
      <p:sp>
        <p:nvSpPr>
          <p:cNvPr id="5" name="object 5"/>
          <p:cNvSpPr txBox="1"/>
          <p:nvPr/>
        </p:nvSpPr>
        <p:spPr>
          <a:xfrm>
            <a:off x="546277" y="5804560"/>
            <a:ext cx="3639820" cy="420370"/>
          </a:xfrm>
          <a:prstGeom prst="rect">
            <a:avLst/>
          </a:prstGeom>
        </p:spPr>
        <p:txBody>
          <a:bodyPr vert="horz" wrap="square" lIns="0" tIns="11430" rIns="0" bIns="0" rtlCol="0">
            <a:spAutoFit/>
          </a:bodyPr>
          <a:lstStyle/>
          <a:p>
            <a:pPr marL="12700">
              <a:lnSpc>
                <a:spcPct val="100000"/>
              </a:lnSpc>
              <a:spcBef>
                <a:spcPts val="90"/>
              </a:spcBef>
            </a:pPr>
            <a:r>
              <a:rPr sz="2450" spc="4310" dirty="0">
                <a:solidFill>
                  <a:srgbClr val="33BC55"/>
                </a:solidFill>
                <a:latin typeface="Wingdings"/>
                <a:cs typeface="Wingdings"/>
              </a:rPr>
              <a:t></a:t>
            </a:r>
            <a:r>
              <a:rPr sz="2600" dirty="0">
                <a:latin typeface="Droid Sans Fallback"/>
                <a:cs typeface="Droid Sans Fallback"/>
              </a:rPr>
              <a:t>梯度函</a:t>
            </a:r>
            <a:r>
              <a:rPr sz="2600" spc="-1655" dirty="0">
                <a:latin typeface="Droid Sans Fallback"/>
                <a:cs typeface="Droid Sans Fallback"/>
              </a:rPr>
              <a:t>数 </a:t>
            </a:r>
            <a:r>
              <a:rPr sz="2600" spc="-10" dirty="0">
                <a:latin typeface="Droid Sans Fallback"/>
                <a:cs typeface="Droid Sans Fallback"/>
              </a:rPr>
              <a:t>：</a:t>
            </a:r>
            <a:endParaRPr sz="2600" dirty="0">
              <a:latin typeface="Droid Sans Fallback"/>
              <a:cs typeface="Droid Sans Fallback"/>
            </a:endParaRPr>
          </a:p>
        </p:txBody>
      </p:sp>
      <p:sp>
        <p:nvSpPr>
          <p:cNvPr id="6" name="object 6"/>
          <p:cNvSpPr/>
          <p:nvPr/>
        </p:nvSpPr>
        <p:spPr>
          <a:xfrm>
            <a:off x="3372611" y="1771801"/>
            <a:ext cx="4837176" cy="194462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095" y="4867655"/>
            <a:ext cx="9137904" cy="862584"/>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168737" y="5903011"/>
            <a:ext cx="5468112" cy="792480"/>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2841" y="487730"/>
            <a:ext cx="6374130" cy="786130"/>
          </a:xfrm>
          <a:prstGeom prst="rect">
            <a:avLst/>
          </a:prstGeom>
        </p:spPr>
        <p:txBody>
          <a:bodyPr vert="horz" wrap="square" lIns="0" tIns="11430" rIns="0" bIns="0" rtlCol="0">
            <a:spAutoFit/>
          </a:bodyPr>
          <a:lstStyle/>
          <a:p>
            <a:pPr marL="12700">
              <a:lnSpc>
                <a:spcPct val="100000"/>
              </a:lnSpc>
              <a:spcBef>
                <a:spcPts val="90"/>
              </a:spcBef>
            </a:pPr>
            <a:r>
              <a:rPr sz="5000" dirty="0">
                <a:solidFill>
                  <a:srgbClr val="004646"/>
                </a:solidFill>
                <a:latin typeface="Droid Sans Fallback"/>
                <a:cs typeface="Droid Sans Fallback"/>
              </a:rPr>
              <a:t>条件随机场的学习算</a:t>
            </a:r>
            <a:r>
              <a:rPr sz="5000" spc="-10" dirty="0">
                <a:solidFill>
                  <a:srgbClr val="004646"/>
                </a:solidFill>
                <a:latin typeface="Droid Sans Fallback"/>
                <a:cs typeface="Droid Sans Fallback"/>
              </a:rPr>
              <a:t>法</a:t>
            </a:r>
            <a:endParaRPr sz="5000">
              <a:latin typeface="Droid Sans Fallback"/>
              <a:cs typeface="Droid Sans Fallback"/>
            </a:endParaRPr>
          </a:p>
        </p:txBody>
      </p:sp>
      <p:sp>
        <p:nvSpPr>
          <p:cNvPr id="3" name="object 3"/>
          <p:cNvSpPr txBox="1"/>
          <p:nvPr/>
        </p:nvSpPr>
        <p:spPr>
          <a:xfrm>
            <a:off x="402272" y="1500022"/>
            <a:ext cx="7751128" cy="420370"/>
          </a:xfrm>
          <a:prstGeom prst="rect">
            <a:avLst/>
          </a:prstGeom>
        </p:spPr>
        <p:txBody>
          <a:bodyPr vert="horz" wrap="square" lIns="0" tIns="11430" rIns="0" bIns="0" rtlCol="0">
            <a:spAutoFit/>
          </a:bodyPr>
          <a:lstStyle/>
          <a:p>
            <a:pPr marL="12700">
              <a:lnSpc>
                <a:spcPct val="100000"/>
              </a:lnSpc>
              <a:spcBef>
                <a:spcPts val="90"/>
              </a:spcBef>
            </a:pPr>
            <a:r>
              <a:rPr sz="2450" spc="4310" dirty="0">
                <a:solidFill>
                  <a:srgbClr val="33BC55"/>
                </a:solidFill>
                <a:latin typeface="Wingdings"/>
                <a:cs typeface="Wingdings"/>
              </a:rPr>
              <a:t></a:t>
            </a:r>
            <a:r>
              <a:rPr sz="2600" dirty="0">
                <a:latin typeface="Droid Sans Fallback"/>
                <a:cs typeface="Droid Sans Fallback"/>
              </a:rPr>
              <a:t>条件随机场模型学习的</a:t>
            </a:r>
            <a:r>
              <a:rPr sz="2600" spc="-150" dirty="0">
                <a:latin typeface="Georgia"/>
                <a:cs typeface="Georgia"/>
              </a:rPr>
              <a:t>B</a:t>
            </a:r>
            <a:r>
              <a:rPr sz="2600" spc="-229" dirty="0">
                <a:latin typeface="Georgia"/>
                <a:cs typeface="Georgia"/>
              </a:rPr>
              <a:t>F</a:t>
            </a:r>
            <a:r>
              <a:rPr sz="2600" spc="-70" dirty="0">
                <a:latin typeface="Georgia"/>
                <a:cs typeface="Georgia"/>
              </a:rPr>
              <a:t>G</a:t>
            </a:r>
            <a:r>
              <a:rPr sz="2600" spc="-140" dirty="0">
                <a:latin typeface="Georgia"/>
                <a:cs typeface="Georgia"/>
              </a:rPr>
              <a:t>S</a:t>
            </a:r>
            <a:r>
              <a:rPr sz="2600" spc="-1645" dirty="0">
                <a:latin typeface="Droid Sans Fallback"/>
                <a:cs typeface="Droid Sans Fallback"/>
              </a:rPr>
              <a:t>算 </a:t>
            </a:r>
            <a:r>
              <a:rPr sz="2600" spc="-10" dirty="0">
                <a:latin typeface="Droid Sans Fallback"/>
                <a:cs typeface="Droid Sans Fallback"/>
              </a:rPr>
              <a:t>法</a:t>
            </a:r>
            <a:endParaRPr sz="2600" dirty="0">
              <a:latin typeface="Droid Sans Fallback"/>
              <a:cs typeface="Droid Sans Fallback"/>
            </a:endParaRPr>
          </a:p>
        </p:txBody>
      </p:sp>
      <p:sp>
        <p:nvSpPr>
          <p:cNvPr id="4" name="object 4"/>
          <p:cNvSpPr/>
          <p:nvPr/>
        </p:nvSpPr>
        <p:spPr>
          <a:xfrm>
            <a:off x="323088" y="2420111"/>
            <a:ext cx="8497824" cy="2807207"/>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194560" y="5443728"/>
            <a:ext cx="4965192" cy="57607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2841" y="487730"/>
            <a:ext cx="6374130" cy="786130"/>
          </a:xfrm>
          <a:prstGeom prst="rect">
            <a:avLst/>
          </a:prstGeom>
        </p:spPr>
        <p:txBody>
          <a:bodyPr vert="horz" wrap="square" lIns="0" tIns="11430" rIns="0" bIns="0" rtlCol="0">
            <a:spAutoFit/>
          </a:bodyPr>
          <a:lstStyle/>
          <a:p>
            <a:pPr marL="12700">
              <a:lnSpc>
                <a:spcPct val="100000"/>
              </a:lnSpc>
              <a:spcBef>
                <a:spcPts val="90"/>
              </a:spcBef>
            </a:pPr>
            <a:r>
              <a:rPr sz="5000" dirty="0">
                <a:solidFill>
                  <a:srgbClr val="004646"/>
                </a:solidFill>
                <a:latin typeface="Droid Sans Fallback"/>
                <a:cs typeface="Droid Sans Fallback"/>
              </a:rPr>
              <a:t>条件随机场的学习算</a:t>
            </a:r>
            <a:r>
              <a:rPr sz="5000" spc="-10" dirty="0">
                <a:solidFill>
                  <a:srgbClr val="004646"/>
                </a:solidFill>
                <a:latin typeface="Droid Sans Fallback"/>
                <a:cs typeface="Droid Sans Fallback"/>
              </a:rPr>
              <a:t>法</a:t>
            </a:r>
            <a:endParaRPr sz="5000">
              <a:latin typeface="Droid Sans Fallback"/>
              <a:cs typeface="Droid Sans Fallback"/>
            </a:endParaRPr>
          </a:p>
        </p:txBody>
      </p:sp>
      <p:sp>
        <p:nvSpPr>
          <p:cNvPr id="3" name="object 3"/>
          <p:cNvSpPr txBox="1"/>
          <p:nvPr/>
        </p:nvSpPr>
        <p:spPr>
          <a:xfrm>
            <a:off x="402272" y="1500022"/>
            <a:ext cx="6608128" cy="420370"/>
          </a:xfrm>
          <a:prstGeom prst="rect">
            <a:avLst/>
          </a:prstGeom>
        </p:spPr>
        <p:txBody>
          <a:bodyPr vert="horz" wrap="square" lIns="0" tIns="11430" rIns="0" bIns="0" rtlCol="0">
            <a:spAutoFit/>
          </a:bodyPr>
          <a:lstStyle/>
          <a:p>
            <a:pPr marL="12700">
              <a:lnSpc>
                <a:spcPct val="100000"/>
              </a:lnSpc>
              <a:spcBef>
                <a:spcPts val="90"/>
              </a:spcBef>
            </a:pPr>
            <a:r>
              <a:rPr sz="2450" spc="4310" dirty="0">
                <a:solidFill>
                  <a:srgbClr val="33BC55"/>
                </a:solidFill>
                <a:latin typeface="Wingdings"/>
                <a:cs typeface="Wingdings"/>
              </a:rPr>
              <a:t></a:t>
            </a:r>
            <a:r>
              <a:rPr sz="2600" dirty="0">
                <a:latin typeface="Droid Sans Fallback"/>
                <a:cs typeface="Droid Sans Fallback"/>
              </a:rPr>
              <a:t>条件随机场模型学习的</a:t>
            </a:r>
            <a:r>
              <a:rPr sz="2600" spc="-150" dirty="0">
                <a:latin typeface="Georgia"/>
                <a:cs typeface="Georgia"/>
              </a:rPr>
              <a:t>B</a:t>
            </a:r>
            <a:r>
              <a:rPr sz="2600" spc="-229" dirty="0">
                <a:latin typeface="Georgia"/>
                <a:cs typeface="Georgia"/>
              </a:rPr>
              <a:t>F</a:t>
            </a:r>
            <a:r>
              <a:rPr sz="2600" spc="-70" dirty="0">
                <a:latin typeface="Georgia"/>
                <a:cs typeface="Georgia"/>
              </a:rPr>
              <a:t>G</a:t>
            </a:r>
            <a:r>
              <a:rPr sz="2600" spc="-140" dirty="0">
                <a:latin typeface="Georgia"/>
                <a:cs typeface="Georgia"/>
              </a:rPr>
              <a:t>S</a:t>
            </a:r>
            <a:r>
              <a:rPr sz="2600" spc="-1645" dirty="0">
                <a:latin typeface="Droid Sans Fallback"/>
                <a:cs typeface="Droid Sans Fallback"/>
              </a:rPr>
              <a:t>算 </a:t>
            </a:r>
            <a:r>
              <a:rPr sz="2600" spc="-10" dirty="0">
                <a:latin typeface="Droid Sans Fallback"/>
                <a:cs typeface="Droid Sans Fallback"/>
              </a:rPr>
              <a:t>法</a:t>
            </a:r>
            <a:endParaRPr sz="2600" dirty="0">
              <a:latin typeface="Droid Sans Fallback"/>
              <a:cs typeface="Droid Sans Fallback"/>
            </a:endParaRPr>
          </a:p>
        </p:txBody>
      </p:sp>
      <p:sp>
        <p:nvSpPr>
          <p:cNvPr id="4" name="object 4"/>
          <p:cNvSpPr/>
          <p:nvPr/>
        </p:nvSpPr>
        <p:spPr>
          <a:xfrm>
            <a:off x="1042416" y="2493264"/>
            <a:ext cx="3858767" cy="10088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505711" y="3572255"/>
            <a:ext cx="7638288" cy="50292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548383" y="4148328"/>
            <a:ext cx="4389120" cy="100888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548383" y="5230367"/>
            <a:ext cx="5309616" cy="502919"/>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231391" y="5876544"/>
            <a:ext cx="3773424" cy="405384"/>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4000" cy="103936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376928" y="0"/>
            <a:ext cx="4767072" cy="606551"/>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9945" cy="1020521"/>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0" y="52425"/>
            <a:ext cx="9144000" cy="901700"/>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252984" y="4507991"/>
            <a:ext cx="3916679" cy="935736"/>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4858511" y="3861815"/>
            <a:ext cx="4032503" cy="2773680"/>
          </a:xfrm>
          <a:prstGeom prst="rect">
            <a:avLst/>
          </a:prstGeom>
          <a:blipFill>
            <a:blip r:embed="rId8" cstate="print"/>
            <a:stretch>
              <a:fillRect/>
            </a:stretch>
          </a:blipFill>
        </p:spPr>
        <p:txBody>
          <a:bodyPr wrap="square" lIns="0" tIns="0" rIns="0" bIns="0" rtlCol="0"/>
          <a:lstStyle/>
          <a:p>
            <a:endParaRPr/>
          </a:p>
        </p:txBody>
      </p:sp>
      <p:sp>
        <p:nvSpPr>
          <p:cNvPr id="11" name="object 11"/>
          <p:cNvSpPr txBox="1"/>
          <p:nvPr/>
        </p:nvSpPr>
        <p:spPr>
          <a:xfrm>
            <a:off x="834313" y="6041606"/>
            <a:ext cx="3326129" cy="328930"/>
          </a:xfrm>
          <a:prstGeom prst="rect">
            <a:avLst/>
          </a:prstGeom>
        </p:spPr>
        <p:txBody>
          <a:bodyPr vert="horz" wrap="square" lIns="0" tIns="11430" rIns="0" bIns="0" rtlCol="0">
            <a:spAutoFit/>
          </a:bodyPr>
          <a:lstStyle/>
          <a:p>
            <a:pPr marL="12700">
              <a:lnSpc>
                <a:spcPct val="100000"/>
              </a:lnSpc>
              <a:spcBef>
                <a:spcPts val="90"/>
              </a:spcBef>
            </a:pPr>
            <a:r>
              <a:rPr sz="2000" dirty="0">
                <a:latin typeface="Droid Sans Fallback"/>
                <a:cs typeface="Droid Sans Fallback"/>
              </a:rPr>
              <a:t>非规范化概率最大的最优路</a:t>
            </a:r>
            <a:r>
              <a:rPr sz="2000" spc="-10" dirty="0">
                <a:latin typeface="Droid Sans Fallback"/>
                <a:cs typeface="Droid Sans Fallback"/>
              </a:rPr>
              <a:t>径</a:t>
            </a:r>
            <a:endParaRPr sz="2000">
              <a:latin typeface="Droid Sans Fallback"/>
              <a:cs typeface="Droid Sans Fallback"/>
            </a:endParaRPr>
          </a:p>
        </p:txBody>
      </p:sp>
      <p:sp>
        <p:nvSpPr>
          <p:cNvPr id="12" name="object 12"/>
          <p:cNvSpPr/>
          <p:nvPr/>
        </p:nvSpPr>
        <p:spPr>
          <a:xfrm>
            <a:off x="4160520" y="4297679"/>
            <a:ext cx="731520" cy="411480"/>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4160520" y="6035040"/>
            <a:ext cx="1097279" cy="411480"/>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1764792" y="6412991"/>
            <a:ext cx="2005583" cy="445008"/>
          </a:xfrm>
          <a:prstGeom prst="rect">
            <a:avLst/>
          </a:prstGeom>
          <a:blipFill>
            <a:blip r:embed="rId11"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487730"/>
            <a:ext cx="6374130" cy="786130"/>
          </a:xfrm>
          <a:prstGeom prst="rect">
            <a:avLst/>
          </a:prstGeom>
        </p:spPr>
        <p:txBody>
          <a:bodyPr vert="horz" wrap="square" lIns="0" tIns="11430" rIns="0" bIns="0" rtlCol="0">
            <a:spAutoFit/>
          </a:bodyPr>
          <a:lstStyle/>
          <a:p>
            <a:pPr marL="12700">
              <a:lnSpc>
                <a:spcPct val="100000"/>
              </a:lnSpc>
              <a:spcBef>
                <a:spcPts val="90"/>
              </a:spcBef>
            </a:pPr>
            <a:r>
              <a:rPr dirty="0"/>
              <a:t>条件随机场的预测算</a:t>
            </a:r>
            <a:r>
              <a:rPr spc="-10" dirty="0"/>
              <a:t>法</a:t>
            </a:r>
          </a:p>
        </p:txBody>
      </p:sp>
      <p:sp>
        <p:nvSpPr>
          <p:cNvPr id="3" name="object 3"/>
          <p:cNvSpPr txBox="1"/>
          <p:nvPr/>
        </p:nvSpPr>
        <p:spPr>
          <a:xfrm>
            <a:off x="535940" y="1951354"/>
            <a:ext cx="4721860" cy="420370"/>
          </a:xfrm>
          <a:prstGeom prst="rect">
            <a:avLst/>
          </a:prstGeom>
        </p:spPr>
        <p:txBody>
          <a:bodyPr vert="horz" wrap="square" lIns="0" tIns="11430" rIns="0" bIns="0" rtlCol="0">
            <a:spAutoFit/>
          </a:bodyPr>
          <a:lstStyle/>
          <a:p>
            <a:pPr marL="12700">
              <a:lnSpc>
                <a:spcPct val="100000"/>
              </a:lnSpc>
              <a:spcBef>
                <a:spcPts val="90"/>
              </a:spcBef>
            </a:pPr>
            <a:r>
              <a:rPr sz="2450" spc="4310" dirty="0">
                <a:solidFill>
                  <a:srgbClr val="33BC55"/>
                </a:solidFill>
                <a:latin typeface="Wingdings"/>
                <a:cs typeface="Wingdings"/>
              </a:rPr>
              <a:t></a:t>
            </a:r>
            <a:r>
              <a:rPr sz="2600" dirty="0">
                <a:latin typeface="Droid Sans Fallback"/>
                <a:cs typeface="Droid Sans Fallback"/>
              </a:rPr>
              <a:t>路径表示标记序</a:t>
            </a:r>
            <a:r>
              <a:rPr sz="2600" spc="-1655" dirty="0">
                <a:latin typeface="Droid Sans Fallback"/>
                <a:cs typeface="Droid Sans Fallback"/>
              </a:rPr>
              <a:t>列 </a:t>
            </a:r>
            <a:r>
              <a:rPr sz="2600" spc="-10" dirty="0">
                <a:latin typeface="Droid Sans Fallback"/>
                <a:cs typeface="Droid Sans Fallback"/>
              </a:rPr>
              <a:t>：</a:t>
            </a:r>
            <a:endParaRPr sz="2600" dirty="0">
              <a:latin typeface="Droid Sans Fallback"/>
              <a:cs typeface="Droid Sans Fallback"/>
            </a:endParaRPr>
          </a:p>
        </p:txBody>
      </p:sp>
      <p:sp>
        <p:nvSpPr>
          <p:cNvPr id="4" name="object 4"/>
          <p:cNvSpPr txBox="1"/>
          <p:nvPr/>
        </p:nvSpPr>
        <p:spPr>
          <a:xfrm>
            <a:off x="535940" y="4326254"/>
            <a:ext cx="5026660" cy="420370"/>
          </a:xfrm>
          <a:prstGeom prst="rect">
            <a:avLst/>
          </a:prstGeom>
        </p:spPr>
        <p:txBody>
          <a:bodyPr vert="horz" wrap="square" lIns="0" tIns="11430" rIns="0" bIns="0" rtlCol="0">
            <a:spAutoFit/>
          </a:bodyPr>
          <a:lstStyle/>
          <a:p>
            <a:pPr marL="12700">
              <a:lnSpc>
                <a:spcPct val="100000"/>
              </a:lnSpc>
              <a:spcBef>
                <a:spcPts val="90"/>
              </a:spcBef>
            </a:pPr>
            <a:r>
              <a:rPr sz="2450" spc="4310" dirty="0">
                <a:solidFill>
                  <a:srgbClr val="33BC55"/>
                </a:solidFill>
                <a:latin typeface="Wingdings"/>
                <a:cs typeface="Wingdings"/>
              </a:rPr>
              <a:t></a:t>
            </a:r>
            <a:r>
              <a:rPr sz="2600" dirty="0">
                <a:latin typeface="Droid Sans Fallback"/>
                <a:cs typeface="Droid Sans Fallback"/>
              </a:rPr>
              <a:t>只计算非规范化概</a:t>
            </a:r>
            <a:r>
              <a:rPr sz="2600" spc="-1655" dirty="0">
                <a:latin typeface="Droid Sans Fallback"/>
                <a:cs typeface="Droid Sans Fallback"/>
              </a:rPr>
              <a:t>率 </a:t>
            </a:r>
            <a:r>
              <a:rPr sz="2600" spc="-10" dirty="0">
                <a:latin typeface="Droid Sans Fallback"/>
                <a:cs typeface="Droid Sans Fallback"/>
              </a:rPr>
              <a:t>：</a:t>
            </a:r>
            <a:endParaRPr sz="2600" dirty="0">
              <a:latin typeface="Droid Sans Fallback"/>
              <a:cs typeface="Droid Sans Fallback"/>
            </a:endParaRPr>
          </a:p>
        </p:txBody>
      </p:sp>
      <p:sp>
        <p:nvSpPr>
          <p:cNvPr id="5" name="object 5"/>
          <p:cNvSpPr txBox="1"/>
          <p:nvPr/>
        </p:nvSpPr>
        <p:spPr>
          <a:xfrm>
            <a:off x="535940" y="6226175"/>
            <a:ext cx="4340860" cy="420370"/>
          </a:xfrm>
          <a:prstGeom prst="rect">
            <a:avLst/>
          </a:prstGeom>
        </p:spPr>
        <p:txBody>
          <a:bodyPr vert="horz" wrap="square" lIns="0" tIns="11430" rIns="0" bIns="0" rtlCol="0">
            <a:spAutoFit/>
          </a:bodyPr>
          <a:lstStyle/>
          <a:p>
            <a:pPr marL="12700">
              <a:lnSpc>
                <a:spcPct val="100000"/>
              </a:lnSpc>
              <a:spcBef>
                <a:spcPts val="90"/>
              </a:spcBef>
            </a:pPr>
            <a:r>
              <a:rPr sz="2450" spc="4310" dirty="0">
                <a:solidFill>
                  <a:srgbClr val="33BC55"/>
                </a:solidFill>
                <a:latin typeface="Wingdings"/>
                <a:cs typeface="Wingdings"/>
              </a:rPr>
              <a:t></a:t>
            </a:r>
            <a:r>
              <a:rPr sz="2600" dirty="0">
                <a:latin typeface="Droid Sans Fallback"/>
                <a:cs typeface="Droid Sans Fallback"/>
              </a:rPr>
              <a:t>为局部特征</a:t>
            </a:r>
            <a:r>
              <a:rPr sz="2600" spc="-1655" dirty="0">
                <a:latin typeface="Droid Sans Fallback"/>
                <a:cs typeface="Droid Sans Fallback"/>
              </a:rPr>
              <a:t>向 </a:t>
            </a:r>
            <a:r>
              <a:rPr sz="2600" spc="-10" dirty="0">
                <a:latin typeface="Droid Sans Fallback"/>
                <a:cs typeface="Droid Sans Fallback"/>
              </a:rPr>
              <a:t>量</a:t>
            </a:r>
            <a:endParaRPr sz="2600" dirty="0">
              <a:latin typeface="Droid Sans Fallback"/>
              <a:cs typeface="Droid Sans Fallback"/>
            </a:endParaRPr>
          </a:p>
        </p:txBody>
      </p:sp>
      <p:sp>
        <p:nvSpPr>
          <p:cNvPr id="6" name="object 6"/>
          <p:cNvSpPr/>
          <p:nvPr/>
        </p:nvSpPr>
        <p:spPr>
          <a:xfrm>
            <a:off x="1188719" y="2420111"/>
            <a:ext cx="5870448" cy="187147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700527" y="4724400"/>
            <a:ext cx="3456432" cy="7620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52984" y="5660135"/>
            <a:ext cx="8641080" cy="432816"/>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487730"/>
            <a:ext cx="2564130" cy="786130"/>
          </a:xfrm>
          <a:prstGeom prst="rect">
            <a:avLst/>
          </a:prstGeom>
        </p:spPr>
        <p:txBody>
          <a:bodyPr vert="horz" wrap="square" lIns="0" tIns="11430" rIns="0" bIns="0" rtlCol="0">
            <a:spAutoFit/>
          </a:bodyPr>
          <a:lstStyle/>
          <a:p>
            <a:pPr marL="12700">
              <a:lnSpc>
                <a:spcPct val="100000"/>
              </a:lnSpc>
              <a:spcBef>
                <a:spcPts val="90"/>
              </a:spcBef>
            </a:pPr>
            <a:r>
              <a:rPr dirty="0"/>
              <a:t>模型定</a:t>
            </a:r>
            <a:r>
              <a:rPr spc="-10" dirty="0"/>
              <a:t>义</a:t>
            </a:r>
          </a:p>
        </p:txBody>
      </p:sp>
      <p:sp>
        <p:nvSpPr>
          <p:cNvPr id="3" name="object 3"/>
          <p:cNvSpPr txBox="1"/>
          <p:nvPr/>
        </p:nvSpPr>
        <p:spPr>
          <a:xfrm>
            <a:off x="402272" y="1421028"/>
            <a:ext cx="7473950" cy="2767965"/>
          </a:xfrm>
          <a:prstGeom prst="rect">
            <a:avLst/>
          </a:prstGeom>
        </p:spPr>
        <p:txBody>
          <a:bodyPr vert="horz" wrap="square" lIns="0" tIns="90805" rIns="0" bIns="0" rtlCol="0">
            <a:spAutoFit/>
          </a:bodyPr>
          <a:lstStyle/>
          <a:p>
            <a:pPr marL="12700">
              <a:lnSpc>
                <a:spcPct val="100000"/>
              </a:lnSpc>
              <a:spcBef>
                <a:spcPts val="715"/>
              </a:spcBef>
            </a:pPr>
            <a:r>
              <a:rPr sz="2450" spc="4310" dirty="0">
                <a:solidFill>
                  <a:srgbClr val="33BC55"/>
                </a:solidFill>
                <a:latin typeface="Wingdings"/>
                <a:cs typeface="Wingdings"/>
              </a:rPr>
              <a:t></a:t>
            </a:r>
            <a:r>
              <a:rPr sz="2600" dirty="0">
                <a:latin typeface="Droid Sans Fallback"/>
                <a:cs typeface="Droid Sans Fallback"/>
              </a:rPr>
              <a:t>定义</a:t>
            </a:r>
            <a:r>
              <a:rPr sz="2600" spc="-10" dirty="0">
                <a:latin typeface="Droid Sans Fallback"/>
                <a:cs typeface="Droid Sans Fallback"/>
              </a:rPr>
              <a:t>：</a:t>
            </a:r>
            <a:endParaRPr sz="2600">
              <a:latin typeface="Droid Sans Fallback"/>
              <a:cs typeface="Droid Sans Fallback"/>
            </a:endParaRPr>
          </a:p>
          <a:p>
            <a:pPr marL="12700">
              <a:lnSpc>
                <a:spcPct val="100000"/>
              </a:lnSpc>
              <a:spcBef>
                <a:spcPts val="615"/>
              </a:spcBef>
            </a:pPr>
            <a:r>
              <a:rPr sz="2450" spc="4310" dirty="0">
                <a:solidFill>
                  <a:srgbClr val="33BC55"/>
                </a:solidFill>
                <a:latin typeface="Wingdings"/>
                <a:cs typeface="Wingdings"/>
              </a:rPr>
              <a:t></a:t>
            </a:r>
            <a:r>
              <a:rPr sz="2600" dirty="0">
                <a:latin typeface="Droid Sans Fallback"/>
                <a:cs typeface="Droid Sans Fallback"/>
              </a:rPr>
              <a:t>给定一个联合概率分布</a:t>
            </a:r>
            <a:r>
              <a:rPr sz="2600" spc="-45" dirty="0">
                <a:latin typeface="Georgia"/>
                <a:cs typeface="Georgia"/>
              </a:rPr>
              <a:t>P(Y)</a:t>
            </a:r>
            <a:r>
              <a:rPr sz="2600" dirty="0">
                <a:latin typeface="Droid Sans Fallback"/>
                <a:cs typeface="Droid Sans Fallback"/>
              </a:rPr>
              <a:t>和表示它的无向图 </a:t>
            </a:r>
            <a:r>
              <a:rPr sz="2600" spc="-2010" dirty="0">
                <a:latin typeface="Georgia"/>
                <a:cs typeface="Georgia"/>
              </a:rPr>
              <a:t>G</a:t>
            </a:r>
            <a:r>
              <a:rPr sz="2600" spc="-2010" dirty="0">
                <a:latin typeface="Droid Sans Fallback"/>
                <a:cs typeface="Droid Sans Fallback"/>
              </a:rPr>
              <a:t>，</a:t>
            </a:r>
            <a:endParaRPr sz="2600">
              <a:latin typeface="Droid Sans Fallback"/>
              <a:cs typeface="Droid Sans Fallback"/>
            </a:endParaRPr>
          </a:p>
          <a:p>
            <a:pPr marL="12700">
              <a:lnSpc>
                <a:spcPct val="100000"/>
              </a:lnSpc>
              <a:spcBef>
                <a:spcPts val="625"/>
              </a:spcBef>
            </a:pPr>
            <a:r>
              <a:rPr sz="2450" spc="4310" dirty="0">
                <a:solidFill>
                  <a:srgbClr val="33BC55"/>
                </a:solidFill>
                <a:latin typeface="Wingdings"/>
                <a:cs typeface="Wingdings"/>
              </a:rPr>
              <a:t></a:t>
            </a:r>
            <a:r>
              <a:rPr sz="2600" dirty="0">
                <a:latin typeface="Droid Sans Fallback"/>
                <a:cs typeface="Droid Sans Fallback"/>
              </a:rPr>
              <a:t>定义无向图表示的随机变量之间存在</a:t>
            </a:r>
            <a:r>
              <a:rPr sz="2600" spc="-10" dirty="0">
                <a:latin typeface="Droid Sans Fallback"/>
                <a:cs typeface="Droid Sans Fallback"/>
              </a:rPr>
              <a:t>的</a:t>
            </a:r>
            <a:endParaRPr sz="2600">
              <a:latin typeface="Droid Sans Fallback"/>
              <a:cs typeface="Droid Sans Fallback"/>
            </a:endParaRPr>
          </a:p>
          <a:p>
            <a:pPr marL="405765">
              <a:lnSpc>
                <a:spcPct val="100000"/>
              </a:lnSpc>
              <a:spcBef>
                <a:spcPts val="585"/>
              </a:spcBef>
            </a:pPr>
            <a:r>
              <a:rPr sz="2050" spc="3535" dirty="0">
                <a:solidFill>
                  <a:srgbClr val="50742E"/>
                </a:solidFill>
                <a:latin typeface="Wingdings"/>
                <a:cs typeface="Wingdings"/>
              </a:rPr>
              <a:t></a:t>
            </a:r>
            <a:r>
              <a:rPr sz="2400" dirty="0">
                <a:latin typeface="Droid Sans Fallback"/>
                <a:cs typeface="Droid Sans Fallback"/>
              </a:rPr>
              <a:t>成对马尔可夫性</a:t>
            </a:r>
            <a:r>
              <a:rPr sz="2400" spc="-35" dirty="0">
                <a:latin typeface="Georgia"/>
                <a:cs typeface="Georgia"/>
              </a:rPr>
              <a:t>(pairwise</a:t>
            </a:r>
            <a:r>
              <a:rPr sz="2400" spc="-50" dirty="0">
                <a:latin typeface="Georgia"/>
                <a:cs typeface="Georgia"/>
              </a:rPr>
              <a:t> </a:t>
            </a:r>
            <a:r>
              <a:rPr sz="2400" spc="-60" dirty="0">
                <a:latin typeface="Georgia"/>
                <a:cs typeface="Georgia"/>
              </a:rPr>
              <a:t>Markov</a:t>
            </a:r>
            <a:r>
              <a:rPr sz="2400" spc="-85" dirty="0">
                <a:latin typeface="Georgia"/>
                <a:cs typeface="Georgia"/>
              </a:rPr>
              <a:t> </a:t>
            </a:r>
            <a:r>
              <a:rPr sz="2400" spc="-30" dirty="0">
                <a:latin typeface="Georgia"/>
                <a:cs typeface="Georgia"/>
              </a:rPr>
              <a:t>property)</a:t>
            </a:r>
            <a:endParaRPr sz="2400">
              <a:latin typeface="Georgia"/>
              <a:cs typeface="Georgia"/>
            </a:endParaRPr>
          </a:p>
          <a:p>
            <a:pPr marL="405765">
              <a:lnSpc>
                <a:spcPct val="100000"/>
              </a:lnSpc>
              <a:spcBef>
                <a:spcPts val="575"/>
              </a:spcBef>
            </a:pPr>
            <a:r>
              <a:rPr sz="2050" spc="3535" dirty="0">
                <a:solidFill>
                  <a:srgbClr val="50742E"/>
                </a:solidFill>
                <a:latin typeface="Wingdings"/>
                <a:cs typeface="Wingdings"/>
              </a:rPr>
              <a:t></a:t>
            </a:r>
            <a:r>
              <a:rPr sz="2400" dirty="0">
                <a:latin typeface="Droid Sans Fallback"/>
                <a:cs typeface="Droid Sans Fallback"/>
              </a:rPr>
              <a:t>局部马尔可夫性</a:t>
            </a:r>
            <a:r>
              <a:rPr sz="2400" spc="-20" dirty="0">
                <a:latin typeface="Georgia"/>
                <a:cs typeface="Georgia"/>
              </a:rPr>
              <a:t>(</a:t>
            </a:r>
            <a:r>
              <a:rPr sz="2400" spc="15" dirty="0">
                <a:latin typeface="Georgia"/>
                <a:cs typeface="Georgia"/>
              </a:rPr>
              <a:t> </a:t>
            </a:r>
            <a:r>
              <a:rPr sz="2400" spc="-20" dirty="0">
                <a:latin typeface="Georgia"/>
                <a:cs typeface="Georgia"/>
              </a:rPr>
              <a:t>local</a:t>
            </a:r>
            <a:r>
              <a:rPr sz="2400" spc="15" dirty="0">
                <a:latin typeface="Georgia"/>
                <a:cs typeface="Georgia"/>
              </a:rPr>
              <a:t> </a:t>
            </a:r>
            <a:r>
              <a:rPr sz="2400" spc="-60" dirty="0">
                <a:latin typeface="Georgia"/>
                <a:cs typeface="Georgia"/>
              </a:rPr>
              <a:t>Markov</a:t>
            </a:r>
            <a:r>
              <a:rPr sz="2400" spc="-80" dirty="0">
                <a:latin typeface="Georgia"/>
                <a:cs typeface="Georgia"/>
              </a:rPr>
              <a:t> </a:t>
            </a:r>
            <a:r>
              <a:rPr sz="2400" spc="-40" dirty="0">
                <a:latin typeface="Georgia"/>
                <a:cs typeface="Georgia"/>
              </a:rPr>
              <a:t>properly)</a:t>
            </a:r>
            <a:endParaRPr sz="2400">
              <a:latin typeface="Georgia"/>
              <a:cs typeface="Georgia"/>
            </a:endParaRPr>
          </a:p>
          <a:p>
            <a:pPr marL="405765">
              <a:lnSpc>
                <a:spcPct val="100000"/>
              </a:lnSpc>
              <a:spcBef>
                <a:spcPts val="575"/>
              </a:spcBef>
            </a:pPr>
            <a:r>
              <a:rPr sz="2050" spc="3535" dirty="0">
                <a:solidFill>
                  <a:srgbClr val="50742E"/>
                </a:solidFill>
                <a:latin typeface="Wingdings"/>
                <a:cs typeface="Wingdings"/>
              </a:rPr>
              <a:t></a:t>
            </a:r>
            <a:r>
              <a:rPr sz="2400" dirty="0">
                <a:latin typeface="Droid Sans Fallback"/>
                <a:cs typeface="Droid Sans Fallback"/>
              </a:rPr>
              <a:t>全局马尔可夫性</a:t>
            </a:r>
            <a:r>
              <a:rPr sz="2400" spc="-20" dirty="0">
                <a:latin typeface="Georgia"/>
                <a:cs typeface="Georgia"/>
              </a:rPr>
              <a:t>(global</a:t>
            </a:r>
            <a:r>
              <a:rPr sz="2400" spc="15" dirty="0">
                <a:latin typeface="Georgia"/>
                <a:cs typeface="Georgia"/>
              </a:rPr>
              <a:t> </a:t>
            </a:r>
            <a:r>
              <a:rPr sz="2400" spc="-60" dirty="0">
                <a:latin typeface="Georgia"/>
                <a:cs typeface="Georgia"/>
              </a:rPr>
              <a:t>Markov</a:t>
            </a:r>
            <a:r>
              <a:rPr sz="2400" spc="-85" dirty="0">
                <a:latin typeface="Georgia"/>
                <a:cs typeface="Georgia"/>
              </a:rPr>
              <a:t> </a:t>
            </a:r>
            <a:r>
              <a:rPr sz="2400" spc="-30" dirty="0">
                <a:latin typeface="Georgia"/>
                <a:cs typeface="Georgia"/>
              </a:rPr>
              <a:t>property)</a:t>
            </a:r>
            <a:endParaRPr sz="2400">
              <a:latin typeface="Georgia"/>
              <a:cs typeface="Georgia"/>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837" y="703744"/>
            <a:ext cx="6374130" cy="786130"/>
          </a:xfrm>
          <a:prstGeom prst="rect">
            <a:avLst/>
          </a:prstGeom>
        </p:spPr>
        <p:txBody>
          <a:bodyPr vert="horz" wrap="square" lIns="0" tIns="11430" rIns="0" bIns="0" rtlCol="0">
            <a:spAutoFit/>
          </a:bodyPr>
          <a:lstStyle/>
          <a:p>
            <a:pPr marL="12700">
              <a:lnSpc>
                <a:spcPct val="100000"/>
              </a:lnSpc>
              <a:spcBef>
                <a:spcPts val="90"/>
              </a:spcBef>
            </a:pPr>
            <a:r>
              <a:rPr dirty="0"/>
              <a:t>条件随机场的预测算</a:t>
            </a:r>
            <a:r>
              <a:rPr spc="-10" dirty="0"/>
              <a:t>法</a:t>
            </a:r>
          </a:p>
        </p:txBody>
      </p:sp>
      <p:sp>
        <p:nvSpPr>
          <p:cNvPr id="3" name="object 3"/>
          <p:cNvSpPr txBox="1"/>
          <p:nvPr/>
        </p:nvSpPr>
        <p:spPr>
          <a:xfrm>
            <a:off x="546277" y="1637055"/>
            <a:ext cx="8140523" cy="2746265"/>
          </a:xfrm>
          <a:prstGeom prst="rect">
            <a:avLst/>
          </a:prstGeom>
        </p:spPr>
        <p:txBody>
          <a:bodyPr vert="horz" wrap="square" lIns="0" tIns="90805" rIns="0" bIns="0" rtlCol="0">
            <a:spAutoFit/>
          </a:bodyPr>
          <a:lstStyle/>
          <a:p>
            <a:pPr marL="12700">
              <a:lnSpc>
                <a:spcPct val="100000"/>
              </a:lnSpc>
              <a:spcBef>
                <a:spcPts val="715"/>
              </a:spcBef>
            </a:pPr>
            <a:r>
              <a:rPr sz="2450" spc="4310" dirty="0">
                <a:solidFill>
                  <a:srgbClr val="33BC55"/>
                </a:solidFill>
                <a:latin typeface="Wingdings"/>
                <a:cs typeface="Wingdings"/>
              </a:rPr>
              <a:t></a:t>
            </a:r>
            <a:r>
              <a:rPr sz="2600" dirty="0">
                <a:latin typeface="Droid Sans Fallback"/>
                <a:cs typeface="Droid Sans Fallback"/>
              </a:rPr>
              <a:t>维特比算法</a:t>
            </a:r>
            <a:r>
              <a:rPr sz="2600" spc="-10" dirty="0">
                <a:latin typeface="Droid Sans Fallback"/>
                <a:cs typeface="Droid Sans Fallback"/>
              </a:rPr>
              <a:t>：</a:t>
            </a:r>
            <a:endParaRPr sz="2600" dirty="0">
              <a:latin typeface="Droid Sans Fallback"/>
              <a:cs typeface="Droid Sans Fallback"/>
            </a:endParaRPr>
          </a:p>
          <a:p>
            <a:pPr marL="12700">
              <a:lnSpc>
                <a:spcPct val="100000"/>
              </a:lnSpc>
              <a:spcBef>
                <a:spcPts val="615"/>
              </a:spcBef>
            </a:pPr>
            <a:r>
              <a:rPr sz="2450" spc="4310" dirty="0">
                <a:solidFill>
                  <a:srgbClr val="33BC55"/>
                </a:solidFill>
                <a:latin typeface="Wingdings"/>
                <a:cs typeface="Wingdings"/>
              </a:rPr>
              <a:t></a:t>
            </a:r>
            <a:r>
              <a:rPr sz="2600" dirty="0">
                <a:latin typeface="Droid Sans Fallback"/>
                <a:cs typeface="Droid Sans Fallback"/>
              </a:rPr>
              <a:t>首先求出位置</a:t>
            </a:r>
            <a:r>
              <a:rPr sz="2600" spc="-310" dirty="0">
                <a:latin typeface="Georgia"/>
                <a:cs typeface="Georgia"/>
              </a:rPr>
              <a:t>1</a:t>
            </a:r>
            <a:r>
              <a:rPr sz="2600" dirty="0">
                <a:latin typeface="Droid Sans Fallback"/>
                <a:cs typeface="Droid Sans Fallback"/>
              </a:rPr>
              <a:t>的各个标记</a:t>
            </a:r>
            <a:r>
              <a:rPr sz="2600" spc="-75" dirty="0">
                <a:latin typeface="Georgia"/>
                <a:cs typeface="Georgia"/>
              </a:rPr>
              <a:t>j</a:t>
            </a:r>
            <a:r>
              <a:rPr sz="2600" spc="-240" dirty="0">
                <a:latin typeface="Georgia"/>
                <a:cs typeface="Georgia"/>
              </a:rPr>
              <a:t>=</a:t>
            </a:r>
            <a:r>
              <a:rPr sz="2600" spc="-310" dirty="0">
                <a:latin typeface="Georgia"/>
                <a:cs typeface="Georgia"/>
              </a:rPr>
              <a:t>1</a:t>
            </a:r>
            <a:r>
              <a:rPr sz="2600" spc="-40" dirty="0">
                <a:latin typeface="Georgia"/>
                <a:cs typeface="Georgia"/>
              </a:rPr>
              <a:t>,</a:t>
            </a:r>
            <a:r>
              <a:rPr sz="2600" spc="-195" dirty="0">
                <a:latin typeface="Georgia"/>
                <a:cs typeface="Georgia"/>
              </a:rPr>
              <a:t>2</a:t>
            </a:r>
            <a:r>
              <a:rPr sz="2600" spc="-40" dirty="0">
                <a:latin typeface="Georgia"/>
                <a:cs typeface="Georgia"/>
              </a:rPr>
              <a:t>..</a:t>
            </a:r>
            <a:r>
              <a:rPr sz="2600" spc="-45" dirty="0">
                <a:latin typeface="Georgia"/>
                <a:cs typeface="Georgia"/>
              </a:rPr>
              <a:t>m</a:t>
            </a:r>
            <a:r>
              <a:rPr sz="2600" dirty="0">
                <a:latin typeface="Droid Sans Fallback"/>
                <a:cs typeface="Droid Sans Fallback"/>
              </a:rPr>
              <a:t>的非规范化概</a:t>
            </a:r>
            <a:r>
              <a:rPr sz="2600" spc="-1130" dirty="0">
                <a:latin typeface="Droid Sans Fallback"/>
                <a:cs typeface="Droid Sans Fallback"/>
              </a:rPr>
              <a:t>率 </a:t>
            </a:r>
            <a:r>
              <a:rPr sz="2600" spc="-10" dirty="0">
                <a:latin typeface="Droid Sans Fallback"/>
                <a:cs typeface="Droid Sans Fallback"/>
              </a:rPr>
              <a:t>：</a:t>
            </a:r>
            <a:endParaRPr sz="2600" dirty="0">
              <a:latin typeface="Droid Sans Fallback"/>
              <a:cs typeface="Droid Sans Fallback"/>
            </a:endParaRPr>
          </a:p>
          <a:p>
            <a:pPr>
              <a:lnSpc>
                <a:spcPct val="100000"/>
              </a:lnSpc>
              <a:spcBef>
                <a:spcPts val="45"/>
              </a:spcBef>
            </a:pPr>
            <a:endParaRPr sz="3750" dirty="0">
              <a:latin typeface="Times New Roman"/>
              <a:cs typeface="Times New Roman"/>
            </a:endParaRPr>
          </a:p>
          <a:p>
            <a:pPr marL="287020" marR="5080" indent="-274320">
              <a:lnSpc>
                <a:spcPct val="100000"/>
              </a:lnSpc>
              <a:spcBef>
                <a:spcPts val="5"/>
              </a:spcBef>
            </a:pPr>
            <a:r>
              <a:rPr sz="2450" spc="4310" dirty="0">
                <a:solidFill>
                  <a:srgbClr val="33BC55"/>
                </a:solidFill>
                <a:latin typeface="Wingdings"/>
                <a:cs typeface="Wingdings"/>
              </a:rPr>
              <a:t></a:t>
            </a:r>
            <a:r>
              <a:rPr sz="2600" dirty="0">
                <a:latin typeface="Droid Sans Fallback"/>
                <a:cs typeface="Droid Sans Fallback"/>
              </a:rPr>
              <a:t>由递推公式，求出到位置</a:t>
            </a:r>
            <a:r>
              <a:rPr sz="2600" spc="-30" dirty="0">
                <a:latin typeface="Georgia"/>
                <a:cs typeface="Georgia"/>
              </a:rPr>
              <a:t>i</a:t>
            </a:r>
            <a:r>
              <a:rPr sz="2600" dirty="0">
                <a:latin typeface="Droid Sans Fallback"/>
                <a:cs typeface="Droid Sans Fallback"/>
              </a:rPr>
              <a:t>的各个标记</a:t>
            </a:r>
            <a:r>
              <a:rPr sz="2600" spc="-20" dirty="0">
                <a:latin typeface="Georgia"/>
                <a:cs typeface="Georgia"/>
              </a:rPr>
              <a:t>l</a:t>
            </a:r>
            <a:r>
              <a:rPr sz="2600" spc="-240" dirty="0">
                <a:latin typeface="Georgia"/>
                <a:cs typeface="Georgia"/>
              </a:rPr>
              <a:t>=</a:t>
            </a:r>
            <a:r>
              <a:rPr sz="2600" spc="-310" dirty="0">
                <a:latin typeface="Georgia"/>
                <a:cs typeface="Georgia"/>
              </a:rPr>
              <a:t>1</a:t>
            </a:r>
            <a:r>
              <a:rPr sz="2600" spc="-40" dirty="0">
                <a:latin typeface="Georgia"/>
                <a:cs typeface="Georgia"/>
              </a:rPr>
              <a:t>,</a:t>
            </a:r>
            <a:r>
              <a:rPr sz="2600" spc="-195" dirty="0">
                <a:latin typeface="Georgia"/>
                <a:cs typeface="Georgia"/>
              </a:rPr>
              <a:t>2</a:t>
            </a:r>
            <a:r>
              <a:rPr sz="2600" spc="-229" dirty="0">
                <a:latin typeface="Georgia"/>
                <a:cs typeface="Georgia"/>
              </a:rPr>
              <a:t>…</a:t>
            </a:r>
            <a:r>
              <a:rPr sz="2600" spc="-45" dirty="0">
                <a:latin typeface="Georgia"/>
                <a:cs typeface="Georgia"/>
              </a:rPr>
              <a:t>m</a:t>
            </a:r>
            <a:r>
              <a:rPr sz="2600" dirty="0">
                <a:latin typeface="Droid Sans Fallback"/>
                <a:cs typeface="Droid Sans Fallback"/>
              </a:rPr>
              <a:t>的</a:t>
            </a:r>
            <a:r>
              <a:rPr sz="2600" spc="-1730" dirty="0">
                <a:latin typeface="Droid Sans Fallback"/>
                <a:cs typeface="Droid Sans Fallback"/>
              </a:rPr>
              <a:t>非 </a:t>
            </a:r>
            <a:r>
              <a:rPr sz="2600" spc="-10" dirty="0">
                <a:latin typeface="Droid Sans Fallback"/>
                <a:cs typeface="Droid Sans Fallback"/>
              </a:rPr>
              <a:t>规</a:t>
            </a:r>
            <a:r>
              <a:rPr sz="2600" dirty="0">
                <a:latin typeface="Droid Sans Fallback"/>
                <a:cs typeface="Droid Sans Fallback"/>
              </a:rPr>
              <a:t>范化概率的最大值，同时记录最大值路径</a:t>
            </a:r>
            <a:r>
              <a:rPr sz="2600" spc="-10" dirty="0">
                <a:latin typeface="Droid Sans Fallback"/>
                <a:cs typeface="Droid Sans Fallback"/>
              </a:rPr>
              <a:t>：</a:t>
            </a:r>
            <a:endParaRPr sz="2600" dirty="0">
              <a:latin typeface="Droid Sans Fallback"/>
              <a:cs typeface="Droid Sans Fallback"/>
            </a:endParaRPr>
          </a:p>
        </p:txBody>
      </p:sp>
      <p:sp>
        <p:nvSpPr>
          <p:cNvPr id="4" name="object 4"/>
          <p:cNvSpPr/>
          <p:nvPr/>
        </p:nvSpPr>
        <p:spPr>
          <a:xfrm>
            <a:off x="1405127" y="2709672"/>
            <a:ext cx="6370320" cy="43281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7911" y="5662257"/>
            <a:ext cx="9064752" cy="56388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15467" y="4558728"/>
            <a:ext cx="8549640" cy="576072"/>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837" y="703744"/>
            <a:ext cx="6374130" cy="786130"/>
          </a:xfrm>
          <a:prstGeom prst="rect">
            <a:avLst/>
          </a:prstGeom>
        </p:spPr>
        <p:txBody>
          <a:bodyPr vert="horz" wrap="square" lIns="0" tIns="11430" rIns="0" bIns="0" rtlCol="0">
            <a:spAutoFit/>
          </a:bodyPr>
          <a:lstStyle/>
          <a:p>
            <a:pPr marL="12700">
              <a:lnSpc>
                <a:spcPct val="100000"/>
              </a:lnSpc>
              <a:spcBef>
                <a:spcPts val="90"/>
              </a:spcBef>
            </a:pPr>
            <a:r>
              <a:rPr dirty="0"/>
              <a:t>条件随机场的预测算</a:t>
            </a:r>
            <a:r>
              <a:rPr spc="-10" dirty="0"/>
              <a:t>法</a:t>
            </a:r>
          </a:p>
        </p:txBody>
      </p:sp>
      <p:sp>
        <p:nvSpPr>
          <p:cNvPr id="3" name="object 3"/>
          <p:cNvSpPr txBox="1">
            <a:spLocks noGrp="1"/>
          </p:cNvSpPr>
          <p:nvPr>
            <p:ph type="body" idx="1"/>
          </p:nvPr>
        </p:nvSpPr>
        <p:spPr>
          <a:prstGeom prst="rect">
            <a:avLst/>
          </a:prstGeom>
        </p:spPr>
        <p:txBody>
          <a:bodyPr vert="horz" wrap="square" lIns="0" tIns="90805" rIns="0" bIns="0" rtlCol="0">
            <a:spAutoFit/>
          </a:bodyPr>
          <a:lstStyle/>
          <a:p>
            <a:pPr marL="31115">
              <a:lnSpc>
                <a:spcPct val="100000"/>
              </a:lnSpc>
              <a:spcBef>
                <a:spcPts val="715"/>
              </a:spcBef>
            </a:pPr>
            <a:r>
              <a:rPr sz="2450" spc="4310" dirty="0">
                <a:solidFill>
                  <a:srgbClr val="33BC55"/>
                </a:solidFill>
                <a:latin typeface="Wingdings"/>
                <a:cs typeface="Wingdings"/>
              </a:rPr>
              <a:t></a:t>
            </a:r>
            <a:r>
              <a:rPr dirty="0"/>
              <a:t>维特比算法</a:t>
            </a:r>
            <a:r>
              <a:rPr spc="-10" dirty="0"/>
              <a:t>：</a:t>
            </a:r>
            <a:endParaRPr sz="2450">
              <a:latin typeface="Wingdings"/>
              <a:cs typeface="Wingdings"/>
            </a:endParaRPr>
          </a:p>
          <a:p>
            <a:pPr marL="31115">
              <a:lnSpc>
                <a:spcPct val="100000"/>
              </a:lnSpc>
              <a:spcBef>
                <a:spcPts val="615"/>
              </a:spcBef>
            </a:pPr>
            <a:r>
              <a:rPr sz="2450" spc="4310" dirty="0">
                <a:solidFill>
                  <a:srgbClr val="33BC55"/>
                </a:solidFill>
                <a:latin typeface="Wingdings"/>
                <a:cs typeface="Wingdings"/>
              </a:rPr>
              <a:t></a:t>
            </a:r>
            <a:r>
              <a:rPr dirty="0"/>
              <a:t>直到</a:t>
            </a:r>
            <a:r>
              <a:rPr spc="-30" dirty="0">
                <a:latin typeface="Georgia"/>
                <a:cs typeface="Georgia"/>
              </a:rPr>
              <a:t>i</a:t>
            </a:r>
            <a:r>
              <a:rPr spc="-240" dirty="0">
                <a:latin typeface="Georgia"/>
                <a:cs typeface="Georgia"/>
              </a:rPr>
              <a:t>=</a:t>
            </a:r>
            <a:r>
              <a:rPr spc="-25" dirty="0">
                <a:latin typeface="Georgia"/>
                <a:cs typeface="Georgia"/>
              </a:rPr>
              <a:t>n</a:t>
            </a:r>
            <a:r>
              <a:rPr dirty="0"/>
              <a:t>时终止，这时求得非规范化概率的最大值</a:t>
            </a:r>
            <a:r>
              <a:rPr spc="-1650" dirty="0"/>
              <a:t>为 </a:t>
            </a:r>
            <a:r>
              <a:rPr spc="-10" dirty="0"/>
              <a:t>：</a:t>
            </a:r>
            <a:endParaRPr sz="2450">
              <a:latin typeface="Georgia"/>
              <a:cs typeface="Georgia"/>
            </a:endParaRPr>
          </a:p>
          <a:p>
            <a:pPr marL="18415">
              <a:lnSpc>
                <a:spcPct val="100000"/>
              </a:lnSpc>
              <a:spcBef>
                <a:spcPts val="50"/>
              </a:spcBef>
            </a:pPr>
            <a:endParaRPr sz="3750">
              <a:latin typeface="Times New Roman"/>
              <a:cs typeface="Times New Roman"/>
            </a:endParaRPr>
          </a:p>
          <a:p>
            <a:pPr marL="31115">
              <a:lnSpc>
                <a:spcPct val="100000"/>
              </a:lnSpc>
              <a:spcBef>
                <a:spcPts val="5"/>
              </a:spcBef>
            </a:pPr>
            <a:r>
              <a:rPr sz="2450" spc="4310" dirty="0">
                <a:solidFill>
                  <a:srgbClr val="33BC55"/>
                </a:solidFill>
                <a:latin typeface="Wingdings"/>
                <a:cs typeface="Wingdings"/>
              </a:rPr>
              <a:t></a:t>
            </a:r>
            <a:r>
              <a:rPr dirty="0"/>
              <a:t>及最优路径的终点</a:t>
            </a:r>
            <a:r>
              <a:rPr spc="-10" dirty="0"/>
              <a:t>：</a:t>
            </a:r>
            <a:endParaRPr sz="2450">
              <a:latin typeface="Wingdings"/>
              <a:cs typeface="Wingdings"/>
            </a:endParaRPr>
          </a:p>
        </p:txBody>
      </p:sp>
      <p:sp>
        <p:nvSpPr>
          <p:cNvPr id="4" name="object 4"/>
          <p:cNvSpPr txBox="1"/>
          <p:nvPr/>
        </p:nvSpPr>
        <p:spPr>
          <a:xfrm>
            <a:off x="546276" y="4566564"/>
            <a:ext cx="4787723" cy="1388842"/>
          </a:xfrm>
          <a:prstGeom prst="rect">
            <a:avLst/>
          </a:prstGeom>
        </p:spPr>
        <p:txBody>
          <a:bodyPr vert="horz" wrap="square" lIns="0" tIns="11430" rIns="0" bIns="0" rtlCol="0">
            <a:spAutoFit/>
          </a:bodyPr>
          <a:lstStyle/>
          <a:p>
            <a:pPr marL="12700">
              <a:lnSpc>
                <a:spcPct val="100000"/>
              </a:lnSpc>
              <a:spcBef>
                <a:spcPts val="90"/>
              </a:spcBef>
            </a:pPr>
            <a:r>
              <a:rPr sz="2450" spc="4310" dirty="0">
                <a:solidFill>
                  <a:srgbClr val="33BC55"/>
                </a:solidFill>
                <a:latin typeface="Wingdings"/>
                <a:cs typeface="Wingdings"/>
              </a:rPr>
              <a:t></a:t>
            </a:r>
            <a:r>
              <a:rPr sz="2600" dirty="0">
                <a:latin typeface="Droid Sans Fallback"/>
                <a:cs typeface="Droid Sans Fallback"/>
              </a:rPr>
              <a:t>由此最优路径终点返</a:t>
            </a:r>
            <a:r>
              <a:rPr sz="2600" spc="-1655" dirty="0">
                <a:latin typeface="Droid Sans Fallback"/>
                <a:cs typeface="Droid Sans Fallback"/>
              </a:rPr>
              <a:t>回 </a:t>
            </a:r>
            <a:r>
              <a:rPr sz="2600" spc="-10" dirty="0">
                <a:latin typeface="Droid Sans Fallback"/>
                <a:cs typeface="Droid Sans Fallback"/>
              </a:rPr>
              <a:t>：</a:t>
            </a:r>
            <a:endParaRPr sz="2600" dirty="0">
              <a:latin typeface="Droid Sans Fallback"/>
              <a:cs typeface="Droid Sans Fallback"/>
            </a:endParaRPr>
          </a:p>
          <a:p>
            <a:pPr>
              <a:lnSpc>
                <a:spcPct val="100000"/>
              </a:lnSpc>
              <a:spcBef>
                <a:spcPts val="45"/>
              </a:spcBef>
            </a:pPr>
            <a:endParaRPr sz="3750" dirty="0">
              <a:latin typeface="Times New Roman"/>
              <a:cs typeface="Times New Roman"/>
            </a:endParaRPr>
          </a:p>
          <a:p>
            <a:pPr marL="12700">
              <a:lnSpc>
                <a:spcPct val="100000"/>
              </a:lnSpc>
            </a:pPr>
            <a:r>
              <a:rPr sz="2450" spc="4310" dirty="0">
                <a:solidFill>
                  <a:srgbClr val="33BC55"/>
                </a:solidFill>
                <a:latin typeface="Wingdings"/>
                <a:cs typeface="Wingdings"/>
              </a:rPr>
              <a:t></a:t>
            </a:r>
            <a:r>
              <a:rPr sz="2600" dirty="0">
                <a:latin typeface="Droid Sans Fallback"/>
                <a:cs typeface="Droid Sans Fallback"/>
              </a:rPr>
              <a:t>得最优路径</a:t>
            </a:r>
            <a:r>
              <a:rPr sz="2600" spc="-10" dirty="0">
                <a:latin typeface="Droid Sans Fallback"/>
                <a:cs typeface="Droid Sans Fallback"/>
              </a:rPr>
              <a:t>：</a:t>
            </a:r>
            <a:endParaRPr sz="2600" dirty="0">
              <a:latin typeface="Droid Sans Fallback"/>
              <a:cs typeface="Droid Sans Fallback"/>
            </a:endParaRPr>
          </a:p>
        </p:txBody>
      </p:sp>
      <p:sp>
        <p:nvSpPr>
          <p:cNvPr id="5" name="object 5"/>
          <p:cNvSpPr/>
          <p:nvPr/>
        </p:nvSpPr>
        <p:spPr>
          <a:xfrm>
            <a:off x="2627376" y="2636520"/>
            <a:ext cx="4172712" cy="57607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428743" y="3617697"/>
            <a:ext cx="2737104" cy="59436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051304" y="5084064"/>
            <a:ext cx="5562600" cy="502919"/>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2843783" y="5876544"/>
            <a:ext cx="2953512" cy="475488"/>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4837" y="703744"/>
            <a:ext cx="6374130" cy="786130"/>
          </a:xfrm>
          <a:prstGeom prst="rect">
            <a:avLst/>
          </a:prstGeom>
        </p:spPr>
        <p:txBody>
          <a:bodyPr vert="horz" wrap="square" lIns="0" tIns="11430" rIns="0" bIns="0" rtlCol="0">
            <a:spAutoFit/>
          </a:bodyPr>
          <a:lstStyle/>
          <a:p>
            <a:pPr marL="12700">
              <a:lnSpc>
                <a:spcPct val="100000"/>
              </a:lnSpc>
              <a:spcBef>
                <a:spcPts val="90"/>
              </a:spcBef>
            </a:pPr>
            <a:r>
              <a:rPr sz="5000" dirty="0">
                <a:solidFill>
                  <a:srgbClr val="004646"/>
                </a:solidFill>
                <a:latin typeface="Droid Sans Fallback"/>
                <a:cs typeface="Droid Sans Fallback"/>
              </a:rPr>
              <a:t>条件随机场的预测算</a:t>
            </a:r>
            <a:r>
              <a:rPr sz="5000" spc="-10" dirty="0">
                <a:solidFill>
                  <a:srgbClr val="004646"/>
                </a:solidFill>
                <a:latin typeface="Droid Sans Fallback"/>
                <a:cs typeface="Droid Sans Fallback"/>
              </a:rPr>
              <a:t>法</a:t>
            </a:r>
            <a:endParaRPr sz="5000">
              <a:latin typeface="Droid Sans Fallback"/>
              <a:cs typeface="Droid Sans Fallback"/>
            </a:endParaRPr>
          </a:p>
        </p:txBody>
      </p:sp>
      <p:sp>
        <p:nvSpPr>
          <p:cNvPr id="3" name="object 3"/>
          <p:cNvSpPr txBox="1"/>
          <p:nvPr/>
        </p:nvSpPr>
        <p:spPr>
          <a:xfrm>
            <a:off x="546276" y="1716684"/>
            <a:ext cx="5702123" cy="420370"/>
          </a:xfrm>
          <a:prstGeom prst="rect">
            <a:avLst/>
          </a:prstGeom>
        </p:spPr>
        <p:txBody>
          <a:bodyPr vert="horz" wrap="square" lIns="0" tIns="11430" rIns="0" bIns="0" rtlCol="0">
            <a:spAutoFit/>
          </a:bodyPr>
          <a:lstStyle/>
          <a:p>
            <a:pPr marL="12700">
              <a:lnSpc>
                <a:spcPct val="100000"/>
              </a:lnSpc>
              <a:spcBef>
                <a:spcPts val="90"/>
              </a:spcBef>
            </a:pPr>
            <a:r>
              <a:rPr sz="2450" spc="4310" dirty="0">
                <a:solidFill>
                  <a:srgbClr val="33BC55"/>
                </a:solidFill>
                <a:latin typeface="Wingdings"/>
                <a:cs typeface="Wingdings"/>
              </a:rPr>
              <a:t></a:t>
            </a:r>
            <a:r>
              <a:rPr sz="2600" dirty="0">
                <a:latin typeface="Droid Sans Fallback"/>
                <a:cs typeface="Droid Sans Fallback"/>
              </a:rPr>
              <a:t>条件随机场预测的维特比算</a:t>
            </a:r>
            <a:r>
              <a:rPr sz="2600" spc="-1655" dirty="0">
                <a:latin typeface="Droid Sans Fallback"/>
                <a:cs typeface="Droid Sans Fallback"/>
              </a:rPr>
              <a:t>法 </a:t>
            </a:r>
            <a:r>
              <a:rPr sz="2600" spc="-10" dirty="0">
                <a:latin typeface="Droid Sans Fallback"/>
                <a:cs typeface="Droid Sans Fallback"/>
              </a:rPr>
              <a:t>：</a:t>
            </a:r>
            <a:endParaRPr sz="2600" dirty="0">
              <a:latin typeface="Droid Sans Fallback"/>
              <a:cs typeface="Droid Sans Fallback"/>
            </a:endParaRPr>
          </a:p>
        </p:txBody>
      </p:sp>
      <p:sp>
        <p:nvSpPr>
          <p:cNvPr id="4" name="object 4"/>
          <p:cNvSpPr/>
          <p:nvPr/>
        </p:nvSpPr>
        <p:spPr>
          <a:xfrm>
            <a:off x="829055" y="2276855"/>
            <a:ext cx="6120384" cy="38404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908048" y="2709672"/>
            <a:ext cx="4032504" cy="48463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29055" y="3212592"/>
            <a:ext cx="4977384" cy="43281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755904" y="3715511"/>
            <a:ext cx="1801368" cy="347472"/>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548383" y="4148328"/>
            <a:ext cx="7053072" cy="432815"/>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755904" y="4724400"/>
            <a:ext cx="3721608" cy="359663"/>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682751" y="5300471"/>
            <a:ext cx="8421624" cy="1152144"/>
          </a:xfrm>
          <a:prstGeom prst="rect">
            <a:avLst/>
          </a:prstGeom>
          <a:blipFill>
            <a:blip r:embed="rId8"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4837" y="703744"/>
            <a:ext cx="6374130" cy="786130"/>
          </a:xfrm>
          <a:prstGeom prst="rect">
            <a:avLst/>
          </a:prstGeom>
        </p:spPr>
        <p:txBody>
          <a:bodyPr vert="horz" wrap="square" lIns="0" tIns="11430" rIns="0" bIns="0" rtlCol="0">
            <a:spAutoFit/>
          </a:bodyPr>
          <a:lstStyle/>
          <a:p>
            <a:pPr marL="12700">
              <a:lnSpc>
                <a:spcPct val="100000"/>
              </a:lnSpc>
              <a:spcBef>
                <a:spcPts val="90"/>
              </a:spcBef>
            </a:pPr>
            <a:r>
              <a:rPr sz="5000" dirty="0">
                <a:solidFill>
                  <a:srgbClr val="004646"/>
                </a:solidFill>
                <a:latin typeface="Droid Sans Fallback"/>
                <a:cs typeface="Droid Sans Fallback"/>
              </a:rPr>
              <a:t>条件随机场的预测算</a:t>
            </a:r>
            <a:r>
              <a:rPr sz="5000" spc="-10" dirty="0">
                <a:solidFill>
                  <a:srgbClr val="004646"/>
                </a:solidFill>
                <a:latin typeface="Droid Sans Fallback"/>
                <a:cs typeface="Droid Sans Fallback"/>
              </a:rPr>
              <a:t>法</a:t>
            </a:r>
            <a:endParaRPr sz="5000">
              <a:latin typeface="Droid Sans Fallback"/>
              <a:cs typeface="Droid Sans Fallback"/>
            </a:endParaRPr>
          </a:p>
        </p:txBody>
      </p:sp>
      <p:sp>
        <p:nvSpPr>
          <p:cNvPr id="3" name="object 3"/>
          <p:cNvSpPr txBox="1"/>
          <p:nvPr/>
        </p:nvSpPr>
        <p:spPr>
          <a:xfrm>
            <a:off x="546276" y="1716684"/>
            <a:ext cx="5778324" cy="411651"/>
          </a:xfrm>
          <a:prstGeom prst="rect">
            <a:avLst/>
          </a:prstGeom>
        </p:spPr>
        <p:txBody>
          <a:bodyPr vert="horz" wrap="square" lIns="0" tIns="11430" rIns="0" bIns="0" rtlCol="0">
            <a:spAutoFit/>
          </a:bodyPr>
          <a:lstStyle/>
          <a:p>
            <a:pPr marL="12700">
              <a:lnSpc>
                <a:spcPct val="100000"/>
              </a:lnSpc>
              <a:spcBef>
                <a:spcPts val="90"/>
              </a:spcBef>
            </a:pPr>
            <a:r>
              <a:rPr sz="2450" spc="4310" dirty="0">
                <a:solidFill>
                  <a:srgbClr val="33BC55"/>
                </a:solidFill>
                <a:latin typeface="Wingdings"/>
                <a:cs typeface="Wingdings"/>
              </a:rPr>
              <a:t></a:t>
            </a:r>
            <a:r>
              <a:rPr sz="2600" dirty="0">
                <a:latin typeface="Droid Sans Fallback"/>
                <a:cs typeface="Droid Sans Fallback"/>
              </a:rPr>
              <a:t>条件随机场预测的维特比算</a:t>
            </a:r>
            <a:r>
              <a:rPr sz="2600" spc="-1655" dirty="0">
                <a:latin typeface="Droid Sans Fallback"/>
                <a:cs typeface="Droid Sans Fallback"/>
              </a:rPr>
              <a:t>法 </a:t>
            </a:r>
            <a:r>
              <a:rPr sz="2600" spc="-10" dirty="0">
                <a:latin typeface="Droid Sans Fallback"/>
                <a:cs typeface="Droid Sans Fallback"/>
              </a:rPr>
              <a:t>：</a:t>
            </a:r>
            <a:endParaRPr sz="2600" dirty="0">
              <a:latin typeface="Droid Sans Fallback"/>
              <a:cs typeface="Droid Sans Fallback"/>
            </a:endParaRPr>
          </a:p>
        </p:txBody>
      </p:sp>
      <p:sp>
        <p:nvSpPr>
          <p:cNvPr id="4" name="object 4"/>
          <p:cNvSpPr/>
          <p:nvPr/>
        </p:nvSpPr>
        <p:spPr>
          <a:xfrm>
            <a:off x="612648" y="2276855"/>
            <a:ext cx="1411224" cy="35966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124455" y="2636520"/>
            <a:ext cx="3956304" cy="122529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12648" y="3931920"/>
            <a:ext cx="2258568" cy="359663"/>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691639" y="4437888"/>
            <a:ext cx="5401056" cy="472439"/>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829055" y="5230367"/>
            <a:ext cx="5071872" cy="502919"/>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837" y="703744"/>
            <a:ext cx="6374130" cy="786130"/>
          </a:xfrm>
          <a:prstGeom prst="rect">
            <a:avLst/>
          </a:prstGeom>
        </p:spPr>
        <p:txBody>
          <a:bodyPr vert="horz" wrap="square" lIns="0" tIns="11430" rIns="0" bIns="0" rtlCol="0">
            <a:spAutoFit/>
          </a:bodyPr>
          <a:lstStyle/>
          <a:p>
            <a:pPr marL="12700">
              <a:lnSpc>
                <a:spcPct val="100000"/>
              </a:lnSpc>
              <a:spcBef>
                <a:spcPts val="90"/>
              </a:spcBef>
            </a:pPr>
            <a:r>
              <a:rPr dirty="0"/>
              <a:t>条件随机场的预测算</a:t>
            </a:r>
            <a:r>
              <a:rPr spc="-10" dirty="0"/>
              <a:t>法</a:t>
            </a:r>
          </a:p>
        </p:txBody>
      </p:sp>
      <p:sp>
        <p:nvSpPr>
          <p:cNvPr id="3" name="object 3"/>
          <p:cNvSpPr txBox="1"/>
          <p:nvPr/>
        </p:nvSpPr>
        <p:spPr>
          <a:xfrm>
            <a:off x="5125897" y="2171880"/>
            <a:ext cx="328930" cy="328930"/>
          </a:xfrm>
          <a:prstGeom prst="rect">
            <a:avLst/>
          </a:prstGeom>
        </p:spPr>
        <p:txBody>
          <a:bodyPr vert="horz" wrap="square" lIns="0" tIns="0" rIns="0" bIns="0" rtlCol="0">
            <a:spAutoFit/>
          </a:bodyPr>
          <a:lstStyle/>
          <a:p>
            <a:pPr>
              <a:lnSpc>
                <a:spcPts val="2590"/>
              </a:lnSpc>
            </a:pPr>
            <a:r>
              <a:rPr sz="2600" spc="-10" dirty="0">
                <a:latin typeface="Droid Sans Fallback"/>
                <a:cs typeface="Droid Sans Fallback"/>
              </a:rPr>
              <a:t>）</a:t>
            </a:r>
            <a:endParaRPr sz="2600">
              <a:latin typeface="Droid Sans Fallback"/>
              <a:cs typeface="Droid Sans Fallback"/>
            </a:endParaRPr>
          </a:p>
        </p:txBody>
      </p:sp>
      <p:sp>
        <p:nvSpPr>
          <p:cNvPr id="4" name="object 4"/>
          <p:cNvSpPr txBox="1"/>
          <p:nvPr/>
        </p:nvSpPr>
        <p:spPr>
          <a:xfrm>
            <a:off x="546277" y="1716049"/>
            <a:ext cx="7760970" cy="1291590"/>
          </a:xfrm>
          <a:prstGeom prst="rect">
            <a:avLst/>
          </a:prstGeom>
        </p:spPr>
        <p:txBody>
          <a:bodyPr vert="horz" wrap="square" lIns="0" tIns="11430" rIns="0" bIns="0" rtlCol="0">
            <a:spAutoFit/>
          </a:bodyPr>
          <a:lstStyle/>
          <a:p>
            <a:pPr marL="287020" marR="5080" indent="-274320">
              <a:lnSpc>
                <a:spcPct val="100000"/>
              </a:lnSpc>
              <a:spcBef>
                <a:spcPts val="90"/>
              </a:spcBef>
            </a:pPr>
            <a:r>
              <a:rPr sz="2450" spc="4310" dirty="0">
                <a:solidFill>
                  <a:srgbClr val="33BC55"/>
                </a:solidFill>
                <a:latin typeface="Wingdings"/>
                <a:cs typeface="Wingdings"/>
              </a:rPr>
              <a:t></a:t>
            </a:r>
            <a:r>
              <a:rPr sz="2600" dirty="0">
                <a:latin typeface="Droid Sans Fallback"/>
                <a:cs typeface="Droid Sans Fallback"/>
              </a:rPr>
              <a:t>例：用维特比算法求给定输入序列（观测序列</a:t>
            </a:r>
            <a:r>
              <a:rPr sz="2600" spc="-875" dirty="0">
                <a:latin typeface="Droid Sans Fallback"/>
                <a:cs typeface="Droid Sans Fallback"/>
              </a:rPr>
              <a:t>）</a:t>
            </a:r>
            <a:r>
              <a:rPr sz="2600" spc="-925" dirty="0">
                <a:latin typeface="Georgia"/>
                <a:cs typeface="Georgia"/>
              </a:rPr>
              <a:t>x </a:t>
            </a:r>
            <a:r>
              <a:rPr sz="2600" spc="-10" dirty="0">
                <a:latin typeface="Droid Sans Fallback"/>
                <a:cs typeface="Droid Sans Fallback"/>
              </a:rPr>
              <a:t>对</a:t>
            </a:r>
            <a:r>
              <a:rPr sz="2600" dirty="0">
                <a:latin typeface="Droid Sans Fallback"/>
                <a:cs typeface="Droid Sans Fallback"/>
              </a:rPr>
              <a:t>于的最优输出序列（标记序</a:t>
            </a:r>
            <a:r>
              <a:rPr sz="2600" spc="-10" dirty="0">
                <a:latin typeface="Droid Sans Fallback"/>
                <a:cs typeface="Droid Sans Fallback"/>
              </a:rPr>
              <a:t>列</a:t>
            </a:r>
            <a:endParaRPr sz="2600">
              <a:latin typeface="Droid Sans Fallback"/>
              <a:cs typeface="Droid Sans Fallback"/>
            </a:endParaRPr>
          </a:p>
          <a:p>
            <a:pPr marL="12700">
              <a:lnSpc>
                <a:spcPct val="100000"/>
              </a:lnSpc>
              <a:spcBef>
                <a:spcPts val="620"/>
              </a:spcBef>
            </a:pPr>
            <a:r>
              <a:rPr sz="2450" spc="4310" dirty="0">
                <a:solidFill>
                  <a:srgbClr val="33BC55"/>
                </a:solidFill>
                <a:latin typeface="Wingdings"/>
                <a:cs typeface="Wingdings"/>
              </a:rPr>
              <a:t></a:t>
            </a:r>
            <a:r>
              <a:rPr sz="2450" spc="35" dirty="0">
                <a:solidFill>
                  <a:srgbClr val="33BC55"/>
                </a:solidFill>
                <a:latin typeface="Times New Roman"/>
                <a:cs typeface="Times New Roman"/>
              </a:rPr>
              <a:t> </a:t>
            </a:r>
            <a:r>
              <a:rPr sz="2600" dirty="0">
                <a:latin typeface="Droid Sans Fallback"/>
                <a:cs typeface="Droid Sans Fallback"/>
              </a:rPr>
              <a:t>利用维特比法求最优路径问题</a:t>
            </a:r>
            <a:r>
              <a:rPr sz="2600" spc="-10" dirty="0">
                <a:latin typeface="Droid Sans Fallback"/>
                <a:cs typeface="Droid Sans Fallback"/>
              </a:rPr>
              <a:t>：</a:t>
            </a:r>
            <a:endParaRPr sz="2600">
              <a:latin typeface="Droid Sans Fallback"/>
              <a:cs typeface="Droid Sans Fallback"/>
            </a:endParaRPr>
          </a:p>
        </p:txBody>
      </p:sp>
      <p:sp>
        <p:nvSpPr>
          <p:cNvPr id="5" name="object 5"/>
          <p:cNvSpPr/>
          <p:nvPr/>
        </p:nvSpPr>
        <p:spPr>
          <a:xfrm>
            <a:off x="5148071" y="2170176"/>
            <a:ext cx="2191512" cy="43281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990088" y="3069335"/>
            <a:ext cx="3093719" cy="79247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829055" y="3645408"/>
            <a:ext cx="1584959" cy="371856"/>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834895" y="4078223"/>
            <a:ext cx="6108191" cy="432815"/>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2036064" y="4581144"/>
            <a:ext cx="3904488" cy="359663"/>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813816" y="4998720"/>
            <a:ext cx="1310640" cy="359663"/>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466344" y="5590032"/>
            <a:ext cx="752856" cy="359663"/>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1328927" y="5373623"/>
            <a:ext cx="7815072" cy="1484376"/>
          </a:xfrm>
          <a:prstGeom prst="rect">
            <a:avLst/>
          </a:prstGeom>
          <a:blipFill>
            <a:blip r:embed="rId9"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4837" y="703744"/>
            <a:ext cx="6374130" cy="786130"/>
          </a:xfrm>
          <a:prstGeom prst="rect">
            <a:avLst/>
          </a:prstGeom>
        </p:spPr>
        <p:txBody>
          <a:bodyPr vert="horz" wrap="square" lIns="0" tIns="11430" rIns="0" bIns="0" rtlCol="0">
            <a:spAutoFit/>
          </a:bodyPr>
          <a:lstStyle/>
          <a:p>
            <a:pPr marL="12700">
              <a:lnSpc>
                <a:spcPct val="100000"/>
              </a:lnSpc>
              <a:spcBef>
                <a:spcPts val="90"/>
              </a:spcBef>
            </a:pPr>
            <a:r>
              <a:rPr sz="5000" dirty="0">
                <a:solidFill>
                  <a:srgbClr val="004646"/>
                </a:solidFill>
                <a:latin typeface="Droid Sans Fallback"/>
                <a:cs typeface="Droid Sans Fallback"/>
              </a:rPr>
              <a:t>条件随机场的预测算</a:t>
            </a:r>
            <a:r>
              <a:rPr sz="5000" spc="-10" dirty="0">
                <a:solidFill>
                  <a:srgbClr val="004646"/>
                </a:solidFill>
                <a:latin typeface="Droid Sans Fallback"/>
                <a:cs typeface="Droid Sans Fallback"/>
              </a:rPr>
              <a:t>法</a:t>
            </a:r>
            <a:endParaRPr sz="5000">
              <a:latin typeface="Droid Sans Fallback"/>
              <a:cs typeface="Droid Sans Fallback"/>
            </a:endParaRPr>
          </a:p>
        </p:txBody>
      </p:sp>
      <p:sp>
        <p:nvSpPr>
          <p:cNvPr id="3" name="object 3"/>
          <p:cNvSpPr txBox="1"/>
          <p:nvPr/>
        </p:nvSpPr>
        <p:spPr>
          <a:xfrm>
            <a:off x="546277" y="1731289"/>
            <a:ext cx="339090" cy="401955"/>
          </a:xfrm>
          <a:prstGeom prst="rect">
            <a:avLst/>
          </a:prstGeom>
        </p:spPr>
        <p:txBody>
          <a:bodyPr vert="horz" wrap="square" lIns="0" tIns="15240" rIns="0" bIns="0" rtlCol="0">
            <a:spAutoFit/>
          </a:bodyPr>
          <a:lstStyle/>
          <a:p>
            <a:pPr marL="12700">
              <a:lnSpc>
                <a:spcPct val="100000"/>
              </a:lnSpc>
              <a:spcBef>
                <a:spcPts val="120"/>
              </a:spcBef>
            </a:pPr>
            <a:r>
              <a:rPr sz="2450" spc="4310" dirty="0">
                <a:solidFill>
                  <a:srgbClr val="33BC55"/>
                </a:solidFill>
                <a:latin typeface="Wingdings"/>
                <a:cs typeface="Wingdings"/>
              </a:rPr>
              <a:t></a:t>
            </a:r>
            <a:endParaRPr sz="2450">
              <a:latin typeface="Wingdings"/>
              <a:cs typeface="Wingdings"/>
            </a:endParaRPr>
          </a:p>
        </p:txBody>
      </p:sp>
      <p:sp>
        <p:nvSpPr>
          <p:cNvPr id="4" name="object 4"/>
          <p:cNvSpPr/>
          <p:nvPr/>
        </p:nvSpPr>
        <p:spPr>
          <a:xfrm>
            <a:off x="27432" y="1914144"/>
            <a:ext cx="661416" cy="35966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55904" y="1914144"/>
            <a:ext cx="8388096" cy="143865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52984" y="3499103"/>
            <a:ext cx="1295400" cy="34137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829055" y="3931920"/>
            <a:ext cx="6172200" cy="576072"/>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2371344" y="4507991"/>
            <a:ext cx="2993135" cy="502919"/>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252984" y="5084064"/>
            <a:ext cx="1295400" cy="316992"/>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2267711" y="5084064"/>
            <a:ext cx="3084576" cy="1008888"/>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466344" y="6306311"/>
            <a:ext cx="2087880" cy="377952"/>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2700527" y="6236208"/>
            <a:ext cx="3614928" cy="432816"/>
          </a:xfrm>
          <a:prstGeom prst="rect">
            <a:avLst/>
          </a:prstGeom>
          <a:blipFill>
            <a:blip r:embed="rId10"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64941" y="2851035"/>
            <a:ext cx="1636395" cy="756920"/>
          </a:xfrm>
          <a:prstGeom prst="rect">
            <a:avLst/>
          </a:prstGeom>
        </p:spPr>
        <p:txBody>
          <a:bodyPr vert="horz" wrap="square" lIns="0" tIns="12700" rIns="0" bIns="0" rtlCol="0">
            <a:spAutoFit/>
          </a:bodyPr>
          <a:lstStyle/>
          <a:p>
            <a:pPr marL="12700">
              <a:lnSpc>
                <a:spcPct val="100000"/>
              </a:lnSpc>
              <a:spcBef>
                <a:spcPts val="100"/>
              </a:spcBef>
            </a:pPr>
            <a:r>
              <a:rPr lang="zh-CN" altLang="en-US" sz="4800" spc="285" dirty="0" smtClean="0">
                <a:solidFill>
                  <a:srgbClr val="FF0000"/>
                </a:solidFill>
                <a:latin typeface="Georgia"/>
                <a:cs typeface="Georgia"/>
              </a:rPr>
              <a:t>谢谢！</a:t>
            </a:r>
            <a:endParaRPr sz="4800" dirty="0">
              <a:latin typeface="Georgia"/>
              <a:cs typeface="Georgi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487730"/>
            <a:ext cx="2564130" cy="786130"/>
          </a:xfrm>
          <a:prstGeom prst="rect">
            <a:avLst/>
          </a:prstGeom>
        </p:spPr>
        <p:txBody>
          <a:bodyPr vert="horz" wrap="square" lIns="0" tIns="11430" rIns="0" bIns="0" rtlCol="0">
            <a:spAutoFit/>
          </a:bodyPr>
          <a:lstStyle/>
          <a:p>
            <a:pPr marL="12700">
              <a:lnSpc>
                <a:spcPct val="100000"/>
              </a:lnSpc>
              <a:spcBef>
                <a:spcPts val="90"/>
              </a:spcBef>
            </a:pPr>
            <a:r>
              <a:rPr dirty="0"/>
              <a:t>模型定</a:t>
            </a:r>
            <a:r>
              <a:rPr spc="-10" dirty="0"/>
              <a:t>义</a:t>
            </a:r>
          </a:p>
        </p:txBody>
      </p:sp>
      <p:sp>
        <p:nvSpPr>
          <p:cNvPr id="3" name="object 3"/>
          <p:cNvSpPr txBox="1"/>
          <p:nvPr/>
        </p:nvSpPr>
        <p:spPr>
          <a:xfrm>
            <a:off x="402272" y="1418886"/>
            <a:ext cx="8589328" cy="2570575"/>
          </a:xfrm>
          <a:prstGeom prst="rect">
            <a:avLst/>
          </a:prstGeom>
        </p:spPr>
        <p:txBody>
          <a:bodyPr vert="horz" wrap="square" lIns="0" tIns="92075" rIns="0" bIns="0" rtlCol="0">
            <a:spAutoFit/>
          </a:bodyPr>
          <a:lstStyle/>
          <a:p>
            <a:pPr marL="12700">
              <a:lnSpc>
                <a:spcPct val="100000"/>
              </a:lnSpc>
              <a:spcBef>
                <a:spcPts val="725"/>
              </a:spcBef>
            </a:pPr>
            <a:r>
              <a:rPr sz="2450" spc="4310" dirty="0">
                <a:solidFill>
                  <a:srgbClr val="33BC55"/>
                </a:solidFill>
                <a:latin typeface="Wingdings"/>
                <a:cs typeface="Wingdings"/>
              </a:rPr>
              <a:t></a:t>
            </a:r>
            <a:r>
              <a:rPr sz="2600" dirty="0">
                <a:latin typeface="Droid Sans Fallback"/>
                <a:cs typeface="Droid Sans Fallback"/>
              </a:rPr>
              <a:t>成对马尔可夫性</a:t>
            </a:r>
            <a:r>
              <a:rPr sz="2600" spc="-50" dirty="0">
                <a:latin typeface="Georgia"/>
                <a:cs typeface="Georgia"/>
              </a:rPr>
              <a:t>(Pairwise</a:t>
            </a:r>
            <a:r>
              <a:rPr sz="2600" spc="-40" dirty="0">
                <a:latin typeface="Georgia"/>
                <a:cs typeface="Georgia"/>
              </a:rPr>
              <a:t> </a:t>
            </a:r>
            <a:r>
              <a:rPr sz="2600" spc="-65" dirty="0">
                <a:latin typeface="Georgia"/>
                <a:cs typeface="Georgia"/>
              </a:rPr>
              <a:t>Markov</a:t>
            </a:r>
            <a:r>
              <a:rPr sz="2600" spc="-75" dirty="0">
                <a:latin typeface="Georgia"/>
                <a:cs typeface="Georgia"/>
              </a:rPr>
              <a:t> </a:t>
            </a:r>
            <a:r>
              <a:rPr sz="2600" spc="-35" dirty="0">
                <a:latin typeface="Georgia"/>
                <a:cs typeface="Georgia"/>
              </a:rPr>
              <a:t>property)</a:t>
            </a:r>
            <a:endParaRPr sz="2600" dirty="0">
              <a:latin typeface="Georgia"/>
              <a:cs typeface="Georgia"/>
            </a:endParaRPr>
          </a:p>
          <a:p>
            <a:pPr marL="405765">
              <a:lnSpc>
                <a:spcPct val="100000"/>
              </a:lnSpc>
              <a:spcBef>
                <a:spcPts val="590"/>
              </a:spcBef>
            </a:pPr>
            <a:r>
              <a:rPr sz="2050" spc="3535" dirty="0">
                <a:solidFill>
                  <a:srgbClr val="50742E"/>
                </a:solidFill>
                <a:latin typeface="Wingdings"/>
                <a:cs typeface="Wingdings"/>
              </a:rPr>
              <a:t></a:t>
            </a:r>
            <a:r>
              <a:rPr sz="2400" dirty="0">
                <a:latin typeface="Droid Sans Fallback"/>
                <a:cs typeface="Droid Sans Fallback"/>
              </a:rPr>
              <a:t>设u和v是无向图G中任意两个没有边连接的结点</a:t>
            </a:r>
            <a:r>
              <a:rPr sz="2400" dirty="0">
                <a:latin typeface="Droid Sans Fallback"/>
                <a:cs typeface="Droid Sans Fallback"/>
              </a:rPr>
              <a:t>，结</a:t>
            </a:r>
            <a:r>
              <a:rPr sz="2400" spc="-2125" dirty="0">
                <a:latin typeface="Droid Sans Fallback"/>
                <a:cs typeface="Droid Sans Fallback"/>
              </a:rPr>
              <a:t>点 </a:t>
            </a:r>
            <a:r>
              <a:rPr sz="2400" spc="-15" dirty="0">
                <a:latin typeface="Georgia"/>
                <a:cs typeface="Georgia"/>
              </a:rPr>
              <a:t>u</a:t>
            </a:r>
            <a:endParaRPr sz="2400" dirty="0">
              <a:latin typeface="Georgia"/>
              <a:cs typeface="Georgia"/>
            </a:endParaRPr>
          </a:p>
          <a:p>
            <a:pPr marL="652780">
              <a:lnSpc>
                <a:spcPct val="100000"/>
              </a:lnSpc>
            </a:pPr>
            <a:r>
              <a:rPr sz="2400" dirty="0">
                <a:latin typeface="Droid Sans Fallback"/>
                <a:cs typeface="Droid Sans Fallback"/>
              </a:rPr>
              <a:t>和</a:t>
            </a:r>
            <a:r>
              <a:rPr sz="2400" spc="-35" dirty="0">
                <a:latin typeface="Georgia"/>
                <a:cs typeface="Georgia"/>
              </a:rPr>
              <a:t>v</a:t>
            </a:r>
            <a:r>
              <a:rPr sz="2400" dirty="0">
                <a:latin typeface="Droid Sans Fallback"/>
                <a:cs typeface="Droid Sans Fallback"/>
              </a:rPr>
              <a:t>分别对应随机变量</a:t>
            </a:r>
            <a:r>
              <a:rPr sz="2400" spc="-100" dirty="0">
                <a:latin typeface="Georgia"/>
                <a:cs typeface="Georgia"/>
              </a:rPr>
              <a:t>Yu</a:t>
            </a:r>
            <a:r>
              <a:rPr sz="2400" dirty="0">
                <a:latin typeface="Droid Sans Fallback"/>
                <a:cs typeface="Droid Sans Fallback"/>
              </a:rPr>
              <a:t>和</a:t>
            </a:r>
            <a:r>
              <a:rPr sz="2400" spc="-55" dirty="0">
                <a:latin typeface="Georgia"/>
                <a:cs typeface="Georgia"/>
              </a:rPr>
              <a:t>Yv</a:t>
            </a:r>
            <a:r>
              <a:rPr sz="2400" spc="-55" dirty="0">
                <a:latin typeface="Droid Sans Fallback"/>
                <a:cs typeface="Droid Sans Fallback"/>
              </a:rPr>
              <a:t>，</a:t>
            </a:r>
            <a:endParaRPr sz="2400" dirty="0">
              <a:latin typeface="Droid Sans Fallback"/>
              <a:cs typeface="Droid Sans Fallback"/>
            </a:endParaRPr>
          </a:p>
          <a:p>
            <a:pPr marL="405765">
              <a:lnSpc>
                <a:spcPct val="100000"/>
              </a:lnSpc>
              <a:spcBef>
                <a:spcPts val="575"/>
              </a:spcBef>
            </a:pPr>
            <a:r>
              <a:rPr sz="2050" spc="3535" dirty="0">
                <a:solidFill>
                  <a:srgbClr val="50742E"/>
                </a:solidFill>
                <a:latin typeface="Wingdings"/>
                <a:cs typeface="Wingdings"/>
              </a:rPr>
              <a:t></a:t>
            </a:r>
            <a:r>
              <a:rPr sz="2400" dirty="0">
                <a:latin typeface="Droid Sans Fallback"/>
                <a:cs typeface="Droid Sans Fallback"/>
              </a:rPr>
              <a:t>其他所有结点为</a:t>
            </a:r>
            <a:r>
              <a:rPr sz="2400" spc="65" dirty="0">
                <a:latin typeface="Georgia"/>
                <a:cs typeface="Georgia"/>
              </a:rPr>
              <a:t>O</a:t>
            </a:r>
            <a:r>
              <a:rPr sz="2400" spc="65" dirty="0">
                <a:latin typeface="Droid Sans Fallback"/>
                <a:cs typeface="Droid Sans Fallback"/>
              </a:rPr>
              <a:t>，</a:t>
            </a:r>
            <a:r>
              <a:rPr sz="2400" dirty="0">
                <a:latin typeface="Droid Sans Fallback"/>
                <a:cs typeface="Droid Sans Fallback"/>
              </a:rPr>
              <a:t>对应的随机变量组是</a:t>
            </a:r>
            <a:r>
              <a:rPr sz="2400" spc="-120" dirty="0">
                <a:latin typeface="Georgia"/>
                <a:cs typeface="Georgia"/>
              </a:rPr>
              <a:t>Y0</a:t>
            </a:r>
            <a:endParaRPr sz="2400" dirty="0">
              <a:latin typeface="Georgia"/>
              <a:cs typeface="Georgia"/>
            </a:endParaRPr>
          </a:p>
          <a:p>
            <a:pPr marL="652780" marR="13970" indent="-247015">
              <a:lnSpc>
                <a:spcPct val="100000"/>
              </a:lnSpc>
              <a:spcBef>
                <a:spcPts val="575"/>
              </a:spcBef>
            </a:pPr>
            <a:r>
              <a:rPr sz="2050" spc="3535" dirty="0">
                <a:solidFill>
                  <a:srgbClr val="50742E"/>
                </a:solidFill>
                <a:latin typeface="Wingdings"/>
                <a:cs typeface="Wingdings"/>
              </a:rPr>
              <a:t></a:t>
            </a:r>
            <a:r>
              <a:rPr sz="2400" dirty="0">
                <a:latin typeface="Droid Sans Fallback"/>
                <a:cs typeface="Droid Sans Fallback"/>
              </a:rPr>
              <a:t>给定随机变量组Y0的条件下随机变量Yu和Yv是条件独 立的</a:t>
            </a:r>
          </a:p>
        </p:txBody>
      </p:sp>
      <p:sp>
        <p:nvSpPr>
          <p:cNvPr id="4" name="object 4"/>
          <p:cNvSpPr/>
          <p:nvPr/>
        </p:nvSpPr>
        <p:spPr>
          <a:xfrm>
            <a:off x="4858511" y="4148328"/>
            <a:ext cx="3925824" cy="209702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66344" y="4724400"/>
            <a:ext cx="4200144" cy="36880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487730"/>
            <a:ext cx="2564130" cy="786130"/>
          </a:xfrm>
          <a:prstGeom prst="rect">
            <a:avLst/>
          </a:prstGeom>
        </p:spPr>
        <p:txBody>
          <a:bodyPr vert="horz" wrap="square" lIns="0" tIns="11430" rIns="0" bIns="0" rtlCol="0">
            <a:spAutoFit/>
          </a:bodyPr>
          <a:lstStyle/>
          <a:p>
            <a:pPr marL="12700">
              <a:lnSpc>
                <a:spcPct val="100000"/>
              </a:lnSpc>
              <a:spcBef>
                <a:spcPts val="90"/>
              </a:spcBef>
            </a:pPr>
            <a:r>
              <a:rPr dirty="0"/>
              <a:t>模型定</a:t>
            </a:r>
            <a:r>
              <a:rPr spc="-10" dirty="0"/>
              <a:t>义</a:t>
            </a:r>
          </a:p>
        </p:txBody>
      </p:sp>
      <p:sp>
        <p:nvSpPr>
          <p:cNvPr id="3" name="object 3"/>
          <p:cNvSpPr txBox="1"/>
          <p:nvPr/>
        </p:nvSpPr>
        <p:spPr>
          <a:xfrm>
            <a:off x="402272" y="1418886"/>
            <a:ext cx="6177280" cy="1819910"/>
          </a:xfrm>
          <a:prstGeom prst="rect">
            <a:avLst/>
          </a:prstGeom>
        </p:spPr>
        <p:txBody>
          <a:bodyPr vert="horz" wrap="square" lIns="0" tIns="92075" rIns="0" bIns="0" rtlCol="0">
            <a:spAutoFit/>
          </a:bodyPr>
          <a:lstStyle/>
          <a:p>
            <a:pPr marL="12700">
              <a:lnSpc>
                <a:spcPct val="100000"/>
              </a:lnSpc>
              <a:spcBef>
                <a:spcPts val="725"/>
              </a:spcBef>
            </a:pPr>
            <a:r>
              <a:rPr sz="2450" spc="4310" dirty="0">
                <a:solidFill>
                  <a:srgbClr val="33BC55"/>
                </a:solidFill>
                <a:latin typeface="Wingdings"/>
                <a:cs typeface="Wingdings"/>
              </a:rPr>
              <a:t></a:t>
            </a:r>
            <a:r>
              <a:rPr sz="2600" dirty="0">
                <a:latin typeface="Droid Sans Fallback"/>
                <a:cs typeface="Droid Sans Fallback"/>
              </a:rPr>
              <a:t>局部马尔可夫性</a:t>
            </a:r>
            <a:r>
              <a:rPr sz="2600" spc="-25" dirty="0">
                <a:latin typeface="Georgia"/>
                <a:cs typeface="Georgia"/>
              </a:rPr>
              <a:t>(</a:t>
            </a:r>
            <a:r>
              <a:rPr sz="2600" spc="20" dirty="0">
                <a:latin typeface="Georgia"/>
                <a:cs typeface="Georgia"/>
              </a:rPr>
              <a:t> </a:t>
            </a:r>
            <a:r>
              <a:rPr sz="2600" spc="-35" dirty="0">
                <a:latin typeface="Georgia"/>
                <a:cs typeface="Georgia"/>
              </a:rPr>
              <a:t>Local</a:t>
            </a:r>
            <a:r>
              <a:rPr sz="2600" spc="25" dirty="0">
                <a:latin typeface="Georgia"/>
                <a:cs typeface="Georgia"/>
              </a:rPr>
              <a:t> </a:t>
            </a:r>
            <a:r>
              <a:rPr sz="2600" spc="-65" dirty="0">
                <a:latin typeface="Georgia"/>
                <a:cs typeface="Georgia"/>
              </a:rPr>
              <a:t>Markov</a:t>
            </a:r>
            <a:r>
              <a:rPr sz="2600" spc="-85" dirty="0">
                <a:latin typeface="Georgia"/>
                <a:cs typeface="Georgia"/>
              </a:rPr>
              <a:t> </a:t>
            </a:r>
            <a:r>
              <a:rPr sz="2600" spc="-515" dirty="0">
                <a:latin typeface="Georgia"/>
                <a:cs typeface="Georgia"/>
              </a:rPr>
              <a:t>properly)</a:t>
            </a:r>
            <a:endParaRPr sz="2600">
              <a:latin typeface="Georgia"/>
              <a:cs typeface="Georgia"/>
            </a:endParaRPr>
          </a:p>
          <a:p>
            <a:pPr marL="731520" indent="-325755">
              <a:lnSpc>
                <a:spcPct val="100000"/>
              </a:lnSpc>
              <a:spcBef>
                <a:spcPts val="590"/>
              </a:spcBef>
              <a:buClr>
                <a:srgbClr val="50742E"/>
              </a:buClr>
              <a:buSzPct val="85416"/>
              <a:buFont typeface="Wingdings"/>
              <a:buChar char=""/>
              <a:tabLst>
                <a:tab pos="731520" algn="l"/>
              </a:tabLst>
            </a:pPr>
            <a:r>
              <a:rPr sz="2400" spc="-35" dirty="0">
                <a:latin typeface="Georgia"/>
                <a:cs typeface="Georgia"/>
              </a:rPr>
              <a:t>v</a:t>
            </a:r>
            <a:r>
              <a:rPr sz="2400" spc="-45" dirty="0">
                <a:latin typeface="Georgia"/>
                <a:cs typeface="Georgia"/>
              </a:rPr>
              <a:t> </a:t>
            </a:r>
            <a:r>
              <a:rPr sz="2400" dirty="0">
                <a:latin typeface="Droid Sans Fallback"/>
                <a:cs typeface="Droid Sans Fallback"/>
              </a:rPr>
              <a:t>任意结点</a:t>
            </a:r>
            <a:endParaRPr sz="2400">
              <a:latin typeface="Droid Sans Fallback"/>
              <a:cs typeface="Droid Sans Fallback"/>
            </a:endParaRPr>
          </a:p>
          <a:p>
            <a:pPr marL="735965" indent="-330200">
              <a:lnSpc>
                <a:spcPct val="100000"/>
              </a:lnSpc>
              <a:spcBef>
                <a:spcPts val="575"/>
              </a:spcBef>
              <a:buClr>
                <a:srgbClr val="50742E"/>
              </a:buClr>
              <a:buSzPct val="85416"/>
              <a:buFont typeface="Wingdings"/>
              <a:buChar char=""/>
              <a:tabLst>
                <a:tab pos="735965" algn="l"/>
              </a:tabLst>
            </a:pPr>
            <a:r>
              <a:rPr sz="2400" spc="100" dirty="0">
                <a:latin typeface="Georgia"/>
                <a:cs typeface="Georgia"/>
              </a:rPr>
              <a:t>W</a:t>
            </a:r>
            <a:r>
              <a:rPr sz="2400" dirty="0">
                <a:latin typeface="Droid Sans Fallback"/>
                <a:cs typeface="Droid Sans Fallback"/>
              </a:rPr>
              <a:t>与</a:t>
            </a:r>
            <a:r>
              <a:rPr sz="2400" spc="-35" dirty="0">
                <a:latin typeface="Georgia"/>
                <a:cs typeface="Georgia"/>
              </a:rPr>
              <a:t>v</a:t>
            </a:r>
            <a:r>
              <a:rPr sz="2400" dirty="0">
                <a:latin typeface="Droid Sans Fallback"/>
                <a:cs typeface="Droid Sans Fallback"/>
              </a:rPr>
              <a:t>有边相连</a:t>
            </a:r>
            <a:endParaRPr sz="2400">
              <a:latin typeface="Droid Sans Fallback"/>
              <a:cs typeface="Droid Sans Fallback"/>
            </a:endParaRPr>
          </a:p>
          <a:p>
            <a:pPr marL="741045" indent="-335280">
              <a:lnSpc>
                <a:spcPct val="100000"/>
              </a:lnSpc>
              <a:spcBef>
                <a:spcPts val="575"/>
              </a:spcBef>
              <a:buClr>
                <a:srgbClr val="50742E"/>
              </a:buClr>
              <a:buSzPct val="85416"/>
              <a:buFont typeface="Wingdings"/>
              <a:buChar char=""/>
              <a:tabLst>
                <a:tab pos="741045" algn="l"/>
              </a:tabLst>
            </a:pPr>
            <a:r>
              <a:rPr sz="2400" spc="140" dirty="0">
                <a:latin typeface="Georgia"/>
                <a:cs typeface="Georgia"/>
              </a:rPr>
              <a:t>O</a:t>
            </a:r>
            <a:r>
              <a:rPr sz="2400" spc="15" dirty="0">
                <a:latin typeface="Georgia"/>
                <a:cs typeface="Georgia"/>
              </a:rPr>
              <a:t> </a:t>
            </a:r>
            <a:r>
              <a:rPr sz="2400" dirty="0">
                <a:latin typeface="Droid Sans Fallback"/>
                <a:cs typeface="Droid Sans Fallback"/>
              </a:rPr>
              <a:t>其它</a:t>
            </a:r>
            <a:endParaRPr sz="2400">
              <a:latin typeface="Droid Sans Fallback"/>
              <a:cs typeface="Droid Sans Fallback"/>
            </a:endParaRPr>
          </a:p>
        </p:txBody>
      </p:sp>
      <p:sp>
        <p:nvSpPr>
          <p:cNvPr id="6" name="object 6"/>
          <p:cNvSpPr/>
          <p:nvPr/>
        </p:nvSpPr>
        <p:spPr>
          <a:xfrm>
            <a:off x="323088" y="3861815"/>
            <a:ext cx="4126991" cy="359663"/>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5004815" y="3267455"/>
            <a:ext cx="3611880" cy="2703576"/>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6287503" y="4505998"/>
            <a:ext cx="313410" cy="22478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8087703" y="4989029"/>
            <a:ext cx="313410" cy="224789"/>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487730"/>
            <a:ext cx="2564130" cy="786130"/>
          </a:xfrm>
          <a:prstGeom prst="rect">
            <a:avLst/>
          </a:prstGeom>
        </p:spPr>
        <p:txBody>
          <a:bodyPr vert="horz" wrap="square" lIns="0" tIns="11430" rIns="0" bIns="0" rtlCol="0">
            <a:spAutoFit/>
          </a:bodyPr>
          <a:lstStyle/>
          <a:p>
            <a:pPr marL="12700">
              <a:lnSpc>
                <a:spcPct val="100000"/>
              </a:lnSpc>
              <a:spcBef>
                <a:spcPts val="90"/>
              </a:spcBef>
            </a:pPr>
            <a:r>
              <a:rPr dirty="0"/>
              <a:t>模型定</a:t>
            </a:r>
            <a:r>
              <a:rPr spc="-10" dirty="0"/>
              <a:t>义</a:t>
            </a:r>
          </a:p>
        </p:txBody>
      </p:sp>
      <p:sp>
        <p:nvSpPr>
          <p:cNvPr id="3" name="object 3"/>
          <p:cNvSpPr txBox="1"/>
          <p:nvPr/>
        </p:nvSpPr>
        <p:spPr>
          <a:xfrm>
            <a:off x="402272" y="1418886"/>
            <a:ext cx="8360728" cy="1308100"/>
          </a:xfrm>
          <a:prstGeom prst="rect">
            <a:avLst/>
          </a:prstGeom>
        </p:spPr>
        <p:txBody>
          <a:bodyPr vert="horz" wrap="square" lIns="0" tIns="92075" rIns="0" bIns="0" rtlCol="0">
            <a:spAutoFit/>
          </a:bodyPr>
          <a:lstStyle/>
          <a:p>
            <a:pPr marL="12700">
              <a:lnSpc>
                <a:spcPct val="100000"/>
              </a:lnSpc>
              <a:spcBef>
                <a:spcPts val="725"/>
              </a:spcBef>
            </a:pPr>
            <a:r>
              <a:rPr sz="2450" spc="4310" dirty="0">
                <a:solidFill>
                  <a:srgbClr val="33BC55"/>
                </a:solidFill>
                <a:latin typeface="Wingdings"/>
                <a:cs typeface="Wingdings"/>
              </a:rPr>
              <a:t></a:t>
            </a:r>
            <a:r>
              <a:rPr sz="2600" dirty="0">
                <a:latin typeface="Droid Sans Fallback"/>
                <a:cs typeface="Droid Sans Fallback"/>
              </a:rPr>
              <a:t>全局马尔可夫性</a:t>
            </a:r>
            <a:r>
              <a:rPr sz="2600" spc="-30" dirty="0">
                <a:latin typeface="Georgia"/>
                <a:cs typeface="Georgia"/>
              </a:rPr>
              <a:t>(Global</a:t>
            </a:r>
            <a:r>
              <a:rPr sz="2600" spc="25" dirty="0">
                <a:latin typeface="Georgia"/>
                <a:cs typeface="Georgia"/>
              </a:rPr>
              <a:t> </a:t>
            </a:r>
            <a:r>
              <a:rPr sz="2600" spc="-65" dirty="0">
                <a:latin typeface="Georgia"/>
                <a:cs typeface="Georgia"/>
              </a:rPr>
              <a:t>Markov</a:t>
            </a:r>
            <a:r>
              <a:rPr sz="2600" spc="-75" dirty="0">
                <a:latin typeface="Georgia"/>
                <a:cs typeface="Georgia"/>
              </a:rPr>
              <a:t> </a:t>
            </a:r>
            <a:r>
              <a:rPr sz="2600" spc="-35" dirty="0">
                <a:latin typeface="Georgia"/>
                <a:cs typeface="Georgia"/>
              </a:rPr>
              <a:t>property)</a:t>
            </a:r>
            <a:endParaRPr sz="2600" dirty="0">
              <a:latin typeface="Georgia"/>
              <a:cs typeface="Georgia"/>
            </a:endParaRPr>
          </a:p>
          <a:p>
            <a:pPr marL="652780" marR="5080" indent="-247015">
              <a:lnSpc>
                <a:spcPct val="100000"/>
              </a:lnSpc>
              <a:spcBef>
                <a:spcPts val="590"/>
              </a:spcBef>
            </a:pPr>
            <a:r>
              <a:rPr sz="2050" spc="3535" dirty="0">
                <a:solidFill>
                  <a:srgbClr val="50742E"/>
                </a:solidFill>
                <a:latin typeface="Wingdings"/>
                <a:cs typeface="Wingdings"/>
              </a:rPr>
              <a:t></a:t>
            </a:r>
            <a:r>
              <a:rPr sz="2400" dirty="0">
                <a:latin typeface="Droid Sans Fallback"/>
                <a:cs typeface="Droid Sans Fallback"/>
              </a:rPr>
              <a:t>结点集合</a:t>
            </a:r>
            <a:r>
              <a:rPr sz="2400" spc="-15" dirty="0">
                <a:latin typeface="Georgia"/>
                <a:cs typeface="Georgia"/>
              </a:rPr>
              <a:t>A,</a:t>
            </a:r>
            <a:r>
              <a:rPr sz="2400" spc="-60" dirty="0">
                <a:latin typeface="Georgia"/>
                <a:cs typeface="Georgia"/>
              </a:rPr>
              <a:t> </a:t>
            </a:r>
            <a:r>
              <a:rPr sz="2400" spc="-140" dirty="0">
                <a:latin typeface="Georgia"/>
                <a:cs typeface="Georgia"/>
              </a:rPr>
              <a:t>B</a:t>
            </a:r>
            <a:r>
              <a:rPr sz="2400" dirty="0">
                <a:latin typeface="Droid Sans Fallback"/>
                <a:cs typeface="Droid Sans Fallback"/>
              </a:rPr>
              <a:t>是在无向图</a:t>
            </a:r>
            <a:r>
              <a:rPr sz="2400" spc="-65" dirty="0">
                <a:latin typeface="Georgia"/>
                <a:cs typeface="Georgia"/>
              </a:rPr>
              <a:t>G</a:t>
            </a:r>
            <a:r>
              <a:rPr sz="2400" dirty="0">
                <a:latin typeface="Droid Sans Fallback"/>
                <a:cs typeface="Droid Sans Fallback"/>
              </a:rPr>
              <a:t>中被结点集合</a:t>
            </a:r>
            <a:r>
              <a:rPr sz="2400" spc="20" dirty="0">
                <a:latin typeface="Georgia"/>
                <a:cs typeface="Georgia"/>
              </a:rPr>
              <a:t>C</a:t>
            </a:r>
            <a:r>
              <a:rPr sz="2400" dirty="0">
                <a:latin typeface="Droid Sans Fallback"/>
                <a:cs typeface="Droid Sans Fallback"/>
              </a:rPr>
              <a:t>分开的任</a:t>
            </a:r>
            <a:r>
              <a:rPr sz="2400" spc="-1175" dirty="0">
                <a:latin typeface="Droid Sans Fallback"/>
                <a:cs typeface="Droid Sans Fallback"/>
              </a:rPr>
              <a:t>意 </a:t>
            </a:r>
            <a:r>
              <a:rPr sz="2400" dirty="0">
                <a:latin typeface="Droid Sans Fallback"/>
                <a:cs typeface="Droid Sans Fallback"/>
              </a:rPr>
              <a:t>结点集合，</a:t>
            </a:r>
          </a:p>
        </p:txBody>
      </p:sp>
      <p:sp>
        <p:nvSpPr>
          <p:cNvPr id="4" name="object 4"/>
          <p:cNvSpPr/>
          <p:nvPr/>
        </p:nvSpPr>
        <p:spPr>
          <a:xfrm>
            <a:off x="2124455" y="2926079"/>
            <a:ext cx="4248912" cy="341376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41" y="487730"/>
            <a:ext cx="2564130" cy="786130"/>
          </a:xfrm>
          <a:prstGeom prst="rect">
            <a:avLst/>
          </a:prstGeom>
        </p:spPr>
        <p:txBody>
          <a:bodyPr vert="horz" wrap="square" lIns="0" tIns="11430" rIns="0" bIns="0" rtlCol="0">
            <a:spAutoFit/>
          </a:bodyPr>
          <a:lstStyle/>
          <a:p>
            <a:pPr marL="12700">
              <a:lnSpc>
                <a:spcPct val="100000"/>
              </a:lnSpc>
              <a:spcBef>
                <a:spcPts val="90"/>
              </a:spcBef>
            </a:pPr>
            <a:r>
              <a:rPr dirty="0"/>
              <a:t>模型定</a:t>
            </a:r>
            <a:r>
              <a:rPr spc="-10" dirty="0"/>
              <a:t>义</a:t>
            </a:r>
          </a:p>
        </p:txBody>
      </p:sp>
      <p:sp>
        <p:nvSpPr>
          <p:cNvPr id="3" name="object 3"/>
          <p:cNvSpPr txBox="1"/>
          <p:nvPr/>
        </p:nvSpPr>
        <p:spPr>
          <a:xfrm>
            <a:off x="330263" y="1870903"/>
            <a:ext cx="8575675" cy="3677930"/>
          </a:xfrm>
          <a:prstGeom prst="rect">
            <a:avLst/>
          </a:prstGeom>
        </p:spPr>
        <p:txBody>
          <a:bodyPr vert="horz" wrap="square" lIns="0" tIns="91440" rIns="0" bIns="0" rtlCol="0">
            <a:spAutoFit/>
          </a:bodyPr>
          <a:lstStyle/>
          <a:p>
            <a:pPr marL="12700">
              <a:lnSpc>
                <a:spcPct val="100000"/>
              </a:lnSpc>
              <a:spcBef>
                <a:spcPts val="720"/>
              </a:spcBef>
            </a:pPr>
            <a:r>
              <a:rPr sz="2450" spc="4310" dirty="0">
                <a:solidFill>
                  <a:srgbClr val="33BC55"/>
                </a:solidFill>
                <a:latin typeface="Wingdings"/>
                <a:cs typeface="Wingdings"/>
              </a:rPr>
              <a:t></a:t>
            </a:r>
            <a:r>
              <a:rPr sz="2600" dirty="0">
                <a:latin typeface="Droid Sans Fallback"/>
                <a:cs typeface="Droid Sans Fallback"/>
              </a:rPr>
              <a:t>概率无向图模型</a:t>
            </a:r>
            <a:r>
              <a:rPr sz="2600" spc="-10" dirty="0">
                <a:latin typeface="Droid Sans Fallback"/>
                <a:cs typeface="Droid Sans Fallback"/>
              </a:rPr>
              <a:t>：</a:t>
            </a:r>
            <a:endParaRPr sz="2600" dirty="0">
              <a:latin typeface="Droid Sans Fallback"/>
              <a:cs typeface="Droid Sans Fallback"/>
            </a:endParaRPr>
          </a:p>
          <a:p>
            <a:pPr marL="652780" marR="128270" indent="-247015">
              <a:lnSpc>
                <a:spcPct val="100000"/>
              </a:lnSpc>
              <a:spcBef>
                <a:spcPts val="585"/>
              </a:spcBef>
            </a:pPr>
            <a:r>
              <a:rPr sz="2050" spc="3535" dirty="0">
                <a:solidFill>
                  <a:srgbClr val="50742E"/>
                </a:solidFill>
                <a:latin typeface="Wingdings"/>
                <a:cs typeface="Wingdings"/>
              </a:rPr>
              <a:t></a:t>
            </a:r>
            <a:r>
              <a:rPr sz="2400" dirty="0">
                <a:latin typeface="Droid Sans Fallback"/>
                <a:cs typeface="Droid Sans Fallback"/>
              </a:rPr>
              <a:t>设有联合概率分布</a:t>
            </a:r>
            <a:r>
              <a:rPr sz="2400" spc="-40" dirty="0">
                <a:latin typeface="Georgia"/>
                <a:cs typeface="Georgia"/>
              </a:rPr>
              <a:t>P(Y),</a:t>
            </a:r>
            <a:r>
              <a:rPr sz="2400" dirty="0">
                <a:latin typeface="Droid Sans Fallback"/>
                <a:cs typeface="Droid Sans Fallback"/>
              </a:rPr>
              <a:t>由无向图</a:t>
            </a:r>
            <a:r>
              <a:rPr sz="2400" spc="-120" dirty="0">
                <a:latin typeface="Georgia"/>
                <a:cs typeface="Georgia"/>
              </a:rPr>
              <a:t>G=(V,</a:t>
            </a:r>
            <a:r>
              <a:rPr sz="2400" spc="-45" dirty="0">
                <a:latin typeface="Georgia"/>
                <a:cs typeface="Georgia"/>
              </a:rPr>
              <a:t> </a:t>
            </a:r>
            <a:r>
              <a:rPr sz="2400" spc="-95" dirty="0">
                <a:latin typeface="Georgia"/>
                <a:cs typeface="Georgia"/>
              </a:rPr>
              <a:t>E)</a:t>
            </a:r>
            <a:r>
              <a:rPr sz="2400" dirty="0">
                <a:latin typeface="Droid Sans Fallback"/>
                <a:cs typeface="Droid Sans Fallback"/>
              </a:rPr>
              <a:t>表示，在图</a:t>
            </a:r>
            <a:r>
              <a:rPr sz="2400" spc="-65" dirty="0">
                <a:latin typeface="Georgia"/>
                <a:cs typeface="Georgia"/>
              </a:rPr>
              <a:t>G</a:t>
            </a:r>
            <a:r>
              <a:rPr sz="2400" spc="-1165" dirty="0">
                <a:latin typeface="Droid Sans Fallback"/>
                <a:cs typeface="Droid Sans Fallback"/>
              </a:rPr>
              <a:t>中 </a:t>
            </a:r>
            <a:r>
              <a:rPr sz="2400" dirty="0">
                <a:latin typeface="Droid Sans Fallback"/>
                <a:cs typeface="Droid Sans Fallback"/>
              </a:rPr>
              <a:t>，结点表示随机变量，边表示随机变量之间的依赖关系</a:t>
            </a:r>
            <a:r>
              <a:rPr sz="2400" spc="-35" dirty="0">
                <a:latin typeface="Georgia"/>
                <a:cs typeface="Georgia"/>
              </a:rPr>
              <a:t>,</a:t>
            </a:r>
            <a:endParaRPr sz="2400" dirty="0">
              <a:latin typeface="Georgia"/>
              <a:cs typeface="Georgia"/>
            </a:endParaRPr>
          </a:p>
          <a:p>
            <a:pPr marL="652780" marR="5080" indent="-247015">
              <a:lnSpc>
                <a:spcPct val="100000"/>
              </a:lnSpc>
              <a:spcBef>
                <a:spcPts val="575"/>
              </a:spcBef>
            </a:pPr>
            <a:r>
              <a:rPr sz="2050" spc="3535" dirty="0">
                <a:solidFill>
                  <a:srgbClr val="50742E"/>
                </a:solidFill>
                <a:latin typeface="Wingdings"/>
                <a:cs typeface="Wingdings"/>
              </a:rPr>
              <a:t></a:t>
            </a:r>
            <a:r>
              <a:rPr sz="2400" dirty="0">
                <a:latin typeface="Droid Sans Fallback"/>
                <a:cs typeface="Droid Sans Fallback"/>
              </a:rPr>
              <a:t>如果联合概率分布P(Y)满足成对、局部或全局马尔可夫性 ，就称此联合概率分布为概率无向图模型(probability  undirected graphical model)，或马尔可夫随机场(Markov  random field).</a:t>
            </a:r>
          </a:p>
          <a:p>
            <a:pPr marL="652780" marR="588645" indent="-247015">
              <a:lnSpc>
                <a:spcPct val="100000"/>
              </a:lnSpc>
              <a:spcBef>
                <a:spcPts val="575"/>
              </a:spcBef>
            </a:pPr>
            <a:r>
              <a:rPr sz="2050" spc="3535" dirty="0">
                <a:solidFill>
                  <a:srgbClr val="50742E"/>
                </a:solidFill>
                <a:latin typeface="Wingdings"/>
                <a:cs typeface="Wingdings"/>
              </a:rPr>
              <a:t></a:t>
            </a:r>
            <a:r>
              <a:rPr sz="2400" dirty="0" err="1">
                <a:latin typeface="Droid Sans Fallback"/>
                <a:cs typeface="Droid Sans Fallback"/>
              </a:rPr>
              <a:t>问题关键：求联合概率，</a:t>
            </a:r>
            <a:r>
              <a:rPr sz="2400" dirty="0" err="1" smtClean="0">
                <a:latin typeface="Droid Sans Fallback"/>
                <a:cs typeface="Droid Sans Fallback"/>
              </a:rPr>
              <a:t>引申为对联合概率进行因子分解</a:t>
            </a:r>
            <a:r>
              <a:rPr sz="2400" dirty="0">
                <a:latin typeface="Droid Sans Fallback"/>
                <a:cs typeface="Droid Sans Fallback"/>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4194</TotalTime>
  <Words>1661</Words>
  <Application>Microsoft Office PowerPoint</Application>
  <PresentationFormat>全屏显示(4:3)</PresentationFormat>
  <Paragraphs>299</Paragraphs>
  <Slides>56</Slides>
  <Notes>24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56</vt:i4>
      </vt:variant>
    </vt:vector>
  </HeadingPairs>
  <TitlesOfParts>
    <vt:vector size="64" baseType="lpstr">
      <vt:lpstr>Droid Sans Fallback</vt:lpstr>
      <vt:lpstr>等线</vt:lpstr>
      <vt:lpstr>宋体</vt:lpstr>
      <vt:lpstr>Calibri</vt:lpstr>
      <vt:lpstr>Georgia</vt:lpstr>
      <vt:lpstr>Times New Roman</vt:lpstr>
      <vt:lpstr>Wingdings</vt:lpstr>
      <vt:lpstr>Office Theme</vt:lpstr>
      <vt:lpstr>PowerPoint 演示文稿</vt:lpstr>
      <vt:lpstr>目录</vt:lpstr>
      <vt:lpstr>一、概率无向图模型</vt:lpstr>
      <vt:lpstr>模型定义</vt:lpstr>
      <vt:lpstr>模型定义</vt:lpstr>
      <vt:lpstr>模型定义</vt:lpstr>
      <vt:lpstr>模型定义</vt:lpstr>
      <vt:lpstr>模型定义</vt:lpstr>
      <vt:lpstr>模型定义</vt:lpstr>
      <vt:lpstr>概率无向图模型的因子分解</vt:lpstr>
      <vt:lpstr>概率无向图模型的因子分解</vt:lpstr>
      <vt:lpstr>概率无向图模型的因子分解</vt:lpstr>
      <vt:lpstr>二、条件随机场的定义与形式</vt:lpstr>
      <vt:lpstr>条件随机场的定义与形式</vt:lpstr>
      <vt:lpstr>条件随机场的定义与形式</vt:lpstr>
      <vt:lpstr>条件随机场的定义与形式</vt:lpstr>
      <vt:lpstr>条件随机场的参数化形式</vt:lpstr>
      <vt:lpstr>条件随机场的简化形式</vt:lpstr>
      <vt:lpstr>条件随机场的简化形式</vt:lpstr>
      <vt:lpstr>条件随机场的简化形式</vt:lpstr>
      <vt:lpstr>条件随机场的矩阵形式</vt:lpstr>
      <vt:lpstr>条件随机场的矩阵形式</vt:lpstr>
      <vt:lpstr>条件随机场的矩阵形式</vt:lpstr>
      <vt:lpstr>条件随机场的矩阵形式</vt:lpstr>
      <vt:lpstr>条件随机场的矩阵形式</vt:lpstr>
      <vt:lpstr>三、条件随机场的概率计算问题</vt:lpstr>
      <vt:lpstr>条件随机场的概率计算问题</vt:lpstr>
      <vt:lpstr>条件随机场的概率计算问题</vt:lpstr>
      <vt:lpstr>条件随机场的概率计算问题</vt:lpstr>
      <vt:lpstr>条件随机场的概率计算问题</vt:lpstr>
      <vt:lpstr>PowerPoint 演示文稿</vt:lpstr>
      <vt:lpstr>四、条件随机场的学习算法</vt:lpstr>
      <vt:lpstr>四、条件随机场的学习算法</vt:lpstr>
      <vt:lpstr>四、条件随机场的学习算法</vt:lpstr>
      <vt:lpstr>四、条件随机场的学习算法</vt:lpstr>
      <vt:lpstr>条件随机场的学习算法</vt:lpstr>
      <vt:lpstr>条件随机场的学习算法</vt:lpstr>
      <vt:lpstr>PowerPoint 演示文稿</vt:lpstr>
      <vt:lpstr>PowerPoint 演示文稿</vt:lpstr>
      <vt:lpstr>条件随机场的学习算法</vt:lpstr>
      <vt:lpstr>条件随机场的学习算法</vt:lpstr>
      <vt:lpstr>条件随机场的学习算法</vt:lpstr>
      <vt:lpstr>PowerPoint 演示文稿</vt:lpstr>
      <vt:lpstr>PowerPoint 演示文稿</vt:lpstr>
      <vt:lpstr>条件随机场的学习算法</vt:lpstr>
      <vt:lpstr>PowerPoint 演示文稿</vt:lpstr>
      <vt:lpstr>PowerPoint 演示文稿</vt:lpstr>
      <vt:lpstr>PowerPoint 演示文稿</vt:lpstr>
      <vt:lpstr>条件随机场的预测算法</vt:lpstr>
      <vt:lpstr>条件随机场的预测算法</vt:lpstr>
      <vt:lpstr>条件随机场的预测算法</vt:lpstr>
      <vt:lpstr>PowerPoint 演示文稿</vt:lpstr>
      <vt:lpstr>PowerPoint 演示文稿</vt:lpstr>
      <vt:lpstr>条件随机场的预测算法</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moncy</cp:lastModifiedBy>
  <cp:revision>39</cp:revision>
  <dcterms:created xsi:type="dcterms:W3CDTF">2019-10-28T11:18:08Z</dcterms:created>
  <dcterms:modified xsi:type="dcterms:W3CDTF">2019-10-31T11:00:14Z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2016-08-09T00:00:00Z</vt:filetime>
  </property>
  <property fmtid="{D5CDD505-2E9C-101B-9397-08002B2CF9AE}" pid="3" name="LastSaved">
    <vt:filetime>2019-10-28T00:00:00Z</vt:filetime>
  </property>
</Properties>
</file>