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handoutMasterIdLst>
    <p:handoutMasterId r:id="rId35"/>
  </p:handoutMasterIdLst>
  <p:sldIdLst>
    <p:sldId id="343" r:id="rId2"/>
    <p:sldId id="369" r:id="rId3"/>
    <p:sldId id="353" r:id="rId4"/>
    <p:sldId id="354" r:id="rId5"/>
    <p:sldId id="356" r:id="rId6"/>
    <p:sldId id="371" r:id="rId7"/>
    <p:sldId id="357" r:id="rId8"/>
    <p:sldId id="358" r:id="rId9"/>
    <p:sldId id="359" r:id="rId10"/>
    <p:sldId id="363" r:id="rId11"/>
    <p:sldId id="364" r:id="rId12"/>
    <p:sldId id="360" r:id="rId13"/>
    <p:sldId id="365" r:id="rId14"/>
    <p:sldId id="366" r:id="rId15"/>
    <p:sldId id="367" r:id="rId16"/>
    <p:sldId id="352" r:id="rId17"/>
    <p:sldId id="370" r:id="rId18"/>
    <p:sldId id="346" r:id="rId19"/>
    <p:sldId id="344" r:id="rId20"/>
    <p:sldId id="342" r:id="rId21"/>
    <p:sldId id="339" r:id="rId22"/>
    <p:sldId id="330" r:id="rId23"/>
    <p:sldId id="372" r:id="rId24"/>
    <p:sldId id="373" r:id="rId25"/>
    <p:sldId id="348" r:id="rId26"/>
    <p:sldId id="374" r:id="rId27"/>
    <p:sldId id="349" r:id="rId28"/>
    <p:sldId id="350" r:id="rId29"/>
    <p:sldId id="351" r:id="rId30"/>
    <p:sldId id="361" r:id="rId31"/>
    <p:sldId id="362" r:id="rId32"/>
    <p:sldId id="345" r:id="rId33"/>
  </p:sldIdLst>
  <p:sldSz cx="9144000" cy="6858000" type="screen4x3"/>
  <p:notesSz cx="6858000" cy="9144000"/>
  <p:defaultTextStyle>
    <a:defPPr>
      <a:defRPr lang="zh-CN"/>
    </a:defPPr>
    <a:lvl1pPr algn="l" rtl="0" eaLnBrk="0" fontAlgn="base" hangingPunct="0">
      <a:lnSpc>
        <a:spcPct val="75000"/>
      </a:lnSpc>
      <a:spcBef>
        <a:spcPct val="0"/>
      </a:spcBef>
      <a:spcAft>
        <a:spcPct val="0"/>
      </a:spcAft>
      <a:defRPr sz="3600" b="1" kern="1200">
        <a:solidFill>
          <a:schemeClr val="tx1"/>
        </a:solidFill>
        <a:latin typeface="Arial" charset="0"/>
        <a:ea typeface="宋体" pitchFamily="2" charset="-122"/>
        <a:cs typeface="+mn-cs"/>
      </a:defRPr>
    </a:lvl1pPr>
    <a:lvl2pPr marL="457200" algn="l" rtl="0" eaLnBrk="0" fontAlgn="base" hangingPunct="0">
      <a:lnSpc>
        <a:spcPct val="75000"/>
      </a:lnSpc>
      <a:spcBef>
        <a:spcPct val="0"/>
      </a:spcBef>
      <a:spcAft>
        <a:spcPct val="0"/>
      </a:spcAft>
      <a:defRPr sz="3600" b="1" kern="1200">
        <a:solidFill>
          <a:schemeClr val="tx1"/>
        </a:solidFill>
        <a:latin typeface="Arial" charset="0"/>
        <a:ea typeface="宋体" pitchFamily="2" charset="-122"/>
        <a:cs typeface="+mn-cs"/>
      </a:defRPr>
    </a:lvl2pPr>
    <a:lvl3pPr marL="914400" algn="l" rtl="0" eaLnBrk="0" fontAlgn="base" hangingPunct="0">
      <a:lnSpc>
        <a:spcPct val="75000"/>
      </a:lnSpc>
      <a:spcBef>
        <a:spcPct val="0"/>
      </a:spcBef>
      <a:spcAft>
        <a:spcPct val="0"/>
      </a:spcAft>
      <a:defRPr sz="3600" b="1" kern="1200">
        <a:solidFill>
          <a:schemeClr val="tx1"/>
        </a:solidFill>
        <a:latin typeface="Arial" charset="0"/>
        <a:ea typeface="宋体" pitchFamily="2" charset="-122"/>
        <a:cs typeface="+mn-cs"/>
      </a:defRPr>
    </a:lvl3pPr>
    <a:lvl4pPr marL="1371600" algn="l" rtl="0" eaLnBrk="0" fontAlgn="base" hangingPunct="0">
      <a:lnSpc>
        <a:spcPct val="75000"/>
      </a:lnSpc>
      <a:spcBef>
        <a:spcPct val="0"/>
      </a:spcBef>
      <a:spcAft>
        <a:spcPct val="0"/>
      </a:spcAft>
      <a:defRPr sz="3600" b="1" kern="1200">
        <a:solidFill>
          <a:schemeClr val="tx1"/>
        </a:solidFill>
        <a:latin typeface="Arial" charset="0"/>
        <a:ea typeface="宋体" pitchFamily="2" charset="-122"/>
        <a:cs typeface="+mn-cs"/>
      </a:defRPr>
    </a:lvl4pPr>
    <a:lvl5pPr marL="1828800" algn="l" rtl="0" eaLnBrk="0" fontAlgn="base" hangingPunct="0">
      <a:lnSpc>
        <a:spcPct val="75000"/>
      </a:lnSpc>
      <a:spcBef>
        <a:spcPct val="0"/>
      </a:spcBef>
      <a:spcAft>
        <a:spcPct val="0"/>
      </a:spcAft>
      <a:defRPr sz="3600" b="1" kern="1200">
        <a:solidFill>
          <a:schemeClr val="tx1"/>
        </a:solidFill>
        <a:latin typeface="Arial" charset="0"/>
        <a:ea typeface="宋体" pitchFamily="2" charset="-122"/>
        <a:cs typeface="+mn-cs"/>
      </a:defRPr>
    </a:lvl5pPr>
    <a:lvl6pPr marL="2286000" algn="l" defTabSz="914400" rtl="0" eaLnBrk="1" latinLnBrk="0" hangingPunct="1">
      <a:defRPr sz="3600" b="1" kern="1200">
        <a:solidFill>
          <a:schemeClr val="tx1"/>
        </a:solidFill>
        <a:latin typeface="Arial" charset="0"/>
        <a:ea typeface="宋体" pitchFamily="2" charset="-122"/>
        <a:cs typeface="+mn-cs"/>
      </a:defRPr>
    </a:lvl6pPr>
    <a:lvl7pPr marL="2743200" algn="l" defTabSz="914400" rtl="0" eaLnBrk="1" latinLnBrk="0" hangingPunct="1">
      <a:defRPr sz="3600" b="1" kern="1200">
        <a:solidFill>
          <a:schemeClr val="tx1"/>
        </a:solidFill>
        <a:latin typeface="Arial" charset="0"/>
        <a:ea typeface="宋体" pitchFamily="2" charset="-122"/>
        <a:cs typeface="+mn-cs"/>
      </a:defRPr>
    </a:lvl7pPr>
    <a:lvl8pPr marL="3200400" algn="l" defTabSz="914400" rtl="0" eaLnBrk="1" latinLnBrk="0" hangingPunct="1">
      <a:defRPr sz="3600" b="1" kern="1200">
        <a:solidFill>
          <a:schemeClr val="tx1"/>
        </a:solidFill>
        <a:latin typeface="Arial" charset="0"/>
        <a:ea typeface="宋体" pitchFamily="2" charset="-122"/>
        <a:cs typeface="+mn-cs"/>
      </a:defRPr>
    </a:lvl8pPr>
    <a:lvl9pPr marL="3657600" algn="l" defTabSz="914400" rtl="0" eaLnBrk="1" latinLnBrk="0" hangingPunct="1">
      <a:defRPr sz="3600"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曲晓婷" initials="曲晓婷" lastIdx="1" clrIdx="0">
    <p:extLst>
      <p:ext uri="{19B8F6BF-5375-455C-9EA6-DF929625EA0E}">
        <p15:presenceInfo xmlns:p15="http://schemas.microsoft.com/office/powerpoint/2012/main" userId="dfde93fe86f703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CC"/>
    <a:srgbClr val="000000"/>
    <a:srgbClr val="1A923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80390" autoAdjust="0"/>
  </p:normalViewPr>
  <p:slideViewPr>
    <p:cSldViewPr>
      <p:cViewPr varScale="1">
        <p:scale>
          <a:sx n="63" d="100"/>
          <a:sy n="63" d="100"/>
        </p:scale>
        <p:origin x="792" y="48"/>
      </p:cViewPr>
      <p:guideLst>
        <p:guide orient="horz" pos="2160"/>
        <p:guide pos="2880"/>
      </p:guideLst>
    </p:cSldViewPr>
  </p:slideViewPr>
  <p:notesTextViewPr>
    <p:cViewPr>
      <p:scale>
        <a:sx n="100" d="100"/>
        <a:sy n="100" d="100"/>
      </p:scale>
      <p:origin x="0" y="0"/>
    </p:cViewPr>
  </p:notesTextViewPr>
  <p:notesViewPr>
    <p:cSldViewPr>
      <p:cViewPr varScale="1">
        <p:scale>
          <a:sx n="50" d="100"/>
          <a:sy n="50" d="100"/>
        </p:scale>
        <p:origin x="2640" y="2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C0B904-69DC-47B1-A519-31B947E38467}" type="datetimeFigureOut">
              <a:rPr lang="zh-CN" altLang="en-US" smtClean="0"/>
              <a:t>2019/6/20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2DD021-0712-442F-A54E-21578A87A85F}" type="slidenum">
              <a:rPr lang="zh-CN" altLang="en-US" smtClean="0"/>
              <a:t>‹#›</a:t>
            </a:fld>
            <a:endParaRPr lang="zh-CN" altLang="en-US"/>
          </a:p>
        </p:txBody>
      </p:sp>
    </p:spTree>
    <p:extLst>
      <p:ext uri="{BB962C8B-B14F-4D97-AF65-F5344CB8AC3E}">
        <p14:creationId xmlns:p14="http://schemas.microsoft.com/office/powerpoint/2010/main" val="883650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defRPr sz="1200" b="0"/>
            </a:lvl1pPr>
          </a:lstStyle>
          <a:p>
            <a:endParaRPr lang="en-US" altLang="zh-CN"/>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b="0"/>
            </a:lvl1pPr>
          </a:lstStyle>
          <a:p>
            <a:endParaRPr lang="en-US" altLang="zh-CN"/>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defRPr sz="1200" b="0"/>
            </a:lvl1pPr>
          </a:lstStyle>
          <a:p>
            <a:endParaRPr lang="en-US" altLang="zh-CN"/>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lvl1pPr>
          </a:lstStyle>
          <a:p>
            <a:fld id="{2B621246-A01E-4AFD-9A0F-3701D05640A8}" type="slidenum">
              <a:rPr lang="en-US" altLang="zh-CN"/>
              <a:pPr/>
              <a:t>‹#›</a:t>
            </a:fld>
            <a:endParaRPr lang="en-US" altLang="zh-CN"/>
          </a:p>
        </p:txBody>
      </p:sp>
    </p:spTree>
    <p:extLst>
      <p:ext uri="{BB962C8B-B14F-4D97-AF65-F5344CB8AC3E}">
        <p14:creationId xmlns:p14="http://schemas.microsoft.com/office/powerpoint/2010/main" val="15913083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1</a:t>
            </a:fld>
            <a:endParaRPr lang="en-US" altLang="zh-CN"/>
          </a:p>
        </p:txBody>
      </p:sp>
    </p:spTree>
    <p:extLst>
      <p:ext uri="{BB962C8B-B14F-4D97-AF65-F5344CB8AC3E}">
        <p14:creationId xmlns:p14="http://schemas.microsoft.com/office/powerpoint/2010/main" val="3190853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Arial" charset="0"/>
                <a:ea typeface="宋体" pitchFamily="2" charset="-122"/>
                <a:cs typeface="+mn-cs"/>
              </a:rPr>
              <a:t>泛化能力：模型对未知数据的预测能力。</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样本容量</a:t>
            </a:r>
            <a:r>
              <a:rPr lang="zh-CN" altLang="en-US" sz="1200" b="0" i="0" u="none" strike="noStrike" kern="1200" baseline="0" dirty="0" smtClean="0">
                <a:solidFill>
                  <a:schemeClr val="tx1"/>
                </a:solidFill>
                <a:latin typeface="Arial" charset="0"/>
                <a:ea typeface="宋体" pitchFamily="2" charset="-122"/>
                <a:cs typeface="+mn-cs"/>
              </a:rPr>
              <a:t>增加，泛化误差趋于</a:t>
            </a:r>
            <a:r>
              <a:rPr lang="en-US" altLang="zh-CN" sz="1200" b="0" i="0" u="none" strike="noStrike" kern="1200" baseline="0" dirty="0" smtClean="0">
                <a:solidFill>
                  <a:schemeClr val="tx1"/>
                </a:solidFill>
                <a:latin typeface="Arial" charset="0"/>
                <a:ea typeface="宋体" pitchFamily="2" charset="-122"/>
                <a:cs typeface="+mn-cs"/>
              </a:rPr>
              <a:t>0</a:t>
            </a:r>
          </a:p>
          <a:p>
            <a:r>
              <a:rPr lang="zh-CN" altLang="en-US" sz="1200" b="0" i="0" u="none" strike="noStrike" kern="1200" baseline="0" dirty="0" smtClean="0">
                <a:solidFill>
                  <a:schemeClr val="tx1"/>
                </a:solidFill>
                <a:latin typeface="Arial" charset="0"/>
                <a:ea typeface="宋体" pitchFamily="2" charset="-122"/>
                <a:cs typeface="+mn-cs"/>
              </a:rPr>
              <a:t>假设空间容量越大， 泛化误差越大</a:t>
            </a:r>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15</a:t>
            </a:fld>
            <a:endParaRPr lang="en-US" altLang="zh-CN"/>
          </a:p>
        </p:txBody>
      </p:sp>
    </p:spTree>
    <p:extLst>
      <p:ext uri="{BB962C8B-B14F-4D97-AF65-F5344CB8AC3E}">
        <p14:creationId xmlns:p14="http://schemas.microsoft.com/office/powerpoint/2010/main" val="3861830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输入空间是 </a:t>
            </a:r>
            <a:r>
              <a:rPr lang="en-US" altLang="zh-CN" dirty="0" smtClean="0"/>
              <a:t>n </a:t>
            </a:r>
            <a:r>
              <a:rPr lang="zh-CN" altLang="en-US" dirty="0" smtClean="0"/>
              <a:t>维空间中的一个子集。</a:t>
            </a:r>
            <a:r>
              <a:rPr lang="en-US" altLang="zh-CN" dirty="0" smtClean="0"/>
              <a:t>n </a:t>
            </a:r>
            <a:r>
              <a:rPr lang="zh-CN" altLang="en-US" dirty="0" smtClean="0"/>
              <a:t>代表样本特征向量的维度。</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19</a:t>
            </a:fld>
            <a:endParaRPr lang="en-US" altLang="zh-CN"/>
          </a:p>
        </p:txBody>
      </p:sp>
    </p:spTree>
    <p:extLst>
      <p:ext uri="{BB962C8B-B14F-4D97-AF65-F5344CB8AC3E}">
        <p14:creationId xmlns:p14="http://schemas.microsoft.com/office/powerpoint/2010/main" val="528395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21</a:t>
            </a:fld>
            <a:endParaRPr lang="en-US" altLang="zh-CN"/>
          </a:p>
        </p:txBody>
      </p:sp>
    </p:spTree>
    <p:extLst>
      <p:ext uri="{BB962C8B-B14F-4D97-AF65-F5344CB8AC3E}">
        <p14:creationId xmlns:p14="http://schemas.microsoft.com/office/powerpoint/2010/main" val="3936770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单位法向量。</a:t>
            </a:r>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22</a:t>
            </a:fld>
            <a:endParaRPr lang="en-US" altLang="zh-CN"/>
          </a:p>
        </p:txBody>
      </p:sp>
    </p:spTree>
    <p:extLst>
      <p:ext uri="{BB962C8B-B14F-4D97-AF65-F5344CB8AC3E}">
        <p14:creationId xmlns:p14="http://schemas.microsoft.com/office/powerpoint/2010/main" val="2371573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单位法向量。</a:t>
            </a:r>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24</a:t>
            </a:fld>
            <a:endParaRPr lang="en-US" altLang="zh-CN"/>
          </a:p>
        </p:txBody>
      </p:sp>
    </p:spTree>
    <p:extLst>
      <p:ext uri="{BB962C8B-B14F-4D97-AF65-F5344CB8AC3E}">
        <p14:creationId xmlns:p14="http://schemas.microsoft.com/office/powerpoint/2010/main" val="3042914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28</a:t>
            </a:fld>
            <a:endParaRPr lang="en-US" altLang="zh-CN"/>
          </a:p>
        </p:txBody>
      </p:sp>
    </p:spTree>
    <p:extLst>
      <p:ext uri="{BB962C8B-B14F-4D97-AF65-F5344CB8AC3E}">
        <p14:creationId xmlns:p14="http://schemas.microsoft.com/office/powerpoint/2010/main" val="662680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29</a:t>
            </a:fld>
            <a:endParaRPr lang="en-US" altLang="zh-CN"/>
          </a:p>
        </p:txBody>
      </p:sp>
    </p:spTree>
    <p:extLst>
      <p:ext uri="{BB962C8B-B14F-4D97-AF65-F5344CB8AC3E}">
        <p14:creationId xmlns:p14="http://schemas.microsoft.com/office/powerpoint/2010/main" val="3870173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30</a:t>
            </a:fld>
            <a:endParaRPr lang="en-US" altLang="zh-CN"/>
          </a:p>
        </p:txBody>
      </p:sp>
    </p:spTree>
    <p:extLst>
      <p:ext uri="{BB962C8B-B14F-4D97-AF65-F5344CB8AC3E}">
        <p14:creationId xmlns:p14="http://schemas.microsoft.com/office/powerpoint/2010/main" val="3750813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3</a:t>
            </a:fld>
            <a:endParaRPr lang="en-US" altLang="zh-CN"/>
          </a:p>
        </p:txBody>
      </p:sp>
    </p:spTree>
    <p:extLst>
      <p:ext uri="{BB962C8B-B14F-4D97-AF65-F5344CB8AC3E}">
        <p14:creationId xmlns:p14="http://schemas.microsoft.com/office/powerpoint/2010/main" val="3139832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几种分类的定义。</a:t>
            </a:r>
            <a:endParaRPr lang="en-US" altLang="zh-CN" dirty="0" smtClean="0"/>
          </a:p>
          <a:p>
            <a:r>
              <a:rPr lang="zh-CN" altLang="en-US" dirty="0" smtClean="0"/>
              <a:t>监督学习：提供有标签的数据</a:t>
            </a:r>
            <a:r>
              <a:rPr lang="en-US" altLang="zh-CN" dirty="0" smtClean="0"/>
              <a:t>(</a:t>
            </a:r>
            <a:r>
              <a:rPr lang="en-US" altLang="zh-CN" dirty="0" err="1" smtClean="0"/>
              <a:t>x,y</a:t>
            </a:r>
            <a:r>
              <a:rPr lang="en-US" altLang="zh-CN" dirty="0" smtClean="0"/>
              <a:t>)</a:t>
            </a:r>
            <a:r>
              <a:rPr lang="zh-CN" altLang="en-US" baseline="0" dirty="0" smtClean="0"/>
              <a:t>，使得模型能够学习由输入空间到输出空间的映射的统计规律。</a:t>
            </a:r>
            <a:endParaRPr lang="en-US" altLang="zh-CN" baseline="0" dirty="0" smtClean="0"/>
          </a:p>
          <a:p>
            <a:r>
              <a:rPr lang="zh-CN" altLang="en-US" baseline="0" dirty="0" smtClean="0"/>
              <a:t>无监督学习：提供无标签的数据</a:t>
            </a:r>
            <a:r>
              <a:rPr lang="en-US" altLang="zh-CN" baseline="0" dirty="0" smtClean="0"/>
              <a:t>(x)</a:t>
            </a:r>
            <a:r>
              <a:rPr lang="zh-CN" altLang="en-US" baseline="0" dirty="0" smtClean="0"/>
              <a:t>，使得模型能够学习数据中的统计规律和潜在结构。</a:t>
            </a:r>
            <a:r>
              <a:rPr lang="en-US" altLang="zh-CN" baseline="0" dirty="0" smtClean="0"/>
              <a:t> </a:t>
            </a:r>
            <a:endParaRPr lang="en-US" altLang="zh-CN" dirty="0" smtClean="0"/>
          </a:p>
          <a:p>
            <a:r>
              <a:rPr lang="zh-CN" altLang="en-US" dirty="0" smtClean="0"/>
              <a:t>强化学习：智能系统在与环境的连续互动中学习最优行为策略的机器学习问题。</a:t>
            </a:r>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4</a:t>
            </a:fld>
            <a:endParaRPr lang="en-US" altLang="zh-CN"/>
          </a:p>
        </p:txBody>
      </p:sp>
    </p:spTree>
    <p:extLst>
      <p:ext uri="{BB962C8B-B14F-4D97-AF65-F5344CB8AC3E}">
        <p14:creationId xmlns:p14="http://schemas.microsoft.com/office/powerpoint/2010/main" val="752263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按照输入和输出值的不同对监督学习进行分类。</a:t>
            </a:r>
            <a:endParaRPr lang="en-US" altLang="zh-CN" dirty="0" smtClean="0"/>
          </a:p>
          <a:p>
            <a:r>
              <a:rPr lang="zh-CN" altLang="en-US" dirty="0" smtClean="0"/>
              <a:t>输出值为离散值</a:t>
            </a:r>
            <a:r>
              <a:rPr lang="en-US" altLang="zh-CN" dirty="0" smtClean="0"/>
              <a:t>-&gt;</a:t>
            </a:r>
            <a:r>
              <a:rPr lang="zh-CN" altLang="en-US" dirty="0" smtClean="0"/>
              <a:t>分类</a:t>
            </a:r>
            <a:endParaRPr lang="en-US" altLang="zh-CN" dirty="0" smtClean="0"/>
          </a:p>
          <a:p>
            <a:r>
              <a:rPr lang="zh-CN" altLang="en-US" dirty="0" smtClean="0"/>
              <a:t>输出值为连续值</a:t>
            </a:r>
            <a:r>
              <a:rPr lang="en-US" altLang="zh-CN" dirty="0" smtClean="0"/>
              <a:t>-&gt;</a:t>
            </a:r>
            <a:r>
              <a:rPr lang="zh-CN" altLang="en-US" dirty="0" smtClean="0"/>
              <a:t>回归</a:t>
            </a:r>
            <a:endParaRPr lang="en-US" altLang="zh-CN" dirty="0" smtClean="0"/>
          </a:p>
          <a:p>
            <a:r>
              <a:rPr lang="zh-CN" altLang="en-US" dirty="0" smtClean="0"/>
              <a:t>均为离散序列</a:t>
            </a:r>
            <a:r>
              <a:rPr lang="en-US" altLang="zh-CN" dirty="0" smtClean="0"/>
              <a:t>-&gt;</a:t>
            </a:r>
            <a:r>
              <a:rPr lang="zh-CN" altLang="en-US" dirty="0" smtClean="0"/>
              <a:t>标注</a:t>
            </a:r>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6</a:t>
            </a:fld>
            <a:endParaRPr lang="en-US" altLang="zh-CN"/>
          </a:p>
        </p:txBody>
      </p:sp>
    </p:spTree>
    <p:extLst>
      <p:ext uri="{BB962C8B-B14F-4D97-AF65-F5344CB8AC3E}">
        <p14:creationId xmlns:p14="http://schemas.microsoft.com/office/powerpoint/2010/main" val="2963877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模型的假设空间、模型选择的准则以及模型学习的算法。</a:t>
            </a:r>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8</a:t>
            </a:fld>
            <a:endParaRPr lang="en-US" altLang="zh-CN"/>
          </a:p>
        </p:txBody>
      </p:sp>
    </p:spTree>
    <p:extLst>
      <p:ext uri="{BB962C8B-B14F-4D97-AF65-F5344CB8AC3E}">
        <p14:creationId xmlns:p14="http://schemas.microsoft.com/office/powerpoint/2010/main" val="1336077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模型关于联合分布</a:t>
            </a:r>
            <a:r>
              <a:rPr lang="en-US" altLang="zh-CN" dirty="0" smtClean="0"/>
              <a:t>P(X,Y)</a:t>
            </a:r>
            <a:r>
              <a:rPr lang="zh-CN" altLang="en-US" dirty="0" smtClean="0"/>
              <a:t>的平均意义下的损失。</a:t>
            </a:r>
            <a:endParaRPr lang="en-US" altLang="zh-CN" dirty="0" smtClean="0"/>
          </a:p>
          <a:p>
            <a:r>
              <a:rPr lang="zh-CN" altLang="en-US" dirty="0" smtClean="0"/>
              <a:t>模型关于训练数据集的平均损失。</a:t>
            </a:r>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10</a:t>
            </a:fld>
            <a:endParaRPr lang="en-US" altLang="zh-CN"/>
          </a:p>
        </p:txBody>
      </p:sp>
    </p:spTree>
    <p:extLst>
      <p:ext uri="{BB962C8B-B14F-4D97-AF65-F5344CB8AC3E}">
        <p14:creationId xmlns:p14="http://schemas.microsoft.com/office/powerpoint/2010/main" val="2959599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Arial" charset="0"/>
                <a:ea typeface="宋体" pitchFamily="2" charset="-122"/>
                <a:cs typeface="+mn-cs"/>
              </a:rPr>
              <a:t>经验风险最小化：模型对训练数据有着足够好的拟合能力。</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过拟合：由于模型的复杂度过高，模型很好地拟合训练数据集，但是在测试集上的表现并不好，即模型的泛化能力差。</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为</a:t>
            </a:r>
            <a:r>
              <a:rPr lang="zh-CN" altLang="en-US" sz="1200" b="0" i="0" u="none" strike="noStrike" kern="1200" baseline="0" dirty="0" smtClean="0">
                <a:solidFill>
                  <a:schemeClr val="tx1"/>
                </a:solidFill>
                <a:latin typeface="Arial" charset="0"/>
                <a:ea typeface="宋体" pitchFamily="2" charset="-122"/>
                <a:cs typeface="+mn-cs"/>
              </a:rPr>
              <a:t>防止过拟合提出的策略，等价于正则化（</a:t>
            </a:r>
            <a:r>
              <a:rPr lang="en-US" altLang="zh-CN" sz="1200" b="0" i="0" u="none" strike="noStrike" kern="1200" baseline="0" dirty="0" smtClean="0">
                <a:solidFill>
                  <a:schemeClr val="tx1"/>
                </a:solidFill>
                <a:latin typeface="Arial" charset="0"/>
                <a:ea typeface="宋体" pitchFamily="2" charset="-122"/>
                <a:cs typeface="+mn-cs"/>
              </a:rPr>
              <a:t>regularization</a:t>
            </a:r>
            <a:r>
              <a:rPr lang="zh-CN" altLang="en-US" sz="1200" b="0" i="0" u="none" strike="noStrike" kern="1200" baseline="0" dirty="0" smtClean="0">
                <a:solidFill>
                  <a:schemeClr val="tx1"/>
                </a:solidFill>
                <a:latin typeface="Arial" charset="0"/>
                <a:ea typeface="宋体" pitchFamily="2" charset="-122"/>
                <a:cs typeface="+mn-cs"/>
              </a:rPr>
              <a:t>），加入正则化项</a:t>
            </a:r>
            <a:r>
              <a:rPr lang="en-US" altLang="zh-CN" sz="1200" b="0" i="0" u="none" strike="noStrike" kern="1200" baseline="0" dirty="0" err="1" smtClean="0">
                <a:solidFill>
                  <a:schemeClr val="tx1"/>
                </a:solidFill>
                <a:latin typeface="Arial" charset="0"/>
                <a:ea typeface="宋体" pitchFamily="2" charset="-122"/>
                <a:cs typeface="+mn-cs"/>
              </a:rPr>
              <a:t>regularizer</a:t>
            </a:r>
            <a:r>
              <a:rPr lang="zh-CN" altLang="en-US" sz="1200" b="0" i="0" u="none" strike="noStrike" kern="1200" baseline="0" dirty="0" smtClean="0">
                <a:solidFill>
                  <a:schemeClr val="tx1"/>
                </a:solidFill>
                <a:latin typeface="Arial" charset="0"/>
                <a:ea typeface="宋体" pitchFamily="2" charset="-122"/>
                <a:cs typeface="+mn-cs"/>
              </a:rPr>
              <a:t>，或罚项 </a:t>
            </a:r>
            <a:r>
              <a:rPr lang="en-US" altLang="zh-CN" sz="1200" b="0" i="0" u="none" strike="noStrike" kern="1200" baseline="0" dirty="0" smtClean="0">
                <a:solidFill>
                  <a:schemeClr val="tx1"/>
                </a:solidFill>
                <a:latin typeface="Arial" charset="0"/>
                <a:ea typeface="宋体" pitchFamily="2" charset="-122"/>
                <a:cs typeface="+mn-cs"/>
              </a:rPr>
              <a:t>penalty </a:t>
            </a:r>
            <a:r>
              <a:rPr lang="en-US" altLang="zh-CN" sz="1200" b="0" i="0" u="none" strike="noStrike" kern="1200" baseline="0" dirty="0" smtClean="0">
                <a:solidFill>
                  <a:schemeClr val="tx1"/>
                </a:solidFill>
                <a:latin typeface="Arial" charset="0"/>
                <a:ea typeface="宋体" pitchFamily="2" charset="-122"/>
                <a:cs typeface="+mn-cs"/>
              </a:rPr>
              <a:t>term</a:t>
            </a:r>
          </a:p>
          <a:p>
            <a:r>
              <a:rPr lang="en-US" altLang="zh-CN" sz="1200" b="0" i="0" u="none" strike="noStrike" kern="1200" baseline="0" dirty="0" smtClean="0">
                <a:solidFill>
                  <a:schemeClr val="tx1"/>
                </a:solidFill>
                <a:latin typeface="Arial" charset="0"/>
                <a:ea typeface="宋体" pitchFamily="2" charset="-122"/>
                <a:cs typeface="+mn-cs"/>
              </a:rPr>
              <a:t>J(f) </a:t>
            </a:r>
            <a:r>
              <a:rPr lang="zh-CN" altLang="en-US" sz="1200" b="0" i="0" u="none" strike="noStrike" kern="1200" baseline="0" dirty="0" smtClean="0">
                <a:solidFill>
                  <a:schemeClr val="tx1"/>
                </a:solidFill>
                <a:latin typeface="Arial" charset="0"/>
                <a:ea typeface="宋体" pitchFamily="2" charset="-122"/>
                <a:cs typeface="+mn-cs"/>
              </a:rPr>
              <a:t>表示模型的复杂度。</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Lambda </a:t>
            </a:r>
            <a:r>
              <a:rPr lang="zh-CN" altLang="en-US" sz="1200" b="0" i="0" u="none" strike="noStrike" kern="1200" baseline="0" dirty="0" smtClean="0">
                <a:solidFill>
                  <a:schemeClr val="tx1"/>
                </a:solidFill>
                <a:latin typeface="Arial" charset="0"/>
                <a:ea typeface="宋体" pitchFamily="2" charset="-122"/>
                <a:cs typeface="+mn-cs"/>
              </a:rPr>
              <a:t>用于权衡经验风险和模型复杂度</a:t>
            </a:r>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11</a:t>
            </a:fld>
            <a:endParaRPr lang="en-US" altLang="zh-CN"/>
          </a:p>
        </p:txBody>
      </p:sp>
    </p:spTree>
    <p:extLst>
      <p:ext uri="{BB962C8B-B14F-4D97-AF65-F5344CB8AC3E}">
        <p14:creationId xmlns:p14="http://schemas.microsoft.com/office/powerpoint/2010/main" val="891456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统计学习的目的是使学到的数据既对已知数据而且对未知数据都能有很好的预测能力。</a:t>
            </a:r>
            <a:endParaRPr lang="en-US" altLang="zh-CN" dirty="0" smtClean="0"/>
          </a:p>
          <a:p>
            <a:r>
              <a:rPr lang="zh-CN" altLang="en-US" dirty="0" smtClean="0"/>
              <a:t>在训练数据集上的平均损失。</a:t>
            </a:r>
            <a:endParaRPr lang="en-US" altLang="zh-CN" dirty="0" smtClean="0"/>
          </a:p>
          <a:p>
            <a:r>
              <a:rPr lang="zh-CN" altLang="en-US" dirty="0" smtClean="0"/>
              <a:t>在测试数据集上的平均损失。</a:t>
            </a:r>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13</a:t>
            </a:fld>
            <a:endParaRPr lang="en-US" altLang="zh-CN"/>
          </a:p>
        </p:txBody>
      </p:sp>
    </p:spTree>
    <p:extLst>
      <p:ext uri="{BB962C8B-B14F-4D97-AF65-F5344CB8AC3E}">
        <p14:creationId xmlns:p14="http://schemas.microsoft.com/office/powerpoint/2010/main" val="2132367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结构风险最小化是模型选择的一种方法。</a:t>
            </a:r>
            <a:endParaRPr lang="en-US" altLang="zh-CN" dirty="0" smtClean="0"/>
          </a:p>
          <a:p>
            <a:r>
              <a:rPr lang="zh-CN" altLang="en-US" dirty="0" smtClean="0"/>
              <a:t>另外一种常用的模型选择方法是交叉验证。</a:t>
            </a:r>
            <a:endParaRPr lang="en-US" altLang="zh-CN" dirty="0" smtClean="0"/>
          </a:p>
          <a:p>
            <a:r>
              <a:rPr lang="zh-CN" altLang="en-US" dirty="0" smtClean="0"/>
              <a:t>样本充足时。说明训练集、验证集和测试集的作用。</a:t>
            </a:r>
            <a:endParaRPr lang="en-US" altLang="zh-CN" dirty="0" smtClean="0"/>
          </a:p>
          <a:p>
            <a:endParaRPr lang="en-US" altLang="zh-CN" dirty="0" smtClean="0"/>
          </a:p>
          <a:p>
            <a:r>
              <a:rPr lang="zh-CN" altLang="en-US" dirty="0" smtClean="0"/>
              <a:t>样本不充足的情况。使用交叉验证。重复使用数据。</a:t>
            </a:r>
            <a:endParaRPr lang="zh-CN" altLang="en-US" dirty="0"/>
          </a:p>
        </p:txBody>
      </p:sp>
      <p:sp>
        <p:nvSpPr>
          <p:cNvPr id="4" name="灯片编号占位符 3"/>
          <p:cNvSpPr>
            <a:spLocks noGrp="1"/>
          </p:cNvSpPr>
          <p:nvPr>
            <p:ph type="sldNum" sz="quarter" idx="10"/>
          </p:nvPr>
        </p:nvSpPr>
        <p:spPr/>
        <p:txBody>
          <a:bodyPr/>
          <a:lstStyle/>
          <a:p>
            <a:fld id="{2B621246-A01E-4AFD-9A0F-3701D05640A8}" type="slidenum">
              <a:rPr lang="en-US" altLang="zh-CN" smtClean="0"/>
              <a:pPr/>
              <a:t>14</a:t>
            </a:fld>
            <a:endParaRPr lang="en-US" altLang="zh-CN"/>
          </a:p>
        </p:txBody>
      </p:sp>
    </p:spTree>
    <p:extLst>
      <p:ext uri="{BB962C8B-B14F-4D97-AF65-F5344CB8AC3E}">
        <p14:creationId xmlns:p14="http://schemas.microsoft.com/office/powerpoint/2010/main" val="2497452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398" y="6471194"/>
            <a:ext cx="9144793" cy="405945"/>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962026"/>
            <a:ext cx="9144001" cy="3187055"/>
          </a:xfrm>
          <a:prstGeom prst="rect">
            <a:avLst/>
          </a:prstGeom>
        </p:spPr>
      </p:pic>
      <p:pic>
        <p:nvPicPr>
          <p:cNvPr id="8194" name="Picture 2" descr="index_01"/>
          <p:cNvPicPr>
            <a:picLocks noChangeAspect="1" noChangeArrowheads="1"/>
          </p:cNvPicPr>
          <p:nvPr/>
        </p:nvPicPr>
        <p:blipFill>
          <a:blip r:embed="rId4" cstate="print"/>
          <a:srcRect l="9329" t="17384"/>
          <a:stretch>
            <a:fillRect/>
          </a:stretch>
        </p:blipFill>
        <p:spPr bwMode="auto">
          <a:xfrm>
            <a:off x="250826" y="188913"/>
            <a:ext cx="3673475" cy="773112"/>
          </a:xfrm>
          <a:prstGeom prst="rect">
            <a:avLst/>
          </a:prstGeom>
          <a:noFill/>
        </p:spPr>
      </p:pic>
      <p:sp>
        <p:nvSpPr>
          <p:cNvPr id="8196" name="Rectangle 4"/>
          <p:cNvSpPr>
            <a:spLocks noGrp="1" noChangeArrowheads="1"/>
          </p:cNvSpPr>
          <p:nvPr>
            <p:ph type="subTitle" sz="quarter" idx="1" hasCustomPrompt="1"/>
          </p:nvPr>
        </p:nvSpPr>
        <p:spPr>
          <a:xfrm>
            <a:off x="1475656" y="1721928"/>
            <a:ext cx="5565906" cy="1069975"/>
          </a:xfrm>
        </p:spPr>
        <p:txBody>
          <a:bodyPr lIns="180000" tIns="108000" rIns="144000"/>
          <a:lstStyle>
            <a:lvl1pPr marL="0" indent="0" algn="ctr">
              <a:lnSpc>
                <a:spcPct val="100000"/>
              </a:lnSpc>
              <a:spcBef>
                <a:spcPct val="0"/>
              </a:spcBef>
              <a:buClrTx/>
              <a:buFontTx/>
              <a:buNone/>
              <a:defRPr sz="3200" b="1">
                <a:solidFill>
                  <a:schemeClr val="bg1"/>
                </a:solidFill>
              </a:defRPr>
            </a:lvl1pPr>
          </a:lstStyle>
          <a:p>
            <a:r>
              <a:rPr lang="zh-CN" altLang="en-US" dirty="0" smtClean="0"/>
              <a:t>单击此处请编辑本汇报所使用的标题</a:t>
            </a:r>
            <a:endParaRPr lang="fr-FR" dirty="0"/>
          </a:p>
        </p:txBody>
      </p:sp>
      <p:sp>
        <p:nvSpPr>
          <p:cNvPr id="8199" name="Rectangle 7"/>
          <p:cNvSpPr>
            <a:spLocks noGrp="1" noChangeArrowheads="1"/>
          </p:cNvSpPr>
          <p:nvPr>
            <p:ph type="ftr" sz="quarter" idx="3"/>
          </p:nvPr>
        </p:nvSpPr>
        <p:spPr>
          <a:xfrm>
            <a:off x="1692276" y="6527322"/>
            <a:ext cx="4464050" cy="293687"/>
          </a:xfrm>
        </p:spPr>
        <p:txBody>
          <a:bodyPr/>
          <a:lstStyle>
            <a:lvl1pPr algn="ctr">
              <a:defRPr>
                <a:solidFill>
                  <a:schemeClr val="bg1"/>
                </a:solidFill>
              </a:defRPr>
            </a:lvl1pPr>
          </a:lstStyle>
          <a:p>
            <a:r>
              <a:rPr lang="en-GB" altLang="en-US" dirty="0" smtClean="0"/>
              <a:t>© </a:t>
            </a:r>
            <a:r>
              <a:rPr lang="en-GB" altLang="zh-CN" dirty="0" smtClean="0"/>
              <a:t>2019</a:t>
            </a:r>
            <a:r>
              <a:rPr lang="en-GB" altLang="en-US" dirty="0" smtClean="0"/>
              <a:t> </a:t>
            </a:r>
            <a:r>
              <a:rPr lang="en-GB" altLang="zh-CN" dirty="0" smtClean="0"/>
              <a:t>BUPT DSSC</a:t>
            </a:r>
            <a:endParaRPr lang="en-US" altLang="zh-CN" dirty="0"/>
          </a:p>
        </p:txBody>
      </p:sp>
      <p:sp>
        <p:nvSpPr>
          <p:cNvPr id="14" name="Rectangle 5"/>
          <p:cNvSpPr>
            <a:spLocks noGrp="1" noChangeArrowheads="1"/>
          </p:cNvSpPr>
          <p:nvPr>
            <p:ph type="ctrTitle" sz="quarter" hasCustomPrompt="1"/>
          </p:nvPr>
        </p:nvSpPr>
        <p:spPr>
          <a:xfrm>
            <a:off x="1134268" y="4412118"/>
            <a:ext cx="6875462" cy="1342584"/>
          </a:xfrm>
        </p:spPr>
        <p:txBody>
          <a:bodyPr lIns="360000" tIns="360000" rIns="360000" bIns="360000">
            <a:spAutoFit/>
          </a:bodyPr>
          <a:lstStyle>
            <a:lvl1pPr algn="ctr">
              <a:lnSpc>
                <a:spcPct val="100000"/>
              </a:lnSpc>
              <a:defRPr sz="2000" b="0">
                <a:solidFill>
                  <a:schemeClr val="tx1"/>
                </a:solidFill>
              </a:defRPr>
            </a:lvl1pPr>
          </a:lstStyle>
          <a:p>
            <a:r>
              <a:rPr lang="zh-CN" altLang="en-US" dirty="0" smtClean="0"/>
              <a:t>请在这里编辑汇报人</a:t>
            </a:r>
            <a:r>
              <a:rPr lang="en-US" altLang="zh-CN" dirty="0" smtClean="0"/>
              <a:t/>
            </a:r>
            <a:br>
              <a:rPr lang="en-US" altLang="zh-CN" dirty="0" smtClean="0"/>
            </a:br>
            <a:r>
              <a:rPr lang="zh-CN" altLang="en-US" dirty="0" smtClean="0"/>
              <a:t>日期</a:t>
            </a:r>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3"/>
          <p:cNvSpPr>
            <a:spLocks noGrp="1"/>
          </p:cNvSpPr>
          <p:nvPr>
            <p:ph type="ftr" sz="quarter" idx="10"/>
          </p:nvPr>
        </p:nvSpPr>
        <p:spPr>
          <a:xfrm>
            <a:off x="1979613" y="6564315"/>
            <a:ext cx="4896643" cy="293687"/>
          </a:xfrm>
        </p:spPr>
        <p:txBody>
          <a:bodyPr/>
          <a:lstStyle>
            <a:lvl1pPr>
              <a:defRPr/>
            </a:lvl1pPr>
          </a:lstStyle>
          <a:p>
            <a:r>
              <a:rPr lang="en-GB" altLang="en-US" dirty="0" smtClean="0"/>
              <a:t>© </a:t>
            </a:r>
            <a:r>
              <a:rPr lang="en-GB" altLang="zh-CN" dirty="0" smtClean="0"/>
              <a:t>2017</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6" y="2"/>
            <a:ext cx="2111375" cy="62658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47701" y="2"/>
            <a:ext cx="6181725" cy="62658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3"/>
          <p:cNvSpPr>
            <a:spLocks noGrp="1"/>
          </p:cNvSpPr>
          <p:nvPr>
            <p:ph type="ftr" sz="quarter" idx="10"/>
          </p:nvPr>
        </p:nvSpPr>
        <p:spPr>
          <a:xfrm>
            <a:off x="1979613" y="6564315"/>
            <a:ext cx="4896643" cy="293687"/>
          </a:xfrm>
        </p:spPr>
        <p:txBody>
          <a:bodyPr/>
          <a:lstStyle>
            <a:lvl1pPr>
              <a:defRPr/>
            </a:lvl1pPr>
          </a:lstStyle>
          <a:p>
            <a:r>
              <a:rPr lang="en-GB" altLang="en-US" dirty="0" smtClean="0"/>
              <a:t>© </a:t>
            </a:r>
            <a:r>
              <a:rPr lang="en-GB" altLang="zh-CN" dirty="0" smtClean="0"/>
              <a:t>2017</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r>
              <a:rPr lang="en-GB" altLang="en-US" smtClean="0"/>
              <a:t>© </a:t>
            </a:r>
            <a:r>
              <a:rPr lang="en-GB" altLang="zh-CN" smtClean="0"/>
              <a:t>2017</a:t>
            </a:r>
            <a:r>
              <a:rPr lang="en-GB" altLang="en-US" smtClean="0"/>
              <a:t> </a:t>
            </a:r>
            <a:r>
              <a:rPr lang="en-GB" altLang="zh-CN" smtClean="0"/>
              <a:t>BUPT DSSC            </a:t>
            </a:r>
            <a:r>
              <a:rPr lang="zh-CN" altLang="en-GB" smtClean="0"/>
              <a:t>北京邮电大学 </a:t>
            </a:r>
            <a:r>
              <a:rPr lang="zh-CN" altLang="en-US" smtClean="0"/>
              <a:t>数据科学与服务</a:t>
            </a:r>
            <a:r>
              <a:rPr lang="zh-CN" altLang="en-GB" smtClean="0"/>
              <a:t>中心</a:t>
            </a:r>
            <a:endParaRPr lang="zh-CN" altLang="en-US" dirty="0"/>
          </a:p>
        </p:txBody>
      </p:sp>
    </p:spTree>
    <p:extLst>
      <p:ext uri="{BB962C8B-B14F-4D97-AF65-F5344CB8AC3E}">
        <p14:creationId xmlns:p14="http://schemas.microsoft.com/office/powerpoint/2010/main" val="61483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页">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marL="457200" indent="-457200">
              <a:buClr>
                <a:schemeClr val="tx1">
                  <a:lumMod val="20000"/>
                  <a:lumOff val="80000"/>
                </a:schemeClr>
              </a:buClr>
              <a:buFont typeface="Arial" panose="020B0604020202020204" pitchFamily="34" charset="0"/>
              <a:buChar char="•"/>
              <a:defRPr/>
            </a:lvl1pPr>
            <a:lvl2pPr>
              <a:buClr>
                <a:schemeClr val="bg2">
                  <a:lumMod val="20000"/>
                  <a:lumOff val="80000"/>
                </a:schemeClr>
              </a:buClr>
              <a:defRPr/>
            </a:lvl2pPr>
            <a:lvl3pPr>
              <a:buClr>
                <a:schemeClr val="bg2">
                  <a:lumMod val="20000"/>
                  <a:lumOff val="80000"/>
                </a:schemeClr>
              </a:buClr>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3"/>
          <p:cNvSpPr>
            <a:spLocks noGrp="1"/>
          </p:cNvSpPr>
          <p:nvPr>
            <p:ph type="ftr" sz="quarter" idx="10"/>
          </p:nvPr>
        </p:nvSpPr>
        <p:spPr>
          <a:xfrm>
            <a:off x="1979613" y="6564315"/>
            <a:ext cx="4896643" cy="293687"/>
          </a:xfrm>
        </p:spPr>
        <p:txBody>
          <a:bodyPr/>
          <a:lstStyle>
            <a:lvl1pPr>
              <a:defRPr/>
            </a:lvl1p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结束页">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64" y="6471196"/>
            <a:ext cx="9144000" cy="423828"/>
          </a:xfrm>
          <a:prstGeom prst="rect">
            <a:avLst/>
          </a:prstGeom>
        </p:spPr>
      </p:pic>
      <p:pic>
        <p:nvPicPr>
          <p:cNvPr id="2" name="图片 1"/>
          <p:cNvPicPr>
            <a:picLocks noChangeAspect="1"/>
          </p:cNvPicPr>
          <p:nvPr userDrawn="1"/>
        </p:nvPicPr>
        <p:blipFill>
          <a:blip r:embed="rId3"/>
          <a:stretch>
            <a:fillRect/>
          </a:stretch>
        </p:blipFill>
        <p:spPr>
          <a:xfrm>
            <a:off x="1" y="957010"/>
            <a:ext cx="9144793" cy="3188484"/>
          </a:xfrm>
          <a:prstGeom prst="rect">
            <a:avLst/>
          </a:prstGeom>
        </p:spPr>
      </p:pic>
      <p:pic>
        <p:nvPicPr>
          <p:cNvPr id="8194" name="Picture 2" descr="index_01"/>
          <p:cNvPicPr>
            <a:picLocks noChangeAspect="1" noChangeArrowheads="1"/>
          </p:cNvPicPr>
          <p:nvPr/>
        </p:nvPicPr>
        <p:blipFill>
          <a:blip r:embed="rId4" cstate="print"/>
          <a:srcRect l="9329" t="17384"/>
          <a:stretch>
            <a:fillRect/>
          </a:stretch>
        </p:blipFill>
        <p:spPr bwMode="auto">
          <a:xfrm>
            <a:off x="250826" y="188913"/>
            <a:ext cx="3673475" cy="773112"/>
          </a:xfrm>
          <a:prstGeom prst="rect">
            <a:avLst/>
          </a:prstGeom>
          <a:noFill/>
        </p:spPr>
      </p:pic>
      <p:sp>
        <p:nvSpPr>
          <p:cNvPr id="8197" name="Rectangle 5"/>
          <p:cNvSpPr>
            <a:spLocks noGrp="1" noChangeArrowheads="1"/>
          </p:cNvSpPr>
          <p:nvPr>
            <p:ph type="ctrTitle" sz="quarter" hasCustomPrompt="1"/>
          </p:nvPr>
        </p:nvSpPr>
        <p:spPr>
          <a:xfrm>
            <a:off x="1115220" y="4476419"/>
            <a:ext cx="6875462" cy="1219474"/>
          </a:xfrm>
        </p:spPr>
        <p:txBody>
          <a:bodyPr lIns="360000" tIns="360000" rIns="360000" bIns="360000">
            <a:spAutoFit/>
          </a:bodyPr>
          <a:lstStyle>
            <a:lvl1pPr algn="ctr">
              <a:lnSpc>
                <a:spcPct val="100000"/>
              </a:lnSpc>
              <a:defRPr i="1" baseline="0">
                <a:solidFill>
                  <a:schemeClr val="tx1"/>
                </a:solidFill>
              </a:defRPr>
            </a:lvl1pPr>
          </a:lstStyle>
          <a:p>
            <a:r>
              <a:rPr lang="fr-FR" dirty="0" smtClean="0"/>
              <a:t>THANK YOU!</a:t>
            </a:r>
            <a:endParaRPr lang="fr-FR" dirty="0"/>
          </a:p>
        </p:txBody>
      </p:sp>
      <p:sp>
        <p:nvSpPr>
          <p:cNvPr id="8199" name="Rectangle 7"/>
          <p:cNvSpPr>
            <a:spLocks noGrp="1" noChangeArrowheads="1"/>
          </p:cNvSpPr>
          <p:nvPr>
            <p:ph type="ftr" sz="quarter" idx="3"/>
          </p:nvPr>
        </p:nvSpPr>
        <p:spPr>
          <a:xfrm>
            <a:off x="2087563" y="6536266"/>
            <a:ext cx="4464050" cy="293687"/>
          </a:xfrm>
        </p:spPr>
        <p:txBody>
          <a:bodyPr/>
          <a:lstStyle>
            <a:lvl1pPr algn="ctr">
              <a:defRPr>
                <a:solidFill>
                  <a:schemeClr val="bg1"/>
                </a:solidFill>
              </a:defRPr>
            </a:lvl1pPr>
          </a:lstStyle>
          <a:p>
            <a:r>
              <a:rPr lang="en-GB" altLang="en-US" dirty="0" smtClean="0"/>
              <a:t>© </a:t>
            </a:r>
            <a:r>
              <a:rPr lang="en-GB" altLang="zh-CN" dirty="0" smtClean="0"/>
              <a:t>2017</a:t>
            </a:r>
            <a:r>
              <a:rPr lang="en-GB" altLang="en-US" dirty="0" smtClean="0"/>
              <a:t> </a:t>
            </a:r>
            <a:r>
              <a:rPr lang="en-GB" altLang="zh-CN" dirty="0" smtClean="0"/>
              <a:t>BUPT DSSC</a:t>
            </a:r>
            <a:endParaRPr lang="en-US" altLang="zh-CN" dirty="0"/>
          </a:p>
        </p:txBody>
      </p:sp>
      <p:sp>
        <p:nvSpPr>
          <p:cNvPr id="11" name="Rectangle 4"/>
          <p:cNvSpPr>
            <a:spLocks noGrp="1" noChangeArrowheads="1"/>
          </p:cNvSpPr>
          <p:nvPr>
            <p:ph type="subTitle" sz="quarter" idx="1" hasCustomPrompt="1"/>
          </p:nvPr>
        </p:nvSpPr>
        <p:spPr>
          <a:xfrm>
            <a:off x="1475656" y="1721928"/>
            <a:ext cx="5565906" cy="1069975"/>
          </a:xfrm>
        </p:spPr>
        <p:txBody>
          <a:bodyPr lIns="180000" tIns="108000" rIns="144000"/>
          <a:lstStyle>
            <a:lvl1pPr marL="0" indent="0" algn="ctr">
              <a:lnSpc>
                <a:spcPct val="100000"/>
              </a:lnSpc>
              <a:spcBef>
                <a:spcPct val="0"/>
              </a:spcBef>
              <a:buClrTx/>
              <a:buFontTx/>
              <a:buNone/>
              <a:defRPr sz="3200" b="1">
                <a:solidFill>
                  <a:schemeClr val="bg1"/>
                </a:solidFill>
              </a:defRPr>
            </a:lvl1pPr>
          </a:lstStyle>
          <a:p>
            <a:r>
              <a:rPr lang="zh-CN" altLang="en-US" dirty="0" smtClean="0"/>
              <a:t>单击此处请编辑结束语或重现标题</a:t>
            </a:r>
            <a:endParaRPr lang="fr-FR" dirty="0"/>
          </a:p>
        </p:txBody>
      </p:sp>
    </p:spTree>
    <p:extLst>
      <p:ext uri="{BB962C8B-B14F-4D97-AF65-F5344CB8AC3E}">
        <p14:creationId xmlns:p14="http://schemas.microsoft.com/office/powerpoint/2010/main" val="1467779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页脚占位符 3"/>
          <p:cNvSpPr>
            <a:spLocks noGrp="1"/>
          </p:cNvSpPr>
          <p:nvPr>
            <p:ph type="ftr" sz="quarter" idx="10"/>
          </p:nvPr>
        </p:nvSpPr>
        <p:spPr>
          <a:xfrm>
            <a:off x="1979613" y="6564315"/>
            <a:ext cx="4896643" cy="293687"/>
          </a:xfrm>
        </p:spPr>
        <p:txBody>
          <a:bodyPr/>
          <a:lstStyle>
            <a:lvl1pPr>
              <a:defRPr/>
            </a:lvl1pPr>
          </a:lstStyle>
          <a:p>
            <a:r>
              <a:rPr lang="en-GB" altLang="en-US" dirty="0" smtClean="0"/>
              <a:t>© </a:t>
            </a:r>
            <a:r>
              <a:rPr lang="en-GB" altLang="zh-CN" dirty="0" smtClean="0"/>
              <a:t>2017</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7700" y="1409700"/>
            <a:ext cx="4095750" cy="4856163"/>
          </a:xfrm>
        </p:spPr>
        <p:txBody>
          <a:bodyPr/>
          <a:lstStyle>
            <a:lvl1pPr marL="287338" indent="-287338">
              <a:buClr>
                <a:schemeClr val="bg2">
                  <a:lumMod val="20000"/>
                  <a:lumOff val="80000"/>
                </a:schemeClr>
              </a:buClr>
              <a:buFont typeface="Wingdings" panose="05000000000000000000" pitchFamily="2" charset="2"/>
              <a:buChar char="l"/>
              <a:defRPr sz="2800"/>
            </a:lvl1pPr>
            <a:lvl2pPr>
              <a:buClr>
                <a:schemeClr val="bg2">
                  <a:lumMod val="20000"/>
                  <a:lumOff val="80000"/>
                </a:schemeClr>
              </a:buClr>
              <a:defRPr sz="2400"/>
            </a:lvl2pPr>
            <a:lvl3pPr>
              <a:buClr>
                <a:schemeClr val="bg2">
                  <a:lumMod val="20000"/>
                  <a:lumOff val="80000"/>
                </a:schemeClr>
              </a:buCl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895850" y="1409700"/>
            <a:ext cx="4095750" cy="4856163"/>
          </a:xfrm>
        </p:spPr>
        <p:txBody>
          <a:bodyPr/>
          <a:lstStyle>
            <a:lvl1pPr marL="287338" indent="-287338">
              <a:buClr>
                <a:schemeClr val="bg2">
                  <a:lumMod val="20000"/>
                  <a:lumOff val="80000"/>
                </a:schemeClr>
              </a:buClr>
              <a:buFont typeface="Wingdings" panose="05000000000000000000" pitchFamily="2" charset="2"/>
              <a:buChar char="l"/>
              <a:defRPr sz="2800"/>
            </a:lvl1pPr>
            <a:lvl2pPr>
              <a:buClr>
                <a:schemeClr val="bg2">
                  <a:lumMod val="20000"/>
                  <a:lumOff val="80000"/>
                </a:schemeClr>
              </a:buClr>
              <a:defRPr sz="2400"/>
            </a:lvl2pPr>
            <a:lvl3pPr>
              <a:buClr>
                <a:schemeClr val="bg2">
                  <a:lumMod val="20000"/>
                  <a:lumOff val="80000"/>
                </a:schemeClr>
              </a:buCl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3"/>
          <p:cNvSpPr>
            <a:spLocks noGrp="1"/>
          </p:cNvSpPr>
          <p:nvPr>
            <p:ph type="ftr" sz="quarter" idx="10"/>
          </p:nvPr>
        </p:nvSpPr>
        <p:spPr>
          <a:xfrm>
            <a:off x="1979613" y="6564315"/>
            <a:ext cx="4896643" cy="293687"/>
          </a:xfrm>
        </p:spPr>
        <p:txBody>
          <a:bodyPr/>
          <a:lstStyle>
            <a:lvl1pPr>
              <a:defRPr/>
            </a:lvl1pPr>
          </a:lstStyle>
          <a:p>
            <a:r>
              <a:rPr lang="en-GB" altLang="en-US" dirty="0" smtClean="0"/>
              <a:t>© </a:t>
            </a:r>
            <a:r>
              <a:rPr lang="en-GB" altLang="zh-CN" dirty="0" smtClean="0"/>
              <a:t>2017</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marL="287338" indent="-287338">
              <a:buClr>
                <a:schemeClr val="bg2">
                  <a:lumMod val="20000"/>
                  <a:lumOff val="80000"/>
                </a:schemeClr>
              </a:buClr>
              <a:buFont typeface="Wingdings" panose="05000000000000000000" pitchFamily="2" charset="2"/>
              <a:buChar char="l"/>
              <a:defRPr sz="2400"/>
            </a:lvl1pPr>
            <a:lvl2pPr>
              <a:buClr>
                <a:schemeClr val="bg2">
                  <a:lumMod val="20000"/>
                  <a:lumOff val="80000"/>
                </a:schemeClr>
              </a:buClr>
              <a:defRPr sz="2000"/>
            </a:lvl2pPr>
            <a:lvl3pPr>
              <a:buClr>
                <a:schemeClr val="bg2">
                  <a:lumMod val="20000"/>
                  <a:lumOff val="80000"/>
                </a:schemeClr>
              </a:buCl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marL="342900" indent="-342900">
              <a:buClr>
                <a:schemeClr val="bg2">
                  <a:lumMod val="20000"/>
                  <a:lumOff val="80000"/>
                </a:schemeClr>
              </a:buClr>
              <a:buFont typeface="Wingdings" panose="05000000000000000000" pitchFamily="2" charset="2"/>
              <a:buChar char="l"/>
              <a:defRPr sz="2400"/>
            </a:lvl1pPr>
            <a:lvl2pPr>
              <a:buClr>
                <a:schemeClr val="bg2">
                  <a:lumMod val="20000"/>
                  <a:lumOff val="80000"/>
                </a:schemeClr>
              </a:buClr>
              <a:defRPr sz="2000"/>
            </a:lvl2pPr>
            <a:lvl3pPr>
              <a:buClr>
                <a:schemeClr val="bg2">
                  <a:lumMod val="20000"/>
                  <a:lumOff val="80000"/>
                </a:schemeClr>
              </a:buCl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页脚占位符 3"/>
          <p:cNvSpPr>
            <a:spLocks noGrp="1"/>
          </p:cNvSpPr>
          <p:nvPr>
            <p:ph type="ftr" sz="quarter" idx="10"/>
          </p:nvPr>
        </p:nvSpPr>
        <p:spPr>
          <a:xfrm>
            <a:off x="1979613" y="6564315"/>
            <a:ext cx="4896643" cy="293687"/>
          </a:xfrm>
        </p:spPr>
        <p:txBody>
          <a:bodyPr/>
          <a:lstStyle>
            <a:lvl1pPr>
              <a:defRPr/>
            </a:lvl1pPr>
          </a:lstStyle>
          <a:p>
            <a:r>
              <a:rPr lang="en-GB" altLang="en-US" dirty="0" smtClean="0"/>
              <a:t>© </a:t>
            </a:r>
            <a:r>
              <a:rPr lang="en-GB" altLang="zh-CN" dirty="0" smtClean="0"/>
              <a:t>2017</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0"/>
          </p:nvPr>
        </p:nvSpPr>
        <p:spPr>
          <a:xfrm>
            <a:off x="1979613" y="6564315"/>
            <a:ext cx="4896643" cy="293687"/>
          </a:xfrm>
        </p:spPr>
        <p:txBody>
          <a:bodyPr/>
          <a:lstStyle>
            <a:lvl1pPr>
              <a:defRPr/>
            </a:lvl1pPr>
          </a:lstStyle>
          <a:p>
            <a:r>
              <a:rPr lang="en-GB" altLang="en-US" dirty="0" smtClean="0"/>
              <a:t>© </a:t>
            </a:r>
            <a:r>
              <a:rPr lang="en-GB" altLang="zh-CN" dirty="0" smtClean="0"/>
              <a:t>2017</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页脚占位符 3"/>
          <p:cNvSpPr>
            <a:spLocks noGrp="1"/>
          </p:cNvSpPr>
          <p:nvPr>
            <p:ph type="ftr" sz="quarter" idx="10"/>
          </p:nvPr>
        </p:nvSpPr>
        <p:spPr>
          <a:xfrm>
            <a:off x="1979613" y="6564315"/>
            <a:ext cx="4896643" cy="293687"/>
          </a:xfrm>
        </p:spPr>
        <p:txBody>
          <a:bodyPr/>
          <a:lstStyle>
            <a:lvl1pPr>
              <a:defRPr/>
            </a:lvl1pPr>
          </a:lstStyle>
          <a:p>
            <a:r>
              <a:rPr lang="en-GB" altLang="en-US" dirty="0" smtClean="0"/>
              <a:t>© </a:t>
            </a:r>
            <a:r>
              <a:rPr lang="en-GB" altLang="zh-CN" dirty="0" smtClean="0"/>
              <a:t>2017</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页脚占位符 3"/>
          <p:cNvSpPr>
            <a:spLocks noGrp="1"/>
          </p:cNvSpPr>
          <p:nvPr>
            <p:ph type="ftr" sz="quarter" idx="10"/>
          </p:nvPr>
        </p:nvSpPr>
        <p:spPr>
          <a:xfrm>
            <a:off x="1979613" y="6564315"/>
            <a:ext cx="4896643" cy="293687"/>
          </a:xfrm>
        </p:spPr>
        <p:txBody>
          <a:bodyPr/>
          <a:lstStyle>
            <a:lvl1pPr>
              <a:defRPr/>
            </a:lvl1pPr>
          </a:lstStyle>
          <a:p>
            <a:r>
              <a:rPr lang="en-GB" altLang="en-US" dirty="0" smtClean="0"/>
              <a:t>© </a:t>
            </a:r>
            <a:r>
              <a:rPr lang="en-GB" altLang="zh-CN" dirty="0" smtClean="0"/>
              <a:t>2017</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14">
            <a:extLst>
              <a:ext uri="{28A0092B-C50C-407E-A947-70E740481C1C}">
                <a14:useLocalDpi xmlns:a14="http://schemas.microsoft.com/office/drawing/2010/main" val="0"/>
              </a:ext>
            </a:extLst>
          </a:blip>
          <a:srcRect l="8470" r="22631"/>
          <a:stretch/>
        </p:blipFill>
        <p:spPr>
          <a:xfrm>
            <a:off x="2699793" y="0"/>
            <a:ext cx="6444208" cy="1146838"/>
          </a:xfrm>
          <a:prstGeom prst="rect">
            <a:avLst/>
          </a:prstGeom>
        </p:spPr>
      </p:pic>
      <p:pic>
        <p:nvPicPr>
          <p:cNvPr id="5" name="图片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938" y="6528727"/>
            <a:ext cx="9144000" cy="342085"/>
          </a:xfrm>
          <a:prstGeom prst="rect">
            <a:avLst/>
          </a:prstGeom>
        </p:spPr>
      </p:pic>
      <p:sp>
        <p:nvSpPr>
          <p:cNvPr id="7172" name="Rectangle 4"/>
          <p:cNvSpPr>
            <a:spLocks noGrp="1" noChangeArrowheads="1"/>
          </p:cNvSpPr>
          <p:nvPr>
            <p:ph type="title"/>
          </p:nvPr>
        </p:nvSpPr>
        <p:spPr bwMode="auto">
          <a:xfrm>
            <a:off x="2598738" y="120987"/>
            <a:ext cx="6537325" cy="909638"/>
          </a:xfrm>
          <a:prstGeom prst="rect">
            <a:avLst/>
          </a:prstGeom>
          <a:noFill/>
          <a:ln w="9525">
            <a:noFill/>
            <a:miter lim="800000"/>
            <a:headEnd/>
            <a:tailEnd/>
          </a:ln>
          <a:effectLst/>
        </p:spPr>
        <p:txBody>
          <a:bodyPr vert="horz" wrap="square" lIns="180000" tIns="36000" rIns="108000" bIns="36000" numCol="1" anchor="ctr" anchorCtr="0" compatLnSpc="1">
            <a:prstTxWarp prst="textNoShape">
              <a:avLst/>
            </a:prstTxWarp>
          </a:bodyPr>
          <a:lstStyle/>
          <a:p>
            <a:pPr lvl="0"/>
            <a:r>
              <a:rPr lang="fr-FR" dirty="0" smtClean="0"/>
              <a:t>Cliquez pour modifier le style du titre du masque</a:t>
            </a:r>
          </a:p>
        </p:txBody>
      </p:sp>
      <p:sp>
        <p:nvSpPr>
          <p:cNvPr id="7173" name="Rectangle 5"/>
          <p:cNvSpPr>
            <a:spLocks noGrp="1" noChangeArrowheads="1"/>
          </p:cNvSpPr>
          <p:nvPr>
            <p:ph type="body" idx="1"/>
          </p:nvPr>
        </p:nvSpPr>
        <p:spPr bwMode="auto">
          <a:xfrm>
            <a:off x="647700" y="1409700"/>
            <a:ext cx="8343900" cy="4856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dirty="0" smtClean="0"/>
              <a:t>Premier niveau</a:t>
            </a:r>
          </a:p>
          <a:p>
            <a:pPr lvl="1"/>
            <a:r>
              <a:rPr lang="fr-FR" dirty="0" smtClean="0"/>
              <a:t>Deuxième niveau</a:t>
            </a:r>
          </a:p>
          <a:p>
            <a:pPr lvl="2"/>
            <a:r>
              <a:rPr lang="fr-FR" dirty="0" smtClean="0"/>
              <a:t>Troisième niveau</a:t>
            </a:r>
          </a:p>
          <a:p>
            <a:pPr lvl="3"/>
            <a:r>
              <a:rPr lang="fr-FR" dirty="0" smtClean="0"/>
              <a:t>Quatrième niveau</a:t>
            </a:r>
          </a:p>
        </p:txBody>
      </p:sp>
      <p:sp>
        <p:nvSpPr>
          <p:cNvPr id="7174" name="Rectangle 6"/>
          <p:cNvSpPr>
            <a:spLocks noGrp="1" noChangeArrowheads="1"/>
          </p:cNvSpPr>
          <p:nvPr>
            <p:ph type="ftr" sz="quarter" idx="3"/>
          </p:nvPr>
        </p:nvSpPr>
        <p:spPr bwMode="auto">
          <a:xfrm>
            <a:off x="2699794" y="6553120"/>
            <a:ext cx="4464050" cy="2936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ct val="100000"/>
              </a:lnSpc>
              <a:defRPr sz="1200">
                <a:solidFill>
                  <a:schemeClr val="bg1"/>
                </a:solidFill>
              </a:defRPr>
            </a:lvl1p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
        <p:nvSpPr>
          <p:cNvPr id="7175" name="Text Box 7"/>
          <p:cNvSpPr txBox="1">
            <a:spLocks noChangeArrowheads="1"/>
          </p:cNvSpPr>
          <p:nvPr/>
        </p:nvSpPr>
        <p:spPr bwMode="auto">
          <a:xfrm>
            <a:off x="5867400" y="6591300"/>
            <a:ext cx="3276600" cy="273050"/>
          </a:xfrm>
          <a:prstGeom prst="rect">
            <a:avLst/>
          </a:prstGeom>
          <a:noFill/>
          <a:ln w="19050">
            <a:noFill/>
            <a:miter lim="800000"/>
            <a:headEnd/>
            <a:tailEnd/>
          </a:ln>
          <a:effectLst/>
        </p:spPr>
        <p:txBody>
          <a:bodyPr lIns="180000" rIns="180000" anchor="ctr">
            <a:spAutoFit/>
          </a:bodyPr>
          <a:lstStyle/>
          <a:p>
            <a:pPr algn="r">
              <a:lnSpc>
                <a:spcPct val="85000"/>
              </a:lnSpc>
            </a:pPr>
            <a:fld id="{9C43F2B4-9A52-4B48-A19E-9C433C9A294B}" type="slidenum">
              <a:rPr lang="en-GB" altLang="en-US" sz="1400">
                <a:solidFill>
                  <a:schemeClr val="bg1"/>
                </a:solidFill>
              </a:rPr>
              <a:pPr algn="r">
                <a:lnSpc>
                  <a:spcPct val="85000"/>
                </a:lnSpc>
              </a:pPr>
              <a:t>‹#›</a:t>
            </a:fld>
            <a:endParaRPr lang="en-US" altLang="zh-CN" sz="1400" dirty="0">
              <a:solidFill>
                <a:schemeClr val="bg1"/>
              </a:solidFill>
            </a:endParaRPr>
          </a:p>
        </p:txBody>
      </p:sp>
      <p:sp>
        <p:nvSpPr>
          <p:cNvPr id="7176" name="AutoShape 8"/>
          <p:cNvSpPr>
            <a:spLocks noChangeArrowheads="1"/>
          </p:cNvSpPr>
          <p:nvPr/>
        </p:nvSpPr>
        <p:spPr bwMode="auto">
          <a:xfrm>
            <a:off x="2257970" y="16802"/>
            <a:ext cx="801863" cy="1118013"/>
          </a:xfrm>
          <a:prstGeom prst="flowChartDelay">
            <a:avLst/>
          </a:prstGeom>
          <a:solidFill>
            <a:schemeClr val="bg1"/>
          </a:solidFill>
          <a:ln w="19050">
            <a:solidFill>
              <a:schemeClr val="bg1"/>
            </a:solidFill>
            <a:miter lim="800000"/>
            <a:headEnd/>
            <a:tailEnd/>
          </a:ln>
          <a:effectLst/>
        </p:spPr>
        <p:txBody>
          <a:bodyPr wrap="none" anchor="ctr"/>
          <a:lstStyle/>
          <a:p>
            <a:endParaRPr lang="zh-CN" altLang="en-US" sz="3600"/>
          </a:p>
        </p:txBody>
      </p:sp>
      <p:pic>
        <p:nvPicPr>
          <p:cNvPr id="7177" name="Picture 9" descr="index_01"/>
          <p:cNvPicPr>
            <a:picLocks noChangeAspect="1" noChangeArrowheads="1"/>
          </p:cNvPicPr>
          <p:nvPr/>
        </p:nvPicPr>
        <p:blipFill>
          <a:blip r:embed="rId16" cstate="print"/>
          <a:srcRect l="9329" t="17384"/>
          <a:stretch>
            <a:fillRect/>
          </a:stretch>
        </p:blipFill>
        <p:spPr bwMode="auto">
          <a:xfrm>
            <a:off x="287339" y="260350"/>
            <a:ext cx="2484437" cy="522288"/>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64"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Lst>
  <p:hf sldNum="0" hdr="0" dt="0"/>
  <p:txStyles>
    <p:titleStyle>
      <a:lvl1pPr algn="r" rtl="0" eaLnBrk="0" fontAlgn="base" hangingPunct="0">
        <a:lnSpc>
          <a:spcPct val="75000"/>
        </a:lnSpc>
        <a:spcBef>
          <a:spcPct val="0"/>
        </a:spcBef>
        <a:spcAft>
          <a:spcPct val="0"/>
        </a:spcAft>
        <a:defRPr sz="3200" b="1">
          <a:solidFill>
            <a:schemeClr val="bg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p:titleStyle>
    <p:bodyStyle>
      <a:lvl1pPr marL="287338" indent="-287338" algn="l" rtl="0" eaLnBrk="0" fontAlgn="base" hangingPunct="0">
        <a:lnSpc>
          <a:spcPct val="90000"/>
        </a:lnSpc>
        <a:spcBef>
          <a:spcPct val="50000"/>
        </a:spcBef>
        <a:spcAft>
          <a:spcPct val="0"/>
        </a:spcAft>
        <a:buClr>
          <a:schemeClr val="bg2">
            <a:lumMod val="20000"/>
            <a:lumOff val="80000"/>
          </a:schemeClr>
        </a:buClr>
        <a:buFont typeface="Wingdings" pitchFamily="2" charset="2"/>
        <a:buChar char=""/>
        <a:defRPr sz="2800">
          <a:solidFill>
            <a:schemeClr val="tx1"/>
          </a:solidFill>
          <a:latin typeface="+mn-lt"/>
          <a:ea typeface="+mn-ea"/>
          <a:cs typeface="+mn-cs"/>
        </a:defRPr>
      </a:lvl1pPr>
      <a:lvl2pPr marL="665163" indent="-187325" algn="l" rtl="0" eaLnBrk="0" fontAlgn="base" hangingPunct="0">
        <a:lnSpc>
          <a:spcPct val="90000"/>
        </a:lnSpc>
        <a:spcBef>
          <a:spcPct val="50000"/>
        </a:spcBef>
        <a:spcAft>
          <a:spcPct val="0"/>
        </a:spcAft>
        <a:buClr>
          <a:schemeClr val="bg2">
            <a:lumMod val="20000"/>
            <a:lumOff val="80000"/>
          </a:schemeClr>
        </a:buClr>
        <a:buFont typeface="Wingdings" pitchFamily="2" charset="2"/>
        <a:buChar char=""/>
        <a:defRPr sz="2400">
          <a:solidFill>
            <a:schemeClr val="tx1"/>
          </a:solidFill>
          <a:latin typeface="+mn-lt"/>
        </a:defRPr>
      </a:lvl2pPr>
      <a:lvl3pPr marL="1031875" indent="-176213" algn="l" rtl="0" eaLnBrk="0" fontAlgn="base" hangingPunct="0">
        <a:lnSpc>
          <a:spcPct val="90000"/>
        </a:lnSpc>
        <a:spcBef>
          <a:spcPct val="50000"/>
        </a:spcBef>
        <a:spcAft>
          <a:spcPct val="0"/>
        </a:spcAft>
        <a:buClr>
          <a:schemeClr val="bg2">
            <a:lumMod val="20000"/>
            <a:lumOff val="80000"/>
          </a:schemeClr>
        </a:buClr>
        <a:buFont typeface="Wingdings" pitchFamily="2" charset="2"/>
        <a:buChar char="ú"/>
        <a:defRPr sz="2000">
          <a:solidFill>
            <a:schemeClr val="tx1"/>
          </a:solidFill>
          <a:latin typeface="+mn-lt"/>
        </a:defRPr>
      </a:lvl3pPr>
      <a:lvl4pPr marL="1543050" indent="-228600" algn="l" rtl="0" eaLnBrk="0" fontAlgn="base" hangingPunct="0">
        <a:spcBef>
          <a:spcPct val="20000"/>
        </a:spcBef>
        <a:spcAft>
          <a:spcPct val="0"/>
        </a:spcAft>
        <a:buChar char="–"/>
        <a:defRPr>
          <a:solidFill>
            <a:schemeClr val="tx1"/>
          </a:solidFill>
          <a:latin typeface="+mn-lt"/>
        </a:defRPr>
      </a:lvl4pPr>
      <a:lvl5pPr marL="1962150" indent="-228600" algn="l" rtl="0" eaLnBrk="0" fontAlgn="base" hangingPunct="0">
        <a:spcBef>
          <a:spcPct val="20000"/>
        </a:spcBef>
        <a:spcAft>
          <a:spcPct val="0"/>
        </a:spcAft>
        <a:buChar char="»"/>
        <a:defRPr sz="2200">
          <a:solidFill>
            <a:schemeClr val="tx1"/>
          </a:solidFill>
          <a:latin typeface="+mn-lt"/>
        </a:defRPr>
      </a:lvl5pPr>
      <a:lvl6pPr marL="2419350" indent="-228600" algn="l" rtl="0" eaLnBrk="0" fontAlgn="base" hangingPunct="0">
        <a:spcBef>
          <a:spcPct val="20000"/>
        </a:spcBef>
        <a:spcAft>
          <a:spcPct val="0"/>
        </a:spcAft>
        <a:buChar char="»"/>
        <a:defRPr sz="2200">
          <a:solidFill>
            <a:schemeClr val="tx1"/>
          </a:solidFill>
          <a:latin typeface="+mn-lt"/>
        </a:defRPr>
      </a:lvl6pPr>
      <a:lvl7pPr marL="2876550" indent="-228600" algn="l" rtl="0" eaLnBrk="0" fontAlgn="base" hangingPunct="0">
        <a:spcBef>
          <a:spcPct val="20000"/>
        </a:spcBef>
        <a:spcAft>
          <a:spcPct val="0"/>
        </a:spcAft>
        <a:buChar char="»"/>
        <a:defRPr sz="2200">
          <a:solidFill>
            <a:schemeClr val="tx1"/>
          </a:solidFill>
          <a:latin typeface="+mn-lt"/>
        </a:defRPr>
      </a:lvl7pPr>
      <a:lvl8pPr marL="3333750" indent="-228600" algn="l" rtl="0" eaLnBrk="0" fontAlgn="base" hangingPunct="0">
        <a:spcBef>
          <a:spcPct val="20000"/>
        </a:spcBef>
        <a:spcAft>
          <a:spcPct val="0"/>
        </a:spcAft>
        <a:buChar char="»"/>
        <a:defRPr sz="2200">
          <a:solidFill>
            <a:schemeClr val="tx1"/>
          </a:solidFill>
          <a:latin typeface="+mn-lt"/>
        </a:defRPr>
      </a:lvl8pPr>
      <a:lvl9pPr marL="3790950" indent="-228600" algn="l" rtl="0" eaLnBrk="0" fontAlgn="base" hangingPunct="0">
        <a:spcBef>
          <a:spcPct val="20000"/>
        </a:spcBef>
        <a:spcAft>
          <a:spcPct val="0"/>
        </a:spcAft>
        <a:buChar char="»"/>
        <a:defRPr sz="22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1.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sz="quarter" idx="1"/>
          </p:nvPr>
        </p:nvSpPr>
        <p:spPr>
          <a:xfrm>
            <a:off x="1789045" y="2204864"/>
            <a:ext cx="5565906" cy="1069975"/>
          </a:xfrm>
        </p:spPr>
        <p:txBody>
          <a:bodyPr/>
          <a:lstStyle/>
          <a:p>
            <a:r>
              <a:rPr lang="zh-CN" altLang="en-US" dirty="0" smtClean="0"/>
              <a:t>感知机</a:t>
            </a:r>
            <a:endParaRPr lang="zh-CN" altLang="en-US" dirty="0"/>
          </a:p>
        </p:txBody>
      </p:sp>
      <p:sp>
        <p:nvSpPr>
          <p:cNvPr id="4" name="标题 3"/>
          <p:cNvSpPr>
            <a:spLocks noGrp="1"/>
          </p:cNvSpPr>
          <p:nvPr>
            <p:ph type="ctrTitle" sz="quarter"/>
          </p:nvPr>
        </p:nvSpPr>
        <p:spPr>
          <a:xfrm>
            <a:off x="-11643" y="4412118"/>
            <a:ext cx="9167283" cy="1342584"/>
          </a:xfrm>
        </p:spPr>
        <p:txBody>
          <a:bodyPr/>
          <a:lstStyle/>
          <a:p>
            <a:r>
              <a:rPr lang="zh-CN" altLang="en-US" dirty="0" smtClean="0"/>
              <a:t>分享人</a:t>
            </a:r>
            <a:r>
              <a:rPr lang="zh-CN" altLang="en-US" dirty="0" smtClean="0"/>
              <a:t>：</a:t>
            </a:r>
            <a:r>
              <a:rPr lang="en-US" altLang="zh-CN" smtClean="0"/>
              <a:t>zyj</a:t>
            </a:r>
            <a:r>
              <a:rPr lang="en-US" altLang="zh-CN" dirty="0" smtClean="0"/>
              <a:t/>
            </a:r>
            <a:br>
              <a:rPr lang="en-US" altLang="zh-CN" dirty="0" smtClean="0"/>
            </a:br>
            <a:r>
              <a:rPr lang="en-US" altLang="zh-CN" dirty="0" smtClean="0"/>
              <a:t>2019/6/20</a:t>
            </a:r>
            <a:endParaRPr lang="zh-CN" altLang="en-US" dirty="0"/>
          </a:p>
        </p:txBody>
      </p:sp>
      <p:sp>
        <p:nvSpPr>
          <p:cNvPr id="6" name="页脚占位符 3"/>
          <p:cNvSpPr>
            <a:spLocks noGrp="1"/>
          </p:cNvSpPr>
          <p:nvPr>
            <p:ph type="ftr" sz="quarter" idx="4294967295"/>
          </p:nvPr>
        </p:nvSpPr>
        <p:spPr>
          <a:xfrm>
            <a:off x="1979613" y="6564315"/>
            <a:ext cx="4896643" cy="293687"/>
          </a:xfrm>
          <a:prstGeom prst="rect">
            <a:avLst/>
          </a:prstGeom>
        </p:spPr>
        <p:txBody>
          <a:bodyPr/>
          <a:lstStyle/>
          <a:p>
            <a:pPr algn="ctr"/>
            <a:r>
              <a:rPr lang="en-GB" altLang="en-US" sz="1200" dirty="0" smtClean="0">
                <a:solidFill>
                  <a:schemeClr val="bg1"/>
                </a:solidFill>
              </a:rPr>
              <a:t>© </a:t>
            </a:r>
            <a:r>
              <a:rPr lang="en-GB" altLang="zh-CN" sz="1200" dirty="0" smtClean="0">
                <a:solidFill>
                  <a:schemeClr val="bg1"/>
                </a:solidFill>
              </a:rPr>
              <a:t>2019</a:t>
            </a:r>
            <a:r>
              <a:rPr lang="en-GB" altLang="en-US" sz="1200" dirty="0" smtClean="0">
                <a:solidFill>
                  <a:schemeClr val="bg1"/>
                </a:solidFill>
              </a:rPr>
              <a:t> </a:t>
            </a:r>
            <a:r>
              <a:rPr lang="en-GB" altLang="zh-CN" sz="1200" dirty="0" smtClean="0">
                <a:solidFill>
                  <a:schemeClr val="bg1"/>
                </a:solidFill>
              </a:rPr>
              <a:t>BUPT DSSC             </a:t>
            </a:r>
            <a:r>
              <a:rPr lang="zh-CN" altLang="en-GB" sz="1200" dirty="0" smtClean="0">
                <a:solidFill>
                  <a:schemeClr val="bg1"/>
                </a:solidFill>
              </a:rPr>
              <a:t>北京邮电大学 </a:t>
            </a:r>
            <a:r>
              <a:rPr lang="zh-CN" altLang="en-US" sz="1200" dirty="0" smtClean="0">
                <a:solidFill>
                  <a:schemeClr val="bg1"/>
                </a:solidFill>
              </a:rPr>
              <a:t>数据科学与服务</a:t>
            </a:r>
            <a:r>
              <a:rPr lang="zh-CN" altLang="en-GB" sz="1200" dirty="0" smtClean="0">
                <a:solidFill>
                  <a:schemeClr val="bg1"/>
                </a:solidFill>
              </a:rPr>
              <a:t>中心</a:t>
            </a:r>
            <a:endParaRPr lang="zh-CN" altLang="en-US" sz="1200" dirty="0">
              <a:solidFill>
                <a:schemeClr val="bg1"/>
              </a:solidFill>
            </a:endParaRPr>
          </a:p>
        </p:txBody>
      </p:sp>
    </p:spTree>
    <p:extLst>
      <p:ext uri="{BB962C8B-B14F-4D97-AF65-F5344CB8AC3E}">
        <p14:creationId xmlns:p14="http://schemas.microsoft.com/office/powerpoint/2010/main" val="864680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统计学习三要素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39552" y="1369388"/>
                <a:ext cx="8343900" cy="4856163"/>
              </a:xfrm>
            </p:spPr>
            <p:txBody>
              <a:bodyPr/>
              <a:lstStyle/>
              <a:p>
                <a:r>
                  <a:rPr lang="zh-CN" altLang="en-US" dirty="0" smtClean="0"/>
                  <a:t>方法</a:t>
                </a:r>
                <a:r>
                  <a:rPr lang="en-US" altLang="zh-CN" dirty="0" smtClean="0"/>
                  <a:t>=</a:t>
                </a:r>
                <a:r>
                  <a:rPr lang="zh-CN" altLang="en-US" dirty="0" smtClean="0"/>
                  <a:t>模型</a:t>
                </a:r>
                <a:r>
                  <a:rPr lang="en-US" altLang="zh-CN" dirty="0" smtClean="0"/>
                  <a:t>+</a:t>
                </a:r>
                <a:r>
                  <a:rPr lang="zh-CN" altLang="en-US" dirty="0" smtClean="0"/>
                  <a:t>策略</a:t>
                </a:r>
                <a:r>
                  <a:rPr lang="en-US" altLang="zh-CN" dirty="0" smtClean="0"/>
                  <a:t>+</a:t>
                </a:r>
                <a:r>
                  <a:rPr lang="zh-CN" altLang="en-US" dirty="0" smtClean="0"/>
                  <a:t>算法</a:t>
                </a:r>
                <a:endParaRPr lang="en-US" altLang="zh-CN" dirty="0" smtClean="0"/>
              </a:p>
              <a:p>
                <a:r>
                  <a:rPr lang="zh-CN" altLang="en-US" dirty="0" smtClean="0"/>
                  <a:t>策略</a:t>
                </a:r>
                <a:endParaRPr lang="en-US" altLang="zh-CN" dirty="0"/>
              </a:p>
              <a:p>
                <a:pPr lvl="1"/>
                <a:r>
                  <a:rPr lang="zh-CN" altLang="en-US" dirty="0" smtClean="0"/>
                  <a:t>风险函数（期望损失）</a:t>
                </a:r>
                <a:endParaRPr lang="en-US" altLang="zh-CN" dirty="0"/>
              </a:p>
              <a:p>
                <a:pPr marL="477838" lvl="1"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𝑒𝑥𝑝</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𝑓</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𝑝</m:t>
                          </m:r>
                        </m:sub>
                      </m:sSub>
                      <m:r>
                        <a:rPr lang="en-US" altLang="zh-CN" i="1">
                          <a:latin typeface="Cambria Math" panose="02040503050406030204" pitchFamily="18" charset="0"/>
                        </a:rPr>
                        <m:t>[</m:t>
                      </m:r>
                      <m:r>
                        <a:rPr lang="en-US" altLang="zh-CN" i="1">
                          <a:latin typeface="Cambria Math" panose="02040503050406030204" pitchFamily="18" charset="0"/>
                        </a:rPr>
                        <m:t>𝐿</m:t>
                      </m:r>
                      <m:d>
                        <m:dPr>
                          <m:endChr m:val="]"/>
                          <m:ctrlPr>
                            <a:rPr lang="en-US" altLang="zh-CN" i="1">
                              <a:latin typeface="Cambria Math" panose="02040503050406030204" pitchFamily="18" charset="0"/>
                            </a:rPr>
                          </m:ctrlPr>
                        </m:dPr>
                        <m:e>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a:rPr lang="en-US" altLang="zh-CN" i="1">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𝑌</m:t>
                          </m:r>
                        </m:sub>
                        <m:sup>
                          <m:r>
                            <a:rPr lang="en-US" altLang="zh-CN" b="0" i="1" smtClean="0">
                              <a:latin typeface="Cambria Math" panose="02040503050406030204" pitchFamily="18" charset="0"/>
                            </a:rPr>
                            <m:t> </m:t>
                          </m:r>
                        </m:sup>
                        <m:e>
                          <m:r>
                            <a:rPr lang="en-US" altLang="zh-CN" i="1">
                              <a:latin typeface="Cambria Math" panose="02040503050406030204" pitchFamily="18" charset="0"/>
                            </a:rPr>
                            <m:t>𝐿</m:t>
                          </m:r>
                          <m:d>
                            <m:dPr>
                              <m:ctrlPr>
                                <a:rPr lang="en-US"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ⅆ</m:t>
                          </m:r>
                          <m:r>
                            <a:rPr lang="en-US" altLang="zh-CN" i="1">
                              <a:latin typeface="Cambria Math" panose="02040503050406030204" pitchFamily="18" charset="0"/>
                            </a:rPr>
                            <m:t>𝑥</m:t>
                          </m:r>
                          <m:r>
                            <a:rPr lang="en-US" altLang="zh-CN" i="1">
                              <a:latin typeface="Cambria Math" panose="02040503050406030204" pitchFamily="18" charset="0"/>
                            </a:rPr>
                            <m:t>ⅆ</m:t>
                          </m:r>
                          <m:r>
                            <a:rPr lang="en-US" altLang="zh-CN" i="1">
                              <a:latin typeface="Cambria Math" panose="02040503050406030204" pitchFamily="18" charset="0"/>
                            </a:rPr>
                            <m:t>𝑦</m:t>
                          </m:r>
                        </m:e>
                      </m:nary>
                    </m:oMath>
                  </m:oMathPara>
                </a14:m>
                <a:endParaRPr lang="en-US" altLang="zh-CN" dirty="0" smtClean="0"/>
              </a:p>
              <a:p>
                <a:pPr lvl="1"/>
                <a:r>
                  <a:rPr lang="zh-CN" altLang="en-US" dirty="0" smtClean="0"/>
                  <a:t>经验风险（经验损失）</a:t>
                </a:r>
                <a:endParaRPr lang="en-US" altLang="zh-CN" dirty="0" smtClean="0"/>
              </a:p>
              <a:p>
                <a:pPr marL="477838" lvl="1" indent="0" algn="ctr">
                  <a:buNone/>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1" dirty="0">
                              <a:latin typeface="Cambria Math" panose="02040503050406030204" pitchFamily="18" charset="0"/>
                            </a:rPr>
                            <m:t>R</m:t>
                          </m:r>
                        </m:e>
                        <m:sub>
                          <m:r>
                            <a:rPr lang="en-US" altLang="zh-CN" b="0" i="1" dirty="0" smtClean="0">
                              <a:latin typeface="Cambria Math" panose="02040503050406030204" pitchFamily="18" charset="0"/>
                            </a:rPr>
                            <m:t>𝑒𝑚𝑝</m:t>
                          </m:r>
                        </m:sub>
                      </m:sSub>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𝑓</m:t>
                          </m:r>
                        </m:e>
                      </m:d>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𝑁</m:t>
                          </m:r>
                        </m:den>
                      </m:f>
                      <m:nary>
                        <m:naryPr>
                          <m:chr m:val="∑"/>
                          <m:ctrlPr>
                            <a:rPr lang="en-US" altLang="zh-CN" b="0"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𝑁</m:t>
                          </m:r>
                        </m:sup>
                        <m:e>
                          <m:r>
                            <a:rPr lang="en-US" altLang="zh-CN" b="0" i="1" dirty="0" smtClean="0">
                              <a:latin typeface="Cambria Math" panose="02040503050406030204" pitchFamily="18" charset="0"/>
                            </a:rPr>
                            <m:t>𝐿</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𝑦</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e>
                          </m:d>
                          <m:r>
                            <a:rPr lang="en-US" altLang="zh-CN" b="0" i="1" dirty="0" smtClean="0">
                              <a:latin typeface="Cambria Math" panose="02040503050406030204" pitchFamily="18" charset="0"/>
                            </a:rPr>
                            <m:t>)</m:t>
                          </m:r>
                        </m:e>
                      </m:nary>
                    </m:oMath>
                  </m:oMathPara>
                </a14:m>
                <a:endParaRPr lang="en-US" altLang="zh-CN" dirty="0" smtClean="0"/>
              </a:p>
              <a:p>
                <a:pPr marL="477838" lvl="1" indent="0">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39552" y="1369388"/>
                <a:ext cx="8343900" cy="4856163"/>
              </a:xfrm>
              <a:blipFill>
                <a:blip r:embed="rId3"/>
                <a:stretch>
                  <a:fillRect l="-1316" t="-2387"/>
                </a:stretch>
              </a:blipFill>
            </p:spPr>
            <p:txBody>
              <a:bodyPr/>
              <a:lstStyle/>
              <a:p>
                <a:r>
                  <a:rPr lang="zh-CN" altLang="en-US">
                    <a:noFill/>
                  </a:rPr>
                  <a:t> </a:t>
                </a:r>
              </a:p>
            </p:txBody>
          </p:sp>
        </mc:Fallback>
      </mc:AlternateContent>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2835331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统计学习三要素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39552" y="1369388"/>
                <a:ext cx="8343900" cy="4856163"/>
              </a:xfrm>
            </p:spPr>
            <p:txBody>
              <a:bodyPr/>
              <a:lstStyle/>
              <a:p>
                <a:r>
                  <a:rPr lang="zh-CN" altLang="en-US" dirty="0" smtClean="0"/>
                  <a:t>方法</a:t>
                </a:r>
                <a:r>
                  <a:rPr lang="en-US" altLang="zh-CN" dirty="0" smtClean="0"/>
                  <a:t>=</a:t>
                </a:r>
                <a:r>
                  <a:rPr lang="zh-CN" altLang="en-US" dirty="0" smtClean="0"/>
                  <a:t>模型</a:t>
                </a:r>
                <a:r>
                  <a:rPr lang="en-US" altLang="zh-CN" dirty="0" smtClean="0"/>
                  <a:t>+</a:t>
                </a:r>
                <a:r>
                  <a:rPr lang="zh-CN" altLang="en-US" dirty="0" smtClean="0"/>
                  <a:t>策略</a:t>
                </a:r>
                <a:r>
                  <a:rPr lang="en-US" altLang="zh-CN" dirty="0" smtClean="0"/>
                  <a:t>+</a:t>
                </a:r>
                <a:r>
                  <a:rPr lang="zh-CN" altLang="en-US" dirty="0" smtClean="0"/>
                  <a:t>算法</a:t>
                </a:r>
                <a:endParaRPr lang="en-US" altLang="zh-CN" dirty="0" smtClean="0"/>
              </a:p>
              <a:p>
                <a:r>
                  <a:rPr lang="zh-CN" altLang="en-US" dirty="0" smtClean="0"/>
                  <a:t>策略：经验风险最小化与结构风险最小化</a:t>
                </a:r>
                <a:endParaRPr lang="en-US" altLang="zh-CN" dirty="0"/>
              </a:p>
              <a:p>
                <a:pPr lvl="1"/>
                <a:r>
                  <a:rPr lang="zh-CN" altLang="en-US" dirty="0" smtClean="0"/>
                  <a:t>经验风险最小化</a:t>
                </a:r>
                <a:endParaRPr lang="en-US" altLang="zh-CN" dirty="0" smtClean="0"/>
              </a:p>
              <a:p>
                <a:pPr marL="477838" lvl="1" indent="0">
                  <a:buNone/>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ℱ</m:t>
                              </m:r>
                            </m:lim>
                          </m:limLow>
                        </m:fName>
                        <m:e>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a:latin typeface="Cambria Math" panose="02040503050406030204" pitchFamily="18" charset="0"/>
                                </a:rPr>
                                <m:t>𝑁</m:t>
                              </m:r>
                            </m:den>
                          </m:f>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𝑁</m:t>
                              </m:r>
                            </m:sup>
                            <m:e>
                              <m:r>
                                <a:rPr lang="en-US" altLang="zh-CN" i="1" dirty="0">
                                  <a:latin typeface="Cambria Math" panose="02040503050406030204" pitchFamily="18" charset="0"/>
                                </a:rPr>
                                <m:t>𝐿</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𝑖</m:t>
                                      </m:r>
                                    </m:sub>
                                  </m:sSub>
                                </m:e>
                              </m:d>
                              <m:r>
                                <a:rPr lang="en-US" altLang="zh-CN" i="1" dirty="0">
                                  <a:latin typeface="Cambria Math" panose="02040503050406030204" pitchFamily="18" charset="0"/>
                                </a:rPr>
                                <m:t>)</m:t>
                              </m:r>
                            </m:e>
                          </m:nary>
                        </m:e>
                      </m:func>
                    </m:oMath>
                  </m:oMathPara>
                </a14:m>
                <a:endParaRPr lang="en-US" altLang="zh-CN" dirty="0"/>
              </a:p>
              <a:p>
                <a:pPr lvl="2"/>
                <a:r>
                  <a:rPr lang="zh-CN" altLang="en-US" dirty="0"/>
                  <a:t>过</a:t>
                </a:r>
                <a:r>
                  <a:rPr lang="zh-CN" altLang="en-US" dirty="0" smtClean="0"/>
                  <a:t>拟合</a:t>
                </a:r>
                <a:endParaRPr lang="en-US" altLang="zh-CN" dirty="0" smtClean="0"/>
              </a:p>
              <a:p>
                <a:pPr lvl="1"/>
                <a:r>
                  <a:rPr lang="zh-CN" altLang="en-US" dirty="0"/>
                  <a:t>结构</a:t>
                </a:r>
                <a:r>
                  <a:rPr lang="zh-CN" altLang="en-US" dirty="0" smtClean="0"/>
                  <a:t>风险最小化</a:t>
                </a:r>
                <a:endParaRPr lang="en-US" altLang="zh-CN" dirty="0" smtClean="0"/>
              </a:p>
              <a:p>
                <a:pPr marL="477838" lvl="1" indent="0" algn="ctr">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ℱ</m:t>
                              </m:r>
                            </m:lim>
                          </m:limLow>
                        </m:fName>
                        <m:e>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a:latin typeface="Cambria Math" panose="02040503050406030204" pitchFamily="18" charset="0"/>
                                </a:rPr>
                                <m:t>𝑁</m:t>
                              </m:r>
                            </m:den>
                          </m:f>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𝑁</m:t>
                              </m:r>
                            </m:sup>
                            <m:e>
                              <m:r>
                                <a:rPr lang="en-US" altLang="zh-CN" i="1" dirty="0">
                                  <a:latin typeface="Cambria Math" panose="02040503050406030204" pitchFamily="18" charset="0"/>
                                </a:rPr>
                                <m:t>𝐿</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𝑖</m:t>
                                      </m:r>
                                    </m:sub>
                                  </m:sSub>
                                </m:e>
                              </m:d>
                              <m:r>
                                <a:rPr lang="en-US" altLang="zh-CN" i="1" dirty="0">
                                  <a:latin typeface="Cambria Math" panose="02040503050406030204" pitchFamily="18" charset="0"/>
                                </a:rPr>
                                <m:t>)</m:t>
                              </m:r>
                            </m:e>
                          </m:nary>
                        </m:e>
                      </m:func>
                      <m:r>
                        <a:rPr lang="en-US" altLang="zh-CN" b="0" i="0" dirty="0" smtClean="0">
                          <a:latin typeface="Cambria Math" panose="02040503050406030204" pitchFamily="18" charset="0"/>
                        </a:rPr>
                        <m:t>+</m:t>
                      </m:r>
                      <m:r>
                        <a:rPr lang="en-US" altLang="zh-CN" b="0" i="1" dirty="0" smtClean="0">
                          <a:latin typeface="Cambria Math" panose="02040503050406030204" pitchFamily="18" charset="0"/>
                        </a:rPr>
                        <m:t>𝜆</m:t>
                      </m:r>
                      <m:r>
                        <a:rPr lang="en-US" altLang="zh-CN" b="0" i="1" dirty="0" smtClean="0">
                          <a:latin typeface="Cambria Math" panose="02040503050406030204" pitchFamily="18" charset="0"/>
                        </a:rPr>
                        <m:t>𝐽</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𝑓</m:t>
                      </m:r>
                      <m:r>
                        <a:rPr lang="en-US" altLang="zh-CN" b="0" i="1" dirty="0" smtClean="0">
                          <a:latin typeface="Cambria Math" panose="02040503050406030204" pitchFamily="18" charset="0"/>
                        </a:rPr>
                        <m:t>)</m:t>
                      </m:r>
                    </m:oMath>
                  </m:oMathPara>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39552" y="1369388"/>
                <a:ext cx="8343900" cy="4856163"/>
              </a:xfrm>
              <a:blipFill>
                <a:blip r:embed="rId3"/>
                <a:stretch>
                  <a:fillRect l="-1316" t="-2387"/>
                </a:stretch>
              </a:blipFill>
            </p:spPr>
            <p:txBody>
              <a:bodyPr/>
              <a:lstStyle/>
              <a:p>
                <a:r>
                  <a:rPr lang="zh-CN" altLang="en-US">
                    <a:noFill/>
                  </a:rPr>
                  <a:t> </a:t>
                </a:r>
              </a:p>
            </p:txBody>
          </p:sp>
        </mc:Fallback>
      </mc:AlternateContent>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3412389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统计学习三要素</a:t>
            </a:r>
            <a:endParaRPr lang="zh-CN" altLang="en-US" dirty="0"/>
          </a:p>
        </p:txBody>
      </p:sp>
      <p:sp>
        <p:nvSpPr>
          <p:cNvPr id="3" name="内容占位符 2"/>
          <p:cNvSpPr>
            <a:spLocks noGrp="1"/>
          </p:cNvSpPr>
          <p:nvPr>
            <p:ph idx="1"/>
          </p:nvPr>
        </p:nvSpPr>
        <p:spPr>
          <a:xfrm>
            <a:off x="539552" y="1369388"/>
            <a:ext cx="8343900" cy="4856163"/>
          </a:xfrm>
        </p:spPr>
        <p:txBody>
          <a:bodyPr/>
          <a:lstStyle/>
          <a:p>
            <a:r>
              <a:rPr lang="zh-CN" altLang="en-US" dirty="0" smtClean="0"/>
              <a:t>方法</a:t>
            </a:r>
            <a:r>
              <a:rPr lang="en-US" altLang="zh-CN" dirty="0" smtClean="0"/>
              <a:t>=</a:t>
            </a:r>
            <a:r>
              <a:rPr lang="zh-CN" altLang="en-US" dirty="0" smtClean="0"/>
              <a:t>模型</a:t>
            </a:r>
            <a:r>
              <a:rPr lang="en-US" altLang="zh-CN" dirty="0" smtClean="0"/>
              <a:t>+</a:t>
            </a:r>
            <a:r>
              <a:rPr lang="zh-CN" altLang="en-US" dirty="0" smtClean="0"/>
              <a:t>策略</a:t>
            </a:r>
            <a:r>
              <a:rPr lang="en-US" altLang="zh-CN" dirty="0" smtClean="0"/>
              <a:t>+</a:t>
            </a:r>
            <a:r>
              <a:rPr lang="zh-CN" altLang="en-US" dirty="0" smtClean="0"/>
              <a:t>算法</a:t>
            </a:r>
            <a:endParaRPr lang="en-US" altLang="zh-CN" dirty="0" smtClean="0"/>
          </a:p>
          <a:p>
            <a:r>
              <a:rPr lang="zh-CN" altLang="en-US" dirty="0" smtClean="0"/>
              <a:t>算法</a:t>
            </a:r>
            <a:endParaRPr lang="en-US" altLang="zh-CN" dirty="0" smtClean="0"/>
          </a:p>
          <a:p>
            <a:pPr lvl="1"/>
            <a:r>
              <a:rPr lang="zh-CN" altLang="en-US" dirty="0" smtClean="0"/>
              <a:t>求解</a:t>
            </a:r>
            <a:r>
              <a:rPr lang="zh-CN" altLang="en-US" dirty="0"/>
              <a:t>模型即求解</a:t>
            </a:r>
            <a:r>
              <a:rPr lang="zh-CN" altLang="en-US" dirty="0">
                <a:solidFill>
                  <a:srgbClr val="FF0000"/>
                </a:solidFill>
              </a:rPr>
              <a:t>最优化</a:t>
            </a:r>
            <a:r>
              <a:rPr lang="zh-CN" altLang="en-US" dirty="0" smtClean="0">
                <a:solidFill>
                  <a:srgbClr val="FF0000"/>
                </a:solidFill>
              </a:rPr>
              <a:t>问题</a:t>
            </a:r>
            <a:endParaRPr lang="en-US" altLang="zh-CN" dirty="0"/>
          </a:p>
          <a:p>
            <a:pPr lvl="2"/>
            <a:r>
              <a:rPr lang="zh-CN" altLang="en-US" dirty="0" smtClean="0"/>
              <a:t>存在解析解</a:t>
            </a:r>
            <a:endParaRPr lang="en-US" altLang="zh-CN" dirty="0" smtClean="0"/>
          </a:p>
          <a:p>
            <a:pPr lvl="2"/>
            <a:r>
              <a:rPr lang="zh-CN" altLang="en-US" dirty="0"/>
              <a:t>不</a:t>
            </a:r>
            <a:r>
              <a:rPr lang="zh-CN" altLang="en-US" dirty="0" smtClean="0"/>
              <a:t>存在解析解</a:t>
            </a:r>
            <a:r>
              <a:rPr lang="en-US" altLang="zh-CN" dirty="0" smtClean="0"/>
              <a:t>	</a:t>
            </a:r>
          </a:p>
          <a:p>
            <a:pPr lvl="1"/>
            <a:endParaRPr lang="en-US" altLang="zh-CN" dirty="0" smtClean="0">
              <a:solidFill>
                <a:srgbClr val="FF0000"/>
              </a:solidFill>
            </a:endParaRPr>
          </a:p>
        </p:txBody>
      </p:sp>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4017333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模型评估</a:t>
            </a:r>
            <a:endParaRPr lang="zh-CN" altLang="en-US" dirty="0"/>
          </a:p>
        </p:txBody>
      </p:sp>
      <p:sp>
        <p:nvSpPr>
          <p:cNvPr id="3" name="内容占位符 2"/>
          <p:cNvSpPr>
            <a:spLocks noGrp="1"/>
          </p:cNvSpPr>
          <p:nvPr>
            <p:ph idx="1"/>
          </p:nvPr>
        </p:nvSpPr>
        <p:spPr>
          <a:xfrm>
            <a:off x="539552" y="1369388"/>
            <a:ext cx="8343900" cy="4856163"/>
          </a:xfrm>
        </p:spPr>
        <p:txBody>
          <a:bodyPr/>
          <a:lstStyle/>
          <a:p>
            <a:r>
              <a:rPr lang="zh-CN" altLang="en-US" dirty="0" smtClean="0"/>
              <a:t>训练误差、测试误差</a:t>
            </a:r>
            <a:endParaRPr lang="en-US" altLang="zh-CN" dirty="0" smtClean="0"/>
          </a:p>
          <a:p>
            <a:endParaRPr lang="en-US" altLang="zh-CN" dirty="0" smtClean="0">
              <a:solidFill>
                <a:srgbClr val="FF0000"/>
              </a:solidFill>
            </a:endParaRPr>
          </a:p>
        </p:txBody>
      </p:sp>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pic>
        <p:nvPicPr>
          <p:cNvPr id="5" name="图片 4"/>
          <p:cNvPicPr>
            <a:picLocks noChangeAspect="1"/>
          </p:cNvPicPr>
          <p:nvPr/>
        </p:nvPicPr>
        <p:blipFill>
          <a:blip r:embed="rId3"/>
          <a:stretch>
            <a:fillRect/>
          </a:stretch>
        </p:blipFill>
        <p:spPr>
          <a:xfrm>
            <a:off x="1650082" y="2564904"/>
            <a:ext cx="5226174" cy="3080065"/>
          </a:xfrm>
          <a:prstGeom prst="rect">
            <a:avLst/>
          </a:prstGeom>
        </p:spPr>
      </p:pic>
    </p:spTree>
    <p:extLst>
      <p:ext uri="{BB962C8B-B14F-4D97-AF65-F5344CB8AC3E}">
        <p14:creationId xmlns:p14="http://schemas.microsoft.com/office/powerpoint/2010/main" val="2348886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交叉验证</a:t>
            </a:r>
            <a:endParaRPr lang="zh-CN" altLang="en-US" dirty="0"/>
          </a:p>
        </p:txBody>
      </p:sp>
      <p:sp>
        <p:nvSpPr>
          <p:cNvPr id="3" name="内容占位符 2"/>
          <p:cNvSpPr>
            <a:spLocks noGrp="1"/>
          </p:cNvSpPr>
          <p:nvPr>
            <p:ph idx="1"/>
          </p:nvPr>
        </p:nvSpPr>
        <p:spPr>
          <a:xfrm>
            <a:off x="539552" y="1369388"/>
            <a:ext cx="8343900" cy="4856163"/>
          </a:xfrm>
        </p:spPr>
        <p:txBody>
          <a:bodyPr/>
          <a:lstStyle/>
          <a:p>
            <a:r>
              <a:rPr lang="zh-CN" altLang="en-US" dirty="0" smtClean="0"/>
              <a:t>数据集划分</a:t>
            </a:r>
            <a:endParaRPr lang="en-US" altLang="zh-CN" dirty="0"/>
          </a:p>
          <a:p>
            <a:pPr lvl="1"/>
            <a:r>
              <a:rPr lang="zh-CN" altLang="en-US" dirty="0"/>
              <a:t>训练集 </a:t>
            </a:r>
            <a:r>
              <a:rPr lang="en-US" altLang="zh-CN" dirty="0"/>
              <a:t>training set</a:t>
            </a:r>
            <a:endParaRPr lang="en-US" altLang="zh-CN" dirty="0">
              <a:solidFill>
                <a:srgbClr val="FF0000"/>
              </a:solidFill>
            </a:endParaRPr>
          </a:p>
          <a:p>
            <a:pPr lvl="1"/>
            <a:r>
              <a:rPr lang="zh-CN" altLang="en-US" dirty="0"/>
              <a:t>验证集 </a:t>
            </a:r>
            <a:r>
              <a:rPr lang="en-US" altLang="zh-CN" dirty="0"/>
              <a:t>validation set</a:t>
            </a:r>
          </a:p>
          <a:p>
            <a:pPr lvl="1"/>
            <a:r>
              <a:rPr lang="zh-CN" altLang="en-US" dirty="0"/>
              <a:t>测试集 </a:t>
            </a:r>
            <a:r>
              <a:rPr lang="en-US" altLang="zh-CN" dirty="0"/>
              <a:t>test </a:t>
            </a:r>
            <a:r>
              <a:rPr lang="en-US" altLang="zh-CN" dirty="0" smtClean="0"/>
              <a:t>set</a:t>
            </a:r>
          </a:p>
          <a:p>
            <a:r>
              <a:rPr lang="zh-CN" altLang="en-US" dirty="0"/>
              <a:t>交叉</a:t>
            </a:r>
            <a:r>
              <a:rPr lang="zh-CN" altLang="en-US" dirty="0" smtClean="0"/>
              <a:t>验证</a:t>
            </a:r>
            <a:endParaRPr lang="en-US" altLang="zh-CN" dirty="0" smtClean="0"/>
          </a:p>
          <a:p>
            <a:pPr lvl="1"/>
            <a:r>
              <a:rPr lang="zh-CN" altLang="en-US" dirty="0" smtClean="0"/>
              <a:t>简单交叉验证</a:t>
            </a:r>
            <a:endParaRPr lang="en-US" altLang="zh-CN" dirty="0" smtClean="0"/>
          </a:p>
          <a:p>
            <a:pPr lvl="1"/>
            <a:r>
              <a:rPr lang="en-US" altLang="zh-CN" dirty="0" smtClean="0"/>
              <a:t>S</a:t>
            </a:r>
            <a:r>
              <a:rPr lang="zh-CN" altLang="en-US" dirty="0" smtClean="0"/>
              <a:t>折交叉验证</a:t>
            </a:r>
            <a:endParaRPr lang="en-US" altLang="zh-CN" dirty="0" smtClean="0"/>
          </a:p>
          <a:p>
            <a:pPr lvl="1"/>
            <a:r>
              <a:rPr lang="zh-CN" altLang="en-US" dirty="0" smtClean="0"/>
              <a:t>留一交叉验证</a:t>
            </a:r>
            <a:endParaRPr lang="en-US" altLang="zh-CN" dirty="0" smtClean="0"/>
          </a:p>
        </p:txBody>
      </p:sp>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18443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泛化能力</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39552" y="1369388"/>
                <a:ext cx="8343900" cy="4856163"/>
              </a:xfrm>
            </p:spPr>
            <p:txBody>
              <a:bodyPr/>
              <a:lstStyle/>
              <a:p>
                <a:r>
                  <a:rPr lang="zh-CN" altLang="en-US" dirty="0" smtClean="0"/>
                  <a:t>泛化误差</a:t>
                </a:r>
                <a:endParaRPr lang="en-US" altLang="zh-CN" dirty="0" smtClean="0"/>
              </a:p>
              <a:p>
                <a:endParaRPr lang="en-US" altLang="zh-CN" dirty="0"/>
              </a:p>
              <a:p>
                <a:endParaRPr lang="en-US" altLang="zh-CN" dirty="0" smtClean="0"/>
              </a:p>
              <a:p>
                <a:r>
                  <a:rPr lang="zh-CN" altLang="en-US" dirty="0" smtClean="0"/>
                  <a:t>泛化误差上界定理</a:t>
                </a:r>
                <a:endParaRPr lang="en-US" altLang="zh-CN" dirty="0" smtClean="0"/>
              </a:p>
              <a:p>
                <a:pPr lvl="1"/>
                <a:r>
                  <a:rPr lang="zh-CN" altLang="en-US" dirty="0" smtClean="0"/>
                  <a:t>当假设空间是有限个函数的集合</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ℱ</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𝑑</m:t>
                        </m:r>
                      </m:sub>
                    </m:sSub>
                    <m:r>
                      <a:rPr lang="en-US" altLang="zh-CN" b="0" i="1" smtClean="0">
                        <a:latin typeface="Cambria Math" panose="02040503050406030204" pitchFamily="18" charset="0"/>
                      </a:rPr>
                      <m:t>}</m:t>
                    </m:r>
                  </m:oMath>
                </a14:m>
                <a:r>
                  <a:rPr lang="en-US" altLang="zh-CN" dirty="0" smtClean="0"/>
                  <a:t>,</a:t>
                </a:r>
                <a:r>
                  <a:rPr lang="zh-CN" altLang="en-US" dirty="0" smtClean="0"/>
                  <a:t>对任意一个函数 </a:t>
                </a:r>
                <a14:m>
                  <m:oMath xmlns:m="http://schemas.openxmlformats.org/officeDocument/2006/math">
                    <m:r>
                      <a:rPr lang="en-US" altLang="zh-CN" b="0" i="1" smtClean="0">
                        <a:latin typeface="Cambria Math" panose="02040503050406030204" pitchFamily="18" charset="0"/>
                      </a:rPr>
                      <m:t>𝑓</m:t>
                    </m:r>
                    <m:r>
                      <a:rPr lang="zh-CN" altLang="en-US" i="1">
                        <a:latin typeface="Cambria Math" panose="02040503050406030204" pitchFamily="18" charset="0"/>
                      </a:rPr>
                      <m:t>，</m:t>
                    </m:r>
                  </m:oMath>
                </a14:m>
                <a:r>
                  <a:rPr lang="zh-CN" altLang="en-US" dirty="0" smtClean="0"/>
                  <a:t>至少以概率</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𝛿</m:t>
                    </m:r>
                  </m:oMath>
                </a14:m>
                <a:r>
                  <a:rPr lang="zh-CN" altLang="en-US" dirty="0" smtClean="0"/>
                  <a:t>，以下不等式成立：</a:t>
                </a:r>
                <a:endParaRPr lang="en-US" altLang="zh-CN" dirty="0" smtClean="0"/>
              </a:p>
              <a:p>
                <a:pPr marL="477838" lvl="1" indent="0" algn="ctr">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𝑒𝑥𝑝</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𝑒𝑚𝑝</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𝛿</m:t>
                          </m:r>
                        </m:e>
                      </m:d>
                    </m:oMath>
                  </m:oMathPara>
                </a14:m>
                <a:endParaRPr lang="en-US" altLang="zh-CN" b="0" dirty="0" smtClean="0"/>
              </a:p>
              <a:p>
                <a:pPr marL="477838" lvl="1" indent="0" algn="ctr">
                  <a:buNone/>
                </a:pPr>
                <a:endParaRPr lang="en-US" altLang="zh-CN" b="0" dirty="0" smtClean="0"/>
              </a:p>
              <a:p>
                <a:pPr marL="477838" lvl="1" indent="0" algn="ctr">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𝛿</m:t>
                          </m:r>
                        </m:e>
                      </m:d>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𝑁</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𝑙𝑜𝑔𝑑</m:t>
                          </m:r>
                          <m:r>
                            <a:rPr lang="en-US" altLang="zh-CN" b="0" i="1" smtClean="0">
                              <a:latin typeface="Cambria Math" panose="02040503050406030204" pitchFamily="18" charset="0"/>
                            </a:rPr>
                            <m:t>+</m:t>
                          </m:r>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𝛿</m:t>
                              </m:r>
                            </m:den>
                          </m:f>
                        </m:e>
                      </m:rad>
                      <m:r>
                        <a:rPr lang="en-US" altLang="zh-CN" b="0" i="1" smtClean="0">
                          <a:latin typeface="Cambria Math" panose="02040503050406030204" pitchFamily="18" charset="0"/>
                        </a:rPr>
                        <m:t>)</m:t>
                      </m:r>
                    </m:oMath>
                  </m:oMathPara>
                </a14:m>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39552" y="1369388"/>
                <a:ext cx="8343900" cy="4856163"/>
              </a:xfrm>
              <a:blipFill>
                <a:blip r:embed="rId3"/>
                <a:stretch>
                  <a:fillRect l="-1316" t="-2261" b="-1759"/>
                </a:stretch>
              </a:blipFill>
            </p:spPr>
            <p:txBody>
              <a:bodyPr/>
              <a:lstStyle/>
              <a:p>
                <a:r>
                  <a:rPr lang="zh-CN" altLang="en-US">
                    <a:noFill/>
                  </a:rPr>
                  <a:t> </a:t>
                </a:r>
              </a:p>
            </p:txBody>
          </p:sp>
        </mc:Fallback>
      </mc:AlternateContent>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760190" y="2060848"/>
                <a:ext cx="7902624" cy="56432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𝑒𝑥𝑝</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𝑓</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𝑝</m:t>
                          </m:r>
                        </m:sub>
                      </m:sSub>
                      <m:r>
                        <a:rPr lang="en-US" altLang="zh-CN" sz="2000" i="1">
                          <a:latin typeface="Cambria Math" panose="02040503050406030204" pitchFamily="18" charset="0"/>
                        </a:rPr>
                        <m:t>[</m:t>
                      </m:r>
                      <m:r>
                        <a:rPr lang="en-US" altLang="zh-CN" sz="2000" i="1">
                          <a:latin typeface="Cambria Math" panose="02040503050406030204" pitchFamily="18" charset="0"/>
                        </a:rPr>
                        <m:t>𝐿</m:t>
                      </m:r>
                      <m:d>
                        <m:dPr>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𝑌</m:t>
                          </m:r>
                          <m:r>
                            <a:rPr lang="en-US" altLang="zh-CN" sz="2000" i="1">
                              <a:latin typeface="Cambria Math" panose="02040503050406030204" pitchFamily="18" charset="0"/>
                            </a:rPr>
                            <m:t>,</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e>
                      </m:d>
                      <m:r>
                        <a:rPr lang="en-US" altLang="zh-CN" sz="2000" i="1">
                          <a:latin typeface="Cambria Math" panose="02040503050406030204" pitchFamily="18" charset="0"/>
                        </a:rPr>
                        <m:t>=</m:t>
                      </m:r>
                      <m:nary>
                        <m:naryPr>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𝑋</m:t>
                          </m:r>
                          <m:r>
                            <a:rPr lang="en-US" altLang="zh-CN" sz="2000" i="1">
                              <a:latin typeface="Cambria Math" panose="02040503050406030204" pitchFamily="18" charset="0"/>
                            </a:rPr>
                            <m:t>×</m:t>
                          </m:r>
                          <m:r>
                            <a:rPr lang="en-US" altLang="zh-CN" sz="2000" i="1">
                              <a:latin typeface="Cambria Math" panose="02040503050406030204" pitchFamily="18" charset="0"/>
                            </a:rPr>
                            <m:t>𝑌</m:t>
                          </m:r>
                        </m:sub>
                        <m:sup>
                          <m:r>
                            <a:rPr lang="en-US" altLang="zh-CN" sz="2000" b="0" i="1">
                              <a:latin typeface="Cambria Math" panose="02040503050406030204" pitchFamily="18" charset="0"/>
                            </a:rPr>
                            <m:t> </m:t>
                          </m:r>
                        </m:sup>
                        <m:e>
                          <m:r>
                            <a:rPr lang="en-US" altLang="zh-CN" sz="2000" i="1">
                              <a:latin typeface="Cambria Math" panose="02040503050406030204" pitchFamily="18" charset="0"/>
                            </a:rPr>
                            <m:t>𝐿</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𝑦</m:t>
                              </m:r>
                              <m:r>
                                <a:rPr lang="en-US" altLang="zh-CN" sz="2000" i="1">
                                  <a:latin typeface="Cambria Math" panose="02040503050406030204" pitchFamily="18" charset="0"/>
                                </a:rPr>
                                <m:t>,</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e>
                          </m:d>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e>
                          </m:d>
                          <m:r>
                            <a:rPr lang="en-US" altLang="zh-CN" sz="2000" i="1">
                              <a:latin typeface="Cambria Math" panose="02040503050406030204" pitchFamily="18" charset="0"/>
                            </a:rPr>
                            <m:t>ⅆ</m:t>
                          </m:r>
                          <m:r>
                            <a:rPr lang="en-US" altLang="zh-CN" sz="2000" i="1">
                              <a:latin typeface="Cambria Math" panose="02040503050406030204" pitchFamily="18" charset="0"/>
                            </a:rPr>
                            <m:t>𝑥</m:t>
                          </m:r>
                          <m:r>
                            <a:rPr lang="en-US" altLang="zh-CN" sz="2000" i="1">
                              <a:latin typeface="Cambria Math" panose="02040503050406030204" pitchFamily="18" charset="0"/>
                            </a:rPr>
                            <m:t>ⅆ</m:t>
                          </m:r>
                          <m:r>
                            <a:rPr lang="en-US" altLang="zh-CN" sz="2000" i="1">
                              <a:latin typeface="Cambria Math" panose="02040503050406030204" pitchFamily="18" charset="0"/>
                            </a:rPr>
                            <m:t>𝑦</m:t>
                          </m:r>
                        </m:e>
                      </m:nary>
                    </m:oMath>
                  </m:oMathPara>
                </a14:m>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760190" y="2060848"/>
                <a:ext cx="7902624" cy="564322"/>
              </a:xfrm>
              <a:prstGeom prst="rect">
                <a:avLst/>
              </a:prstGeom>
              <a:blipFill>
                <a:blip r:embed="rId4"/>
                <a:stretch>
                  <a:fillRect t="-249462" b="-3290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919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预备知识</a:t>
            </a:r>
            <a:endParaRPr lang="zh-CN" altLang="en-US" dirty="0"/>
          </a:p>
        </p:txBody>
      </p:sp>
      <p:sp>
        <p:nvSpPr>
          <p:cNvPr id="3" name="内容占位符 2"/>
          <p:cNvSpPr>
            <a:spLocks noGrp="1"/>
          </p:cNvSpPr>
          <p:nvPr>
            <p:ph idx="1"/>
          </p:nvPr>
        </p:nvSpPr>
        <p:spPr>
          <a:xfrm>
            <a:off x="539552" y="1369388"/>
            <a:ext cx="8343900" cy="4856163"/>
          </a:xfrm>
        </p:spPr>
        <p:txBody>
          <a:bodyPr/>
          <a:lstStyle/>
          <a:p>
            <a:r>
              <a:rPr lang="zh-CN" altLang="en-US" dirty="0" smtClean="0"/>
              <a:t>线性可分数据集</a:t>
            </a:r>
            <a:endParaRPr lang="en-US" altLang="zh-CN" dirty="0"/>
          </a:p>
        </p:txBody>
      </p:sp>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pic>
        <p:nvPicPr>
          <p:cNvPr id="5" name="Picture 2" descr="https://cdn-images-1.medium.com/max/1600/1*HAmYr3Prou-kZ-38OZf-U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078" y="2707062"/>
            <a:ext cx="7632848" cy="2180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579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5984" y="1412776"/>
            <a:ext cx="8343900" cy="4856163"/>
          </a:xfrm>
        </p:spPr>
        <p:txBody>
          <a:bodyPr/>
          <a:lstStyle/>
          <a:p>
            <a:pPr marL="0" indent="0" algn="ctr">
              <a:buNone/>
            </a:pPr>
            <a:endParaRPr lang="en-US" altLang="zh-CN" sz="4000" dirty="0" smtClean="0"/>
          </a:p>
          <a:p>
            <a:pPr marL="0" indent="0" algn="ctr">
              <a:buNone/>
            </a:pPr>
            <a:endParaRPr lang="en-US" altLang="zh-CN" sz="4000" dirty="0"/>
          </a:p>
          <a:p>
            <a:pPr marL="0" indent="0" algn="ctr">
              <a:buNone/>
            </a:pPr>
            <a:r>
              <a:rPr lang="zh-CN" altLang="en-US" sz="4000" dirty="0" smtClean="0"/>
              <a:t>感知机</a:t>
            </a:r>
            <a:endParaRPr lang="zh-CN" altLang="en-US" sz="4000" dirty="0"/>
          </a:p>
        </p:txBody>
      </p:sp>
      <p:sp>
        <p:nvSpPr>
          <p:cNvPr id="4" name="页脚占位符 3"/>
          <p:cNvSpPr>
            <a:spLocks noGrp="1"/>
          </p:cNvSpPr>
          <p:nvPr>
            <p:ph type="ftr" sz="quarter" idx="10"/>
          </p:nvPr>
        </p:nvSpPr>
        <p:spPr/>
        <p:txBody>
          <a:bodyPr/>
          <a:lstStyle/>
          <a:p>
            <a:r>
              <a:rPr lang="en-GB" altLang="en-US" smtClean="0"/>
              <a:t>© </a:t>
            </a:r>
            <a:r>
              <a:rPr lang="en-GB" altLang="zh-CN" smtClean="0"/>
              <a:t>2019</a:t>
            </a:r>
            <a:r>
              <a:rPr lang="en-GB" altLang="en-US" smtClean="0"/>
              <a:t> </a:t>
            </a:r>
            <a:r>
              <a:rPr lang="en-GB" altLang="zh-CN" smtClean="0"/>
              <a:t>BUPT DSSC             </a:t>
            </a:r>
            <a:r>
              <a:rPr lang="zh-CN" altLang="en-GB" smtClean="0"/>
              <a:t>北京邮电大学 </a:t>
            </a:r>
            <a:r>
              <a:rPr lang="zh-CN" altLang="en-US" smtClean="0"/>
              <a:t>数据科学与服务</a:t>
            </a:r>
            <a:r>
              <a:rPr lang="zh-CN" altLang="en-GB" smtClean="0"/>
              <a:t>中心</a:t>
            </a:r>
            <a:endParaRPr lang="zh-CN" altLang="en-US" dirty="0"/>
          </a:p>
        </p:txBody>
      </p:sp>
    </p:spTree>
    <p:extLst>
      <p:ext uri="{BB962C8B-B14F-4D97-AF65-F5344CB8AC3E}">
        <p14:creationId xmlns:p14="http://schemas.microsoft.com/office/powerpoint/2010/main" val="2642719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感知机</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39552" y="1369388"/>
                <a:ext cx="8343900" cy="4856163"/>
              </a:xfrm>
            </p:spPr>
            <p:txBody>
              <a:bodyPr/>
              <a:lstStyle/>
              <a:p>
                <a:r>
                  <a:rPr lang="zh-CN" altLang="en-US" dirty="0" smtClean="0"/>
                  <a:t>任务：二分类</a:t>
                </a:r>
                <a:endParaRPr lang="en-US" altLang="zh-CN" dirty="0" smtClean="0"/>
              </a:p>
              <a:p>
                <a:r>
                  <a:rPr lang="zh-CN" altLang="en-US" dirty="0" smtClean="0"/>
                  <a:t>模型：线性分类模型</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endParaRPr lang="en-US" altLang="zh-CN" dirty="0" smtClean="0"/>
              </a:p>
              <a:p>
                <a:r>
                  <a:rPr lang="zh-CN" altLang="en-US" dirty="0" smtClean="0"/>
                  <a:t>策略</a:t>
                </a:r>
                <a:r>
                  <a:rPr lang="zh-CN" altLang="en-US" dirty="0"/>
                  <a:t>：基于误分类的损失函数</a:t>
                </a:r>
                <a:endParaRPr lang="en-US" altLang="zh-CN" dirty="0"/>
              </a:p>
              <a:p>
                <a:r>
                  <a:rPr lang="zh-CN" altLang="en-US" dirty="0"/>
                  <a:t>算法：梯度下降法极小化</a:t>
                </a:r>
                <a:r>
                  <a:rPr lang="zh-CN" altLang="en-US" dirty="0" smtClean="0"/>
                  <a:t>损失函数</a:t>
                </a:r>
                <a:endParaRPr lang="en-US" altLang="zh-CN" dirty="0" smtClean="0"/>
              </a:p>
              <a:p>
                <a:r>
                  <a:rPr lang="zh-CN" altLang="en-US" dirty="0" smtClean="0"/>
                  <a:t>感知机</a:t>
                </a:r>
                <a:r>
                  <a:rPr lang="zh-CN" altLang="en-US" dirty="0"/>
                  <a:t>对应于输入空间中将实例划分为正负两类的分离超平面，属于判别</a:t>
                </a:r>
                <a:r>
                  <a:rPr lang="zh-CN" altLang="en-US" dirty="0" smtClean="0"/>
                  <a:t>模型</a:t>
                </a:r>
                <a:endParaRPr lang="en-US" altLang="zh-CN" dirty="0"/>
              </a:p>
              <a:p>
                <a:r>
                  <a:rPr lang="zh-CN" altLang="en-US" dirty="0"/>
                  <a:t>是神经网络和支持向量机的基础</a:t>
                </a:r>
                <a:endParaRPr lang="en-US" altLang="zh-CN" dirty="0"/>
              </a:p>
              <a:p>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39552" y="1369388"/>
                <a:ext cx="8343900" cy="4856163"/>
              </a:xfrm>
              <a:blipFill>
                <a:blip r:embed="rId2"/>
                <a:stretch>
                  <a:fillRect l="-1316" t="-2261"/>
                </a:stretch>
              </a:blipFill>
            </p:spPr>
            <p:txBody>
              <a:bodyPr/>
              <a:lstStyle/>
              <a:p>
                <a:r>
                  <a:rPr lang="zh-CN" altLang="en-US">
                    <a:noFill/>
                  </a:rPr>
                  <a:t> </a:t>
                </a:r>
              </a:p>
            </p:txBody>
          </p:sp>
        </mc:Fallback>
      </mc:AlternateContent>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3119311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模型定义</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39552" y="1369388"/>
                <a:ext cx="8343900" cy="4856163"/>
              </a:xfrm>
            </p:spPr>
            <p:txBody>
              <a:bodyPr/>
              <a:lstStyle/>
              <a:p>
                <a:r>
                  <a:rPr lang="zh-CN" altLang="en-US" sz="2400" dirty="0" smtClean="0"/>
                  <a:t>输入空间：</a:t>
                </a:r>
                <a14:m>
                  <m:oMath xmlns:m="http://schemas.openxmlformats.org/officeDocument/2006/math">
                    <m:r>
                      <a:rPr lang="zh-CN" altLang="en-US" sz="2400" i="1" smtClean="0">
                        <a:latin typeface="Cambria Math" panose="02040503050406030204" pitchFamily="18" charset="0"/>
                      </a:rPr>
                      <m:t>𝜒</m:t>
                    </m:r>
                    <m:r>
                      <a:rPr lang="zh-CN" altLang="en-US" sz="240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𝑛</m:t>
                        </m:r>
                      </m:sup>
                    </m:sSup>
                  </m:oMath>
                </a14:m>
                <a:r>
                  <a:rPr lang="zh-CN" altLang="en-US" sz="2400" dirty="0" smtClean="0"/>
                  <a:t> 输出空间：</a:t>
                </a:r>
                <a:r>
                  <a:rPr lang="en-US" altLang="zh-CN" sz="2400" dirty="0" smtClean="0"/>
                  <a:t>{-1,+1}</a:t>
                </a:r>
              </a:p>
              <a:p>
                <a:r>
                  <a:rPr lang="zh-CN" altLang="en-US" sz="2400" dirty="0" smtClean="0"/>
                  <a:t>输入 </a:t>
                </a:r>
                <a14:m>
                  <m:oMath xmlns:m="http://schemas.openxmlformats.org/officeDocument/2006/math">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 </m:t>
                    </m:r>
                    <m:r>
                      <a:rPr lang="zh-CN" altLang="en-US" sz="2400" b="0" i="1" smtClean="0">
                        <a:latin typeface="Cambria Math" panose="02040503050406030204" pitchFamily="18" charset="0"/>
                      </a:rPr>
                      <m:t>𝜒</m:t>
                    </m:r>
                  </m:oMath>
                </a14:m>
                <a:r>
                  <a:rPr lang="zh-CN" altLang="en-US" sz="2400" dirty="0" smtClean="0"/>
                  <a:t> 表示实例的特征向量</a:t>
                </a:r>
                <a:r>
                  <a:rPr lang="zh-CN" altLang="en-US" sz="2400" dirty="0"/>
                  <a:t>，对应于输入空间（</a:t>
                </a:r>
                <a:r>
                  <a:rPr lang="zh-CN" altLang="en-US" sz="2400" dirty="0" smtClean="0"/>
                  <a:t>特征</a:t>
                </a:r>
                <a:r>
                  <a:rPr lang="zh-CN" altLang="en-US" sz="2400" dirty="0"/>
                  <a:t>空间）的点</a:t>
                </a:r>
                <a:r>
                  <a:rPr lang="zh-CN" altLang="en-US" sz="2400" dirty="0" smtClean="0"/>
                  <a:t>，输出 </a:t>
                </a:r>
                <a14:m>
                  <m:oMath xmlns:m="http://schemas.openxmlformats.org/officeDocument/2006/math">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𝓎</m:t>
                    </m:r>
                  </m:oMath>
                </a14:m>
                <a:r>
                  <a:rPr lang="zh-CN" altLang="en-US" sz="2400" dirty="0" smtClean="0"/>
                  <a:t>表示</a:t>
                </a:r>
                <a:r>
                  <a:rPr lang="zh-CN" altLang="en-US" sz="2400" dirty="0"/>
                  <a:t>实例的</a:t>
                </a:r>
                <a:r>
                  <a:rPr lang="zh-CN" altLang="en-US" sz="2400" dirty="0" smtClean="0"/>
                  <a:t>类别</a:t>
                </a:r>
                <a:endParaRPr lang="en-US" altLang="zh-CN" sz="2400" dirty="0"/>
              </a:p>
              <a:p>
                <a:r>
                  <a:rPr lang="zh-CN" altLang="en-US" sz="2400" dirty="0" smtClean="0"/>
                  <a:t>由输入</a:t>
                </a:r>
                <a:r>
                  <a:rPr lang="zh-CN" altLang="en-US" sz="2400" dirty="0"/>
                  <a:t>空间</a:t>
                </a:r>
                <a:r>
                  <a:rPr lang="zh-CN" altLang="en-US" sz="2400" dirty="0" smtClean="0"/>
                  <a:t>到输出空间的函数：</a:t>
                </a:r>
                <a:endParaRPr lang="en-US" altLang="zh-CN" sz="2400" dirty="0"/>
              </a:p>
              <a:p>
                <a:pPr algn="ct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𝑠𝑖𝑔𝑛</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𝑤</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𝑥</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𝑏</m:t>
                        </m:r>
                      </m:e>
                    </m:d>
                  </m:oMath>
                </a14:m>
                <a:endParaRPr lang="en-US" altLang="zh-CN" sz="2400" b="0" dirty="0" smtClean="0">
                  <a:ea typeface="Cambria Math" panose="02040503050406030204" pitchFamily="18" charset="0"/>
                </a:endParaRPr>
              </a:p>
              <a:p>
                <a:r>
                  <a:rPr lang="zh-CN" altLang="en-US" sz="2400" dirty="0" smtClean="0"/>
                  <a:t>称为感知机。</a:t>
                </a:r>
                <a:endParaRPr lang="en-US" altLang="zh-CN" sz="2400" dirty="0" smtClean="0"/>
              </a:p>
              <a:p>
                <a:r>
                  <a:rPr lang="zh-CN" altLang="en-US" sz="2400" dirty="0" smtClean="0"/>
                  <a:t>模型的参数即权值向量 </a:t>
                </a:r>
                <a14:m>
                  <m:oMath xmlns:m="http://schemas.openxmlformats.org/officeDocument/2006/math">
                    <m:r>
                      <a:rPr lang="en-US" altLang="zh-CN" sz="2400" b="0" i="1" smtClean="0">
                        <a:latin typeface="Cambria Math" panose="02040503050406030204" pitchFamily="18" charset="0"/>
                      </a:rPr>
                      <m:t>𝑤</m:t>
                    </m:r>
                  </m:oMath>
                </a14:m>
                <a:r>
                  <a:rPr lang="en-US" altLang="zh-CN" sz="2400" dirty="0" smtClean="0"/>
                  <a:t> </a:t>
                </a:r>
                <a:r>
                  <a:rPr lang="zh-CN" altLang="en-US" sz="2400" dirty="0" smtClean="0"/>
                  <a:t>和偏置 </a:t>
                </a:r>
                <a14:m>
                  <m:oMath xmlns:m="http://schemas.openxmlformats.org/officeDocument/2006/math">
                    <m:r>
                      <a:rPr lang="en-US" altLang="zh-CN" sz="2400" b="0" i="1" smtClean="0">
                        <a:latin typeface="Cambria Math" panose="02040503050406030204" pitchFamily="18" charset="0"/>
                      </a:rPr>
                      <m:t>𝑏</m:t>
                    </m:r>
                  </m:oMath>
                </a14:m>
                <a:endParaRPr lang="en-US" altLang="zh-CN" sz="2400" b="0" dirty="0" smtClean="0"/>
              </a:p>
              <a:p>
                <a:r>
                  <a:rPr lang="zh-CN" altLang="en-US" sz="2400" dirty="0"/>
                  <a:t>符号</a:t>
                </a:r>
                <a:r>
                  <a:rPr lang="zh-CN" altLang="en-US" sz="2400" dirty="0" smtClean="0"/>
                  <a:t>函数</a:t>
                </a:r>
                <a14:m>
                  <m:oMath xmlns:m="http://schemas.openxmlformats.org/officeDocument/2006/math">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𝑠𝑖𝑔𝑛</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eqArr>
                          <m:eqArrPr>
                            <m:ctrlPr>
                              <a:rPr lang="en-US" altLang="zh-CN" sz="2400" b="0" i="1" smtClean="0">
                                <a:latin typeface="Cambria Math" panose="02040503050406030204" pitchFamily="18" charset="0"/>
                              </a:rPr>
                            </m:ctrlPr>
                          </m:eqArrPr>
                          <m:e>
                            <m:r>
                              <a:rPr lang="en-US" altLang="zh-CN" sz="2400" i="1">
                                <a:latin typeface="Cambria Math" panose="02040503050406030204" pitchFamily="18" charset="0"/>
                              </a:rPr>
                              <m:t>+</m:t>
                            </m:r>
                            <m:r>
                              <a:rPr lang="en-US" altLang="zh-CN" sz="2400" b="0" i="1" smtClean="0">
                                <a:latin typeface="Cambria Math" panose="02040503050406030204" pitchFamily="18" charset="0"/>
                              </a:rPr>
                              <m:t>1,  </m:t>
                            </m:r>
                            <m:r>
                              <a:rPr lang="en-US" altLang="zh-CN" sz="2400" b="0" i="1" smtClean="0">
                                <a:latin typeface="Cambria Math" panose="02040503050406030204" pitchFamily="18" charset="0"/>
                              </a:rPr>
                              <m:t>𝑥</m:t>
                            </m:r>
                            <m:r>
                              <a:rPr lang="en-US" altLang="zh-CN" sz="2400" i="1">
                                <a:latin typeface="Cambria Math" panose="02040503050406030204" pitchFamily="18" charset="0"/>
                              </a:rPr>
                              <m:t>≥</m:t>
                            </m:r>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&amp;−1,  </m:t>
                            </m:r>
                            <m:r>
                              <a:rPr lang="en-US" altLang="zh-CN" sz="2400" b="0" i="1" smtClean="0">
                                <a:latin typeface="Cambria Math" panose="02040503050406030204" pitchFamily="18" charset="0"/>
                              </a:rPr>
                              <m:t>𝑥</m:t>
                            </m:r>
                            <m:r>
                              <a:rPr lang="en-US" altLang="zh-CN" sz="2400" i="1">
                                <a:latin typeface="Cambria Math" panose="02040503050406030204" pitchFamily="18" charset="0"/>
                              </a:rPr>
                              <m:t>&lt;</m:t>
                            </m:r>
                            <m:r>
                              <a:rPr lang="en-US" altLang="zh-CN" sz="2400" b="0" i="1" smtClean="0">
                                <a:latin typeface="Cambria Math" panose="02040503050406030204" pitchFamily="18" charset="0"/>
                              </a:rPr>
                              <m:t>0</m:t>
                            </m:r>
                          </m:e>
                        </m:eqArr>
                      </m:e>
                    </m:d>
                  </m:oMath>
                </a14:m>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39552" y="1369388"/>
                <a:ext cx="8343900" cy="4856163"/>
              </a:xfrm>
              <a:blipFill>
                <a:blip r:embed="rId3"/>
                <a:stretch>
                  <a:fillRect l="-1023" t="-1759" r="-585"/>
                </a:stretch>
              </a:blipFill>
            </p:spPr>
            <p:txBody>
              <a:bodyPr/>
              <a:lstStyle/>
              <a:p>
                <a:r>
                  <a:rPr lang="zh-CN" altLang="en-US">
                    <a:noFill/>
                  </a:rPr>
                  <a:t> </a:t>
                </a:r>
              </a:p>
            </p:txBody>
          </p:sp>
        </mc:Fallback>
      </mc:AlternateContent>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3375365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5984" y="1412776"/>
            <a:ext cx="8343900" cy="4856163"/>
          </a:xfrm>
        </p:spPr>
        <p:txBody>
          <a:bodyPr/>
          <a:lstStyle/>
          <a:p>
            <a:pPr marL="0" indent="0" algn="ctr">
              <a:buNone/>
            </a:pPr>
            <a:endParaRPr lang="en-US" altLang="zh-CN" sz="4000" dirty="0" smtClean="0"/>
          </a:p>
          <a:p>
            <a:pPr marL="0" indent="0" algn="ctr">
              <a:buNone/>
            </a:pPr>
            <a:endParaRPr lang="en-US" altLang="zh-CN" sz="4000" dirty="0"/>
          </a:p>
          <a:p>
            <a:pPr marL="0" indent="0" algn="ctr">
              <a:buNone/>
            </a:pPr>
            <a:r>
              <a:rPr lang="zh-CN" altLang="en-US" sz="4000" dirty="0" smtClean="0"/>
              <a:t>统计</a:t>
            </a:r>
            <a:r>
              <a:rPr lang="zh-CN" altLang="en-US" sz="4000" dirty="0"/>
              <a:t>学习及监督学习概论</a:t>
            </a:r>
            <a:endParaRPr lang="en-US" altLang="zh-CN" sz="4000" dirty="0"/>
          </a:p>
          <a:p>
            <a:pPr algn="ctr"/>
            <a:endParaRPr lang="zh-CN" altLang="en-US" sz="4000" dirty="0"/>
          </a:p>
        </p:txBody>
      </p:sp>
      <p:sp>
        <p:nvSpPr>
          <p:cNvPr id="4" name="页脚占位符 3"/>
          <p:cNvSpPr>
            <a:spLocks noGrp="1"/>
          </p:cNvSpPr>
          <p:nvPr>
            <p:ph type="ftr" sz="quarter" idx="10"/>
          </p:nvPr>
        </p:nvSpPr>
        <p:spPr/>
        <p:txBody>
          <a:bodyPr/>
          <a:lstStyle/>
          <a:p>
            <a:r>
              <a:rPr lang="en-GB" altLang="en-US" smtClean="0"/>
              <a:t>© </a:t>
            </a:r>
            <a:r>
              <a:rPr lang="en-GB" altLang="zh-CN" smtClean="0"/>
              <a:t>2019</a:t>
            </a:r>
            <a:r>
              <a:rPr lang="en-GB" altLang="en-US" smtClean="0"/>
              <a:t> </a:t>
            </a:r>
            <a:r>
              <a:rPr lang="en-GB" altLang="zh-CN" smtClean="0"/>
              <a:t>BUPT DSSC             </a:t>
            </a:r>
            <a:r>
              <a:rPr lang="zh-CN" altLang="en-GB" smtClean="0"/>
              <a:t>北京邮电大学 </a:t>
            </a:r>
            <a:r>
              <a:rPr lang="zh-CN" altLang="en-US" smtClean="0"/>
              <a:t>数据科学与服务</a:t>
            </a:r>
            <a:r>
              <a:rPr lang="zh-CN" altLang="en-GB" smtClean="0"/>
              <a:t>中心</a:t>
            </a:r>
            <a:endParaRPr lang="zh-CN" altLang="en-US" dirty="0"/>
          </a:p>
        </p:txBody>
      </p:sp>
    </p:spTree>
    <p:extLst>
      <p:ext uri="{BB962C8B-B14F-4D97-AF65-F5344CB8AC3E}">
        <p14:creationId xmlns:p14="http://schemas.microsoft.com/office/powerpoint/2010/main" val="4098516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几何解释</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92596" y="1409700"/>
                <a:ext cx="8343900" cy="4856163"/>
              </a:xfrm>
            </p:spPr>
            <p:txBody>
              <a:bodyPr/>
              <a:lstStyle/>
              <a:p>
                <a:r>
                  <a:rPr lang="zh-CN" altLang="en-US" dirty="0" smtClean="0"/>
                  <a:t>学习得到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𝑛</m:t>
                        </m:r>
                      </m:sup>
                    </m:sSup>
                  </m:oMath>
                </a14:m>
                <a:r>
                  <a:rPr lang="zh-CN" altLang="en-US" dirty="0" smtClean="0"/>
                  <a:t> 输入空间中一个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p>
                  </m:oMath>
                </a14:m>
                <a:r>
                  <a:rPr lang="zh-CN" altLang="en-US" dirty="0" smtClean="0"/>
                  <a:t> 的超平面。</a:t>
                </a:r>
                <a:endParaRPr lang="en-US" altLang="zh-CN" dirty="0" smtClean="0"/>
              </a:p>
              <a:p>
                <a14:m>
                  <m:oMath xmlns:m="http://schemas.openxmlformats.org/officeDocument/2006/math">
                    <m:r>
                      <a:rPr lang="en-US" altLang="zh-CN" b="0" i="1" smtClean="0">
                        <a:latin typeface="Cambria Math" panose="02040503050406030204" pitchFamily="18" charset="0"/>
                      </a:rPr>
                      <m:t>𝑤</m:t>
                    </m:r>
                  </m:oMath>
                </a14:m>
                <a:r>
                  <a:rPr lang="zh-CN" altLang="en-US" dirty="0" smtClean="0"/>
                  <a:t> 为超平面的法向量，</a:t>
                </a:r>
                <a14:m>
                  <m:oMath xmlns:m="http://schemas.openxmlformats.org/officeDocument/2006/math">
                    <m:r>
                      <a:rPr lang="en-US" altLang="zh-CN" b="0" i="1" smtClean="0">
                        <a:latin typeface="Cambria Math" panose="02040503050406030204" pitchFamily="18" charset="0"/>
                      </a:rPr>
                      <m:t>𝑏</m:t>
                    </m:r>
                  </m:oMath>
                </a14:m>
                <a:r>
                  <a:rPr lang="zh-CN" altLang="en-US" dirty="0" smtClean="0"/>
                  <a:t> 为超平面的截距</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92596" y="1409700"/>
                <a:ext cx="8343900" cy="4856163"/>
              </a:xfrm>
              <a:blipFill>
                <a:blip r:embed="rId2"/>
                <a:stretch>
                  <a:fillRect l="-1316" t="-2133"/>
                </a:stretch>
              </a:blipFill>
            </p:spPr>
            <p:txBody>
              <a:bodyPr/>
              <a:lstStyle/>
              <a:p>
                <a:r>
                  <a:rPr lang="zh-CN" altLang="en-US">
                    <a:noFill/>
                  </a:rPr>
                  <a:t> </a:t>
                </a:r>
              </a:p>
            </p:txBody>
          </p:sp>
        </mc:Fallback>
      </mc:AlternateContent>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pic>
        <p:nvPicPr>
          <p:cNvPr id="5" name="图片 4"/>
          <p:cNvPicPr>
            <a:picLocks noChangeAspect="1"/>
          </p:cNvPicPr>
          <p:nvPr/>
        </p:nvPicPr>
        <p:blipFill>
          <a:blip r:embed="rId3"/>
          <a:stretch>
            <a:fillRect/>
          </a:stretch>
        </p:blipFill>
        <p:spPr>
          <a:xfrm>
            <a:off x="3133725" y="2586039"/>
            <a:ext cx="5467350" cy="3829050"/>
          </a:xfrm>
          <a:prstGeom prst="rect">
            <a:avLst/>
          </a:prstGeom>
        </p:spPr>
      </p:pic>
    </p:spTree>
    <p:extLst>
      <p:ext uri="{BB962C8B-B14F-4D97-AF65-F5344CB8AC3E}">
        <p14:creationId xmlns:p14="http://schemas.microsoft.com/office/powerpoint/2010/main" val="1925207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学习策略</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11560" y="1409700"/>
                <a:ext cx="8352928" cy="4899620"/>
              </a:xfrm>
            </p:spPr>
            <p:txBody>
              <a:bodyPr/>
              <a:lstStyle/>
              <a:p>
                <a:r>
                  <a:rPr lang="zh-CN" altLang="en-US" dirty="0" smtClean="0"/>
                  <a:t>即如何定义损失函数。</a:t>
                </a:r>
                <a:endParaRPr lang="en-US" altLang="zh-CN" dirty="0" smtClean="0"/>
              </a:p>
              <a:p>
                <a:r>
                  <a:rPr lang="zh-CN" altLang="en-US" dirty="0"/>
                  <a:t>误</a:t>
                </a:r>
                <a:r>
                  <a:rPr lang="zh-CN" altLang="en-US" dirty="0" smtClean="0"/>
                  <a:t>分类点的数目。</a:t>
                </a:r>
                <a:endParaRPr lang="en-US" altLang="zh-CN" dirty="0" smtClean="0"/>
              </a:p>
              <a:p>
                <a:pPr marL="0" indent="0">
                  <a:buNone/>
                </a:pPr>
                <a:endParaRPr lang="en-US" altLang="zh-CN" dirty="0"/>
              </a:p>
              <a:p>
                <a:pPr marL="0" indent="0" algn="ctr">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𝐿𝑜𝑠𝑠</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0−1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nary>
                    </m:oMath>
                  </m:oMathPara>
                </a14:m>
                <a:endParaRPr lang="en-US" altLang="zh-CN" dirty="0" smtClean="0"/>
              </a:p>
              <a:p>
                <a:pPr marL="0" indent="0">
                  <a:buNone/>
                </a:pPr>
                <a:r>
                  <a:rPr lang="zh-CN" altLang="en-US" dirty="0" smtClean="0"/>
                  <a:t>     </a:t>
                </a:r>
                <a:r>
                  <a:rPr lang="zh-CN" altLang="en-US" dirty="0" smtClean="0"/>
                  <a:t>缺陷？</a:t>
                </a:r>
                <a:endParaRPr lang="en-US" altLang="zh-CN" dirty="0" smtClean="0"/>
              </a:p>
              <a:p>
                <a:endParaRPr lang="en-US" altLang="zh-CN" dirty="0"/>
              </a:p>
              <a:p>
                <a:endParaRPr lang="en-US" altLang="zh-CN" dirty="0"/>
              </a:p>
              <a:p>
                <a:endParaRPr lang="en-US"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11560" y="1409700"/>
                <a:ext cx="8352928" cy="4899620"/>
              </a:xfrm>
              <a:blipFill>
                <a:blip r:embed="rId3"/>
                <a:stretch>
                  <a:fillRect l="-1313" t="-2114"/>
                </a:stretch>
              </a:blipFill>
            </p:spPr>
            <p:txBody>
              <a:bodyPr/>
              <a:lstStyle/>
              <a:p>
                <a:r>
                  <a:rPr lang="zh-CN" altLang="en-US">
                    <a:noFill/>
                  </a:rPr>
                  <a:t> </a:t>
                </a:r>
              </a:p>
            </p:txBody>
          </p:sp>
        </mc:Fallback>
      </mc:AlternateContent>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1987349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学习策略</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sz="3600" dirty="0" smtClean="0"/>
                  <a:t>误分类点到超平面的总距离。</a:t>
                </a:r>
                <a:endParaRPr lang="en-US" altLang="zh-CN" sz="3600" dirty="0"/>
              </a:p>
              <a:p>
                <a:r>
                  <a:rPr lang="zh-CN" altLang="en-US" sz="3600" dirty="0" smtClean="0"/>
                  <a:t>样本点 </a:t>
                </a:r>
                <a14:m>
                  <m:oMath xmlns:m="http://schemas.openxmlformats.org/officeDocument/2006/math">
                    <m:sSub>
                      <m:sSubPr>
                        <m:ctrlPr>
                          <a:rPr lang="en-US" altLang="zh-CN" sz="3600" b="0" i="1" smtClean="0">
                            <a:latin typeface="Cambria Math" panose="02040503050406030204" pitchFamily="18" charset="0"/>
                          </a:rPr>
                        </m:ctrlPr>
                      </m:sSubPr>
                      <m:e>
                        <m:r>
                          <a:rPr lang="en-US" altLang="zh-CN" sz="3600" b="0" i="1" smtClean="0">
                            <a:latin typeface="Cambria Math" panose="02040503050406030204" pitchFamily="18" charset="0"/>
                          </a:rPr>
                          <m:t>𝑥</m:t>
                        </m:r>
                      </m:e>
                      <m:sub>
                        <m:r>
                          <a:rPr lang="en-US" altLang="zh-CN" sz="3600" b="0" i="1" smtClean="0">
                            <a:latin typeface="Cambria Math" panose="02040503050406030204" pitchFamily="18" charset="0"/>
                          </a:rPr>
                          <m:t>𝑖</m:t>
                        </m:r>
                      </m:sub>
                    </m:sSub>
                  </m:oMath>
                </a14:m>
                <a:r>
                  <a:rPr lang="zh-CN" altLang="en-US" sz="3600" dirty="0" smtClean="0"/>
                  <a:t> 到</a:t>
                </a:r>
                <a:r>
                  <a:rPr lang="zh-CN" altLang="en-US" sz="3600" dirty="0"/>
                  <a:t>超平面的距离：</a:t>
                </a:r>
                <a:endParaRPr lang="en-US" altLang="zh-CN" sz="3600" dirty="0" smtClean="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m:rPr>
                          <m:sty m:val="p"/>
                        </m:rPr>
                        <a:rPr lang="en-US" altLang="zh-CN" sz="3600">
                          <a:latin typeface="Cambria Math" panose="02040503050406030204" pitchFamily="18" charset="0"/>
                        </a:rPr>
                        <m:t>d</m:t>
                      </m:r>
                      <m:d>
                        <m:dPr>
                          <m:ctrlPr>
                            <a:rPr lang="en-US" altLang="zh-CN" sz="3600" i="1">
                              <a:latin typeface="Cambria Math" panose="02040503050406030204" pitchFamily="18" charset="0"/>
                            </a:rPr>
                          </m:ctrlPr>
                        </m:dPr>
                        <m:e>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𝑥</m:t>
                              </m:r>
                            </m:e>
                            <m:sub>
                              <m:r>
                                <a:rPr lang="en-US" altLang="zh-CN" sz="3600" i="1">
                                  <a:latin typeface="Cambria Math" panose="02040503050406030204" pitchFamily="18" charset="0"/>
                                </a:rPr>
                                <m:t>𝑖</m:t>
                              </m:r>
                            </m:sub>
                          </m:sSub>
                          <m:r>
                            <a:rPr lang="en-US" altLang="zh-CN" sz="3600" i="1">
                              <a:latin typeface="Cambria Math" panose="02040503050406030204" pitchFamily="18" charset="0"/>
                            </a:rPr>
                            <m:t>;</m:t>
                          </m:r>
                          <m:r>
                            <a:rPr lang="en-US" altLang="zh-CN" sz="3600" i="1">
                              <a:latin typeface="Cambria Math" panose="02040503050406030204" pitchFamily="18" charset="0"/>
                            </a:rPr>
                            <m:t>𝑤</m:t>
                          </m:r>
                          <m:r>
                            <a:rPr lang="en-US" altLang="zh-CN" sz="3600" i="1">
                              <a:latin typeface="Cambria Math" panose="02040503050406030204" pitchFamily="18" charset="0"/>
                            </a:rPr>
                            <m:t>,</m:t>
                          </m:r>
                          <m:r>
                            <a:rPr lang="en-US" altLang="zh-CN" sz="3600" i="1">
                              <a:latin typeface="Cambria Math" panose="02040503050406030204" pitchFamily="18" charset="0"/>
                            </a:rPr>
                            <m:t>𝑏</m:t>
                          </m:r>
                        </m:e>
                      </m:d>
                      <m:r>
                        <a:rPr lang="en-US" altLang="zh-CN" sz="3600">
                          <a:latin typeface="Cambria Math" panose="02040503050406030204" pitchFamily="18" charset="0"/>
                        </a:rPr>
                        <m:t>=</m:t>
                      </m:r>
                      <m:f>
                        <m:fPr>
                          <m:ctrlPr>
                            <a:rPr lang="en-US" altLang="zh-CN" sz="3600" i="1">
                              <a:latin typeface="Cambria Math" panose="02040503050406030204" pitchFamily="18" charset="0"/>
                            </a:rPr>
                          </m:ctrlPr>
                        </m:fPr>
                        <m:num>
                          <m:r>
                            <a:rPr lang="en-US" altLang="zh-CN" sz="3600" i="1">
                              <a:latin typeface="Cambria Math" panose="02040503050406030204" pitchFamily="18" charset="0"/>
                            </a:rPr>
                            <m:t>1</m:t>
                          </m:r>
                        </m:num>
                        <m:den>
                          <m:r>
                            <a:rPr lang="en-US" altLang="zh-CN" sz="3600" i="1">
                              <a:latin typeface="Cambria Math" panose="02040503050406030204" pitchFamily="18" charset="0"/>
                              <a:ea typeface="Cambria Math" panose="02040503050406030204" pitchFamily="18" charset="0"/>
                            </a:rPr>
                            <m:t>∥</m:t>
                          </m:r>
                          <m:r>
                            <a:rPr lang="en-US" altLang="zh-CN" sz="3600" i="1">
                              <a:latin typeface="Cambria Math" panose="02040503050406030204" pitchFamily="18" charset="0"/>
                              <a:ea typeface="Cambria Math" panose="02040503050406030204" pitchFamily="18" charset="0"/>
                            </a:rPr>
                            <m:t>𝑤</m:t>
                          </m:r>
                          <m:r>
                            <a:rPr lang="en-US" altLang="zh-CN" sz="3600" i="1">
                              <a:latin typeface="Cambria Math" panose="02040503050406030204" pitchFamily="18" charset="0"/>
                              <a:ea typeface="Cambria Math" panose="02040503050406030204" pitchFamily="18" charset="0"/>
                            </a:rPr>
                            <m:t>∥</m:t>
                          </m:r>
                        </m:den>
                      </m:f>
                      <m:d>
                        <m:dPr>
                          <m:begChr m:val="|"/>
                          <m:endChr m:val="|"/>
                          <m:ctrlPr>
                            <a:rPr lang="en-US" altLang="zh-CN" sz="3600" i="1">
                              <a:latin typeface="Cambria Math" panose="02040503050406030204" pitchFamily="18" charset="0"/>
                            </a:rPr>
                          </m:ctrlPr>
                        </m:dPr>
                        <m:e>
                          <m:r>
                            <a:rPr lang="en-US" altLang="zh-CN" sz="3600" i="1">
                              <a:latin typeface="Cambria Math" panose="02040503050406030204" pitchFamily="18" charset="0"/>
                            </a:rPr>
                            <m:t>𝑤</m:t>
                          </m:r>
                          <m:r>
                            <a:rPr lang="en-US" altLang="zh-CN" sz="3600" i="1">
                              <a:latin typeface="Cambria Math" panose="02040503050406030204" pitchFamily="18" charset="0"/>
                              <a:ea typeface="Cambria Math" panose="02040503050406030204" pitchFamily="18" charset="0"/>
                            </a:rPr>
                            <m:t>∙</m:t>
                          </m:r>
                          <m:sSub>
                            <m:sSubPr>
                              <m:ctrlPr>
                                <a:rPr lang="en-US" altLang="zh-CN" sz="3600" i="1">
                                  <a:latin typeface="Cambria Math" panose="02040503050406030204" pitchFamily="18" charset="0"/>
                                  <a:ea typeface="Cambria Math" panose="02040503050406030204" pitchFamily="18" charset="0"/>
                                </a:rPr>
                              </m:ctrlPr>
                            </m:sSubPr>
                            <m:e>
                              <m:r>
                                <a:rPr lang="en-US" altLang="zh-CN" sz="3600" i="1">
                                  <a:latin typeface="Cambria Math" panose="02040503050406030204" pitchFamily="18" charset="0"/>
                                  <a:ea typeface="Cambria Math" panose="02040503050406030204" pitchFamily="18" charset="0"/>
                                </a:rPr>
                                <m:t>𝑥</m:t>
                              </m:r>
                            </m:e>
                            <m:sub>
                              <m:r>
                                <a:rPr lang="en-US" altLang="zh-CN" sz="3600" i="1">
                                  <a:latin typeface="Cambria Math" panose="02040503050406030204" pitchFamily="18" charset="0"/>
                                  <a:ea typeface="Cambria Math" panose="02040503050406030204" pitchFamily="18" charset="0"/>
                                </a:rPr>
                                <m:t>𝑖</m:t>
                              </m:r>
                            </m:sub>
                          </m:sSub>
                          <m:r>
                            <a:rPr lang="en-US" altLang="zh-CN" sz="3600" i="1">
                              <a:latin typeface="Cambria Math" panose="02040503050406030204" pitchFamily="18" charset="0"/>
                            </a:rPr>
                            <m:t>+</m:t>
                          </m:r>
                          <m:r>
                            <a:rPr lang="en-US" altLang="zh-CN" sz="3600" i="1">
                              <a:latin typeface="Cambria Math" panose="02040503050406030204" pitchFamily="18" charset="0"/>
                            </a:rPr>
                            <m:t>𝑏</m:t>
                          </m:r>
                        </m:e>
                      </m:d>
                    </m:oMath>
                  </m:oMathPara>
                </a14:m>
                <a:endParaRPr lang="zh-CN" altLang="en-US" sz="3600" dirty="0"/>
              </a:p>
              <a:p>
                <a:endParaRPr lang="zh-CN" altLang="en-US" sz="36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972" t="-3011"/>
                </a:stretch>
              </a:blipFill>
            </p:spPr>
            <p:txBody>
              <a:bodyPr/>
              <a:lstStyle/>
              <a:p>
                <a:r>
                  <a:rPr lang="zh-CN" altLang="en-US">
                    <a:noFill/>
                  </a:rPr>
                  <a:t> </a:t>
                </a:r>
              </a:p>
            </p:txBody>
          </p:sp>
        </mc:Fallback>
      </mc:AlternateContent>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3365545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11560" y="1196752"/>
                <a:ext cx="8343900" cy="4856163"/>
              </a:xfrm>
            </p:spPr>
            <p:txBody>
              <a:bodyPr/>
              <a:lstStyle/>
              <a:p>
                <a:r>
                  <a:rPr lang="zh-CN" altLang="en-US" b="1" dirty="0" smtClean="0"/>
                  <a:t>求点</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 </m:t>
                        </m:r>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𝒊</m:t>
                        </m:r>
                      </m:sub>
                    </m:sSub>
                  </m:oMath>
                </a14:m>
                <a:r>
                  <a:rPr lang="zh-CN" altLang="en-US" b="1" dirty="0" smtClean="0"/>
                  <a:t> 到超平面</a:t>
                </a:r>
                <a14:m>
                  <m:oMath xmlns:m="http://schemas.openxmlformats.org/officeDocument/2006/math">
                    <m:r>
                      <a:rPr lang="en-US" altLang="zh-CN" b="1" i="1" smtClean="0">
                        <a:latin typeface="Cambria Math" panose="02040503050406030204" pitchFamily="18" charset="0"/>
                      </a:rPr>
                      <m:t>𝒘</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𝒃</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𝟎</m:t>
                    </m:r>
                    <m:r>
                      <a:rPr lang="en-US" altLang="zh-CN" b="1" i="1" smtClean="0">
                        <a:latin typeface="Cambria Math" panose="02040503050406030204" pitchFamily="18" charset="0"/>
                        <a:ea typeface="Cambria Math" panose="02040503050406030204" pitchFamily="18" charset="0"/>
                      </a:rPr>
                      <m:t> </m:t>
                    </m:r>
                  </m:oMath>
                </a14:m>
                <a:r>
                  <a:rPr lang="zh-CN" altLang="en-US" b="1" dirty="0" smtClean="0"/>
                  <a:t>的距离</a:t>
                </a:r>
                <a14:m>
                  <m:oMath xmlns:m="http://schemas.openxmlformats.org/officeDocument/2006/math">
                    <m:r>
                      <a:rPr lang="en-US" altLang="zh-CN" b="1" i="1" dirty="0" smtClean="0">
                        <a:latin typeface="Cambria Math" panose="02040503050406030204" pitchFamily="18" charset="0"/>
                      </a:rPr>
                      <m:t>𝒅</m:t>
                    </m:r>
                  </m:oMath>
                </a14:m>
                <a:endParaRPr lang="en-US" altLang="zh-CN" b="1" dirty="0" smtClean="0"/>
              </a:p>
              <a:p>
                <a:r>
                  <a:rPr lang="zh-CN" altLang="en-US" dirty="0" smtClean="0"/>
                  <a:t>设点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dirty="0" smtClean="0"/>
                  <a:t> </a:t>
                </a:r>
                <a:r>
                  <a:rPr lang="zh-CN" altLang="en-US" dirty="0" smtClean="0"/>
                  <a:t>在超平面上的投影为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zh-CN" altLang="en-US" i="1">
                        <a:latin typeface="Cambria Math" panose="02040503050406030204" pitchFamily="18" charset="0"/>
                      </a:rPr>
                      <m:t>，</m:t>
                    </m:r>
                  </m:oMath>
                </a14:m>
                <a:r>
                  <a:rPr lang="zh-CN" altLang="en-US" dirty="0" smtClean="0"/>
                  <a:t>则 </a:t>
                </a:r>
                <a14:m>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=0</m:t>
                    </m:r>
                  </m:oMath>
                </a14:m>
                <a:endParaRPr lang="en-US" altLang="zh-CN" b="0" dirty="0" smtClean="0">
                  <a:ea typeface="Cambria Math" panose="02040503050406030204" pitchFamily="18" charset="0"/>
                </a:endParaRPr>
              </a:p>
              <a:p>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i="1">
                            <a:latin typeface="Cambria Math" panose="02040503050406030204" pitchFamily="18" charset="0"/>
                          </a:rPr>
                          <m:t>𝑤</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𝑤</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𝑤</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m:t>
                    </m:r>
                  </m:oMath>
                </a14:m>
                <a:endParaRPr lang="en-US" altLang="zh-CN" b="0" i="1" dirty="0" smtClean="0">
                  <a:latin typeface="Cambria Math" panose="02040503050406030204" pitchFamily="18" charset="0"/>
                </a:endParaRPr>
              </a:p>
              <a:p>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𝑤</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𝑤</m:t>
                        </m:r>
                        <m:r>
                          <a:rPr lang="en-US" altLang="zh-CN" b="0" i="1" smtClean="0">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acc>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endParaRPr lang="en-US" altLang="zh-CN" b="0" i="1" dirty="0" smtClean="0">
                  <a:latin typeface="Cambria Math" panose="02040503050406030204" pitchFamily="18" charset="0"/>
                </a:endParaRPr>
              </a:p>
              <a:p>
                <a:pPr marL="0" indent="0">
                  <a:buNone/>
                </a:pPr>
                <a:r>
                  <a:rPr lang="en-US" altLang="zh-CN" b="0" dirty="0" smtClean="0"/>
                  <a:t>		</a:t>
                </a:r>
                <a14:m>
                  <m:oMath xmlns:m="http://schemas.openxmlformats.org/officeDocument/2006/math">
                    <m:r>
                      <a:rPr lang="en-US" altLang="zh-CN" b="0" i="1" dirty="0" smtClean="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r>
                          <a:rPr lang="en-US" altLang="zh-CN" b="0" i="1" dirty="0" err="1" smtClean="0">
                            <a:latin typeface="Cambria Math" panose="02040503050406030204" pitchFamily="18" charset="0"/>
                          </a:rPr>
                          <m:t>𝑤</m:t>
                        </m:r>
                        <m:r>
                          <a:rPr lang="en-US" altLang="zh-CN" b="0" i="1" dirty="0" err="1" smtClean="0">
                            <a:latin typeface="Cambria Math" panose="02040503050406030204" pitchFamily="18" charset="0"/>
                          </a:rPr>
                          <m:t>⋅</m:t>
                        </m:r>
                        <m:sSub>
                          <m:sSubPr>
                            <m:ctrlPr>
                              <a:rPr lang="en-US" altLang="zh-CN" b="0" i="1" dirty="0" err="1" smtClean="0">
                                <a:latin typeface="Cambria Math" panose="02040503050406030204" pitchFamily="18" charset="0"/>
                              </a:rPr>
                            </m:ctrlPr>
                          </m:sSubPr>
                          <m:e>
                            <m:r>
                              <a:rPr lang="en-US" altLang="zh-CN" b="0" i="1" dirty="0" err="1" smtClean="0">
                                <a:latin typeface="Cambria Math" panose="02040503050406030204" pitchFamily="18" charset="0"/>
                              </a:rPr>
                              <m:t>𝑥</m:t>
                            </m:r>
                          </m:e>
                          <m:sub>
                            <m:r>
                              <a:rPr lang="en-US" altLang="zh-CN" b="0" i="1" dirty="0" err="1" smtClean="0">
                                <a:latin typeface="Cambria Math" panose="02040503050406030204" pitchFamily="18" charset="0"/>
                              </a:rPr>
                              <m:t>𝑖</m:t>
                            </m:r>
                          </m:sub>
                        </m:sSub>
                        <m:r>
                          <a:rPr lang="en-US" altLang="zh-CN" b="0" i="1" dirty="0" smtClean="0">
                            <a:latin typeface="Cambria Math" panose="02040503050406030204" pitchFamily="18" charset="0"/>
                          </a:rPr>
                          <m:t>−</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𝑏</m:t>
                            </m:r>
                          </m:e>
                        </m:d>
                      </m:e>
                    </m:d>
                    <m:r>
                      <a:rPr lang="en-US" altLang="zh-CN" b="0" i="1" dirty="0" smtClean="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r>
                          <a:rPr lang="en-US" altLang="zh-CN" b="0" i="1" dirty="0" err="1" smtClean="0">
                            <a:latin typeface="Cambria Math" panose="02040503050406030204" pitchFamily="18" charset="0"/>
                          </a:rPr>
                          <m:t>𝑤</m:t>
                        </m:r>
                        <m:r>
                          <a:rPr lang="en-US" altLang="zh-CN" b="0" i="1" dirty="0" err="1" smtClean="0">
                            <a:latin typeface="Cambria Math" panose="02040503050406030204" pitchFamily="18" charset="0"/>
                          </a:rPr>
                          <m:t>⋅</m:t>
                        </m:r>
                        <m:sSub>
                          <m:sSubPr>
                            <m:ctrlPr>
                              <a:rPr lang="en-US" altLang="zh-CN" b="0" i="1" dirty="0" err="1" smtClean="0">
                                <a:latin typeface="Cambria Math" panose="02040503050406030204" pitchFamily="18" charset="0"/>
                              </a:rPr>
                            </m:ctrlPr>
                          </m:sSubPr>
                          <m:e>
                            <m:r>
                              <a:rPr lang="en-US" altLang="zh-CN" b="0" i="1" dirty="0" err="1" smtClean="0">
                                <a:latin typeface="Cambria Math" panose="02040503050406030204" pitchFamily="18" charset="0"/>
                              </a:rPr>
                              <m:t>𝑥</m:t>
                            </m:r>
                          </m:e>
                          <m:sub>
                            <m:r>
                              <a:rPr lang="en-US" altLang="zh-CN" b="0" i="1" dirty="0" err="1" smtClean="0">
                                <a:latin typeface="Cambria Math" panose="02040503050406030204" pitchFamily="18" charset="0"/>
                              </a:rPr>
                              <m:t>𝑖</m:t>
                            </m:r>
                          </m:sub>
                        </m:sSub>
                        <m:r>
                          <a:rPr lang="en-US" altLang="zh-CN" b="0" i="1" dirty="0" err="1" smtClean="0">
                            <a:latin typeface="Cambria Math" panose="02040503050406030204" pitchFamily="18" charset="0"/>
                          </a:rPr>
                          <m:t>+</m:t>
                        </m:r>
                        <m:r>
                          <a:rPr lang="en-US" altLang="zh-CN" b="0" i="1" dirty="0" err="1" smtClean="0">
                            <a:latin typeface="Cambria Math" panose="02040503050406030204" pitchFamily="18" charset="0"/>
                          </a:rPr>
                          <m:t>𝑏</m:t>
                        </m:r>
                      </m:e>
                    </m:d>
                  </m:oMath>
                </a14:m>
                <a:endParaRPr lang="en-US" altLang="zh-CN" b="0" dirty="0" smtClean="0"/>
              </a:p>
              <a:p>
                <a:pPr marL="0" indent="0">
                  <a:buNone/>
                </a:pPr>
                <a:endParaRPr lang="en-US" altLang="zh-CN" b="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𝑤</m:t>
                          </m:r>
                        </m:e>
                      </m:d>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r>
                            <a:rPr lang="en-US" altLang="zh-CN" i="1" dirty="0" err="1">
                              <a:latin typeface="Cambria Math" panose="02040503050406030204" pitchFamily="18" charset="0"/>
                            </a:rPr>
                            <m:t>𝑤</m:t>
                          </m:r>
                          <m:r>
                            <a:rPr lang="en-US" altLang="zh-CN" i="1" dirty="0" err="1">
                              <a:latin typeface="Cambria Math" panose="02040503050406030204" pitchFamily="18" charset="0"/>
                            </a:rPr>
                            <m:t>⋅</m:t>
                          </m:r>
                          <m:sSub>
                            <m:sSubPr>
                              <m:ctrlPr>
                                <a:rPr lang="en-US" altLang="zh-CN" i="1" dirty="0" err="1">
                                  <a:latin typeface="Cambria Math" panose="02040503050406030204" pitchFamily="18" charset="0"/>
                                </a:rPr>
                              </m:ctrlPr>
                            </m:sSubPr>
                            <m:e>
                              <m:r>
                                <a:rPr lang="en-US" altLang="zh-CN" i="1" dirty="0" err="1">
                                  <a:latin typeface="Cambria Math" panose="02040503050406030204" pitchFamily="18" charset="0"/>
                                </a:rPr>
                                <m:t>𝑥</m:t>
                              </m:r>
                            </m:e>
                            <m:sub>
                              <m:r>
                                <a:rPr lang="en-US" altLang="zh-CN" i="1" dirty="0" err="1">
                                  <a:latin typeface="Cambria Math" panose="02040503050406030204" pitchFamily="18" charset="0"/>
                                </a:rPr>
                                <m:t>𝑖</m:t>
                              </m:r>
                            </m:sub>
                          </m:sSub>
                          <m:r>
                            <a:rPr lang="en-US" altLang="zh-CN" i="1" dirty="0" err="1">
                              <a:latin typeface="Cambria Math" panose="02040503050406030204" pitchFamily="18" charset="0"/>
                            </a:rPr>
                            <m:t>+</m:t>
                          </m:r>
                          <m:r>
                            <a:rPr lang="en-US" altLang="zh-CN" i="1" dirty="0" err="1">
                              <a:latin typeface="Cambria Math" panose="02040503050406030204" pitchFamily="18" charset="0"/>
                            </a:rPr>
                            <m:t>𝑏</m:t>
                          </m:r>
                        </m:e>
                      </m:d>
                    </m:oMath>
                  </m:oMathPara>
                </a14:m>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𝑤</m:t>
                              </m:r>
                            </m:e>
                          </m:d>
                        </m:den>
                      </m:f>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oMath>
                  </m:oMathPara>
                </a14:m>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11560" y="1196752"/>
                <a:ext cx="8343900" cy="4856163"/>
              </a:xfrm>
              <a:blipFill>
                <a:blip r:embed="rId2"/>
                <a:stretch>
                  <a:fillRect l="-1315" t="-2133" b="-2509"/>
                </a:stretch>
              </a:blipFill>
            </p:spPr>
            <p:txBody>
              <a:bodyPr/>
              <a:lstStyle/>
              <a:p>
                <a:r>
                  <a:rPr lang="zh-CN" altLang="en-US">
                    <a:noFill/>
                  </a:rPr>
                  <a:t> </a:t>
                </a:r>
              </a:p>
            </p:txBody>
          </p:sp>
        </mc:Fallback>
      </mc:AlternateContent>
      <p:sp>
        <p:nvSpPr>
          <p:cNvPr id="4" name="页脚占位符 3"/>
          <p:cNvSpPr>
            <a:spLocks noGrp="1"/>
          </p:cNvSpPr>
          <p:nvPr>
            <p:ph type="ftr" sz="quarter" idx="10"/>
          </p:nvPr>
        </p:nvSpPr>
        <p:spPr/>
        <p:txBody>
          <a:bodyPr/>
          <a:lstStyle/>
          <a:p>
            <a:r>
              <a:rPr lang="en-GB" altLang="en-US" smtClean="0"/>
              <a:t>© </a:t>
            </a:r>
            <a:r>
              <a:rPr lang="en-GB" altLang="zh-CN" smtClean="0"/>
              <a:t>2019</a:t>
            </a:r>
            <a:r>
              <a:rPr lang="en-GB" altLang="en-US" smtClean="0"/>
              <a:t> </a:t>
            </a:r>
            <a:r>
              <a:rPr lang="en-GB" altLang="zh-CN" smtClean="0"/>
              <a:t>BUPT DSSC             </a:t>
            </a:r>
            <a:r>
              <a:rPr lang="zh-CN" altLang="en-GB" smtClean="0"/>
              <a:t>北京邮电大学 </a:t>
            </a:r>
            <a:r>
              <a:rPr lang="zh-CN" altLang="en-US" smtClean="0"/>
              <a:t>数据科学与服务</a:t>
            </a:r>
            <a:r>
              <a:rPr lang="zh-CN" altLang="en-GB" smtClean="0"/>
              <a:t>中心</a:t>
            </a:r>
            <a:endParaRPr lang="zh-CN" altLang="en-US" dirty="0"/>
          </a:p>
        </p:txBody>
      </p:sp>
    </p:spTree>
    <p:extLst>
      <p:ext uri="{BB962C8B-B14F-4D97-AF65-F5344CB8AC3E}">
        <p14:creationId xmlns:p14="http://schemas.microsoft.com/office/powerpoint/2010/main" val="3181513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学习策略</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83568" y="1196752"/>
                <a:ext cx="8343900" cy="4856163"/>
              </a:xfrm>
            </p:spPr>
            <p:txBody>
              <a:bodyPr/>
              <a:lstStyle/>
              <a:p>
                <a:pPr marL="0" indent="0" algn="ctr">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𝑑</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𝑤</m:t>
                              </m:r>
                            </m:e>
                          </m:d>
                        </m:den>
                      </m:f>
                      <m:r>
                        <a:rPr lang="en-US" altLang="zh-CN" sz="2400" i="1">
                          <a:latin typeface="Cambria Math" panose="02040503050406030204" pitchFamily="18" charset="0"/>
                        </a:rPr>
                        <m:t>|</m:t>
                      </m:r>
                      <m:r>
                        <a:rPr lang="en-US" altLang="zh-CN" sz="2400" i="1">
                          <a:latin typeface="Cambria Math" panose="02040503050406030204" pitchFamily="18" charset="0"/>
                        </a:rPr>
                        <m:t>𝑤</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i="1">
                          <a:latin typeface="Cambria Math" panose="02040503050406030204" pitchFamily="18" charset="0"/>
                        </a:rPr>
                        <m:t>𝑏</m:t>
                      </m:r>
                      <m:r>
                        <a:rPr lang="en-US" altLang="zh-CN" sz="2400" i="1">
                          <a:latin typeface="Cambria Math" panose="02040503050406030204" pitchFamily="18" charset="0"/>
                        </a:rPr>
                        <m:t>|</m:t>
                      </m:r>
                    </m:oMath>
                  </m:oMathPara>
                </a14:m>
                <a:endParaRPr lang="en-US" altLang="zh-CN" sz="2400" dirty="0" smtClean="0"/>
              </a:p>
              <a:p>
                <a:r>
                  <a:rPr lang="zh-CN" altLang="en-US" sz="2400" dirty="0" smtClean="0"/>
                  <a:t>对于误分类的</a:t>
                </a:r>
                <a:r>
                  <a:rPr lang="zh-CN" altLang="en-US" sz="2400" dirty="0" smtClean="0"/>
                  <a:t>点</a:t>
                </a:r>
                <a:endParaRPr lang="en-US" altLang="zh-CN" sz="2400" dirty="0" smtClean="0"/>
              </a:p>
              <a:p>
                <a:pPr marL="0" indent="0" algn="ctr">
                  <a:buNone/>
                </a:pPr>
                <a:r>
                  <a:rPr lang="zh-CN" altLang="en-US" sz="2400" dirty="0" smtClean="0"/>
                  <a:t> </a:t>
                </a:r>
                <a14:m>
                  <m:oMath xmlns:m="http://schemas.openxmlformats.org/officeDocument/2006/math">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𝑖</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𝑤</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i="1">
                            <a:latin typeface="Cambria Math" panose="02040503050406030204" pitchFamily="18" charset="0"/>
                          </a:rPr>
                          <m:t>𝑏</m:t>
                        </m:r>
                      </m:e>
                    </m:d>
                    <m:r>
                      <a:rPr lang="en-US" altLang="zh-CN" sz="2400" i="1">
                        <a:latin typeface="Cambria Math" panose="02040503050406030204" pitchFamily="18" charset="0"/>
                      </a:rPr>
                      <m:t>&gt;0</m:t>
                    </m:r>
                  </m:oMath>
                </a14:m>
                <a:endParaRPr lang="en-US" altLang="zh-CN" sz="2400" dirty="0"/>
              </a:p>
              <a:p>
                <a:r>
                  <a:rPr lang="zh-CN" altLang="en-US" sz="2400" dirty="0"/>
                  <a:t>则有 </a:t>
                </a:r>
                <a:endParaRPr lang="en-US" altLang="zh-CN" sz="2400" dirty="0"/>
              </a:p>
              <a:p>
                <a:pPr marL="0" indent="0" algn="ctr">
                  <a:buNone/>
                </a:pPr>
                <a14:m>
                  <m:oMath xmlns:m="http://schemas.openxmlformats.org/officeDocument/2006/math">
                    <m:r>
                      <a:rPr lang="en-US" altLang="zh-CN" sz="2400" i="1">
                        <a:latin typeface="Cambria Math" panose="02040503050406030204" pitchFamily="18" charset="0"/>
                      </a:rPr>
                      <m:t>𝑑</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i="1">
                            <a:latin typeface="Cambria Math" panose="02040503050406030204" pitchFamily="18" charset="0"/>
                          </a:rPr>
                          <m:t>𝑤</m:t>
                        </m:r>
                        <m:r>
                          <a:rPr lang="en-US" altLang="zh-CN" sz="2400" i="1">
                            <a:latin typeface="Cambria Math" panose="02040503050406030204" pitchFamily="18" charset="0"/>
                          </a:rPr>
                          <m:t>,</m:t>
                        </m:r>
                        <m:r>
                          <a:rPr lang="en-US" altLang="zh-CN" sz="2400" i="1">
                            <a:latin typeface="Cambria Math" panose="02040503050406030204" pitchFamily="18" charset="0"/>
                          </a:rPr>
                          <m:t>𝑏</m:t>
                        </m:r>
                      </m:e>
                    </m:d>
                    <m:r>
                      <a:rPr lang="en-US" altLang="zh-CN" sz="2400" i="1">
                        <a:latin typeface="Cambria Math" panose="02040503050406030204" pitchFamily="18" charset="0"/>
                      </a:rPr>
                      <m:t>=</m:t>
                    </m:r>
                  </m:oMath>
                </a14:m>
                <a:r>
                  <a:rPr lang="en-US" altLang="zh-CN" sz="2400" dirty="0"/>
                  <a:t> </a:t>
                </a:r>
                <a14:m>
                  <m:oMath xmlns:m="http://schemas.openxmlformats.org/officeDocument/2006/math">
                    <m:r>
                      <a:rPr lang="en-US" altLang="zh-CN" sz="2400" b="0" i="0"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𝑤</m:t>
                        </m:r>
                        <m:r>
                          <a:rPr lang="en-US" altLang="zh-CN" sz="2400" i="1">
                            <a:latin typeface="Cambria Math" panose="02040503050406030204" pitchFamily="18" charset="0"/>
                            <a:ea typeface="Cambria Math" panose="02040503050406030204" pitchFamily="18" charset="0"/>
                          </a:rPr>
                          <m:t>∥</m:t>
                        </m:r>
                      </m:den>
                    </m:f>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𝑖</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𝑤</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i="1">
                            <a:latin typeface="Cambria Math" panose="02040503050406030204" pitchFamily="18" charset="0"/>
                          </a:rPr>
                          <m:t>𝑏</m:t>
                        </m:r>
                      </m:e>
                    </m:d>
                  </m:oMath>
                </a14:m>
                <a:endParaRPr lang="en-US" altLang="zh-CN" sz="2400" dirty="0" smtClean="0"/>
              </a:p>
              <a:p>
                <a:pPr marL="0" indent="0">
                  <a:buNone/>
                </a:pPr>
                <a:r>
                  <a:rPr lang="en-US" altLang="zh-CN" sz="2400" dirty="0"/>
                  <a:t> </a:t>
                </a:r>
                <a:r>
                  <a:rPr lang="en-US" altLang="zh-CN" sz="2400" dirty="0" smtClean="0"/>
                  <a:t>   </a:t>
                </a:r>
                <a:r>
                  <a:rPr lang="zh-CN" altLang="en-US" sz="2400" dirty="0" smtClean="0"/>
                  <a:t>因此</a:t>
                </a:r>
                <a:r>
                  <a:rPr lang="en-US" altLang="zh-CN" sz="2400" dirty="0" smtClean="0"/>
                  <a:t> </a:t>
                </a:r>
                <a14:m>
                  <m:oMath xmlns:m="http://schemas.openxmlformats.org/officeDocument/2006/math">
                    <m:r>
                      <a:rPr lang="en-US" altLang="zh-CN" sz="2000" b="0" i="0" smtClean="0">
                        <a:latin typeface="Cambria Math" panose="02040503050406030204" pitchFamily="18" charset="0"/>
                      </a:rPr>
                      <m:t> </m:t>
                    </m:r>
                    <m:r>
                      <a:rPr lang="zh-CN" altLang="en-US" sz="2000" b="1" i="1" smtClean="0">
                        <a:latin typeface="Cambria Math" panose="02040503050406030204" pitchFamily="18" charset="0"/>
                      </a:rPr>
                      <m:t>误分类点</m:t>
                    </m:r>
                    <m:r>
                      <a:rPr lang="zh-CN" altLang="en-US" sz="2000" b="1" i="1" smtClean="0">
                        <a:latin typeface="Cambria Math" panose="02040503050406030204" pitchFamily="18" charset="0"/>
                      </a:rPr>
                      <m:t>到</m:t>
                    </m:r>
                    <m:r>
                      <a:rPr lang="zh-CN" altLang="en-US" sz="2000" b="1" i="1">
                        <a:latin typeface="Cambria Math" panose="02040503050406030204" pitchFamily="18" charset="0"/>
                      </a:rPr>
                      <m:t>超平面</m:t>
                    </m:r>
                    <m:r>
                      <a:rPr lang="zh-CN" altLang="en-US" sz="2000" b="1" i="1" smtClean="0">
                        <a:latin typeface="Cambria Math" panose="02040503050406030204" pitchFamily="18" charset="0"/>
                      </a:rPr>
                      <m:t>总</m:t>
                    </m:r>
                    <m:r>
                      <a:rPr lang="zh-CN" altLang="en-US" sz="2000" b="1" i="1">
                        <a:latin typeface="Cambria Math" panose="02040503050406030204" pitchFamily="18" charset="0"/>
                      </a:rPr>
                      <m:t>距离</m:t>
                    </m:r>
                    <m:r>
                      <a:rPr lang="en-US" altLang="zh-CN" sz="2000" i="1">
                        <a:latin typeface="Cambria Math" panose="02040503050406030204" pitchFamily="18" charset="0"/>
                      </a:rPr>
                      <m:t>=</m:t>
                    </m:r>
                  </m:oMath>
                </a14:m>
                <a:r>
                  <a:rPr lang="en-US" altLang="zh-CN" dirty="0"/>
                  <a:t> </a:t>
                </a:r>
                <a14:m>
                  <m:oMath xmlns:m="http://schemas.openxmlformats.org/officeDocument/2006/math">
                    <m:r>
                      <a:rPr lang="en-US" altLang="zh-CN" b="0" i="0"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𝑤</m:t>
                        </m:r>
                        <m:r>
                          <a:rPr lang="en-US" altLang="zh-CN" i="1">
                            <a:latin typeface="Cambria Math" panose="02040503050406030204" pitchFamily="18" charset="0"/>
                            <a:ea typeface="Cambria Math" panose="02040503050406030204" pitchFamily="18" charset="0"/>
                          </a:rPr>
                          <m:t>∥</m:t>
                        </m:r>
                      </m:den>
                    </m:f>
                    <m:nary>
                      <m:naryPr>
                        <m:chr m:val="∑"/>
                        <m:supHide m:val="on"/>
                        <m:ctrlPr>
                          <a:rPr lang="en-US" altLang="zh-CN" i="1">
                            <a:latin typeface="Cambria Math" panose="02040503050406030204" pitchFamily="18" charset="0"/>
                          </a:rPr>
                        </m:ctrlPr>
                      </m:naryPr>
                      <m:sub>
                        <m:sSub>
                          <m:sSubPr>
                            <m:ctrlPr>
                              <a:rPr lang="en-US" altLang="zh-CN" i="1">
                                <a:latin typeface="Cambria Math" panose="02040503050406030204" pitchFamily="18" charset="0"/>
                              </a:rPr>
                            </m:ctrlPr>
                          </m:sSubPr>
                          <m:e>
                            <m:r>
                              <m:rPr>
                                <m:brk m:alnAt="7"/>
                              </m:rPr>
                              <a:rPr lang="en-US" altLang="zh-CN" i="1">
                                <a:latin typeface="Cambria Math" panose="02040503050406030204" pitchFamily="18" charset="0"/>
                              </a:rPr>
                              <m:t>𝑥</m:t>
                            </m:r>
                          </m:e>
                          <m:sub>
                            <m:r>
                              <m:rPr>
                                <m:brk m:alnAt="7"/>
                              </m:rP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𝑀</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𝑤</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e>
                    </m:nary>
                  </m:oMath>
                </a14:m>
                <a:endParaRPr lang="zh-CN" altLang="en-US" sz="2400" dirty="0"/>
              </a:p>
              <a:p>
                <a14:m>
                  <m:oMath xmlns:m="http://schemas.openxmlformats.org/officeDocument/2006/math">
                    <m:r>
                      <a:rPr lang="en-US" altLang="zh-CN" b="1" i="1">
                        <a:latin typeface="Cambria Math" panose="02040503050406030204" pitchFamily="18" charset="0"/>
                      </a:rPr>
                      <m:t>𝑳𝒐𝒔𝒔</m:t>
                    </m:r>
                    <m:r>
                      <a:rPr lang="en-US" altLang="zh-CN" b="1" i="1">
                        <a:latin typeface="Cambria Math" panose="02040503050406030204" pitchFamily="18" charset="0"/>
                      </a:rPr>
                      <m:t>=</m:t>
                    </m:r>
                  </m:oMath>
                </a14:m>
                <a:r>
                  <a:rPr lang="en-US" altLang="zh-CN" b="1" dirty="0"/>
                  <a:t> </a:t>
                </a:r>
                <a14:m>
                  <m:oMath xmlns:m="http://schemas.openxmlformats.org/officeDocument/2006/math">
                    <m:r>
                      <a:rPr lang="en-US" altLang="zh-CN" b="1">
                        <a:latin typeface="Cambria Math" panose="02040503050406030204" pitchFamily="18" charset="0"/>
                      </a:rPr>
                      <m:t>−</m:t>
                    </m:r>
                    <m:nary>
                      <m:naryPr>
                        <m:chr m:val="∑"/>
                        <m:supHide m:val="on"/>
                        <m:ctrlPr>
                          <a:rPr lang="en-US" altLang="zh-CN" b="1" i="1">
                            <a:latin typeface="Cambria Math" panose="02040503050406030204" pitchFamily="18" charset="0"/>
                          </a:rPr>
                        </m:ctrlPr>
                      </m:naryPr>
                      <m:sub>
                        <m:sSub>
                          <m:sSubPr>
                            <m:ctrlPr>
                              <a:rPr lang="en-US" altLang="zh-CN" b="1" i="1">
                                <a:latin typeface="Cambria Math" panose="02040503050406030204" pitchFamily="18" charset="0"/>
                              </a:rPr>
                            </m:ctrlPr>
                          </m:sSubPr>
                          <m:e>
                            <m:r>
                              <m:rPr>
                                <m:brk m:alnAt="7"/>
                              </m:rPr>
                              <a:rPr lang="en-US" altLang="zh-CN" b="1" i="1">
                                <a:latin typeface="Cambria Math" panose="02040503050406030204" pitchFamily="18" charset="0"/>
                              </a:rPr>
                              <m:t>𝒙</m:t>
                            </m:r>
                          </m:e>
                          <m:sub>
                            <m:r>
                              <m:rPr>
                                <m:brk m:alnAt="7"/>
                              </m:rPr>
                              <a:rPr lang="en-US" altLang="zh-CN" b="1" i="1">
                                <a:latin typeface="Cambria Math" panose="02040503050406030204" pitchFamily="18" charset="0"/>
                              </a:rPr>
                              <m:t>𝒊</m:t>
                            </m:r>
                          </m:sub>
                        </m:sSub>
                        <m:r>
                          <a:rPr lang="en-US" altLang="zh-CN" b="1" i="1">
                            <a:latin typeface="Cambria Math" panose="02040503050406030204" pitchFamily="18" charset="0"/>
                          </a:rPr>
                          <m:t>∈</m:t>
                        </m:r>
                        <m:r>
                          <a:rPr lang="en-US" altLang="zh-CN" b="1" i="1">
                            <a:latin typeface="Cambria Math" panose="02040503050406030204" pitchFamily="18" charset="0"/>
                          </a:rPr>
                          <m:t>𝑴</m:t>
                        </m:r>
                      </m:sub>
                      <m:sup/>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𝒚</m:t>
                            </m:r>
                          </m:e>
                          <m:sub>
                            <m:r>
                              <a:rPr lang="en-US" altLang="zh-CN" b="1" i="1">
                                <a:latin typeface="Cambria Math" panose="02040503050406030204" pitchFamily="18" charset="0"/>
                              </a:rPr>
                              <m:t>𝒊</m:t>
                            </m:r>
                          </m:sub>
                        </m:sSub>
                        <m:r>
                          <a:rPr lang="en-US" altLang="zh-CN" b="1" i="1">
                            <a:latin typeface="Cambria Math" panose="02040503050406030204" pitchFamily="18" charset="0"/>
                          </a:rPr>
                          <m:t>(</m:t>
                        </m:r>
                        <m:r>
                          <a:rPr lang="en-US" altLang="zh-CN" b="1" i="1">
                            <a:latin typeface="Cambria Math" panose="02040503050406030204" pitchFamily="18" charset="0"/>
                          </a:rPr>
                          <m:t>𝒘</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𝒊</m:t>
                            </m:r>
                          </m:sub>
                        </m:sSub>
                        <m:r>
                          <a:rPr lang="en-US" altLang="zh-CN" b="1" i="1">
                            <a:latin typeface="Cambria Math" panose="02040503050406030204" pitchFamily="18" charset="0"/>
                          </a:rPr>
                          <m:t>+</m:t>
                        </m:r>
                        <m:r>
                          <a:rPr lang="en-US" altLang="zh-CN" b="1" i="1">
                            <a:latin typeface="Cambria Math" panose="02040503050406030204" pitchFamily="18" charset="0"/>
                          </a:rPr>
                          <m:t>𝒃</m:t>
                        </m:r>
                        <m:r>
                          <a:rPr lang="en-US" altLang="zh-CN" b="1" i="1">
                            <a:latin typeface="Cambria Math" panose="02040503050406030204" pitchFamily="18" charset="0"/>
                          </a:rPr>
                          <m:t>)</m:t>
                        </m:r>
                      </m:e>
                    </m:nary>
                  </m:oMath>
                </a14:m>
                <a:r>
                  <a:rPr lang="zh-CN" altLang="en-US" b="1" dirty="0"/>
                  <a:t> </a:t>
                </a:r>
                <a:endParaRPr lang="en-US" altLang="zh-CN" b="1" dirty="0"/>
              </a:p>
              <a:p>
                <a:endParaRPr lang="zh-CN" alt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83568" y="1196752"/>
                <a:ext cx="8343900" cy="4856163"/>
              </a:xfrm>
              <a:blipFill>
                <a:blip r:embed="rId3"/>
                <a:stretch>
                  <a:fillRect l="-950"/>
                </a:stretch>
              </a:blipFill>
            </p:spPr>
            <p:txBody>
              <a:bodyPr/>
              <a:lstStyle/>
              <a:p>
                <a:r>
                  <a:rPr lang="zh-CN" altLang="en-US">
                    <a:noFill/>
                  </a:rPr>
                  <a:t> </a:t>
                </a:r>
              </a:p>
            </p:txBody>
          </p:sp>
        </mc:Fallback>
      </mc:AlternateContent>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34415629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学习算法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83568" y="1185138"/>
                <a:ext cx="8343900" cy="5154615"/>
              </a:xfrm>
            </p:spPr>
            <p:txBody>
              <a:bodyPr/>
              <a:lstStyle/>
              <a:p>
                <a14:m>
                  <m:oMath xmlns:m="http://schemas.openxmlformats.org/officeDocument/2006/math">
                    <m:r>
                      <a:rPr lang="en-US" altLang="zh-CN" sz="3200" b="1" i="1" smtClean="0">
                        <a:latin typeface="Cambria Math" panose="02040503050406030204" pitchFamily="18" charset="0"/>
                      </a:rPr>
                      <m:t>𝑳𝒐𝒔𝒔</m:t>
                    </m:r>
                    <m:r>
                      <a:rPr lang="en-US" altLang="zh-CN" sz="3200" b="1" i="1" smtClean="0">
                        <a:latin typeface="Cambria Math" panose="02040503050406030204" pitchFamily="18" charset="0"/>
                      </a:rPr>
                      <m:t>=</m:t>
                    </m:r>
                  </m:oMath>
                </a14:m>
                <a:r>
                  <a:rPr lang="en-US" altLang="zh-CN" sz="3200" b="1" dirty="0"/>
                  <a:t> </a:t>
                </a:r>
                <a14:m>
                  <m:oMath xmlns:m="http://schemas.openxmlformats.org/officeDocument/2006/math">
                    <m:r>
                      <a:rPr lang="en-US" altLang="zh-CN" sz="3200" b="1" i="0" smtClean="0">
                        <a:latin typeface="Cambria Math" panose="02040503050406030204" pitchFamily="18" charset="0"/>
                      </a:rPr>
                      <m:t>−</m:t>
                    </m:r>
                    <m:nary>
                      <m:naryPr>
                        <m:chr m:val="∑"/>
                        <m:supHide m:val="on"/>
                        <m:ctrlPr>
                          <a:rPr lang="en-US" altLang="zh-CN" sz="3200" b="1" i="1">
                            <a:latin typeface="Cambria Math" panose="02040503050406030204" pitchFamily="18" charset="0"/>
                          </a:rPr>
                        </m:ctrlPr>
                      </m:naryPr>
                      <m:sub>
                        <m:sSub>
                          <m:sSubPr>
                            <m:ctrlPr>
                              <a:rPr lang="en-US" altLang="zh-CN" sz="3200" b="1" i="1">
                                <a:latin typeface="Cambria Math" panose="02040503050406030204" pitchFamily="18" charset="0"/>
                              </a:rPr>
                            </m:ctrlPr>
                          </m:sSubPr>
                          <m:e>
                            <m:r>
                              <m:rPr>
                                <m:brk m:alnAt="7"/>
                              </m:rPr>
                              <a:rPr lang="en-US" altLang="zh-CN" sz="3200" b="1" i="1">
                                <a:latin typeface="Cambria Math" panose="02040503050406030204" pitchFamily="18" charset="0"/>
                              </a:rPr>
                              <m:t>𝒙</m:t>
                            </m:r>
                          </m:e>
                          <m:sub>
                            <m:r>
                              <m:rPr>
                                <m:brk m:alnAt="7"/>
                              </m:rPr>
                              <a:rPr lang="en-US" altLang="zh-CN" sz="3200" b="1" i="1">
                                <a:latin typeface="Cambria Math" panose="02040503050406030204" pitchFamily="18" charset="0"/>
                              </a:rPr>
                              <m:t>𝒊</m:t>
                            </m:r>
                          </m:sub>
                        </m:sSub>
                        <m:r>
                          <a:rPr lang="en-US" altLang="zh-CN" sz="3200" b="1" i="1">
                            <a:latin typeface="Cambria Math" panose="02040503050406030204" pitchFamily="18" charset="0"/>
                          </a:rPr>
                          <m:t>∈</m:t>
                        </m:r>
                        <m:r>
                          <a:rPr lang="en-US" altLang="zh-CN" sz="3200" b="1" i="1">
                            <a:latin typeface="Cambria Math" panose="02040503050406030204" pitchFamily="18" charset="0"/>
                          </a:rPr>
                          <m:t>𝑴</m:t>
                        </m:r>
                      </m:sub>
                      <m:sup/>
                      <m:e>
                        <m:sSub>
                          <m:sSubPr>
                            <m:ctrlPr>
                              <a:rPr lang="en-US" altLang="zh-CN" sz="3200" b="1" i="1">
                                <a:latin typeface="Cambria Math" panose="02040503050406030204" pitchFamily="18" charset="0"/>
                              </a:rPr>
                            </m:ctrlPr>
                          </m:sSubPr>
                          <m:e>
                            <m:r>
                              <a:rPr lang="en-US" altLang="zh-CN" sz="3200" b="1" i="1">
                                <a:latin typeface="Cambria Math" panose="02040503050406030204" pitchFamily="18" charset="0"/>
                              </a:rPr>
                              <m:t>𝒚</m:t>
                            </m:r>
                          </m:e>
                          <m:sub>
                            <m:r>
                              <a:rPr lang="en-US" altLang="zh-CN" sz="3200" b="1" i="1">
                                <a:latin typeface="Cambria Math" panose="02040503050406030204" pitchFamily="18" charset="0"/>
                              </a:rPr>
                              <m:t>𝒊</m:t>
                            </m:r>
                          </m:sub>
                        </m:sSub>
                        <m:r>
                          <a:rPr lang="en-US" altLang="zh-CN" sz="3200" b="1" i="1">
                            <a:latin typeface="Cambria Math" panose="02040503050406030204" pitchFamily="18" charset="0"/>
                          </a:rPr>
                          <m:t>(</m:t>
                        </m:r>
                        <m:r>
                          <a:rPr lang="en-US" altLang="zh-CN" sz="3200" b="1" i="1">
                            <a:latin typeface="Cambria Math" panose="02040503050406030204" pitchFamily="18" charset="0"/>
                          </a:rPr>
                          <m:t>𝒘</m:t>
                        </m:r>
                        <m:sSub>
                          <m:sSubPr>
                            <m:ctrlPr>
                              <a:rPr lang="en-US" altLang="zh-CN" sz="3200" b="1" i="1">
                                <a:latin typeface="Cambria Math" panose="02040503050406030204" pitchFamily="18" charset="0"/>
                              </a:rPr>
                            </m:ctrlPr>
                          </m:sSubPr>
                          <m:e>
                            <m:r>
                              <a:rPr lang="en-US" altLang="zh-CN" sz="3200" b="1" i="1">
                                <a:latin typeface="Cambria Math" panose="02040503050406030204" pitchFamily="18" charset="0"/>
                              </a:rPr>
                              <m:t>𝒙</m:t>
                            </m:r>
                          </m:e>
                          <m:sub>
                            <m:r>
                              <a:rPr lang="en-US" altLang="zh-CN" sz="3200" b="1" i="1">
                                <a:latin typeface="Cambria Math" panose="02040503050406030204" pitchFamily="18" charset="0"/>
                              </a:rPr>
                              <m:t>𝒊</m:t>
                            </m:r>
                          </m:sub>
                        </m:sSub>
                        <m:r>
                          <a:rPr lang="en-US" altLang="zh-CN" sz="3200" b="1" i="1">
                            <a:latin typeface="Cambria Math" panose="02040503050406030204" pitchFamily="18" charset="0"/>
                          </a:rPr>
                          <m:t>+</m:t>
                        </m:r>
                        <m:r>
                          <a:rPr lang="en-US" altLang="zh-CN" sz="3200" b="1" i="1">
                            <a:latin typeface="Cambria Math" panose="02040503050406030204" pitchFamily="18" charset="0"/>
                          </a:rPr>
                          <m:t>𝒃</m:t>
                        </m:r>
                        <m:r>
                          <a:rPr lang="en-US" altLang="zh-CN" sz="3200" b="1" i="1">
                            <a:latin typeface="Cambria Math" panose="02040503050406030204" pitchFamily="18" charset="0"/>
                          </a:rPr>
                          <m:t>)</m:t>
                        </m:r>
                      </m:e>
                    </m:nary>
                  </m:oMath>
                </a14:m>
                <a:r>
                  <a:rPr lang="zh-CN" altLang="en-US" sz="3200" b="1" dirty="0" smtClean="0"/>
                  <a:t> </a:t>
                </a:r>
                <a:endParaRPr lang="en-US" altLang="zh-CN" sz="3200" b="1" dirty="0" smtClean="0"/>
              </a:p>
              <a:p>
                <a:endParaRPr lang="en-US" altLang="zh-CN" sz="3200" b="1" dirty="0" smtClean="0"/>
              </a:p>
              <a:p>
                <a:r>
                  <a:rPr lang="zh-CN" altLang="en-US" sz="3200" dirty="0" smtClean="0"/>
                  <a:t>如何优化求得 </a:t>
                </a:r>
                <a14:m>
                  <m:oMath xmlns:m="http://schemas.openxmlformats.org/officeDocument/2006/math">
                    <m:r>
                      <a:rPr lang="en-US" altLang="zh-CN" sz="3200" b="0" i="1" smtClean="0">
                        <a:latin typeface="Cambria Math" panose="02040503050406030204" pitchFamily="18" charset="0"/>
                      </a:rPr>
                      <m:t>𝑤</m:t>
                    </m:r>
                  </m:oMath>
                </a14:m>
                <a:r>
                  <a:rPr lang="zh-CN" altLang="en-US" sz="3200" dirty="0" smtClean="0"/>
                  <a:t> 和 </a:t>
                </a:r>
                <a14:m>
                  <m:oMath xmlns:m="http://schemas.openxmlformats.org/officeDocument/2006/math">
                    <m:r>
                      <a:rPr lang="en-US" altLang="zh-CN" sz="3200" b="0" i="1" smtClean="0">
                        <a:latin typeface="Cambria Math" panose="02040503050406030204" pitchFamily="18" charset="0"/>
                      </a:rPr>
                      <m:t>𝑏</m:t>
                    </m:r>
                  </m:oMath>
                </a14:m>
                <a:r>
                  <a:rPr lang="en-US" altLang="zh-CN" sz="3200" dirty="0" smtClean="0"/>
                  <a:t>,</a:t>
                </a:r>
                <a:r>
                  <a:rPr lang="zh-CN" altLang="en-US" sz="3200" dirty="0" smtClean="0"/>
                  <a:t>使得 </a:t>
                </a:r>
                <a:r>
                  <a:rPr lang="en-US" altLang="zh-CN" sz="3200" dirty="0" smtClean="0"/>
                  <a:t>Loss </a:t>
                </a:r>
                <a:r>
                  <a:rPr lang="zh-CN" altLang="en-US" sz="3200" dirty="0" smtClean="0"/>
                  <a:t>最小化</a:t>
                </a:r>
                <a:endParaRPr lang="en-US" altLang="zh-CN" sz="3200" dirty="0" smtClean="0"/>
              </a:p>
              <a:p>
                <a:pPr marL="0" indent="0" algn="ctr">
                  <a:buNone/>
                </a:pPr>
                <a14:m>
                  <m:oMathPara xmlns:m="http://schemas.openxmlformats.org/officeDocument/2006/math">
                    <m:oMathParaPr>
                      <m:jc m:val="centerGroup"/>
                    </m:oMathParaPr>
                    <m:oMath xmlns:m="http://schemas.openxmlformats.org/officeDocument/2006/math">
                      <m:func>
                        <m:funcPr>
                          <m:ctrlPr>
                            <a:rPr lang="en-US" altLang="zh-CN" sz="3200" i="1">
                              <a:latin typeface="Cambria Math" panose="02040503050406030204" pitchFamily="18" charset="0"/>
                            </a:rPr>
                          </m:ctrlPr>
                        </m:funcPr>
                        <m:fName>
                          <m:limLow>
                            <m:limLowPr>
                              <m:ctrlPr>
                                <a:rPr lang="en-US" altLang="zh-CN" sz="3200" i="1">
                                  <a:latin typeface="Cambria Math" panose="02040503050406030204" pitchFamily="18" charset="0"/>
                                </a:rPr>
                              </m:ctrlPr>
                            </m:limLowPr>
                            <m:e>
                              <m:r>
                                <m:rPr>
                                  <m:sty m:val="p"/>
                                </m:rPr>
                                <a:rPr lang="en-US" altLang="zh-CN" sz="3200">
                                  <a:latin typeface="Cambria Math" panose="02040503050406030204" pitchFamily="18" charset="0"/>
                                </a:rPr>
                                <m:t>min</m:t>
                              </m:r>
                            </m:e>
                            <m:lim>
                              <m:r>
                                <a:rPr lang="en-US" altLang="zh-CN" sz="3200" i="1">
                                  <a:latin typeface="Cambria Math" panose="02040503050406030204" pitchFamily="18" charset="0"/>
                                </a:rPr>
                                <m:t>𝑤</m:t>
                              </m:r>
                              <m:r>
                                <a:rPr lang="en-US" altLang="zh-CN" sz="3200" i="1">
                                  <a:latin typeface="Cambria Math" panose="02040503050406030204" pitchFamily="18" charset="0"/>
                                </a:rPr>
                                <m:t>,</m:t>
                              </m:r>
                              <m:r>
                                <a:rPr lang="en-US" altLang="zh-CN" sz="3200" i="1">
                                  <a:latin typeface="Cambria Math" panose="02040503050406030204" pitchFamily="18" charset="0"/>
                                </a:rPr>
                                <m:t>𝑏</m:t>
                              </m:r>
                            </m:lim>
                          </m:limLow>
                        </m:fName>
                        <m:e>
                          <m:r>
                            <a:rPr lang="en-US" altLang="zh-CN" sz="3200" i="1">
                              <a:latin typeface="Cambria Math" panose="02040503050406030204" pitchFamily="18" charset="0"/>
                            </a:rPr>
                            <m:t>−</m:t>
                          </m:r>
                        </m:e>
                      </m:func>
                      <m:nary>
                        <m:naryPr>
                          <m:chr m:val="∑"/>
                          <m:supHide m:val="on"/>
                          <m:ctrlPr>
                            <a:rPr lang="en-US" altLang="zh-CN" sz="3200" i="1">
                              <a:latin typeface="Cambria Math" panose="02040503050406030204" pitchFamily="18" charset="0"/>
                            </a:rPr>
                          </m:ctrlPr>
                        </m:naryPr>
                        <m:sub>
                          <m:sSub>
                            <m:sSubPr>
                              <m:ctrlPr>
                                <a:rPr lang="en-US" altLang="zh-CN" sz="3200" i="1">
                                  <a:latin typeface="Cambria Math" panose="02040503050406030204" pitchFamily="18" charset="0"/>
                                </a:rPr>
                              </m:ctrlPr>
                            </m:sSubPr>
                            <m:e>
                              <m:r>
                                <m:rPr>
                                  <m:brk m:alnAt="7"/>
                                </m:rPr>
                                <a:rPr lang="en-US" altLang="zh-CN" sz="3200" i="1">
                                  <a:latin typeface="Cambria Math" panose="02040503050406030204" pitchFamily="18" charset="0"/>
                                </a:rPr>
                                <m:t>𝑥</m:t>
                              </m:r>
                            </m:e>
                            <m:sub>
                              <m:r>
                                <m:rPr>
                                  <m:brk m:alnAt="7"/>
                                </m:rPr>
                                <a:rPr lang="en-US" altLang="zh-CN" sz="3200" i="1">
                                  <a:latin typeface="Cambria Math" panose="02040503050406030204" pitchFamily="18" charset="0"/>
                                </a:rPr>
                                <m:t>𝑖</m:t>
                              </m:r>
                            </m:sub>
                          </m:sSub>
                          <m:r>
                            <a:rPr lang="en-US" altLang="zh-CN" sz="3200" i="1">
                              <a:latin typeface="Cambria Math" panose="02040503050406030204" pitchFamily="18" charset="0"/>
                            </a:rPr>
                            <m:t>∈</m:t>
                          </m:r>
                          <m:r>
                            <a:rPr lang="en-US" altLang="zh-CN" sz="3200" i="1">
                              <a:latin typeface="Cambria Math" panose="02040503050406030204" pitchFamily="18" charset="0"/>
                            </a:rPr>
                            <m:t>𝑀</m:t>
                          </m:r>
                        </m:sub>
                        <m:sup/>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𝑦</m:t>
                              </m:r>
                            </m:e>
                            <m:sub>
                              <m:r>
                                <a:rPr lang="en-US" altLang="zh-CN" sz="3200" i="1">
                                  <a:latin typeface="Cambria Math" panose="02040503050406030204" pitchFamily="18" charset="0"/>
                                </a:rPr>
                                <m:t>𝑖</m:t>
                              </m:r>
                            </m:sub>
                          </m:sSub>
                          <m:r>
                            <a:rPr lang="en-US" altLang="zh-CN" sz="3200" i="1">
                              <a:latin typeface="Cambria Math" panose="02040503050406030204" pitchFamily="18" charset="0"/>
                            </a:rPr>
                            <m:t>(</m:t>
                          </m:r>
                          <m:r>
                            <a:rPr lang="en-US" altLang="zh-CN" sz="3200" i="1">
                              <a:latin typeface="Cambria Math" panose="02040503050406030204" pitchFamily="18" charset="0"/>
                            </a:rPr>
                            <m:t>𝑤</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𝑥</m:t>
                              </m:r>
                            </m:e>
                            <m:sub>
                              <m:r>
                                <a:rPr lang="en-US" altLang="zh-CN" sz="3200" i="1">
                                  <a:latin typeface="Cambria Math" panose="02040503050406030204" pitchFamily="18" charset="0"/>
                                </a:rPr>
                                <m:t>𝑖</m:t>
                              </m:r>
                            </m:sub>
                          </m:sSub>
                          <m:r>
                            <a:rPr lang="en-US" altLang="zh-CN" sz="3200" i="1">
                              <a:latin typeface="Cambria Math" panose="02040503050406030204" pitchFamily="18" charset="0"/>
                            </a:rPr>
                            <m:t>+</m:t>
                          </m:r>
                          <m:r>
                            <a:rPr lang="en-US" altLang="zh-CN" sz="3200" i="1">
                              <a:latin typeface="Cambria Math" panose="02040503050406030204" pitchFamily="18" charset="0"/>
                            </a:rPr>
                            <m:t>𝑏</m:t>
                          </m:r>
                          <m:r>
                            <a:rPr lang="en-US" altLang="zh-CN" sz="3200" i="1">
                              <a:latin typeface="Cambria Math" panose="02040503050406030204" pitchFamily="18" charset="0"/>
                            </a:rPr>
                            <m:t>)</m:t>
                          </m:r>
                        </m:e>
                      </m:nary>
                    </m:oMath>
                  </m:oMathPara>
                </a14:m>
                <a:endParaRPr lang="en-US" altLang="zh-CN" sz="3200"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83568" y="1185138"/>
                <a:ext cx="8343900" cy="5154615"/>
              </a:xfrm>
              <a:blipFill>
                <a:blip r:embed="rId2"/>
                <a:stretch>
                  <a:fillRect l="-1680"/>
                </a:stretch>
              </a:blipFill>
            </p:spPr>
            <p:txBody>
              <a:bodyPr/>
              <a:lstStyle/>
              <a:p>
                <a:r>
                  <a:rPr lang="zh-CN" altLang="en-US">
                    <a:noFill/>
                  </a:rPr>
                  <a:t> </a:t>
                </a:r>
              </a:p>
            </p:txBody>
          </p:sp>
        </mc:Fallback>
      </mc:AlternateContent>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3499735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学习算法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51520" y="1212954"/>
                <a:ext cx="9027468" cy="5154615"/>
              </a:xfrm>
            </p:spPr>
            <p:txBody>
              <a:bodyPr/>
              <a:lstStyle/>
              <a:p>
                <a:r>
                  <a:rPr lang="zh-CN" altLang="en-US" dirty="0"/>
                  <a:t>随机梯度下降法</a:t>
                </a:r>
                <a:endParaRPr lang="en-US" altLang="zh-CN" dirty="0"/>
              </a:p>
              <a:p>
                <a:pPr lvl="1"/>
                <a:r>
                  <a:rPr lang="zh-CN" altLang="en-US" dirty="0"/>
                  <a:t>随机初始化 </a:t>
                </a:r>
                <a14:m>
                  <m:oMath xmlns:m="http://schemas.openxmlformats.org/officeDocument/2006/math">
                    <m:r>
                      <a:rPr lang="en-US" altLang="zh-CN" i="1">
                        <a:latin typeface="Cambria Math" panose="02040503050406030204" pitchFamily="18" charset="0"/>
                      </a:rPr>
                      <m:t>𝑤</m:t>
                    </m:r>
                  </m:oMath>
                </a14:m>
                <a:r>
                  <a:rPr lang="en-US" altLang="zh-CN" dirty="0"/>
                  <a:t> </a:t>
                </a:r>
                <a:r>
                  <a:rPr lang="zh-CN" altLang="en-US" dirty="0"/>
                  <a:t>和 </a:t>
                </a:r>
                <a14:m>
                  <m:oMath xmlns:m="http://schemas.openxmlformats.org/officeDocument/2006/math">
                    <m:r>
                      <a:rPr lang="en-US" altLang="zh-CN" i="1">
                        <a:latin typeface="Cambria Math" panose="02040503050406030204" pitchFamily="18" charset="0"/>
                      </a:rPr>
                      <m:t>𝑏</m:t>
                    </m:r>
                    <m:r>
                      <a:rPr lang="zh-CN" altLang="en-US" i="1">
                        <a:latin typeface="Cambria Math" panose="02040503050406030204" pitchFamily="18" charset="0"/>
                      </a:rPr>
                      <m:t>，</m:t>
                    </m:r>
                  </m:oMath>
                </a14:m>
                <a:r>
                  <a:rPr lang="zh-CN" altLang="en-US" dirty="0"/>
                  <a:t>即任意选择一个超平面 </a:t>
                </a:r>
                <a14:m>
                  <m:oMath xmlns:m="http://schemas.openxmlformats.org/officeDocument/2006/math">
                    <m:r>
                      <a:rPr lang="en-US" altLang="zh-CN" i="1">
                        <a:latin typeface="Cambria Math" panose="02040503050406030204" pitchFamily="18" charset="0"/>
                      </a:rPr>
                      <m:t>𝑤</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=0</m:t>
                    </m:r>
                  </m:oMath>
                </a14:m>
                <a:endParaRPr lang="en-US" altLang="zh-CN" dirty="0"/>
              </a:p>
              <a:p>
                <a:pPr lvl="1"/>
                <a:r>
                  <a:rPr lang="zh-CN" altLang="en-US" dirty="0"/>
                  <a:t>对于新的误分类样本</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oMath>
                </a14:m>
                <a:r>
                  <a:rPr lang="zh-CN" altLang="en-US" dirty="0"/>
                  <a:t>，计算 </a:t>
                </a:r>
                <a14:m>
                  <m:oMath xmlns:m="http://schemas.openxmlformats.org/officeDocument/2006/math">
                    <m:r>
                      <a:rPr lang="en-US" altLang="zh-CN" i="1">
                        <a:latin typeface="Cambria Math" panose="02040503050406030204" pitchFamily="18" charset="0"/>
                      </a:rPr>
                      <m:t>𝑤</m:t>
                    </m:r>
                  </m:oMath>
                </a14:m>
                <a:r>
                  <a:rPr lang="en-US" altLang="zh-CN" dirty="0"/>
                  <a:t> </a:t>
                </a:r>
                <a:r>
                  <a:rPr lang="zh-CN" altLang="en-US" dirty="0"/>
                  <a:t>与 </a:t>
                </a:r>
                <a14:m>
                  <m:oMath xmlns:m="http://schemas.openxmlformats.org/officeDocument/2006/math">
                    <m:r>
                      <a:rPr lang="en-US" altLang="zh-CN" i="1">
                        <a:latin typeface="Cambria Math" panose="02040503050406030204" pitchFamily="18" charset="0"/>
                      </a:rPr>
                      <m:t>𝑏</m:t>
                    </m:r>
                    <m:r>
                      <a:rPr lang="en-US" altLang="zh-CN">
                        <a:latin typeface="Cambria Math" panose="02040503050406030204" pitchFamily="18" charset="0"/>
                      </a:rPr>
                      <m:t> </m:t>
                    </m:r>
                  </m:oMath>
                </a14:m>
                <a:r>
                  <a:rPr lang="zh-CN" altLang="en-US" dirty="0"/>
                  <a:t>的梯度：</a:t>
                </a:r>
                <a:endParaRPr lang="en-US" altLang="zh-CN" dirty="0"/>
              </a:p>
              <a:p>
                <a:pPr lvl="1"/>
                <a:endParaRPr lang="en-US" altLang="zh-CN" dirty="0"/>
              </a:p>
              <a:p>
                <a:pPr marL="477838" lvl="1" indent="0" algn="ctr">
                  <a:buNone/>
                </a:pPr>
                <a14:m>
                  <m:oMathPara xmlns:m="http://schemas.openxmlformats.org/officeDocument/2006/math">
                    <m:oMathParaPr>
                      <m:jc m:val="centerGroup"/>
                    </m:oMathParaPr>
                    <m:oMath xmlns:m="http://schemas.openxmlformats.org/officeDocument/2006/math">
                      <m:f>
                        <m:fPr>
                          <m:ctrlPr>
                            <a:rPr lang="en-US" altLang="zh-CN" sz="2800" i="1">
                              <a:latin typeface="Cambria Math" panose="02040503050406030204" pitchFamily="18" charset="0"/>
                            </a:rPr>
                          </m:ctrlPr>
                        </m:fPr>
                        <m:num>
                          <m:r>
                            <a:rPr lang="zh-CN" altLang="en-US" sz="2800" i="1">
                              <a:latin typeface="Cambria Math" panose="02040503050406030204" pitchFamily="18" charset="0"/>
                            </a:rPr>
                            <m:t>𝜕</m:t>
                          </m:r>
                          <m:r>
                            <a:rPr lang="en-US" altLang="zh-CN" sz="2800" i="1">
                              <a:latin typeface="Cambria Math" panose="02040503050406030204" pitchFamily="18" charset="0"/>
                            </a:rPr>
                            <m:t>𝐿</m:t>
                          </m:r>
                          <m:r>
                            <m:rPr>
                              <m:nor/>
                            </m:rPr>
                            <a:rPr lang="en-US" altLang="zh-CN" sz="2800" dirty="0"/>
                            <m:t> </m:t>
                          </m:r>
                        </m:num>
                        <m:den>
                          <m:r>
                            <a:rPr lang="zh-CN" altLang="en-US" sz="2800" i="1">
                              <a:latin typeface="Cambria Math" panose="02040503050406030204" pitchFamily="18" charset="0"/>
                            </a:rPr>
                            <m:t>𝜕</m:t>
                          </m:r>
                          <m:r>
                            <a:rPr lang="en-US" altLang="zh-CN" sz="2800" i="1">
                              <a:latin typeface="Cambria Math" panose="02040503050406030204" pitchFamily="18" charset="0"/>
                            </a:rPr>
                            <m:t>𝑤</m:t>
                          </m:r>
                        </m:den>
                      </m:f>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𝑖</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                         </m:t>
                      </m:r>
                      <m:f>
                        <m:fPr>
                          <m:ctrlPr>
                            <a:rPr lang="en-US" altLang="zh-CN" sz="2800" i="1">
                              <a:latin typeface="Cambria Math" panose="02040503050406030204" pitchFamily="18" charset="0"/>
                            </a:rPr>
                          </m:ctrlPr>
                        </m:fPr>
                        <m:num>
                          <m:r>
                            <a:rPr lang="zh-CN" altLang="en-US" sz="2800" i="1">
                              <a:latin typeface="Cambria Math" panose="02040503050406030204" pitchFamily="18" charset="0"/>
                            </a:rPr>
                            <m:t>𝜕</m:t>
                          </m:r>
                          <m:r>
                            <a:rPr lang="en-US" altLang="zh-CN" sz="2800" i="1">
                              <a:latin typeface="Cambria Math" panose="02040503050406030204" pitchFamily="18" charset="0"/>
                            </a:rPr>
                            <m:t>𝐿</m:t>
                          </m:r>
                          <m:r>
                            <m:rPr>
                              <m:nor/>
                            </m:rPr>
                            <a:rPr lang="en-US" altLang="zh-CN" sz="800" dirty="0"/>
                            <m:t> </m:t>
                          </m:r>
                        </m:num>
                        <m:den>
                          <m:r>
                            <a:rPr lang="zh-CN" altLang="en-US" sz="2800" i="1">
                              <a:latin typeface="Cambria Math" panose="02040503050406030204" pitchFamily="18" charset="0"/>
                            </a:rPr>
                            <m:t>𝜕</m:t>
                          </m:r>
                          <m:r>
                            <a:rPr lang="en-US" altLang="zh-CN" sz="2800" i="1">
                              <a:latin typeface="Cambria Math" panose="02040503050406030204" pitchFamily="18" charset="0"/>
                            </a:rPr>
                            <m:t>𝑏</m:t>
                          </m:r>
                        </m:den>
                      </m:f>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𝑖</m:t>
                          </m:r>
                        </m:sub>
                      </m:sSub>
                    </m:oMath>
                  </m:oMathPara>
                </a14:m>
                <a:endParaRPr lang="en-US" altLang="zh-CN" sz="2800" dirty="0"/>
              </a:p>
              <a:p>
                <a:pPr lvl="1"/>
                <a:r>
                  <a:rPr lang="zh-CN" altLang="en-US" dirty="0"/>
                  <a:t>沿负梯度方向更新 </a:t>
                </a:r>
                <a14:m>
                  <m:oMath xmlns:m="http://schemas.openxmlformats.org/officeDocument/2006/math">
                    <m:r>
                      <a:rPr lang="en-US" altLang="zh-CN" i="1">
                        <a:latin typeface="Cambria Math" panose="02040503050406030204" pitchFamily="18" charset="0"/>
                      </a:rPr>
                      <m:t>𝑤</m:t>
                    </m:r>
                  </m:oMath>
                </a14:m>
                <a:r>
                  <a:rPr lang="en-US" altLang="zh-CN" dirty="0"/>
                  <a:t> </a:t>
                </a:r>
                <a:r>
                  <a:rPr lang="zh-CN" altLang="en-US" dirty="0"/>
                  <a:t>与 </a:t>
                </a:r>
                <a14:m>
                  <m:oMath xmlns:m="http://schemas.openxmlformats.org/officeDocument/2006/math">
                    <m:r>
                      <a:rPr lang="en-US" altLang="zh-CN" i="1">
                        <a:latin typeface="Cambria Math" panose="02040503050406030204" pitchFamily="18" charset="0"/>
                      </a:rPr>
                      <m:t>𝑏</m:t>
                    </m:r>
                  </m:oMath>
                </a14:m>
                <a:endParaRPr lang="en-US" altLang="zh-CN" dirty="0" smtClean="0"/>
              </a:p>
              <a:p>
                <a:pPr marL="477838" lvl="1" indent="0">
                  <a:buNone/>
                </a:pPr>
                <a:endParaRPr lang="en-US" altLang="zh-CN" dirty="0"/>
              </a:p>
              <a:p>
                <a:pPr marL="477838" lvl="1"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𝜂</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𝑖</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m:t>
                          </m:r>
                        </m:sub>
                      </m:sSub>
                      <m:r>
                        <a:rPr lang="en-US" altLang="zh-CN">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𝜂</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𝑖</m:t>
                          </m:r>
                        </m:sub>
                      </m:sSub>
                    </m:oMath>
                  </m:oMathPara>
                </a14:m>
                <a:endParaRPr lang="en-US" altLang="zh-CN" dirty="0" smtClean="0"/>
              </a:p>
              <a:p>
                <a:pPr marL="477838" lvl="1" indent="0">
                  <a:buNone/>
                </a:pPr>
                <a:endParaRPr lang="en-US" altLang="zh-CN" dirty="0"/>
              </a:p>
              <a:p>
                <a:pPr lvl="1"/>
                <a:r>
                  <a:rPr lang="zh-CN" altLang="en-US" dirty="0"/>
                  <a:t>重复</a:t>
                </a:r>
                <a:r>
                  <a:rPr lang="zh-CN" altLang="en-US" dirty="0" smtClean="0"/>
                  <a:t>以上两个步骤</a:t>
                </a:r>
                <a:r>
                  <a:rPr lang="zh-CN" altLang="en-US" dirty="0"/>
                  <a:t>直至样本点被全部正确分类</a:t>
                </a:r>
                <a:endParaRPr lang="en-US" altLang="zh-CN" dirty="0"/>
              </a:p>
              <a:p>
                <a:pPr lvl="1"/>
                <a:endParaRPr lang="en-US" altLang="zh-CN" sz="1600" dirty="0">
                  <a:ea typeface="Cambria Math" panose="020405030504060302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51520" y="1212954"/>
                <a:ext cx="9027468" cy="5154615"/>
              </a:xfrm>
              <a:blipFill>
                <a:blip r:embed="rId2"/>
                <a:stretch>
                  <a:fillRect l="-1215" t="-2128" b="-2009"/>
                </a:stretch>
              </a:blipFill>
            </p:spPr>
            <p:txBody>
              <a:bodyPr/>
              <a:lstStyle/>
              <a:p>
                <a:r>
                  <a:rPr lang="zh-CN" altLang="en-US">
                    <a:noFill/>
                  </a:rPr>
                  <a:t> </a:t>
                </a:r>
              </a:p>
            </p:txBody>
          </p:sp>
        </mc:Fallback>
      </mc:AlternateContent>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41028385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收敛性证明</a:t>
            </a:r>
            <a:endParaRPr lang="zh-CN" altLang="en-US" dirty="0"/>
          </a:p>
        </p:txBody>
      </p:sp>
      <p:sp>
        <p:nvSpPr>
          <p:cNvPr id="3" name="内容占位符 2"/>
          <p:cNvSpPr>
            <a:spLocks noGrp="1"/>
          </p:cNvSpPr>
          <p:nvPr>
            <p:ph idx="1"/>
          </p:nvPr>
        </p:nvSpPr>
        <p:spPr>
          <a:xfrm>
            <a:off x="467543" y="1409700"/>
            <a:ext cx="8668519" cy="5154615"/>
          </a:xfrm>
        </p:spPr>
        <p:txBody>
          <a:bodyPr/>
          <a:lstStyle/>
          <a:p>
            <a:r>
              <a:rPr lang="zh-CN" altLang="en-US" sz="2400" b="0" dirty="0" smtClean="0">
                <a:ea typeface="Cambria Math" panose="02040503050406030204" pitchFamily="18" charset="0"/>
              </a:rPr>
              <a:t>算法的收敛性（即模型在有限次迭代后收敛），证明见书</a:t>
            </a:r>
            <a:r>
              <a:rPr lang="zh-CN" altLang="en-US" sz="2400" b="0" dirty="0" smtClean="0">
                <a:ea typeface="Cambria Math" panose="02040503050406030204" pitchFamily="18" charset="0"/>
              </a:rPr>
              <a:t>。</a:t>
            </a:r>
            <a:endParaRPr lang="en-US" altLang="zh-CN" sz="2400" b="0" dirty="0" smtClean="0">
              <a:ea typeface="Cambria Math" panose="02040503050406030204" pitchFamily="18" charset="0"/>
            </a:endParaRPr>
          </a:p>
          <a:p>
            <a:endParaRPr lang="en-US" altLang="zh-CN" sz="2400" b="0" dirty="0" smtClean="0">
              <a:ea typeface="Cambria Math" panose="02040503050406030204" pitchFamily="18" charset="0"/>
            </a:endParaRPr>
          </a:p>
          <a:p>
            <a:r>
              <a:rPr lang="zh-CN" altLang="en-US" sz="2400" dirty="0" smtClean="0">
                <a:ea typeface="Cambria Math" panose="02040503050406030204" pitchFamily="18" charset="0"/>
              </a:rPr>
              <a:t>结论：</a:t>
            </a:r>
            <a:endParaRPr lang="en-US" altLang="zh-CN" sz="2400" dirty="0" smtClean="0">
              <a:ea typeface="Cambria Math" panose="02040503050406030204" pitchFamily="18" charset="0"/>
            </a:endParaRPr>
          </a:p>
          <a:p>
            <a:r>
              <a:rPr lang="zh-CN" altLang="en-US" sz="2400" dirty="0" smtClean="0">
                <a:ea typeface="Cambria Math" panose="02040503050406030204" pitchFamily="18" charset="0"/>
              </a:rPr>
              <a:t>对于线性可分数据集，感知机算法在有限次迭代后收敛。</a:t>
            </a:r>
            <a:endParaRPr lang="en-US" altLang="zh-CN" sz="2400" dirty="0" smtClean="0">
              <a:ea typeface="Cambria Math" panose="02040503050406030204" pitchFamily="18" charset="0"/>
            </a:endParaRPr>
          </a:p>
          <a:p>
            <a:r>
              <a:rPr lang="zh-CN" altLang="en-US" sz="2400" b="0" dirty="0" smtClean="0">
                <a:ea typeface="Cambria Math" panose="02040503050406030204" pitchFamily="18" charset="0"/>
              </a:rPr>
              <a:t>模型的解不唯一，取决于初始值以及每次更新的样本选择。</a:t>
            </a:r>
            <a:endParaRPr lang="en-US" altLang="zh-CN" sz="2400" b="0" dirty="0" smtClean="0">
              <a:ea typeface="Cambria Math" panose="02040503050406030204" pitchFamily="18" charset="0"/>
            </a:endParaRPr>
          </a:p>
          <a:p>
            <a:endParaRPr lang="en-US" altLang="zh-CN" sz="2400" b="0" dirty="0" smtClean="0">
              <a:ea typeface="Cambria Math" panose="02040503050406030204" pitchFamily="18" charset="0"/>
            </a:endParaRPr>
          </a:p>
          <a:p>
            <a:r>
              <a:rPr lang="zh-CN" altLang="en-US" sz="2400" dirty="0" smtClean="0">
                <a:ea typeface="Cambria Math" panose="02040503050406030204" pitchFamily="18" charset="0"/>
              </a:rPr>
              <a:t>如何唯一确定分类的超平面？</a:t>
            </a:r>
            <a:endParaRPr lang="en-US" altLang="zh-CN" sz="2400" dirty="0" smtClean="0">
              <a:ea typeface="Cambria Math" panose="02040503050406030204" pitchFamily="18" charset="0"/>
            </a:endParaRPr>
          </a:p>
          <a:p>
            <a:r>
              <a:rPr lang="zh-CN" altLang="en-US" sz="2400" b="0" dirty="0" smtClean="0">
                <a:ea typeface="Cambria Math" panose="02040503050406030204" pitchFamily="18" charset="0"/>
              </a:rPr>
              <a:t>对于线性不可分数据集，模型 </a:t>
            </a:r>
            <a:r>
              <a:rPr lang="en-US" altLang="zh-CN" sz="2400" b="0" dirty="0" smtClean="0">
                <a:ea typeface="Cambria Math" panose="02040503050406030204" pitchFamily="18" charset="0"/>
              </a:rPr>
              <a:t>Loss </a:t>
            </a:r>
            <a:r>
              <a:rPr lang="zh-CN" altLang="en-US" sz="2400" b="0" dirty="0" smtClean="0">
                <a:ea typeface="Cambria Math" panose="02040503050406030204" pitchFamily="18" charset="0"/>
              </a:rPr>
              <a:t>的表现？</a:t>
            </a:r>
            <a:endParaRPr lang="en-US" altLang="zh-CN" sz="2400" b="0" dirty="0">
              <a:ea typeface="Cambria Math" panose="02040503050406030204" pitchFamily="18" charset="0"/>
            </a:endParaRPr>
          </a:p>
          <a:p>
            <a:endParaRPr lang="en-US" altLang="zh-CN" sz="2400" b="0" dirty="0" smtClean="0">
              <a:ea typeface="Cambria Math" panose="02040503050406030204" pitchFamily="18" charset="0"/>
            </a:endParaRPr>
          </a:p>
        </p:txBody>
      </p:sp>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4862321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对偶形式</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92596" y="1409700"/>
                <a:ext cx="8343900" cy="5154615"/>
              </a:xfrm>
            </p:spPr>
            <p:txBody>
              <a:bodyPr/>
              <a:lstStyle/>
              <a:p>
                <a:r>
                  <a:rPr lang="zh-CN" altLang="en-US" b="0" dirty="0" smtClean="0">
                    <a:ea typeface="Cambria Math" panose="02040503050406030204" pitchFamily="18" charset="0"/>
                  </a:rPr>
                  <a:t>基本思想：将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𝑤</m:t>
                    </m:r>
                  </m:oMath>
                </a14:m>
                <a:r>
                  <a:rPr lang="en-US" altLang="zh-CN" b="0" dirty="0" smtClean="0">
                    <a:ea typeface="Cambria Math" panose="02040503050406030204" pitchFamily="18" charset="0"/>
                  </a:rPr>
                  <a:t> </a:t>
                </a:r>
                <a:r>
                  <a:rPr lang="zh-CN" altLang="en-US" b="0" dirty="0" smtClean="0">
                    <a:ea typeface="Cambria Math" panose="02040503050406030204" pitchFamily="18" charset="0"/>
                  </a:rPr>
                  <a:t>与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𝑏</m:t>
                    </m:r>
                  </m:oMath>
                </a14:m>
                <a:r>
                  <a:rPr lang="en-US" altLang="zh-CN" b="0" dirty="0" smtClean="0">
                    <a:ea typeface="Cambria Math" panose="02040503050406030204" pitchFamily="18" charset="0"/>
                  </a:rPr>
                  <a:t> </a:t>
                </a:r>
                <a:r>
                  <a:rPr lang="zh-CN" altLang="en-US" b="0" dirty="0" smtClean="0">
                    <a:ea typeface="Cambria Math" panose="02040503050406030204" pitchFamily="18" charset="0"/>
                  </a:rPr>
                  <a:t>看作是样本的线性组合，因此模型的参数变为了样本的组合系数。</a:t>
                </a:r>
                <a:endParaRPr lang="en-US" altLang="zh-CN" b="0" dirty="0" smtClean="0">
                  <a:ea typeface="Cambria Math" panose="02040503050406030204" pitchFamily="18" charset="0"/>
                </a:endParaRPr>
              </a:p>
              <a:p>
                <a:pPr lvl="1"/>
                <a:r>
                  <a:rPr lang="zh-CN" altLang="en-US" b="0" dirty="0" smtClean="0">
                    <a:ea typeface="Cambria Math" panose="02040503050406030204" pitchFamily="18" charset="0"/>
                  </a:rPr>
                  <a:t>由</a:t>
                </a:r>
                <a:endParaRPr lang="en-US" altLang="zh-CN" b="0" dirty="0" smtClean="0">
                  <a:ea typeface="Cambria Math" panose="02040503050406030204" pitchFamily="18" charset="0"/>
                </a:endParaRPr>
              </a:p>
              <a:p>
                <a:pPr marL="477838" lvl="1"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𝜂</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𝑖</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m:t>
                          </m:r>
                        </m:sub>
                      </m:sSub>
                    </m:oMath>
                  </m:oMathPara>
                </a14:m>
                <a:endParaRPr lang="en-US" altLang="zh-CN" dirty="0">
                  <a:ea typeface="Cambria Math" panose="02040503050406030204" pitchFamily="18" charset="0"/>
                </a:endParaRPr>
              </a:p>
              <a:p>
                <a:pPr marL="477838" lvl="1"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𝜂</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𝑖</m:t>
                          </m:r>
                        </m:sub>
                      </m:sSub>
                    </m:oMath>
                  </m:oMathPara>
                </a14:m>
                <a:endParaRPr lang="en-US" altLang="zh-CN" dirty="0" smtClean="0">
                  <a:ea typeface="Cambria Math" panose="02040503050406030204" pitchFamily="18" charset="0"/>
                </a:endParaRPr>
              </a:p>
              <a:p>
                <a:pPr marL="477838" lvl="1" indent="0">
                  <a:buNone/>
                </a:pPr>
                <a:r>
                  <a:rPr lang="zh-CN" altLang="en-US" dirty="0" smtClean="0">
                    <a:ea typeface="Cambria Math" panose="02040503050406030204" pitchFamily="18" charset="0"/>
                  </a:rPr>
                  <a:t>可得</a:t>
                </a:r>
                <a:endParaRPr lang="en-US" altLang="zh-CN" dirty="0" smtClean="0">
                  <a:ea typeface="Cambria Math" panose="02040503050406030204" pitchFamily="18" charset="0"/>
                </a:endParaRPr>
              </a:p>
              <a:p>
                <a:pPr marL="477838"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𝑤</m:t>
                      </m:r>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𝑁</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𝑖</m:t>
                              </m:r>
                            </m:sub>
                          </m:sSub>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𝑖</m:t>
                              </m:r>
                            </m:sub>
                          </m:sSub>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𝑁</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𝑖</m:t>
                              </m:r>
                            </m:sub>
                          </m:sSub>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𝑖</m:t>
                              </m:r>
                            </m:sub>
                          </m:sSub>
                        </m:e>
                      </m:nary>
                    </m:oMath>
                  </m:oMathPara>
                </a14:m>
                <a:endParaRPr lang="en-US" altLang="zh-CN" dirty="0" smtClean="0">
                  <a:ea typeface="Cambria Math" panose="02040503050406030204" pitchFamily="18" charset="0"/>
                </a:endParaRPr>
              </a:p>
              <a:p>
                <a:pPr marL="477838" lvl="1" indent="0">
                  <a:buNone/>
                </a:pPr>
                <a:r>
                  <a:rPr lang="zh-CN" altLang="en-US" dirty="0" smtClean="0">
                    <a:ea typeface="Cambria Math" panose="02040503050406030204" pitchFamily="18" charset="0"/>
                  </a:rPr>
                  <a:t>其中，</a:t>
                </a:r>
                <a14:m>
                  <m:oMath xmlns:m="http://schemas.openxmlformats.org/officeDocument/2006/math">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𝛼</m:t>
                        </m:r>
                      </m:e>
                      <m:sub>
                        <m:r>
                          <a:rPr lang="en-US" altLang="zh-CN" sz="2800" b="0" i="1" smtClean="0">
                            <a:latin typeface="Cambria Math" panose="02040503050406030204" pitchFamily="18" charset="0"/>
                            <a:ea typeface="Cambria Math" panose="02040503050406030204" pitchFamily="18" charset="0"/>
                          </a:rPr>
                          <m:t>𝑖</m:t>
                        </m:r>
                      </m:sub>
                    </m:sSub>
                    <m:r>
                      <a:rPr lang="en-US" altLang="zh-CN" sz="2800" b="0" i="1" smtClean="0">
                        <a:latin typeface="Cambria Math" panose="02040503050406030204" pitchFamily="18" charset="0"/>
                        <a:ea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𝑎</m:t>
                        </m:r>
                      </m:e>
                      <m:sub>
                        <m:r>
                          <a:rPr lang="en-US" altLang="zh-CN" sz="2800" b="0" i="1" smtClean="0">
                            <a:latin typeface="Cambria Math" panose="02040503050406030204" pitchFamily="18" charset="0"/>
                            <a:ea typeface="Cambria Math" panose="02040503050406030204" pitchFamily="18" charset="0"/>
                          </a:rPr>
                          <m:t>𝑖</m:t>
                        </m:r>
                      </m:sub>
                    </m:sSub>
                    <m:r>
                      <a:rPr lang="en-US" altLang="zh-CN" sz="2800" b="0" i="1" smtClean="0">
                        <a:latin typeface="Cambria Math" panose="02040503050406030204" pitchFamily="18" charset="0"/>
                        <a:ea typeface="Cambria Math" panose="02040503050406030204" pitchFamily="18" charset="0"/>
                      </a:rPr>
                      <m:t>𝜂</m:t>
                    </m:r>
                  </m:oMath>
                </a14:m>
                <a:r>
                  <a:rPr lang="en-US" altLang="zh-CN" dirty="0" smtClean="0">
                    <a:ea typeface="Cambria Math" panose="02040503050406030204" pitchFamily="18" charset="0"/>
                  </a:rPr>
                  <a:t>, </a:t>
                </a:r>
                <a14:m>
                  <m:oMath xmlns:m="http://schemas.openxmlformats.org/officeDocument/2006/math">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𝑎</m:t>
                        </m:r>
                      </m:e>
                      <m:sub>
                        <m:r>
                          <a:rPr lang="en-US" altLang="zh-CN" b="0" i="1" dirty="0" smtClean="0">
                            <a:latin typeface="Cambria Math" panose="02040503050406030204" pitchFamily="18" charset="0"/>
                            <a:ea typeface="Cambria Math" panose="02040503050406030204" pitchFamily="18" charset="0"/>
                          </a:rPr>
                          <m:t>𝑖</m:t>
                        </m:r>
                      </m:sub>
                    </m:sSub>
                  </m:oMath>
                </a14:m>
                <a:r>
                  <a:rPr lang="en-US" altLang="zh-CN" dirty="0" smtClean="0">
                    <a:ea typeface="Cambria Math" panose="02040503050406030204" pitchFamily="18" charset="0"/>
                  </a:rPr>
                  <a:t> </a:t>
                </a:r>
                <a:r>
                  <a:rPr lang="zh-CN" altLang="en-US" dirty="0" smtClean="0">
                    <a:ea typeface="Cambria Math" panose="02040503050406030204" pitchFamily="18" charset="0"/>
                  </a:rPr>
                  <a:t>可以看作是样本 </a:t>
                </a:r>
                <a14:m>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oMath>
                </a14:m>
                <a:r>
                  <a:rPr lang="en-US" altLang="zh-CN" dirty="0" smtClean="0">
                    <a:ea typeface="Cambria Math" panose="02040503050406030204" pitchFamily="18" charset="0"/>
                  </a:rPr>
                  <a:t> </a:t>
                </a:r>
                <a:r>
                  <a:rPr lang="zh-CN" altLang="en-US" dirty="0" smtClean="0">
                    <a:ea typeface="Cambria Math" panose="02040503050406030204" pitchFamily="18" charset="0"/>
                  </a:rPr>
                  <a:t>被误分类的次数。</a:t>
                </a:r>
                <a:endParaRPr lang="en-US" altLang="zh-CN" dirty="0" smtClean="0">
                  <a:ea typeface="Cambria Math" panose="020405030504060302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92596" y="1409700"/>
                <a:ext cx="8343900" cy="5154615"/>
              </a:xfrm>
              <a:blipFill>
                <a:blip r:embed="rId3"/>
                <a:stretch>
                  <a:fillRect l="-1316" t="-2364" r="-292"/>
                </a:stretch>
              </a:blipFill>
            </p:spPr>
            <p:txBody>
              <a:bodyPr/>
              <a:lstStyle/>
              <a:p>
                <a:r>
                  <a:rPr lang="zh-CN" altLang="en-US">
                    <a:noFill/>
                  </a:rPr>
                  <a:t> </a:t>
                </a:r>
              </a:p>
            </p:txBody>
          </p:sp>
        </mc:Fallback>
      </mc:AlternateContent>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873759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对偶形式</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55984" y="1220162"/>
                <a:ext cx="8343900" cy="5154615"/>
              </a:xfrm>
            </p:spPr>
            <p:txBody>
              <a:bodyPr/>
              <a:lstStyle/>
              <a:p>
                <a:r>
                  <a:rPr lang="zh-CN" altLang="en-US" sz="2400" b="0" dirty="0" smtClean="0">
                    <a:ea typeface="Cambria Math" panose="02040503050406030204" pitchFamily="18" charset="0"/>
                  </a:rPr>
                  <a:t>参数更新规则：</a:t>
                </a:r>
                <a:endParaRPr lang="en-US" altLang="zh-CN" sz="2400" b="0" dirty="0" smtClean="0">
                  <a:ea typeface="Cambria Math" panose="02040503050406030204" pitchFamily="18" charset="0"/>
                </a:endParaRPr>
              </a:p>
              <a:p>
                <a:pPr marL="0" indent="0" algn="ctr">
                  <a:buNone/>
                </a:pPr>
                <a14:m>
                  <m:oMath xmlns:m="http://schemas.openxmlformats.org/officeDocument/2006/math">
                    <m:sSub>
                      <m:sSubPr>
                        <m:ctrlPr>
                          <a:rPr lang="en-US" altLang="zh-CN" sz="3600" b="0" i="1" smtClean="0">
                            <a:latin typeface="Cambria Math" panose="02040503050406030204" pitchFamily="18" charset="0"/>
                            <a:ea typeface="Cambria Math" panose="02040503050406030204" pitchFamily="18" charset="0"/>
                          </a:rPr>
                        </m:ctrlPr>
                      </m:sSubPr>
                      <m:e>
                        <m:r>
                          <a:rPr lang="en-US" altLang="zh-CN" sz="3600" b="0" i="1" smtClean="0">
                            <a:latin typeface="Cambria Math" panose="02040503050406030204" pitchFamily="18" charset="0"/>
                            <a:ea typeface="Cambria Math" panose="02040503050406030204" pitchFamily="18" charset="0"/>
                          </a:rPr>
                          <m:t>𝛼</m:t>
                        </m:r>
                      </m:e>
                      <m:sub>
                        <m:r>
                          <a:rPr lang="en-US" altLang="zh-CN" sz="3600" b="0" i="1" smtClean="0">
                            <a:latin typeface="Cambria Math" panose="02040503050406030204" pitchFamily="18" charset="0"/>
                            <a:ea typeface="Cambria Math" panose="02040503050406030204" pitchFamily="18" charset="0"/>
                          </a:rPr>
                          <m:t>𝑖</m:t>
                        </m:r>
                      </m:sub>
                    </m:sSub>
                    <m:r>
                      <a:rPr lang="en-US" altLang="zh-CN" sz="3600" b="0" i="1" smtClean="0">
                        <a:latin typeface="Cambria Math" panose="02040503050406030204" pitchFamily="18" charset="0"/>
                        <a:ea typeface="Cambria Math" panose="02040503050406030204" pitchFamily="18" charset="0"/>
                      </a:rPr>
                      <m:t>←</m:t>
                    </m:r>
                    <m:sSub>
                      <m:sSubPr>
                        <m:ctrlPr>
                          <a:rPr lang="en-US" altLang="zh-CN" sz="3600" b="0" i="1" smtClean="0">
                            <a:latin typeface="Cambria Math" panose="02040503050406030204" pitchFamily="18" charset="0"/>
                            <a:ea typeface="Cambria Math" panose="02040503050406030204" pitchFamily="18" charset="0"/>
                          </a:rPr>
                        </m:ctrlPr>
                      </m:sSubPr>
                      <m:e>
                        <m:r>
                          <a:rPr lang="en-US" altLang="zh-CN" sz="3600" b="0" i="1" smtClean="0">
                            <a:latin typeface="Cambria Math" panose="02040503050406030204" pitchFamily="18" charset="0"/>
                            <a:ea typeface="Cambria Math" panose="02040503050406030204" pitchFamily="18" charset="0"/>
                          </a:rPr>
                          <m:t>𝛼</m:t>
                        </m:r>
                      </m:e>
                      <m:sub>
                        <m:r>
                          <a:rPr lang="en-US" altLang="zh-CN" sz="3600" b="0" i="1" smtClean="0">
                            <a:latin typeface="Cambria Math" panose="02040503050406030204" pitchFamily="18" charset="0"/>
                            <a:ea typeface="Cambria Math" panose="02040503050406030204" pitchFamily="18" charset="0"/>
                          </a:rPr>
                          <m:t>𝑖</m:t>
                        </m:r>
                        <m:r>
                          <a:rPr lang="en-US" altLang="zh-CN" sz="3600" b="0" i="1" smtClean="0">
                            <a:latin typeface="Cambria Math" panose="02040503050406030204" pitchFamily="18" charset="0"/>
                            <a:ea typeface="Cambria Math" panose="02040503050406030204" pitchFamily="18" charset="0"/>
                          </a:rPr>
                          <m:t>−1</m:t>
                        </m:r>
                      </m:sub>
                    </m:sSub>
                    <m:r>
                      <a:rPr lang="en-US" altLang="zh-CN" sz="3600" b="0" i="1" smtClean="0">
                        <a:latin typeface="Cambria Math" panose="02040503050406030204" pitchFamily="18" charset="0"/>
                        <a:ea typeface="Cambria Math" panose="02040503050406030204" pitchFamily="18" charset="0"/>
                      </a:rPr>
                      <m:t>+</m:t>
                    </m:r>
                    <m:r>
                      <a:rPr lang="en-US" altLang="zh-CN" sz="3600" b="0" i="1" smtClean="0">
                        <a:latin typeface="Cambria Math" panose="02040503050406030204" pitchFamily="18" charset="0"/>
                        <a:ea typeface="Cambria Math" panose="02040503050406030204" pitchFamily="18" charset="0"/>
                      </a:rPr>
                      <m:t>𝜂</m:t>
                    </m:r>
                    <m:r>
                      <a:rPr lang="en-US" altLang="zh-CN" sz="3600" b="0" i="1" smtClean="0">
                        <a:latin typeface="Cambria Math" panose="02040503050406030204" pitchFamily="18" charset="0"/>
                        <a:ea typeface="Cambria Math" panose="02040503050406030204" pitchFamily="18" charset="0"/>
                      </a:rPr>
                      <m:t>      </m:t>
                    </m:r>
                    <m:r>
                      <a:rPr lang="en-US" altLang="zh-CN" sz="3600" b="0" i="1" smtClean="0">
                        <a:latin typeface="Cambria Math" panose="02040503050406030204" pitchFamily="18" charset="0"/>
                        <a:ea typeface="Cambria Math" panose="02040503050406030204" pitchFamily="18" charset="0"/>
                      </a:rPr>
                      <m:t>𝑏</m:t>
                    </m:r>
                    <m:r>
                      <a:rPr lang="en-US" altLang="zh-CN" sz="3600" b="0" i="1" smtClean="0">
                        <a:latin typeface="Cambria Math" panose="02040503050406030204" pitchFamily="18" charset="0"/>
                        <a:ea typeface="Cambria Math" panose="02040503050406030204" pitchFamily="18" charset="0"/>
                      </a:rPr>
                      <m:t>←</m:t>
                    </m:r>
                    <m:sSub>
                      <m:sSubPr>
                        <m:ctrlPr>
                          <a:rPr lang="en-US" altLang="zh-CN" sz="3600" b="0" i="1" smtClean="0">
                            <a:latin typeface="Cambria Math" panose="02040503050406030204" pitchFamily="18" charset="0"/>
                            <a:ea typeface="Cambria Math" panose="02040503050406030204" pitchFamily="18" charset="0"/>
                          </a:rPr>
                        </m:ctrlPr>
                      </m:sSubPr>
                      <m:e>
                        <m:r>
                          <a:rPr lang="en-US" altLang="zh-CN" sz="3600" b="0" i="1" smtClean="0">
                            <a:latin typeface="Cambria Math" panose="02040503050406030204" pitchFamily="18" charset="0"/>
                            <a:ea typeface="Cambria Math" panose="02040503050406030204" pitchFamily="18" charset="0"/>
                          </a:rPr>
                          <m:t>𝑏</m:t>
                        </m:r>
                      </m:e>
                      <m:sub>
                        <m:r>
                          <a:rPr lang="en-US" altLang="zh-CN" sz="3600" b="0" i="1" smtClean="0">
                            <a:latin typeface="Cambria Math" panose="02040503050406030204" pitchFamily="18" charset="0"/>
                            <a:ea typeface="Cambria Math" panose="02040503050406030204" pitchFamily="18" charset="0"/>
                          </a:rPr>
                          <m:t>𝑖</m:t>
                        </m:r>
                        <m:r>
                          <a:rPr lang="en-US" altLang="zh-CN" sz="3600" b="0" i="1" smtClean="0">
                            <a:latin typeface="Cambria Math" panose="02040503050406030204" pitchFamily="18" charset="0"/>
                            <a:ea typeface="Cambria Math" panose="02040503050406030204" pitchFamily="18" charset="0"/>
                          </a:rPr>
                          <m:t>−1</m:t>
                        </m:r>
                      </m:sub>
                    </m:sSub>
                    <m:r>
                      <a:rPr lang="en-US" altLang="zh-CN" sz="3600" b="0" i="1" smtClean="0">
                        <a:latin typeface="Cambria Math" panose="02040503050406030204" pitchFamily="18" charset="0"/>
                        <a:ea typeface="Cambria Math" panose="02040503050406030204" pitchFamily="18" charset="0"/>
                      </a:rPr>
                      <m:t>+</m:t>
                    </m:r>
                    <m:sSub>
                      <m:sSubPr>
                        <m:ctrlPr>
                          <a:rPr lang="en-US" altLang="zh-CN" sz="3600" b="0" i="1" smtClean="0">
                            <a:latin typeface="Cambria Math" panose="02040503050406030204" pitchFamily="18" charset="0"/>
                            <a:ea typeface="Cambria Math" panose="02040503050406030204" pitchFamily="18" charset="0"/>
                          </a:rPr>
                        </m:ctrlPr>
                      </m:sSubPr>
                      <m:e>
                        <m:r>
                          <a:rPr lang="en-US" altLang="zh-CN" sz="3600" b="0" i="1" smtClean="0">
                            <a:latin typeface="Cambria Math" panose="02040503050406030204" pitchFamily="18" charset="0"/>
                            <a:ea typeface="Cambria Math" panose="02040503050406030204" pitchFamily="18" charset="0"/>
                          </a:rPr>
                          <m:t>𝑦</m:t>
                        </m:r>
                      </m:e>
                      <m:sub>
                        <m:r>
                          <a:rPr lang="en-US" altLang="zh-CN" sz="3600" b="0" i="1" smtClean="0">
                            <a:latin typeface="Cambria Math" panose="02040503050406030204" pitchFamily="18" charset="0"/>
                            <a:ea typeface="Cambria Math" panose="02040503050406030204" pitchFamily="18" charset="0"/>
                          </a:rPr>
                          <m:t>𝑖</m:t>
                        </m:r>
                      </m:sub>
                    </m:sSub>
                  </m:oMath>
                </a14:m>
                <a:r>
                  <a:rPr lang="en-US" altLang="zh-CN" sz="3600" b="0" dirty="0" smtClean="0">
                    <a:ea typeface="Cambria Math" panose="02040503050406030204" pitchFamily="18" charset="0"/>
                  </a:rPr>
                  <a:t> </a:t>
                </a:r>
              </a:p>
              <a:p>
                <a:pPr marL="0" indent="0" algn="ctr">
                  <a:buNone/>
                </a:pPr>
                <a:endParaRPr lang="en-US" altLang="zh-CN" sz="2400" b="0" dirty="0" smtClean="0">
                  <a:ea typeface="Cambria Math" panose="02040503050406030204" pitchFamily="18" charset="0"/>
                </a:endParaRPr>
              </a:p>
              <a:p>
                <a:r>
                  <a:rPr lang="zh-CN" altLang="en-US" sz="2400" dirty="0">
                    <a:ea typeface="Cambria Math" panose="02040503050406030204" pitchFamily="18" charset="0"/>
                  </a:rPr>
                  <a:t>代入 </a:t>
                </a:r>
                <a14:m>
                  <m:oMath xmlns:m="http://schemas.openxmlformats.org/officeDocument/2006/math">
                    <m:r>
                      <a:rPr lang="en-US" altLang="zh-CN" sz="2400">
                        <a:ea typeface="Cambria Math" panose="02040503050406030204" pitchFamily="18" charset="0"/>
                      </a:rPr>
                      <m:t>𝑤</m:t>
                    </m:r>
                    <m:r>
                      <a:rPr lang="en-US" altLang="zh-CN" sz="2400">
                        <a:ea typeface="Cambria Math" panose="02040503050406030204" pitchFamily="18" charset="0"/>
                      </a:rPr>
                      <m:t> </m:t>
                    </m:r>
                    <m:r>
                      <a:rPr lang="zh-CN" altLang="en-US" sz="2400">
                        <a:ea typeface="Cambria Math" panose="02040503050406030204" pitchFamily="18" charset="0"/>
                      </a:rPr>
                      <m:t>和</m:t>
                    </m:r>
                  </m:oMath>
                </a14:m>
                <a:r>
                  <a:rPr lang="zh-CN" altLang="en-US" sz="2400" dirty="0">
                    <a:ea typeface="Cambria Math" panose="02040503050406030204" pitchFamily="18" charset="0"/>
                  </a:rPr>
                  <a:t> </a:t>
                </a:r>
                <a14:m>
                  <m:oMath xmlns:m="http://schemas.openxmlformats.org/officeDocument/2006/math">
                    <m:r>
                      <a:rPr lang="en-US" altLang="zh-CN" sz="2400" dirty="0">
                        <a:ea typeface="Cambria Math" panose="02040503050406030204" pitchFamily="18" charset="0"/>
                      </a:rPr>
                      <m:t>𝑏</m:t>
                    </m:r>
                  </m:oMath>
                </a14:m>
                <a:r>
                  <a:rPr lang="zh-CN" altLang="en-US" sz="2400" dirty="0">
                    <a:ea typeface="Cambria Math" panose="02040503050406030204" pitchFamily="18" charset="0"/>
                  </a:rPr>
                  <a:t> 的公式，得感知机</a:t>
                </a:r>
                <a:endParaRPr lang="en-US" altLang="zh-CN" sz="2400" dirty="0">
                  <a:ea typeface="Cambria Math" panose="02040503050406030204" pitchFamily="18" charset="0"/>
                </a:endParaRPr>
              </a:p>
              <a:p>
                <a:endParaRPr lang="en-US" altLang="zh-CN" sz="2000" dirty="0">
                  <a:ea typeface="Cambria Math" panose="02040503050406030204" pitchFamily="18" charset="0"/>
                </a:endParaRPr>
              </a:p>
              <a:p>
                <a:pPr marL="0" indent="0" algn="ctr">
                  <a:buNone/>
                </a:pPr>
                <a:r>
                  <a:rPr lang="zh-CN" altLang="en-US" sz="2400" dirty="0" smtClean="0">
                    <a:ea typeface="Cambria Math" panose="02040503050406030204" pitchFamily="18" charset="0"/>
                  </a:rPr>
                  <a:t>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𝑓</m:t>
                    </m:r>
                    <m:d>
                      <m:dPr>
                        <m:ctrlPr>
                          <a:rPr lang="en-US" altLang="zh-CN" sz="2400" b="0" i="1" smtClean="0">
                            <a:latin typeface="Cambria Math" panose="02040503050406030204" pitchFamily="18" charset="0"/>
                            <a:ea typeface="Cambria Math" panose="02040503050406030204" pitchFamily="18" charset="0"/>
                          </a:rPr>
                        </m:ctrlPr>
                      </m:dPr>
                      <m:e>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𝑖</m:t>
                            </m:r>
                          </m:sub>
                        </m:sSub>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𝑠𝑖𝑔𝑛</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𝑤</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𝑖</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𝑏</m:t>
                        </m:r>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𝑠𝑖𝑔𝑛</m:t>
                    </m:r>
                    <m:r>
                      <a:rPr lang="en-US" altLang="zh-CN" sz="2400" b="0" i="1" smtClean="0">
                        <a:latin typeface="Cambria Math" panose="02040503050406030204" pitchFamily="18" charset="0"/>
                        <a:ea typeface="Cambria Math" panose="02040503050406030204" pitchFamily="18" charset="0"/>
                      </a:rPr>
                      <m:t>(</m:t>
                    </m:r>
                    <m:nary>
                      <m:naryPr>
                        <m:chr m:val="∑"/>
                        <m:ctrlPr>
                          <a:rPr lang="en-US" altLang="zh-CN" sz="2400" b="0" i="1" smtClean="0">
                            <a:latin typeface="Cambria Math" panose="02040503050406030204" pitchFamily="18" charset="0"/>
                            <a:ea typeface="Cambria Math" panose="02040503050406030204" pitchFamily="18" charset="0"/>
                          </a:rPr>
                        </m:ctrlPr>
                      </m:naryPr>
                      <m:sub>
                        <m:r>
                          <m:rPr>
                            <m:brk m:alnAt="23"/>
                          </m:rPr>
                          <a:rPr lang="en-US" altLang="zh-CN" sz="2400" b="0" i="1" smtClean="0">
                            <a:latin typeface="Cambria Math" panose="02040503050406030204" pitchFamily="18" charset="0"/>
                            <a:ea typeface="Cambria Math" panose="02040503050406030204" pitchFamily="18" charset="0"/>
                          </a:rPr>
                          <m:t>𝑗</m:t>
                        </m:r>
                        <m:r>
                          <a:rPr lang="en-US" altLang="zh-CN" sz="2400" b="0" i="1" smtClean="0">
                            <a:latin typeface="Cambria Math" panose="02040503050406030204" pitchFamily="18" charset="0"/>
                            <a:ea typeface="Cambria Math" panose="02040503050406030204" pitchFamily="18" charset="0"/>
                          </a:rPr>
                          <m:t>=1</m:t>
                        </m:r>
                      </m:sub>
                      <m:sup>
                        <m:r>
                          <a:rPr lang="en-US" altLang="zh-CN" sz="2400" b="0" i="1" smtClean="0">
                            <a:latin typeface="Cambria Math" panose="02040503050406030204" pitchFamily="18" charset="0"/>
                            <a:ea typeface="Cambria Math" panose="02040503050406030204" pitchFamily="18" charset="0"/>
                          </a:rPr>
                          <m:t>𝑁</m:t>
                        </m:r>
                      </m:sup>
                      <m:e>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𝛼</m:t>
                            </m:r>
                          </m:e>
                          <m:sub>
                            <m:r>
                              <a:rPr lang="en-US" altLang="zh-CN" sz="2400" b="0" i="1" smtClean="0">
                                <a:latin typeface="Cambria Math" panose="02040503050406030204" pitchFamily="18" charset="0"/>
                                <a:ea typeface="Cambria Math" panose="02040503050406030204" pitchFamily="18" charset="0"/>
                              </a:rPr>
                              <m:t>𝑗</m:t>
                            </m:r>
                          </m:sub>
                        </m:sSub>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𝑦</m:t>
                            </m:r>
                          </m:e>
                          <m:sub>
                            <m:r>
                              <a:rPr lang="en-US" altLang="zh-CN" sz="2400" b="0" i="1" smtClean="0">
                                <a:latin typeface="Cambria Math" panose="02040503050406030204" pitchFamily="18" charset="0"/>
                                <a:ea typeface="Cambria Math" panose="02040503050406030204" pitchFamily="18" charset="0"/>
                              </a:rPr>
                              <m:t>𝑗</m:t>
                            </m:r>
                          </m:sub>
                        </m:sSub>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𝑗</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𝑖</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𝑏</m:t>
                        </m:r>
                        <m:r>
                          <a:rPr lang="en-US" altLang="zh-CN" sz="2400" b="0" i="1" smtClean="0">
                            <a:latin typeface="Cambria Math" panose="02040503050406030204" pitchFamily="18" charset="0"/>
                            <a:ea typeface="Cambria Math" panose="02040503050406030204" pitchFamily="18" charset="0"/>
                          </a:rPr>
                          <m:t>)</m:t>
                        </m:r>
                      </m:e>
                    </m:nary>
                  </m:oMath>
                </a14:m>
                <a:endParaRPr lang="en-US" altLang="zh-CN" sz="2000" b="0" dirty="0" smtClean="0">
                  <a:ea typeface="Cambria Math" panose="02040503050406030204" pitchFamily="18" charset="0"/>
                </a:endParaRPr>
              </a:p>
              <a:p>
                <a:pPr marL="0" indent="0" algn="ctr">
                  <a:buNone/>
                </a:pPr>
                <a:endParaRPr lang="en-US" altLang="zh-CN" sz="2000" b="0" dirty="0" smtClean="0">
                  <a:ea typeface="Cambria Math" panose="02040503050406030204" pitchFamily="18" charset="0"/>
                </a:endParaRPr>
              </a:p>
              <a:p>
                <a:pPr marL="0" indent="0" algn="ctr">
                  <a:buNone/>
                </a:pPr>
                <a:r>
                  <a:rPr lang="en-US" altLang="zh-CN" sz="2400" dirty="0" smtClean="0">
                    <a:ea typeface="Cambria Math" panose="02040503050406030204" pitchFamily="18" charset="0"/>
                  </a:rPr>
                  <a:t>Gram </a:t>
                </a:r>
                <a:r>
                  <a:rPr lang="zh-CN" altLang="en-US" sz="2400" dirty="0" smtClean="0">
                    <a:ea typeface="Cambria Math" panose="02040503050406030204" pitchFamily="18" charset="0"/>
                  </a:rPr>
                  <a:t>矩阵</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𝐺</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d>
                          <m:dPr>
                            <m:begChr m:val="["/>
                            <m:endChr m:val="]"/>
                            <m:ctrlPr>
                              <a:rPr lang="en-US" altLang="zh-CN" sz="2400" b="0" i="1" smtClean="0">
                                <a:latin typeface="Cambria Math" panose="02040503050406030204" pitchFamily="18" charset="0"/>
                                <a:ea typeface="Cambria Math" panose="02040503050406030204" pitchFamily="18" charset="0"/>
                              </a:rPr>
                            </m:ctrlPr>
                          </m:dPr>
                          <m:e>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𝑗</m:t>
                                </m:r>
                              </m:sub>
                            </m:sSub>
                          </m:e>
                        </m:d>
                      </m:e>
                      <m:sub>
                        <m:r>
                          <a:rPr lang="en-US" altLang="zh-CN" sz="2400" b="0" i="1" smtClean="0">
                            <a:latin typeface="Cambria Math" panose="02040503050406030204" pitchFamily="18" charset="0"/>
                            <a:ea typeface="Cambria Math" panose="02040503050406030204" pitchFamily="18" charset="0"/>
                          </a:rPr>
                          <m:t>𝑁</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𝑁</m:t>
                        </m:r>
                      </m:sub>
                    </m:sSub>
                  </m:oMath>
                </a14:m>
                <a:endParaRPr lang="en-US" altLang="zh-CN" sz="2000" dirty="0" smtClean="0">
                  <a:ea typeface="Cambria Math" panose="02040503050406030204" pitchFamily="18" charset="0"/>
                </a:endParaRPr>
              </a:p>
              <a:p>
                <a:r>
                  <a:rPr lang="zh-CN" altLang="en-US" sz="2000" dirty="0" smtClean="0">
                    <a:ea typeface="Cambria Math" panose="02040503050406030204" pitchFamily="18" charset="0"/>
                  </a:rPr>
                  <a:t> </a:t>
                </a:r>
                <a:r>
                  <a:rPr lang="zh-CN" altLang="en-US" sz="2400" dirty="0">
                    <a:ea typeface="Cambria Math" panose="02040503050406030204" pitchFamily="18" charset="0"/>
                  </a:rPr>
                  <a:t>      对偶形式相比原始形式，大大提升了计算效率。</a:t>
                </a:r>
                <a:endParaRPr lang="en-US" altLang="zh-CN" sz="2400" dirty="0">
                  <a:ea typeface="Cambria Math" panose="02040503050406030204" pitchFamily="18" charset="0"/>
                </a:endParaRPr>
              </a:p>
              <a:p>
                <a:pPr marL="0" indent="0">
                  <a:buNone/>
                </a:pPr>
                <a:r>
                  <a:rPr lang="en-US" altLang="zh-CN" sz="2000" dirty="0">
                    <a:ea typeface="Cambria Math" panose="02040503050406030204" pitchFamily="18" charset="0"/>
                  </a:rPr>
                  <a:t>	</a:t>
                </a:r>
                <a:endParaRPr lang="en-US" altLang="zh-CN" sz="2000" dirty="0" smtClean="0">
                  <a:ea typeface="Cambria Math" panose="020405030504060302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55984" y="1220162"/>
                <a:ext cx="8343900" cy="5154615"/>
              </a:xfrm>
              <a:blipFill>
                <a:blip r:embed="rId3"/>
                <a:stretch>
                  <a:fillRect l="-1023" t="-2009"/>
                </a:stretch>
              </a:blipFill>
            </p:spPr>
            <p:txBody>
              <a:bodyPr/>
              <a:lstStyle/>
              <a:p>
                <a:r>
                  <a:rPr lang="zh-CN" altLang="en-US">
                    <a:noFill/>
                  </a:rPr>
                  <a:t> </a:t>
                </a:r>
              </a:p>
            </p:txBody>
          </p:sp>
        </mc:Fallback>
      </mc:AlternateContent>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1119198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预备知识</a:t>
            </a:r>
            <a:endParaRPr lang="zh-CN" altLang="en-US" dirty="0"/>
          </a:p>
        </p:txBody>
      </p:sp>
      <p:sp>
        <p:nvSpPr>
          <p:cNvPr id="3" name="内容占位符 2"/>
          <p:cNvSpPr>
            <a:spLocks noGrp="1"/>
          </p:cNvSpPr>
          <p:nvPr>
            <p:ph idx="1"/>
          </p:nvPr>
        </p:nvSpPr>
        <p:spPr>
          <a:xfrm>
            <a:off x="539552" y="1369388"/>
            <a:ext cx="8343900" cy="4856163"/>
          </a:xfrm>
        </p:spPr>
        <p:txBody>
          <a:bodyPr/>
          <a:lstStyle/>
          <a:p>
            <a:pPr>
              <a:lnSpc>
                <a:spcPct val="130000"/>
              </a:lnSpc>
            </a:pPr>
            <a:r>
              <a:rPr lang="zh-CN" altLang="en-US" dirty="0" smtClean="0"/>
              <a:t>统计学习</a:t>
            </a:r>
            <a:r>
              <a:rPr lang="zh-CN" altLang="en-US" dirty="0">
                <a:solidFill>
                  <a:srgbClr val="FF0000"/>
                </a:solidFill>
              </a:rPr>
              <a:t>定义</a:t>
            </a:r>
            <a:r>
              <a:rPr lang="zh-CN" altLang="en-US" dirty="0" smtClean="0"/>
              <a:t>：关于计算机基于</a:t>
            </a:r>
            <a:r>
              <a:rPr lang="zh-CN" altLang="en-US" b="1" dirty="0" smtClean="0"/>
              <a:t>数据</a:t>
            </a:r>
            <a:r>
              <a:rPr lang="zh-CN" altLang="en-US" dirty="0" smtClean="0"/>
              <a:t>构建</a:t>
            </a:r>
            <a:r>
              <a:rPr lang="zh-CN" altLang="en-US" b="1" dirty="0" smtClean="0"/>
              <a:t>统计模型</a:t>
            </a:r>
            <a:r>
              <a:rPr lang="zh-CN" altLang="en-US" dirty="0" smtClean="0"/>
              <a:t>并运用模型对数据进行</a:t>
            </a:r>
            <a:r>
              <a:rPr lang="zh-CN" altLang="en-US" b="1" dirty="0" smtClean="0"/>
              <a:t>预测和分析</a:t>
            </a:r>
            <a:r>
              <a:rPr lang="zh-CN" altLang="en-US" dirty="0" smtClean="0"/>
              <a:t>的学科。</a:t>
            </a:r>
            <a:endParaRPr lang="en-US" altLang="zh-CN" dirty="0" smtClean="0"/>
          </a:p>
          <a:p>
            <a:pPr>
              <a:lnSpc>
                <a:spcPct val="130000"/>
              </a:lnSpc>
            </a:pPr>
            <a:r>
              <a:rPr lang="zh-CN" altLang="en-US" dirty="0" smtClean="0"/>
              <a:t>统计</a:t>
            </a:r>
            <a:r>
              <a:rPr lang="zh-CN" altLang="en-US" dirty="0" smtClean="0"/>
              <a:t>学习</a:t>
            </a:r>
            <a:r>
              <a:rPr lang="zh-CN" altLang="en-US" dirty="0" smtClean="0">
                <a:solidFill>
                  <a:srgbClr val="FF0000"/>
                </a:solidFill>
              </a:rPr>
              <a:t>对象</a:t>
            </a:r>
            <a:r>
              <a:rPr lang="zh-CN" altLang="en-US" dirty="0" smtClean="0"/>
              <a:t>：</a:t>
            </a:r>
            <a:r>
              <a:rPr lang="zh-CN" altLang="en-US" dirty="0" smtClean="0"/>
              <a:t>数据</a:t>
            </a:r>
            <a:endParaRPr lang="en-US" altLang="zh-CN" dirty="0"/>
          </a:p>
          <a:p>
            <a:pPr>
              <a:lnSpc>
                <a:spcPct val="130000"/>
              </a:lnSpc>
            </a:pPr>
            <a:r>
              <a:rPr lang="zh-CN" altLang="en-US" dirty="0"/>
              <a:t>统计学习</a:t>
            </a:r>
            <a:r>
              <a:rPr lang="zh-CN" altLang="en-US" dirty="0">
                <a:solidFill>
                  <a:srgbClr val="FF0000"/>
                </a:solidFill>
              </a:rPr>
              <a:t>假设</a:t>
            </a:r>
            <a:r>
              <a:rPr lang="zh-CN" altLang="en-US" dirty="0"/>
              <a:t>：数据具有一定的</a:t>
            </a:r>
            <a:r>
              <a:rPr lang="zh-CN" altLang="en-US" b="1" dirty="0"/>
              <a:t>统计</a:t>
            </a:r>
            <a:r>
              <a:rPr lang="zh-CN" altLang="en-US" b="1" dirty="0" smtClean="0"/>
              <a:t>规律性</a:t>
            </a:r>
            <a:endParaRPr lang="en-US" altLang="zh-CN" dirty="0" smtClean="0"/>
          </a:p>
          <a:p>
            <a:pPr>
              <a:lnSpc>
                <a:spcPct val="130000"/>
              </a:lnSpc>
            </a:pPr>
            <a:r>
              <a:rPr lang="zh-CN" altLang="en-US" dirty="0"/>
              <a:t>统计</a:t>
            </a:r>
            <a:r>
              <a:rPr lang="zh-CN" altLang="en-US" dirty="0" smtClean="0"/>
              <a:t>学习</a:t>
            </a:r>
            <a:r>
              <a:rPr lang="zh-CN" altLang="en-US" dirty="0" smtClean="0">
                <a:solidFill>
                  <a:srgbClr val="FF0000"/>
                </a:solidFill>
              </a:rPr>
              <a:t>目的</a:t>
            </a:r>
            <a:r>
              <a:rPr lang="zh-CN" altLang="en-US" dirty="0" smtClean="0"/>
              <a:t>：对数据的预测与分析</a:t>
            </a:r>
            <a:endParaRPr lang="en-US" altLang="zh-CN" dirty="0" smtClean="0"/>
          </a:p>
          <a:p>
            <a:pPr>
              <a:lnSpc>
                <a:spcPct val="130000"/>
              </a:lnSpc>
            </a:pPr>
            <a:endParaRPr lang="en-US" altLang="zh-CN" dirty="0" smtClean="0"/>
          </a:p>
          <a:p>
            <a:pPr>
              <a:lnSpc>
                <a:spcPct val="130000"/>
              </a:lnSpc>
            </a:pPr>
            <a:endParaRPr lang="en-US" altLang="zh-CN" dirty="0"/>
          </a:p>
        </p:txBody>
      </p:sp>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38060154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对偶形式</a:t>
            </a:r>
            <a:endParaRPr lang="zh-CN" altLang="en-US" dirty="0"/>
          </a:p>
        </p:txBody>
      </p:sp>
      <p:sp>
        <p:nvSpPr>
          <p:cNvPr id="3" name="内容占位符 2"/>
          <p:cNvSpPr>
            <a:spLocks noGrp="1"/>
          </p:cNvSpPr>
          <p:nvPr>
            <p:ph idx="1"/>
          </p:nvPr>
        </p:nvSpPr>
        <p:spPr>
          <a:xfrm>
            <a:off x="683568" y="1340631"/>
            <a:ext cx="8343900" cy="5154615"/>
          </a:xfrm>
        </p:spPr>
        <p:txBody>
          <a:bodyPr/>
          <a:lstStyle/>
          <a:p>
            <a:r>
              <a:rPr lang="zh-CN" altLang="en-US" sz="4000" dirty="0" smtClean="0">
                <a:ea typeface="Cambria Math" panose="02040503050406030204" pitchFamily="18" charset="0"/>
              </a:rPr>
              <a:t>局限</a:t>
            </a:r>
            <a:endParaRPr lang="en-US" altLang="zh-CN" sz="4000" dirty="0" smtClean="0">
              <a:ea typeface="Cambria Math" panose="02040503050406030204" pitchFamily="18" charset="0"/>
            </a:endParaRPr>
          </a:p>
          <a:p>
            <a:endParaRPr lang="en-US" altLang="zh-CN" sz="4000" dirty="0" smtClean="0">
              <a:ea typeface="Cambria Math" panose="02040503050406030204" pitchFamily="18" charset="0"/>
            </a:endParaRPr>
          </a:p>
        </p:txBody>
      </p:sp>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pic>
        <p:nvPicPr>
          <p:cNvPr id="3074" name="Picture 2" descr="https://2-im.guokr.com/MQcAyPym11Y8o21I6Ao1ut6ra9teM2pXFWuvP7I46QIAAQAAAAEAAEp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148" y="1473723"/>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3-im.guokr.com/TGmjCL9_b9PClnQgv_7_zZKQbjxdZ1nodmQhDYxeztkAAQAAAAEAAEpQ.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8477" y="1473723"/>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任务：二分类</a:t>
                </a:r>
                <a:endParaRPr lang="en-US" altLang="zh-CN" dirty="0" smtClean="0"/>
              </a:p>
              <a:p>
                <a:r>
                  <a:rPr lang="zh-CN" altLang="en-US" dirty="0" smtClean="0"/>
                  <a:t>假设：数据集线性可分</a:t>
                </a:r>
                <a:endParaRPr lang="en-US" altLang="zh-CN" dirty="0" smtClean="0"/>
              </a:p>
              <a:p>
                <a:r>
                  <a:rPr lang="zh-CN" altLang="en-US" dirty="0" smtClean="0"/>
                  <a:t>假设空间：所有线性分类器 </a:t>
                </a:r>
                <a:endParaRPr lang="en-US" altLang="zh-CN" b="0" i="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m:t>
                      </m:r>
                    </m:oMath>
                  </m:oMathPara>
                </a14:m>
                <a:endParaRPr lang="en-US" altLang="zh-CN" b="0" dirty="0" smtClean="0">
                  <a:ea typeface="Cambria Math" panose="02040503050406030204" pitchFamily="18" charset="0"/>
                </a:endParaRPr>
              </a:p>
              <a:p>
                <a:r>
                  <a:rPr lang="zh-CN" altLang="en-US" dirty="0" smtClean="0"/>
                  <a:t>策略：</a:t>
                </a:r>
                <a:endParaRPr lang="en-US" altLang="zh-CN" dirty="0" smtClean="0"/>
              </a:p>
              <a:p>
                <a:endParaRPr lang="en-US" altLang="zh-CN" dirty="0" smtClean="0"/>
              </a:p>
              <a:p>
                <a:endParaRPr lang="en-US" altLang="zh-CN" dirty="0" smtClean="0"/>
              </a:p>
              <a:p>
                <a:r>
                  <a:rPr lang="zh-CN" altLang="en-US" dirty="0" smtClean="0"/>
                  <a:t>算法：梯度下降法</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15" t="-2133"/>
                </a:stretch>
              </a:blipFill>
            </p:spPr>
            <p:txBody>
              <a:bodyPr/>
              <a:lstStyle/>
              <a:p>
                <a:r>
                  <a:rPr lang="zh-CN" altLang="en-US">
                    <a:noFill/>
                  </a:rPr>
                  <a:t> </a:t>
                </a:r>
              </a:p>
            </p:txBody>
          </p:sp>
        </mc:Fallback>
      </mc:AlternateContent>
      <p:sp>
        <p:nvSpPr>
          <p:cNvPr id="4" name="页脚占位符 3"/>
          <p:cNvSpPr>
            <a:spLocks noGrp="1"/>
          </p:cNvSpPr>
          <p:nvPr>
            <p:ph type="ftr" sz="quarter" idx="10"/>
          </p:nvPr>
        </p:nvSpPr>
        <p:spPr/>
        <p:txBody>
          <a:bodyPr/>
          <a:lstStyle/>
          <a:p>
            <a:r>
              <a:rPr lang="en-GB" altLang="en-US" smtClean="0"/>
              <a:t>© </a:t>
            </a:r>
            <a:r>
              <a:rPr lang="en-GB" altLang="zh-CN" smtClean="0"/>
              <a:t>2019</a:t>
            </a:r>
            <a:r>
              <a:rPr lang="en-GB" altLang="en-US" smtClean="0"/>
              <a:t> </a:t>
            </a:r>
            <a:r>
              <a:rPr lang="en-GB" altLang="zh-CN" smtClean="0"/>
              <a:t>BUPT DSSC             </a:t>
            </a:r>
            <a:r>
              <a:rPr lang="zh-CN" altLang="en-GB" smtClean="0"/>
              <a:t>北京邮电大学 </a:t>
            </a:r>
            <a:r>
              <a:rPr lang="zh-CN" altLang="en-US" smtClean="0"/>
              <a:t>数据科学与服务</a:t>
            </a:r>
            <a:r>
              <a:rPr lang="zh-CN" altLang="en-GB" smtClean="0"/>
              <a:t>中心</a:t>
            </a:r>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1979613" y="4293096"/>
                <a:ext cx="6606480" cy="703782"/>
              </a:xfrm>
              <a:prstGeom prst="rect">
                <a:avLst/>
              </a:prstGeom>
            </p:spPr>
            <p:txBody>
              <a:bodyPr wrap="square">
                <a:spAutoFit/>
              </a:bodyPr>
              <a:lstStyle/>
              <a:p>
                <a14:m>
                  <m:oMath xmlns:m="http://schemas.openxmlformats.org/officeDocument/2006/math">
                    <m:r>
                      <a:rPr lang="en-US" altLang="zh-CN" sz="3200" i="1">
                        <a:latin typeface="Cambria Math" panose="02040503050406030204" pitchFamily="18" charset="0"/>
                      </a:rPr>
                      <m:t>𝐿𝑜𝑠𝑠</m:t>
                    </m:r>
                    <m:r>
                      <a:rPr lang="en-US" altLang="zh-CN" sz="3200" i="1">
                        <a:latin typeface="Cambria Math" panose="02040503050406030204" pitchFamily="18" charset="0"/>
                      </a:rPr>
                      <m:t>=</m:t>
                    </m:r>
                  </m:oMath>
                </a14:m>
                <a:r>
                  <a:rPr lang="en-US" altLang="zh-CN" sz="3200" dirty="0"/>
                  <a:t> </a:t>
                </a:r>
                <a14:m>
                  <m:oMath xmlns:m="http://schemas.openxmlformats.org/officeDocument/2006/math">
                    <m:r>
                      <a:rPr lang="en-US" altLang="zh-CN" sz="3200" b="0">
                        <a:latin typeface="Cambria Math" panose="02040503050406030204" pitchFamily="18" charset="0"/>
                      </a:rPr>
                      <m:t>−</m:t>
                    </m:r>
                    <m:f>
                      <m:fPr>
                        <m:ctrlPr>
                          <a:rPr lang="en-US" altLang="zh-CN" sz="3200" i="1">
                            <a:latin typeface="Cambria Math" panose="02040503050406030204" pitchFamily="18" charset="0"/>
                          </a:rPr>
                        </m:ctrlPr>
                      </m:fPr>
                      <m:num>
                        <m:r>
                          <a:rPr lang="en-US" altLang="zh-CN" sz="3200" i="1">
                            <a:latin typeface="Cambria Math" panose="02040503050406030204" pitchFamily="18" charset="0"/>
                          </a:rPr>
                          <m:t>1</m:t>
                        </m:r>
                      </m:num>
                      <m:den>
                        <m:r>
                          <a:rPr lang="en-US" altLang="zh-CN" sz="3200" i="1">
                            <a:latin typeface="Cambria Math" panose="02040503050406030204" pitchFamily="18" charset="0"/>
                            <a:ea typeface="Cambria Math" panose="02040503050406030204" pitchFamily="18" charset="0"/>
                          </a:rPr>
                          <m:t>∥</m:t>
                        </m:r>
                        <m:r>
                          <a:rPr lang="en-US" altLang="zh-CN" sz="3200" i="1">
                            <a:latin typeface="Cambria Math" panose="02040503050406030204" pitchFamily="18" charset="0"/>
                            <a:ea typeface="Cambria Math" panose="02040503050406030204" pitchFamily="18" charset="0"/>
                          </a:rPr>
                          <m:t>𝑤</m:t>
                        </m:r>
                        <m:r>
                          <a:rPr lang="en-US" altLang="zh-CN" sz="3200" i="1">
                            <a:latin typeface="Cambria Math" panose="02040503050406030204" pitchFamily="18" charset="0"/>
                            <a:ea typeface="Cambria Math" panose="02040503050406030204" pitchFamily="18" charset="0"/>
                          </a:rPr>
                          <m:t>∥</m:t>
                        </m:r>
                      </m:den>
                    </m:f>
                    <m:nary>
                      <m:naryPr>
                        <m:chr m:val="∑"/>
                        <m:supHide m:val="on"/>
                        <m:ctrlPr>
                          <a:rPr lang="en-US" altLang="zh-CN" sz="3200" i="1">
                            <a:latin typeface="Cambria Math" panose="02040503050406030204" pitchFamily="18" charset="0"/>
                          </a:rPr>
                        </m:ctrlPr>
                      </m:naryPr>
                      <m:sub>
                        <m:sSub>
                          <m:sSubPr>
                            <m:ctrlPr>
                              <a:rPr lang="en-US" altLang="zh-CN" sz="3200" i="1">
                                <a:latin typeface="Cambria Math" panose="02040503050406030204" pitchFamily="18" charset="0"/>
                              </a:rPr>
                            </m:ctrlPr>
                          </m:sSubPr>
                          <m:e>
                            <m:r>
                              <m:rPr>
                                <m:brk m:alnAt="7"/>
                              </m:rPr>
                              <a:rPr lang="en-US" altLang="zh-CN" sz="3200" i="1">
                                <a:latin typeface="Cambria Math" panose="02040503050406030204" pitchFamily="18" charset="0"/>
                              </a:rPr>
                              <m:t>𝑥</m:t>
                            </m:r>
                          </m:e>
                          <m:sub>
                            <m:r>
                              <m:rPr>
                                <m:brk m:alnAt="7"/>
                              </m:rPr>
                              <a:rPr lang="en-US" altLang="zh-CN" sz="3200" i="1">
                                <a:latin typeface="Cambria Math" panose="02040503050406030204" pitchFamily="18" charset="0"/>
                              </a:rPr>
                              <m:t>𝑖</m:t>
                            </m:r>
                          </m:sub>
                        </m:sSub>
                        <m:r>
                          <a:rPr lang="en-US" altLang="zh-CN" sz="3200" i="1">
                            <a:latin typeface="Cambria Math" panose="02040503050406030204" pitchFamily="18" charset="0"/>
                          </a:rPr>
                          <m:t>∈</m:t>
                        </m:r>
                        <m:r>
                          <a:rPr lang="en-US" altLang="zh-CN" sz="3200" i="1">
                            <a:latin typeface="Cambria Math" panose="02040503050406030204" pitchFamily="18" charset="0"/>
                          </a:rPr>
                          <m:t>𝑀</m:t>
                        </m:r>
                      </m:sub>
                      <m:sup/>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𝑦</m:t>
                            </m:r>
                          </m:e>
                          <m:sub>
                            <m:r>
                              <a:rPr lang="en-US" altLang="zh-CN" sz="3200" i="1">
                                <a:latin typeface="Cambria Math" panose="02040503050406030204" pitchFamily="18" charset="0"/>
                              </a:rPr>
                              <m:t>𝑖</m:t>
                            </m:r>
                          </m:sub>
                        </m:sSub>
                        <m:r>
                          <a:rPr lang="en-US" altLang="zh-CN" sz="3200" i="1">
                            <a:latin typeface="Cambria Math" panose="02040503050406030204" pitchFamily="18" charset="0"/>
                          </a:rPr>
                          <m:t>(</m:t>
                        </m:r>
                        <m:r>
                          <a:rPr lang="en-US" altLang="zh-CN" sz="3200" i="1">
                            <a:latin typeface="Cambria Math" panose="02040503050406030204" pitchFamily="18" charset="0"/>
                          </a:rPr>
                          <m:t>𝑤</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𝑥</m:t>
                            </m:r>
                          </m:e>
                          <m:sub>
                            <m:r>
                              <a:rPr lang="en-US" altLang="zh-CN" sz="3200" i="1">
                                <a:latin typeface="Cambria Math" panose="02040503050406030204" pitchFamily="18" charset="0"/>
                              </a:rPr>
                              <m:t>𝑖</m:t>
                            </m:r>
                          </m:sub>
                        </m:sSub>
                        <m:r>
                          <a:rPr lang="en-US" altLang="zh-CN" sz="3200" i="1">
                            <a:latin typeface="Cambria Math" panose="02040503050406030204" pitchFamily="18" charset="0"/>
                          </a:rPr>
                          <m:t>+</m:t>
                        </m:r>
                        <m:r>
                          <a:rPr lang="en-US" altLang="zh-CN" sz="3200" i="1">
                            <a:latin typeface="Cambria Math" panose="02040503050406030204" pitchFamily="18" charset="0"/>
                          </a:rPr>
                          <m:t>𝑏</m:t>
                        </m:r>
                        <m:r>
                          <a:rPr lang="en-US" altLang="zh-CN" sz="3200" i="1">
                            <a:latin typeface="Cambria Math" panose="02040503050406030204" pitchFamily="18" charset="0"/>
                          </a:rPr>
                          <m:t>)</m:t>
                        </m:r>
                      </m:e>
                    </m:nary>
                  </m:oMath>
                </a14:m>
                <a:endParaRPr lang="zh-CN" altLang="en-US" sz="3200" dirty="0"/>
              </a:p>
            </p:txBody>
          </p:sp>
        </mc:Choice>
        <mc:Fallback xmlns="">
          <p:sp>
            <p:nvSpPr>
              <p:cNvPr id="5" name="矩形 4"/>
              <p:cNvSpPr>
                <a:spLocks noRot="1" noChangeAspect="1" noMove="1" noResize="1" noEditPoints="1" noAdjustHandles="1" noChangeArrowheads="1" noChangeShapeType="1" noTextEdit="1"/>
              </p:cNvSpPr>
              <p:nvPr/>
            </p:nvSpPr>
            <p:spPr>
              <a:xfrm>
                <a:off x="1979613" y="4293096"/>
                <a:ext cx="6606480" cy="703782"/>
              </a:xfrm>
              <a:prstGeom prst="rect">
                <a:avLst/>
              </a:prstGeom>
              <a:blipFill>
                <a:blip r:embed="rId3"/>
                <a:stretch>
                  <a:fillRect t="-51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9550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3"/>
          </p:nvPr>
        </p:nvSpPr>
        <p:spPr>
          <a:xfrm>
            <a:off x="2123728" y="6564313"/>
            <a:ext cx="4464050" cy="293687"/>
          </a:xfrm>
        </p:spPr>
        <p:txBody>
          <a:bodyPr/>
          <a:lstStyle/>
          <a:p>
            <a:r>
              <a:rPr lang="en-GB" altLang="en-US" dirty="0" smtClean="0"/>
              <a:t>© </a:t>
            </a:r>
            <a:r>
              <a:rPr lang="en-GB" altLang="zh-CN" dirty="0" smtClean="0"/>
              <a:t>2019</a:t>
            </a:r>
            <a:r>
              <a:rPr lang="en-GB" altLang="en-US" dirty="0" smtClean="0"/>
              <a:t> </a:t>
            </a:r>
            <a:r>
              <a:rPr lang="en-GB" altLang="zh-CN" dirty="0" smtClean="0"/>
              <a:t>BUPT DSSC</a:t>
            </a:r>
            <a:endParaRPr lang="en-US" altLang="zh-CN" dirty="0"/>
          </a:p>
        </p:txBody>
      </p:sp>
      <p:sp>
        <p:nvSpPr>
          <p:cNvPr id="4" name="副标题 3"/>
          <p:cNvSpPr>
            <a:spLocks noGrp="1"/>
          </p:cNvSpPr>
          <p:nvPr>
            <p:ph type="subTitle" sz="quarter" idx="1"/>
          </p:nvPr>
        </p:nvSpPr>
        <p:spPr>
          <a:xfrm>
            <a:off x="1835696" y="2420888"/>
            <a:ext cx="5565906" cy="1069975"/>
          </a:xfrm>
        </p:spPr>
        <p:txBody>
          <a:bodyPr/>
          <a:lstStyle/>
          <a:p>
            <a:r>
              <a:rPr lang="zh-CN" altLang="en-US" dirty="0" smtClean="0"/>
              <a:t>谢谢！</a:t>
            </a:r>
            <a:endParaRPr lang="zh-CN" altLang="en-US" dirty="0"/>
          </a:p>
        </p:txBody>
      </p:sp>
    </p:spTree>
    <p:extLst>
      <p:ext uri="{BB962C8B-B14F-4D97-AF65-F5344CB8AC3E}">
        <p14:creationId xmlns:p14="http://schemas.microsoft.com/office/powerpoint/2010/main" val="3641178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预备知识</a:t>
            </a:r>
            <a:endParaRPr lang="zh-CN" altLang="en-US" dirty="0"/>
          </a:p>
        </p:txBody>
      </p:sp>
      <p:sp>
        <p:nvSpPr>
          <p:cNvPr id="3" name="内容占位符 2"/>
          <p:cNvSpPr>
            <a:spLocks noGrp="1"/>
          </p:cNvSpPr>
          <p:nvPr>
            <p:ph idx="1"/>
          </p:nvPr>
        </p:nvSpPr>
        <p:spPr>
          <a:xfrm>
            <a:off x="539552" y="1731966"/>
            <a:ext cx="8343900" cy="4856163"/>
          </a:xfrm>
        </p:spPr>
        <p:txBody>
          <a:bodyPr/>
          <a:lstStyle/>
          <a:p>
            <a:r>
              <a:rPr lang="zh-CN" altLang="en-US" dirty="0" smtClean="0"/>
              <a:t>分类：</a:t>
            </a:r>
            <a:endParaRPr lang="en-US" altLang="zh-CN" dirty="0" smtClean="0"/>
          </a:p>
          <a:p>
            <a:pPr lvl="1"/>
            <a:r>
              <a:rPr lang="en-US" altLang="zh-CN" dirty="0" smtClean="0"/>
              <a:t>Supervised Learning</a:t>
            </a:r>
          </a:p>
          <a:p>
            <a:pPr lvl="1"/>
            <a:r>
              <a:rPr lang="en-US" altLang="zh-CN" dirty="0" smtClean="0"/>
              <a:t>Unsupervised Learning</a:t>
            </a:r>
          </a:p>
          <a:p>
            <a:pPr lvl="1"/>
            <a:r>
              <a:rPr lang="en-US" altLang="zh-CN" dirty="0" smtClean="0"/>
              <a:t>Semi-supervised Learning</a:t>
            </a:r>
          </a:p>
          <a:p>
            <a:pPr lvl="1"/>
            <a:r>
              <a:rPr lang="en-US" altLang="zh-CN" dirty="0" smtClean="0"/>
              <a:t>Reinforcement Learning</a:t>
            </a:r>
          </a:p>
          <a:p>
            <a:endParaRPr lang="en-US" altLang="zh-CN" dirty="0"/>
          </a:p>
        </p:txBody>
      </p:sp>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2095033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监督学习</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39552" y="1369388"/>
                <a:ext cx="8343900" cy="4856163"/>
              </a:xfrm>
            </p:spPr>
            <p:txBody>
              <a:bodyPr/>
              <a:lstStyle/>
              <a:p>
                <a:r>
                  <a:rPr lang="zh-CN" altLang="en-US" dirty="0" smtClean="0"/>
                  <a:t>监督学习</a:t>
                </a:r>
                <a:endParaRPr lang="en-US" altLang="zh-CN" dirty="0"/>
              </a:p>
              <a:p>
                <a:pPr lvl="1"/>
                <a:r>
                  <a:rPr lang="zh-CN" altLang="en-US" dirty="0" smtClean="0"/>
                  <a:t>训练集</a:t>
                </a:r>
                <a:endParaRPr lang="en-US" altLang="zh-CN" dirty="0"/>
              </a:p>
              <a:p>
                <a:pPr marL="477838" lvl="1" indent="0" algn="ctr">
                  <a:buNone/>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T</m:t>
                      </m:r>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a:rPr lang="en-US" altLang="zh-CN" i="1" dirty="0">
                                      <a:latin typeface="Cambria Math" panose="02040503050406030204" pitchFamily="18" charset="0"/>
                                    </a:rPr>
                                    <m:t>1</m:t>
                                  </m:r>
                                </m:sub>
                              </m:sSub>
                            </m:e>
                          </m:d>
                          <m:r>
                            <a:rPr lang="en-US" altLang="zh-CN" i="1" dirty="0">
                              <a:latin typeface="Cambria Math" panose="02040503050406030204" pitchFamily="18" charset="0"/>
                            </a:rPr>
                            <m:t>,</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a:rPr lang="en-US" altLang="zh-CN" i="1" dirty="0">
                                      <a:latin typeface="Cambria Math" panose="02040503050406030204" pitchFamily="18" charset="0"/>
                                    </a:rPr>
                                    <m:t>2</m:t>
                                  </m:r>
                                </m:sub>
                              </m:sSub>
                            </m:e>
                          </m:d>
                          <m:r>
                            <a:rPr lang="en-US" altLang="zh-CN" i="1" dirty="0">
                              <a:latin typeface="Cambria Math" panose="02040503050406030204" pitchFamily="18" charset="0"/>
                            </a:rPr>
                            <m:t>,…,</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𝑛</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a:rPr lang="en-US" altLang="zh-CN" i="1" dirty="0">
                                      <a:latin typeface="Cambria Math" panose="02040503050406030204" pitchFamily="18" charset="0"/>
                                    </a:rPr>
                                    <m:t>𝑛</m:t>
                                  </m:r>
                                </m:sub>
                              </m:sSub>
                            </m:e>
                          </m:d>
                        </m:e>
                      </m:d>
                    </m:oMath>
                  </m:oMathPara>
                </a14:m>
                <a:endParaRPr lang="en-US" altLang="zh-CN" dirty="0" smtClean="0"/>
              </a:p>
              <a:p>
                <a:pPr lvl="1"/>
                <a:r>
                  <a:rPr lang="zh-CN" altLang="en-US" dirty="0" smtClean="0"/>
                  <a:t>输入空间、输出空间</a:t>
                </a:r>
                <a:endParaRPr lang="en-US" altLang="zh-CN" dirty="0"/>
              </a:p>
              <a:p>
                <a:pPr lvl="1"/>
                <a:r>
                  <a:rPr lang="zh-CN" altLang="en-US" dirty="0" smtClean="0"/>
                  <a:t>假设</a:t>
                </a:r>
                <a:r>
                  <a:rPr lang="zh-CN" altLang="en-US" dirty="0"/>
                  <a:t>：</a:t>
                </a:r>
                <a:endParaRPr lang="en-US" altLang="zh-CN" dirty="0"/>
              </a:p>
              <a:p>
                <a:pPr lvl="2"/>
                <a:r>
                  <a:rPr lang="zh-CN" altLang="en-US" dirty="0"/>
                  <a:t>训练数据与测试数据依照联合概率分布 </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𝑌</m:t>
                        </m:r>
                      </m:e>
                    </m:d>
                  </m:oMath>
                </a14:m>
                <a:r>
                  <a:rPr lang="en-US" altLang="zh-CN" dirty="0"/>
                  <a:t> </a:t>
                </a:r>
                <a:r>
                  <a:rPr lang="zh-CN" altLang="en-US" dirty="0"/>
                  <a:t>独立同分布产生的</a:t>
                </a:r>
                <a:r>
                  <a:rPr lang="zh-CN" altLang="en-US" dirty="0" smtClean="0"/>
                  <a:t>。</a:t>
                </a:r>
                <a:endParaRPr lang="en-US" altLang="zh-CN" dirty="0" smtClean="0"/>
              </a:p>
              <a:p>
                <a:pPr lvl="1"/>
                <a:r>
                  <a:rPr lang="zh-CN" altLang="en-US" dirty="0" smtClean="0"/>
                  <a:t>目的</a:t>
                </a:r>
                <a:r>
                  <a:rPr lang="zh-CN" altLang="en-US" dirty="0" smtClean="0"/>
                  <a:t>：学习一个</a:t>
                </a:r>
                <a:r>
                  <a:rPr lang="zh-CN" altLang="en-US" dirty="0" smtClean="0"/>
                  <a:t>输入空间到输出空间的</a:t>
                </a:r>
                <a:r>
                  <a:rPr lang="zh-CN" altLang="en-US" dirty="0" smtClean="0"/>
                  <a:t>映射，即模型。</a:t>
                </a:r>
                <a:endParaRPr lang="en-US" altLang="zh-CN" dirty="0"/>
              </a:p>
              <a:p>
                <a:pPr lvl="1"/>
                <a:r>
                  <a:rPr lang="zh-CN" altLang="en-US" dirty="0"/>
                  <a:t>概率模型 </a:t>
                </a:r>
                <a14:m>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en-US" altLang="zh-CN" dirty="0"/>
                  <a:t> </a:t>
                </a:r>
                <a:r>
                  <a:rPr lang="zh-CN" altLang="en-US" dirty="0"/>
                  <a:t>决策函数 </a:t>
                </a:r>
                <a14:m>
                  <m:oMath xmlns:m="http://schemas.openxmlformats.org/officeDocument/2006/math">
                    <m:r>
                      <m:rPr>
                        <m:sty m:val="p"/>
                      </m:rPr>
                      <a:rPr lang="en-US" altLang="zh-CN">
                        <a:latin typeface="Cambria Math" panose="02040503050406030204" pitchFamily="18" charset="0"/>
                      </a:rPr>
                      <m:t>y</m:t>
                    </m:r>
                    <m:r>
                      <a:rPr lang="en-US" altLang="zh-CN">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endParaRPr lang="en-US" altLang="zh-CN" dirty="0" smtClean="0"/>
              </a:p>
              <a:p>
                <a:pPr lvl="1"/>
                <a:r>
                  <a:rPr lang="zh-CN" altLang="en-US" dirty="0" smtClean="0"/>
                  <a:t>假设</a:t>
                </a:r>
                <a:r>
                  <a:rPr lang="zh-CN" altLang="en-US" dirty="0" smtClean="0"/>
                  <a:t>空间：即所有</a:t>
                </a:r>
                <a:r>
                  <a:rPr lang="zh-CN" altLang="en-US" dirty="0" smtClean="0"/>
                  <a:t>模型的集合</a:t>
                </a:r>
                <a:r>
                  <a:rPr lang="zh-CN" altLang="en-US" dirty="0" smtClean="0"/>
                  <a:t>。</a:t>
                </a:r>
                <a:endParaRPr lang="en-US" altLang="zh-CN" b="0" dirty="0" smtClean="0"/>
              </a:p>
              <a:p>
                <a:pPr marL="477838" lvl="1" indent="0">
                  <a:buNone/>
                </a:pPr>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39552" y="1369388"/>
                <a:ext cx="8343900" cy="4856163"/>
              </a:xfrm>
              <a:blipFill>
                <a:blip r:embed="rId2"/>
                <a:stretch>
                  <a:fillRect l="-1316" t="-2261"/>
                </a:stretch>
              </a:blipFill>
            </p:spPr>
            <p:txBody>
              <a:bodyPr/>
              <a:lstStyle/>
              <a:p>
                <a:r>
                  <a:rPr lang="zh-CN" altLang="en-US">
                    <a:noFill/>
                  </a:rPr>
                  <a:t> </a:t>
                </a:r>
              </a:p>
            </p:txBody>
          </p:sp>
        </mc:Fallback>
      </mc:AlternateContent>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490317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监督学习</a:t>
            </a:r>
            <a:endParaRPr lang="zh-CN" altLang="en-US" dirty="0"/>
          </a:p>
        </p:txBody>
      </p:sp>
      <p:sp>
        <p:nvSpPr>
          <p:cNvPr id="3" name="内容占位符 2"/>
          <p:cNvSpPr>
            <a:spLocks noGrp="1"/>
          </p:cNvSpPr>
          <p:nvPr>
            <p:ph idx="1"/>
          </p:nvPr>
        </p:nvSpPr>
        <p:spPr>
          <a:xfrm>
            <a:off x="539552" y="1369388"/>
            <a:ext cx="8343900" cy="4856163"/>
          </a:xfrm>
        </p:spPr>
        <p:txBody>
          <a:bodyPr/>
          <a:lstStyle/>
          <a:p>
            <a:r>
              <a:rPr lang="zh-CN" altLang="en-US" dirty="0" smtClean="0"/>
              <a:t>监督学习</a:t>
            </a:r>
            <a:endParaRPr lang="en-US" altLang="zh-CN" dirty="0"/>
          </a:p>
          <a:p>
            <a:pPr lvl="1"/>
            <a:endParaRPr lang="en-US" altLang="zh-CN" dirty="0"/>
          </a:p>
          <a:p>
            <a:pPr lvl="1"/>
            <a:r>
              <a:rPr lang="zh-CN" altLang="en-US" dirty="0"/>
              <a:t>分类问题、回归问题、标注问题。</a:t>
            </a:r>
            <a:endParaRPr lang="en-US" altLang="zh-CN" dirty="0"/>
          </a:p>
          <a:p>
            <a:pPr lvl="1"/>
            <a:endParaRPr lang="en-US" altLang="zh-CN" b="0" dirty="0" smtClean="0"/>
          </a:p>
          <a:p>
            <a:pPr marL="477838" lvl="1" indent="0">
              <a:buNone/>
            </a:pPr>
            <a:endParaRPr lang="en-US" altLang="zh-CN" dirty="0" smtClean="0"/>
          </a:p>
        </p:txBody>
      </p:sp>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3503892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监督学习</a:t>
            </a:r>
            <a:endParaRPr lang="zh-CN" altLang="en-US" dirty="0"/>
          </a:p>
        </p:txBody>
      </p:sp>
      <p:sp>
        <p:nvSpPr>
          <p:cNvPr id="3" name="内容占位符 2"/>
          <p:cNvSpPr>
            <a:spLocks noGrp="1"/>
          </p:cNvSpPr>
          <p:nvPr>
            <p:ph idx="1"/>
          </p:nvPr>
        </p:nvSpPr>
        <p:spPr>
          <a:xfrm>
            <a:off x="539552" y="1369388"/>
            <a:ext cx="8343900" cy="4856163"/>
          </a:xfrm>
        </p:spPr>
        <p:txBody>
          <a:bodyPr/>
          <a:lstStyle/>
          <a:p>
            <a:r>
              <a:rPr lang="zh-CN" altLang="en-US" dirty="0" smtClean="0"/>
              <a:t>问题形式化</a:t>
            </a:r>
            <a:endParaRPr lang="en-US" altLang="zh-CN" dirty="0" smtClean="0"/>
          </a:p>
        </p:txBody>
      </p:sp>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pic>
        <p:nvPicPr>
          <p:cNvPr id="5" name="图片 4"/>
          <p:cNvPicPr>
            <a:picLocks noChangeAspect="1"/>
          </p:cNvPicPr>
          <p:nvPr/>
        </p:nvPicPr>
        <p:blipFill>
          <a:blip r:embed="rId2"/>
          <a:stretch>
            <a:fillRect/>
          </a:stretch>
        </p:blipFill>
        <p:spPr>
          <a:xfrm>
            <a:off x="3131096" y="1573468"/>
            <a:ext cx="5472608" cy="4652083"/>
          </a:xfrm>
          <a:prstGeom prst="rect">
            <a:avLst/>
          </a:prstGeom>
        </p:spPr>
      </p:pic>
    </p:spTree>
    <p:extLst>
      <p:ext uri="{BB962C8B-B14F-4D97-AF65-F5344CB8AC3E}">
        <p14:creationId xmlns:p14="http://schemas.microsoft.com/office/powerpoint/2010/main" val="2961421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统计学习三要素</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39552" y="1369388"/>
                <a:ext cx="8343900" cy="4856163"/>
              </a:xfrm>
            </p:spPr>
            <p:txBody>
              <a:bodyPr/>
              <a:lstStyle/>
              <a:p>
                <a:r>
                  <a:rPr lang="zh-CN" altLang="en-US" dirty="0" smtClean="0"/>
                  <a:t>统计学习方法</a:t>
                </a:r>
                <a:r>
                  <a:rPr lang="en-US" altLang="zh-CN" dirty="0" smtClean="0"/>
                  <a:t>=</a:t>
                </a:r>
                <a:r>
                  <a:rPr lang="zh-CN" altLang="en-US" dirty="0" smtClean="0"/>
                  <a:t>模型</a:t>
                </a:r>
                <a:r>
                  <a:rPr lang="en-US" altLang="zh-CN" dirty="0" smtClean="0"/>
                  <a:t>+</a:t>
                </a:r>
                <a:r>
                  <a:rPr lang="zh-CN" altLang="en-US" dirty="0" smtClean="0"/>
                  <a:t>策略</a:t>
                </a:r>
                <a:r>
                  <a:rPr lang="en-US" altLang="zh-CN" dirty="0" smtClean="0"/>
                  <a:t>+</a:t>
                </a:r>
                <a:r>
                  <a:rPr lang="zh-CN" altLang="en-US" dirty="0" smtClean="0"/>
                  <a:t>算法</a:t>
                </a:r>
                <a:endParaRPr lang="en-US" altLang="zh-CN" dirty="0" smtClean="0"/>
              </a:p>
              <a:p>
                <a:r>
                  <a:rPr lang="zh-CN" altLang="en-US" dirty="0" smtClean="0"/>
                  <a:t>模型</a:t>
                </a:r>
                <a:endParaRPr lang="en-US" altLang="zh-CN" dirty="0" smtClean="0"/>
              </a:p>
              <a:p>
                <a:pPr lvl="1"/>
                <a:r>
                  <a:rPr lang="zh-CN" altLang="en-US" dirty="0" smtClean="0"/>
                  <a:t>决策函数集合 </a:t>
                </a:r>
                <a14:m>
                  <m:oMath xmlns:m="http://schemas.openxmlformats.org/officeDocument/2006/math">
                    <m:r>
                      <a:rPr lang="en-US" altLang="zh-CN" i="1" smtClean="0">
                        <a:latin typeface="Cambria Math" panose="02040503050406030204" pitchFamily="18" charset="0"/>
                        <a:ea typeface="Cambria Math" panose="02040503050406030204" pitchFamily="18" charset="0"/>
                      </a:rPr>
                      <m:t>ℱ</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𝜃</m:t>
                        </m:r>
                      </m:sub>
                    </m:sSub>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𝑋</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𝜃</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𝑛</m:t>
                        </m:r>
                      </m:sup>
                    </m:sSup>
                    <m:r>
                      <a:rPr lang="en-US" altLang="zh-CN" b="0" i="1" smtClean="0">
                        <a:latin typeface="Cambria Math" panose="02040503050406030204" pitchFamily="18" charset="0"/>
                        <a:ea typeface="Cambria Math" panose="02040503050406030204" pitchFamily="18" charset="0"/>
                      </a:rPr>
                      <m:t>}</m:t>
                    </m:r>
                  </m:oMath>
                </a14:m>
                <a:endParaRPr lang="en-US" altLang="zh-CN" dirty="0" smtClean="0"/>
              </a:p>
              <a:p>
                <a:pPr lvl="1"/>
                <a:endParaRPr lang="en-US" altLang="zh-CN" dirty="0" smtClean="0"/>
              </a:p>
              <a:p>
                <a:pPr lvl="1"/>
                <a:r>
                  <a:rPr lang="zh-CN" altLang="en-US" dirty="0" smtClean="0"/>
                  <a:t>条件概率集合 </a:t>
                </a:r>
                <a14:m>
                  <m:oMath xmlns:m="http://schemas.openxmlformats.org/officeDocument/2006/math">
                    <m:r>
                      <a:rPr lang="en-US" altLang="zh-CN" i="1">
                        <a:latin typeface="Cambria Math" panose="02040503050406030204" pitchFamily="18" charset="0"/>
                        <a:ea typeface="Cambria Math" panose="02040503050406030204" pitchFamily="18" charset="0"/>
                      </a:rPr>
                      <m:t>ℱ</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𝑃</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𝑃</m:t>
                        </m:r>
                      </m:e>
                      <m:sub>
                        <m:r>
                          <a:rPr lang="en-US" altLang="zh-CN" i="1">
                            <a:latin typeface="Cambria Math" panose="02040503050406030204" pitchFamily="18" charset="0"/>
                            <a:ea typeface="Cambria Math" panose="02040503050406030204" pitchFamily="18" charset="0"/>
                          </a:rPr>
                          <m:t>𝜃</m:t>
                        </m:r>
                      </m:sub>
                    </m:sSub>
                    <m:d>
                      <m:dPr>
                        <m:ctrlPr>
                          <a:rPr lang="en-US" altLang="zh-CN" i="1">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𝑌</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𝜃</m:t>
                    </m:r>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𝑅</m:t>
                        </m:r>
                      </m:e>
                      <m:sup>
                        <m:r>
                          <a:rPr lang="en-US" altLang="zh-CN" i="1">
                            <a:latin typeface="Cambria Math" panose="02040503050406030204" pitchFamily="18" charset="0"/>
                            <a:ea typeface="Cambria Math" panose="02040503050406030204" pitchFamily="18" charset="0"/>
                          </a:rPr>
                          <m:t>𝑛</m:t>
                        </m:r>
                      </m:sup>
                    </m:sSup>
                    <m:r>
                      <a:rPr lang="en-US" altLang="zh-CN" i="1">
                        <a:latin typeface="Cambria Math" panose="02040503050406030204" pitchFamily="18" charset="0"/>
                        <a:ea typeface="Cambria Math" panose="02040503050406030204" pitchFamily="18" charset="0"/>
                      </a:rPr>
                      <m:t>}</m:t>
                    </m:r>
                  </m:oMath>
                </a14:m>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39552" y="1369388"/>
                <a:ext cx="8343900" cy="4856163"/>
              </a:xfrm>
              <a:blipFill>
                <a:blip r:embed="rId3"/>
                <a:stretch>
                  <a:fillRect l="-1316" t="-2387"/>
                </a:stretch>
              </a:blipFill>
            </p:spPr>
            <p:txBody>
              <a:bodyPr/>
              <a:lstStyle/>
              <a:p>
                <a:r>
                  <a:rPr lang="zh-CN" altLang="en-US">
                    <a:noFill/>
                  </a:rPr>
                  <a:t> </a:t>
                </a:r>
              </a:p>
            </p:txBody>
          </p:sp>
        </mc:Fallback>
      </mc:AlternateContent>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spTree>
    <p:extLst>
      <p:ext uri="{BB962C8B-B14F-4D97-AF65-F5344CB8AC3E}">
        <p14:creationId xmlns:p14="http://schemas.microsoft.com/office/powerpoint/2010/main" val="323544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统计学习三要素</a:t>
            </a:r>
            <a:endParaRPr lang="zh-CN" altLang="en-US" dirty="0"/>
          </a:p>
        </p:txBody>
      </p:sp>
      <p:sp>
        <p:nvSpPr>
          <p:cNvPr id="3" name="内容占位符 2"/>
          <p:cNvSpPr>
            <a:spLocks noGrp="1"/>
          </p:cNvSpPr>
          <p:nvPr>
            <p:ph idx="1"/>
          </p:nvPr>
        </p:nvSpPr>
        <p:spPr>
          <a:xfrm>
            <a:off x="539552" y="1369388"/>
            <a:ext cx="8343900" cy="4856163"/>
          </a:xfrm>
        </p:spPr>
        <p:txBody>
          <a:bodyPr/>
          <a:lstStyle/>
          <a:p>
            <a:r>
              <a:rPr lang="zh-CN" altLang="en-US" dirty="0" smtClean="0"/>
              <a:t>方法</a:t>
            </a:r>
            <a:r>
              <a:rPr lang="en-US" altLang="zh-CN" dirty="0" smtClean="0"/>
              <a:t>=</a:t>
            </a:r>
            <a:r>
              <a:rPr lang="zh-CN" altLang="en-US" dirty="0" smtClean="0"/>
              <a:t>模型</a:t>
            </a:r>
            <a:r>
              <a:rPr lang="en-US" altLang="zh-CN" dirty="0" smtClean="0"/>
              <a:t>+</a:t>
            </a:r>
            <a:r>
              <a:rPr lang="zh-CN" altLang="en-US" dirty="0" smtClean="0"/>
              <a:t>策略</a:t>
            </a:r>
            <a:r>
              <a:rPr lang="en-US" altLang="zh-CN" dirty="0" smtClean="0"/>
              <a:t>+</a:t>
            </a:r>
            <a:r>
              <a:rPr lang="zh-CN" altLang="en-US" dirty="0" smtClean="0"/>
              <a:t>算法</a:t>
            </a:r>
            <a:endParaRPr lang="en-US" altLang="zh-CN" dirty="0" smtClean="0"/>
          </a:p>
          <a:p>
            <a:r>
              <a:rPr lang="zh-CN" altLang="en-US" dirty="0" smtClean="0"/>
              <a:t>策略</a:t>
            </a:r>
            <a:endParaRPr lang="en-US" altLang="zh-CN" dirty="0" smtClean="0"/>
          </a:p>
        </p:txBody>
      </p:sp>
      <p:sp>
        <p:nvSpPr>
          <p:cNvPr id="4" name="页脚占位符 3"/>
          <p:cNvSpPr>
            <a:spLocks noGrp="1"/>
          </p:cNvSpPr>
          <p:nvPr>
            <p:ph type="ftr" sz="quarter" idx="10"/>
          </p:nvPr>
        </p:nvSpPr>
        <p:spPr/>
        <p:txBody>
          <a:bodyPr/>
          <a:lstStyle/>
          <a:p>
            <a:r>
              <a:rPr lang="en-GB" altLang="en-US" dirty="0" smtClean="0"/>
              <a:t>© </a:t>
            </a:r>
            <a:r>
              <a:rPr lang="en-GB" altLang="zh-CN" dirty="0" smtClean="0"/>
              <a:t>2019</a:t>
            </a:r>
            <a:r>
              <a:rPr lang="en-GB" altLang="en-US" dirty="0" smtClean="0"/>
              <a:t> </a:t>
            </a:r>
            <a:r>
              <a:rPr lang="en-GB" altLang="zh-CN" dirty="0" smtClean="0"/>
              <a:t>BUPT DSSC             </a:t>
            </a:r>
            <a:r>
              <a:rPr lang="zh-CN" altLang="en-GB" dirty="0" smtClean="0"/>
              <a:t>北京邮电大学 </a:t>
            </a:r>
            <a:r>
              <a:rPr lang="zh-CN" altLang="en-US" dirty="0" smtClean="0"/>
              <a:t>数据科学与服务</a:t>
            </a:r>
            <a:r>
              <a:rPr lang="zh-CN" altLang="en-GB" dirty="0" smtClean="0"/>
              <a:t>中心</a:t>
            </a:r>
            <a:endParaRPr lang="zh-CN" altLang="en-US" dirty="0"/>
          </a:p>
        </p:txBody>
      </p:sp>
      <p:pic>
        <p:nvPicPr>
          <p:cNvPr id="5" name="图片 4"/>
          <p:cNvPicPr>
            <a:picLocks noChangeAspect="1"/>
          </p:cNvPicPr>
          <p:nvPr/>
        </p:nvPicPr>
        <p:blipFill>
          <a:blip r:embed="rId2"/>
          <a:stretch>
            <a:fillRect/>
          </a:stretch>
        </p:blipFill>
        <p:spPr>
          <a:xfrm>
            <a:off x="2699792" y="2006354"/>
            <a:ext cx="5623347" cy="4219197"/>
          </a:xfrm>
          <a:prstGeom prst="rect">
            <a:avLst/>
          </a:prstGeom>
        </p:spPr>
      </p:pic>
    </p:spTree>
    <p:extLst>
      <p:ext uri="{BB962C8B-B14F-4D97-AF65-F5344CB8AC3E}">
        <p14:creationId xmlns:p14="http://schemas.microsoft.com/office/powerpoint/2010/main" val="2409783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会议-wangyi">
  <a:themeElements>
    <a:clrScheme name="">
      <a:dk1>
        <a:srgbClr val="003366"/>
      </a:dk1>
      <a:lt1>
        <a:srgbClr val="FFFFFF"/>
      </a:lt1>
      <a:dk2>
        <a:srgbClr val="B4D7C8"/>
      </a:dk2>
      <a:lt2>
        <a:srgbClr val="003366"/>
      </a:lt2>
      <a:accent1>
        <a:srgbClr val="ACDCF0"/>
      </a:accent1>
      <a:accent2>
        <a:srgbClr val="FFD56B"/>
      </a:accent2>
      <a:accent3>
        <a:srgbClr val="FFFFFF"/>
      </a:accent3>
      <a:accent4>
        <a:srgbClr val="002A56"/>
      </a:accent4>
      <a:accent5>
        <a:srgbClr val="D2EBF6"/>
      </a:accent5>
      <a:accent6>
        <a:srgbClr val="E7C160"/>
      </a:accent6>
      <a:hlink>
        <a:srgbClr val="A6CE12"/>
      </a:hlink>
      <a:folHlink>
        <a:srgbClr val="DEAAB4"/>
      </a:folHlink>
    </a:clrScheme>
    <a:fontScheme name="会议-wangy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75000"/>
          </a:lnSpc>
          <a:spcBef>
            <a:spcPct val="0"/>
          </a:spcBef>
          <a:spcAft>
            <a:spcPct val="0"/>
          </a:spcAft>
          <a:buClrTx/>
          <a:buSzTx/>
          <a:buFontTx/>
          <a:buNone/>
          <a:tabLst/>
          <a:defRPr kumimoji="0" lang="zh-CN" altLang="en-US" sz="36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75000"/>
          </a:lnSpc>
          <a:spcBef>
            <a:spcPct val="0"/>
          </a:spcBef>
          <a:spcAft>
            <a:spcPct val="0"/>
          </a:spcAft>
          <a:buClrTx/>
          <a:buSzTx/>
          <a:buFontTx/>
          <a:buNone/>
          <a:tabLst/>
          <a:defRPr kumimoji="0" lang="zh-CN" altLang="en-US" sz="36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会议-wangyi 1">
        <a:dk1>
          <a:srgbClr val="003366"/>
        </a:dk1>
        <a:lt1>
          <a:srgbClr val="FFFFFF"/>
        </a:lt1>
        <a:dk2>
          <a:srgbClr val="003366"/>
        </a:dk2>
        <a:lt2>
          <a:srgbClr val="B4D7C8"/>
        </a:lt2>
        <a:accent1>
          <a:srgbClr val="ACDCF0"/>
        </a:accent1>
        <a:accent2>
          <a:srgbClr val="FFD56B"/>
        </a:accent2>
        <a:accent3>
          <a:srgbClr val="AAADB8"/>
        </a:accent3>
        <a:accent4>
          <a:srgbClr val="DADADA"/>
        </a:accent4>
        <a:accent5>
          <a:srgbClr val="D2EBF6"/>
        </a:accent5>
        <a:accent6>
          <a:srgbClr val="E7C160"/>
        </a:accent6>
        <a:hlink>
          <a:srgbClr val="A6CE12"/>
        </a:hlink>
        <a:folHlink>
          <a:srgbClr val="DEAAB4"/>
        </a:folHlink>
      </a:clrScheme>
      <a:clrMap bg1="dk2" tx1="lt1" bg2="dk1" tx2="lt2" accent1="accent1" accent2="accent2" accent3="accent3" accent4="accent4" accent5="accent5" accent6="accent6" hlink="hlink" folHlink="folHlink"/>
    </a:extraClrScheme>
    <a:extraClrScheme>
      <a:clrScheme name="会议-wangyi 2">
        <a:dk1>
          <a:srgbClr val="003366"/>
        </a:dk1>
        <a:lt1>
          <a:srgbClr val="003366"/>
        </a:lt1>
        <a:dk2>
          <a:srgbClr val="B4D7C8"/>
        </a:dk2>
        <a:lt2>
          <a:srgbClr val="003366"/>
        </a:lt2>
        <a:accent1>
          <a:srgbClr val="ACDCF0"/>
        </a:accent1>
        <a:accent2>
          <a:srgbClr val="FFD56B"/>
        </a:accent2>
        <a:accent3>
          <a:srgbClr val="AAADB8"/>
        </a:accent3>
        <a:accent4>
          <a:srgbClr val="002A56"/>
        </a:accent4>
        <a:accent5>
          <a:srgbClr val="D2EBF6"/>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会议-wangyi</Template>
  <TotalTime>7611</TotalTime>
  <Words>1171</Words>
  <Application>Microsoft Office PowerPoint</Application>
  <PresentationFormat>全屏显示(4:3)</PresentationFormat>
  <Paragraphs>270</Paragraphs>
  <Slides>32</Slides>
  <Notes>17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宋体</vt:lpstr>
      <vt:lpstr>Arial</vt:lpstr>
      <vt:lpstr>Cambria Math</vt:lpstr>
      <vt:lpstr>Wingdings</vt:lpstr>
      <vt:lpstr>会议-wangyi</vt:lpstr>
      <vt:lpstr>分享人：zyj 2019/6/20</vt:lpstr>
      <vt:lpstr>PowerPoint 演示文稿</vt:lpstr>
      <vt:lpstr>预备知识</vt:lpstr>
      <vt:lpstr>预备知识</vt:lpstr>
      <vt:lpstr>监督学习</vt:lpstr>
      <vt:lpstr>监督学习</vt:lpstr>
      <vt:lpstr>监督学习</vt:lpstr>
      <vt:lpstr>统计学习三要素</vt:lpstr>
      <vt:lpstr>统计学习三要素</vt:lpstr>
      <vt:lpstr>统计学习三要素</vt:lpstr>
      <vt:lpstr>统计学习三要素</vt:lpstr>
      <vt:lpstr>统计学习三要素</vt:lpstr>
      <vt:lpstr>模型评估</vt:lpstr>
      <vt:lpstr>交叉验证</vt:lpstr>
      <vt:lpstr>泛化能力</vt:lpstr>
      <vt:lpstr>预备知识</vt:lpstr>
      <vt:lpstr>PowerPoint 演示文稿</vt:lpstr>
      <vt:lpstr>感知机</vt:lpstr>
      <vt:lpstr>模型定义</vt:lpstr>
      <vt:lpstr>几何解释</vt:lpstr>
      <vt:lpstr>学习策略</vt:lpstr>
      <vt:lpstr>学习策略</vt:lpstr>
      <vt:lpstr>PowerPoint 演示文稿</vt:lpstr>
      <vt:lpstr>学习策略</vt:lpstr>
      <vt:lpstr>学习算法</vt:lpstr>
      <vt:lpstr>学习算法</vt:lpstr>
      <vt:lpstr>收敛性证明</vt:lpstr>
      <vt:lpstr>对偶形式</vt:lpstr>
      <vt:lpstr>对偶形式</vt:lpstr>
      <vt:lpstr>对偶形式</vt:lpstr>
      <vt:lpstr>总结</vt:lpstr>
      <vt:lpstr>PowerPoint 演示文稿</vt:lpstr>
    </vt:vector>
  </TitlesOfParts>
  <Company>suolj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可视化</dc:title>
  <dc:creator>suolj</dc:creator>
  <cp:lastModifiedBy>张 有杰</cp:lastModifiedBy>
  <cp:revision>992</cp:revision>
  <cp:lastPrinted>1601-01-01T00:00:00Z</cp:lastPrinted>
  <dcterms:created xsi:type="dcterms:W3CDTF">2008-10-10T12:02:59Z</dcterms:created>
  <dcterms:modified xsi:type="dcterms:W3CDTF">2019-06-20T12:47:33Z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