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handoutMasterIdLst>
    <p:handoutMasterId r:id="rId19"/>
  </p:handoutMasterIdLst>
  <p:sldIdLst>
    <p:sldId id="343" r:id="rId2"/>
    <p:sldId id="353" r:id="rId3"/>
    <p:sldId id="354" r:id="rId4"/>
    <p:sldId id="356" r:id="rId5"/>
    <p:sldId id="371" r:id="rId6"/>
    <p:sldId id="357" r:id="rId7"/>
    <p:sldId id="358" r:id="rId8"/>
    <p:sldId id="359" r:id="rId9"/>
    <p:sldId id="363" r:id="rId10"/>
    <p:sldId id="364" r:id="rId11"/>
    <p:sldId id="360" r:id="rId12"/>
    <p:sldId id="365" r:id="rId13"/>
    <p:sldId id="366" r:id="rId14"/>
    <p:sldId id="367" r:id="rId15"/>
    <p:sldId id="352" r:id="rId16"/>
    <p:sldId id="345" r:id="rId17"/>
  </p:sldIdLst>
  <p:sldSz cx="9144000" cy="6858000" type="screen4x3"/>
  <p:notesSz cx="6858000" cy="9144000"/>
  <p:defaultTextStyle>
    <a:defPPr>
      <a:defRPr lang="zh-CN"/>
    </a:defPPr>
    <a:lvl1pPr algn="l" rtl="0" eaLnBrk="0" fontAlgn="base" hangingPunct="0">
      <a:lnSpc>
        <a:spcPct val="75000"/>
      </a:lnSpc>
      <a:spcBef>
        <a:spcPct val="0"/>
      </a:spcBef>
      <a:spcAft>
        <a:spcPct val="0"/>
      </a:spcAft>
      <a:defRPr sz="3600" b="1" kern="1200">
        <a:solidFill>
          <a:schemeClr val="tx1"/>
        </a:solidFill>
        <a:latin typeface="Arial" charset="0"/>
        <a:ea typeface="宋体" pitchFamily="2" charset="-122"/>
        <a:cs typeface="+mn-cs"/>
      </a:defRPr>
    </a:lvl1pPr>
    <a:lvl2pPr marL="457200" algn="l" rtl="0" eaLnBrk="0" fontAlgn="base" hangingPunct="0">
      <a:lnSpc>
        <a:spcPct val="75000"/>
      </a:lnSpc>
      <a:spcBef>
        <a:spcPct val="0"/>
      </a:spcBef>
      <a:spcAft>
        <a:spcPct val="0"/>
      </a:spcAft>
      <a:defRPr sz="3600" b="1" kern="1200">
        <a:solidFill>
          <a:schemeClr val="tx1"/>
        </a:solidFill>
        <a:latin typeface="Arial" charset="0"/>
        <a:ea typeface="宋体" pitchFamily="2" charset="-122"/>
        <a:cs typeface="+mn-cs"/>
      </a:defRPr>
    </a:lvl2pPr>
    <a:lvl3pPr marL="914400" algn="l" rtl="0" eaLnBrk="0" fontAlgn="base" hangingPunct="0">
      <a:lnSpc>
        <a:spcPct val="75000"/>
      </a:lnSpc>
      <a:spcBef>
        <a:spcPct val="0"/>
      </a:spcBef>
      <a:spcAft>
        <a:spcPct val="0"/>
      </a:spcAft>
      <a:defRPr sz="3600" b="1" kern="1200">
        <a:solidFill>
          <a:schemeClr val="tx1"/>
        </a:solidFill>
        <a:latin typeface="Arial" charset="0"/>
        <a:ea typeface="宋体" pitchFamily="2" charset="-122"/>
        <a:cs typeface="+mn-cs"/>
      </a:defRPr>
    </a:lvl3pPr>
    <a:lvl4pPr marL="1371600" algn="l" rtl="0" eaLnBrk="0" fontAlgn="base" hangingPunct="0">
      <a:lnSpc>
        <a:spcPct val="75000"/>
      </a:lnSpc>
      <a:spcBef>
        <a:spcPct val="0"/>
      </a:spcBef>
      <a:spcAft>
        <a:spcPct val="0"/>
      </a:spcAft>
      <a:defRPr sz="3600" b="1" kern="1200">
        <a:solidFill>
          <a:schemeClr val="tx1"/>
        </a:solidFill>
        <a:latin typeface="Arial" charset="0"/>
        <a:ea typeface="宋体" pitchFamily="2" charset="-122"/>
        <a:cs typeface="+mn-cs"/>
      </a:defRPr>
    </a:lvl4pPr>
    <a:lvl5pPr marL="1828800" algn="l" rtl="0" eaLnBrk="0" fontAlgn="base" hangingPunct="0">
      <a:lnSpc>
        <a:spcPct val="75000"/>
      </a:lnSpc>
      <a:spcBef>
        <a:spcPct val="0"/>
      </a:spcBef>
      <a:spcAft>
        <a:spcPct val="0"/>
      </a:spcAft>
      <a:defRPr sz="3600" b="1" kern="1200">
        <a:solidFill>
          <a:schemeClr val="tx1"/>
        </a:solidFill>
        <a:latin typeface="Arial" charset="0"/>
        <a:ea typeface="宋体" pitchFamily="2" charset="-122"/>
        <a:cs typeface="+mn-cs"/>
      </a:defRPr>
    </a:lvl5pPr>
    <a:lvl6pPr marL="2286000" algn="l" defTabSz="914400" rtl="0" eaLnBrk="1" latinLnBrk="0" hangingPunct="1">
      <a:defRPr sz="3600" b="1" kern="1200">
        <a:solidFill>
          <a:schemeClr val="tx1"/>
        </a:solidFill>
        <a:latin typeface="Arial" charset="0"/>
        <a:ea typeface="宋体" pitchFamily="2" charset="-122"/>
        <a:cs typeface="+mn-cs"/>
      </a:defRPr>
    </a:lvl6pPr>
    <a:lvl7pPr marL="2743200" algn="l" defTabSz="914400" rtl="0" eaLnBrk="1" latinLnBrk="0" hangingPunct="1">
      <a:defRPr sz="3600" b="1" kern="1200">
        <a:solidFill>
          <a:schemeClr val="tx1"/>
        </a:solidFill>
        <a:latin typeface="Arial" charset="0"/>
        <a:ea typeface="宋体" pitchFamily="2" charset="-122"/>
        <a:cs typeface="+mn-cs"/>
      </a:defRPr>
    </a:lvl7pPr>
    <a:lvl8pPr marL="3200400" algn="l" defTabSz="914400" rtl="0" eaLnBrk="1" latinLnBrk="0" hangingPunct="1">
      <a:defRPr sz="3600" b="1" kern="1200">
        <a:solidFill>
          <a:schemeClr val="tx1"/>
        </a:solidFill>
        <a:latin typeface="Arial" charset="0"/>
        <a:ea typeface="宋体" pitchFamily="2" charset="-122"/>
        <a:cs typeface="+mn-cs"/>
      </a:defRPr>
    </a:lvl8pPr>
    <a:lvl9pPr marL="3657600" algn="l" defTabSz="914400" rtl="0" eaLnBrk="1" latinLnBrk="0" hangingPunct="1">
      <a:defRPr sz="36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曲晓婷" initials="曲晓婷" lastIdx="1" clrIdx="0">
    <p:extLst>
      <p:ext uri="{19B8F6BF-5375-455C-9EA6-DF929625EA0E}">
        <p15:presenceInfo xmlns:p15="http://schemas.microsoft.com/office/powerpoint/2012/main" userId="dfde93fe86f703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CC"/>
    <a:srgbClr val="000000"/>
    <a:srgbClr val="1A923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80390" autoAdjust="0"/>
  </p:normalViewPr>
  <p:slideViewPr>
    <p:cSldViewPr>
      <p:cViewPr varScale="1">
        <p:scale>
          <a:sx n="63" d="100"/>
          <a:sy n="63" d="100"/>
        </p:scale>
        <p:origin x="792" y="48"/>
      </p:cViewPr>
      <p:guideLst>
        <p:guide orient="horz" pos="2160"/>
        <p:guide pos="2880"/>
      </p:guideLst>
    </p:cSldViewPr>
  </p:slideViewPr>
  <p:notesTextViewPr>
    <p:cViewPr>
      <p:scale>
        <a:sx n="100" d="100"/>
        <a:sy n="100" d="100"/>
      </p:scale>
      <p:origin x="0" y="0"/>
    </p:cViewPr>
  </p:notesTextViewPr>
  <p:notesViewPr>
    <p:cSldViewPr>
      <p:cViewPr varScale="1">
        <p:scale>
          <a:sx n="50" d="100"/>
          <a:sy n="50" d="100"/>
        </p:scale>
        <p:origin x="2640"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C0B904-69DC-47B1-A519-31B947E38467}" type="datetimeFigureOut">
              <a:rPr lang="zh-CN" altLang="en-US" smtClean="0"/>
              <a:t>2019/6/20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DD021-0712-442F-A54E-21578A87A85F}" type="slidenum">
              <a:rPr lang="zh-CN" altLang="en-US" smtClean="0"/>
              <a:t>‹#›</a:t>
            </a:fld>
            <a:endParaRPr lang="zh-CN" altLang="en-US"/>
          </a:p>
        </p:txBody>
      </p:sp>
    </p:spTree>
    <p:extLst>
      <p:ext uri="{BB962C8B-B14F-4D97-AF65-F5344CB8AC3E}">
        <p14:creationId xmlns:p14="http://schemas.microsoft.com/office/powerpoint/2010/main" val="883650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sz="1200" b="0"/>
            </a:lvl1pPr>
          </a:lstStyle>
          <a:p>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vl1pPr>
          </a:lstStyle>
          <a:p>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defRPr sz="1200" b="0"/>
            </a:lvl1pPr>
          </a:lstStyle>
          <a:p>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vl1pPr>
          </a:lstStyle>
          <a:p>
            <a:fld id="{2B621246-A01E-4AFD-9A0F-3701D05640A8}" type="slidenum">
              <a:rPr lang="en-US" altLang="zh-CN"/>
              <a:pPr/>
              <a:t>‹#›</a:t>
            </a:fld>
            <a:endParaRPr lang="en-US" altLang="zh-CN"/>
          </a:p>
        </p:txBody>
      </p:sp>
    </p:spTree>
    <p:extLst>
      <p:ext uri="{BB962C8B-B14F-4D97-AF65-F5344CB8AC3E}">
        <p14:creationId xmlns:p14="http://schemas.microsoft.com/office/powerpoint/2010/main" val="15913083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1</a:t>
            </a:fld>
            <a:endParaRPr lang="en-US" altLang="zh-CN"/>
          </a:p>
        </p:txBody>
      </p:sp>
    </p:spTree>
    <p:extLst>
      <p:ext uri="{BB962C8B-B14F-4D97-AF65-F5344CB8AC3E}">
        <p14:creationId xmlns:p14="http://schemas.microsoft.com/office/powerpoint/2010/main" val="3190853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Arial" charset="0"/>
                <a:ea typeface="宋体" pitchFamily="2" charset="-122"/>
                <a:cs typeface="+mn-cs"/>
              </a:rPr>
              <a:t>泛化能力：模型对未知数据的预测能力。</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样本容量增加，泛化误差趋于</a:t>
            </a:r>
            <a:r>
              <a:rPr lang="en-US" altLang="zh-CN" sz="1200" b="0" i="0" u="none" strike="noStrike" kern="1200" baseline="0" dirty="0" smtClean="0">
                <a:solidFill>
                  <a:schemeClr val="tx1"/>
                </a:solidFill>
                <a:latin typeface="Arial" charset="0"/>
                <a:ea typeface="宋体" pitchFamily="2" charset="-122"/>
                <a:cs typeface="+mn-cs"/>
              </a:rPr>
              <a:t>0</a:t>
            </a:r>
          </a:p>
          <a:p>
            <a:r>
              <a:rPr lang="zh-CN" altLang="en-US" sz="1200" b="0" i="0" u="none" strike="noStrike" kern="1200" baseline="0" dirty="0" smtClean="0">
                <a:solidFill>
                  <a:schemeClr val="tx1"/>
                </a:solidFill>
                <a:latin typeface="Arial" charset="0"/>
                <a:ea typeface="宋体" pitchFamily="2" charset="-122"/>
                <a:cs typeface="+mn-cs"/>
              </a:rPr>
              <a:t>假设空间容量越大， 泛化误差越大</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14</a:t>
            </a:fld>
            <a:endParaRPr lang="en-US" altLang="zh-CN"/>
          </a:p>
        </p:txBody>
      </p:sp>
    </p:spTree>
    <p:extLst>
      <p:ext uri="{BB962C8B-B14F-4D97-AF65-F5344CB8AC3E}">
        <p14:creationId xmlns:p14="http://schemas.microsoft.com/office/powerpoint/2010/main" val="3861830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2</a:t>
            </a:fld>
            <a:endParaRPr lang="en-US" altLang="zh-CN"/>
          </a:p>
        </p:txBody>
      </p:sp>
    </p:spTree>
    <p:extLst>
      <p:ext uri="{BB962C8B-B14F-4D97-AF65-F5344CB8AC3E}">
        <p14:creationId xmlns:p14="http://schemas.microsoft.com/office/powerpoint/2010/main" val="3139832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几种分类的定义。</a:t>
            </a:r>
            <a:endParaRPr lang="en-US" altLang="zh-CN" dirty="0" smtClean="0"/>
          </a:p>
          <a:p>
            <a:r>
              <a:rPr lang="zh-CN" altLang="en-US" dirty="0" smtClean="0"/>
              <a:t>监督学习：提供有标签的数据</a:t>
            </a:r>
            <a:r>
              <a:rPr lang="en-US" altLang="zh-CN" dirty="0" smtClean="0"/>
              <a:t>(</a:t>
            </a:r>
            <a:r>
              <a:rPr lang="en-US" altLang="zh-CN" dirty="0" err="1" smtClean="0"/>
              <a:t>x,y</a:t>
            </a:r>
            <a:r>
              <a:rPr lang="en-US" altLang="zh-CN" dirty="0" smtClean="0"/>
              <a:t>)</a:t>
            </a:r>
            <a:r>
              <a:rPr lang="zh-CN" altLang="en-US" baseline="0" dirty="0" smtClean="0"/>
              <a:t>，使得模型能够学习由输入空间到输出空间的映射的统计规律。</a:t>
            </a:r>
            <a:endParaRPr lang="en-US" altLang="zh-CN" baseline="0" dirty="0" smtClean="0"/>
          </a:p>
          <a:p>
            <a:r>
              <a:rPr lang="zh-CN" altLang="en-US" baseline="0" dirty="0" smtClean="0"/>
              <a:t>无监督学习：提供无标签的数据</a:t>
            </a:r>
            <a:r>
              <a:rPr lang="en-US" altLang="zh-CN" baseline="0" dirty="0" smtClean="0"/>
              <a:t>(x)</a:t>
            </a:r>
            <a:r>
              <a:rPr lang="zh-CN" altLang="en-US" baseline="0" dirty="0" smtClean="0"/>
              <a:t>，使得模型能够学习数据中的统计规律和潜在结构。</a:t>
            </a:r>
            <a:r>
              <a:rPr lang="en-US" altLang="zh-CN" baseline="0" dirty="0" smtClean="0"/>
              <a:t> </a:t>
            </a:r>
            <a:endParaRPr lang="en-US" altLang="zh-CN" dirty="0" smtClean="0"/>
          </a:p>
          <a:p>
            <a:r>
              <a:rPr lang="zh-CN" altLang="en-US" dirty="0" smtClean="0"/>
              <a:t>强化学习：智能系统在与环境的连续互动中学习最优行为策略的机器学习问题。</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3</a:t>
            </a:fld>
            <a:endParaRPr lang="en-US" altLang="zh-CN"/>
          </a:p>
        </p:txBody>
      </p:sp>
    </p:spTree>
    <p:extLst>
      <p:ext uri="{BB962C8B-B14F-4D97-AF65-F5344CB8AC3E}">
        <p14:creationId xmlns:p14="http://schemas.microsoft.com/office/powerpoint/2010/main" val="752263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按照输入和输出值的不同对监督学习进行分类。</a:t>
            </a:r>
            <a:endParaRPr lang="en-US" altLang="zh-CN" dirty="0" smtClean="0"/>
          </a:p>
          <a:p>
            <a:r>
              <a:rPr lang="zh-CN" altLang="en-US" dirty="0" smtClean="0"/>
              <a:t>输出值为离散值</a:t>
            </a:r>
            <a:r>
              <a:rPr lang="en-US" altLang="zh-CN" dirty="0" smtClean="0"/>
              <a:t>-&gt;</a:t>
            </a:r>
            <a:r>
              <a:rPr lang="zh-CN" altLang="en-US" dirty="0" smtClean="0"/>
              <a:t>分类</a:t>
            </a:r>
            <a:endParaRPr lang="en-US" altLang="zh-CN" dirty="0" smtClean="0"/>
          </a:p>
          <a:p>
            <a:r>
              <a:rPr lang="zh-CN" altLang="en-US" dirty="0" smtClean="0"/>
              <a:t>输出值为连续值</a:t>
            </a:r>
            <a:r>
              <a:rPr lang="en-US" altLang="zh-CN" dirty="0" smtClean="0"/>
              <a:t>-&gt;</a:t>
            </a:r>
            <a:r>
              <a:rPr lang="zh-CN" altLang="en-US" dirty="0" smtClean="0"/>
              <a:t>回归</a:t>
            </a:r>
            <a:endParaRPr lang="en-US" altLang="zh-CN" dirty="0" smtClean="0"/>
          </a:p>
          <a:p>
            <a:r>
              <a:rPr lang="zh-CN" altLang="en-US" dirty="0" smtClean="0"/>
              <a:t>均为离散序列</a:t>
            </a:r>
            <a:r>
              <a:rPr lang="en-US" altLang="zh-CN" dirty="0" smtClean="0"/>
              <a:t>-&gt;</a:t>
            </a:r>
            <a:r>
              <a:rPr lang="zh-CN" altLang="en-US" dirty="0" smtClean="0"/>
              <a:t>标注</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5</a:t>
            </a:fld>
            <a:endParaRPr lang="en-US" altLang="zh-CN"/>
          </a:p>
        </p:txBody>
      </p:sp>
    </p:spTree>
    <p:extLst>
      <p:ext uri="{BB962C8B-B14F-4D97-AF65-F5344CB8AC3E}">
        <p14:creationId xmlns:p14="http://schemas.microsoft.com/office/powerpoint/2010/main" val="2963877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模型的假设空间、模型选择的准则以及模型学习的算法。</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7</a:t>
            </a:fld>
            <a:endParaRPr lang="en-US" altLang="zh-CN"/>
          </a:p>
        </p:txBody>
      </p:sp>
    </p:spTree>
    <p:extLst>
      <p:ext uri="{BB962C8B-B14F-4D97-AF65-F5344CB8AC3E}">
        <p14:creationId xmlns:p14="http://schemas.microsoft.com/office/powerpoint/2010/main" val="1336077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模型关于联合分布</a:t>
            </a:r>
            <a:r>
              <a:rPr lang="en-US" altLang="zh-CN" dirty="0" smtClean="0"/>
              <a:t>P(X,Y)</a:t>
            </a:r>
            <a:r>
              <a:rPr lang="zh-CN" altLang="en-US" dirty="0" smtClean="0"/>
              <a:t>的平均意义下的损失。</a:t>
            </a:r>
            <a:endParaRPr lang="en-US" altLang="zh-CN" dirty="0" smtClean="0"/>
          </a:p>
          <a:p>
            <a:r>
              <a:rPr lang="zh-CN" altLang="en-US" dirty="0" smtClean="0"/>
              <a:t>模型关于训练数据集的平均损失。</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9</a:t>
            </a:fld>
            <a:endParaRPr lang="en-US" altLang="zh-CN"/>
          </a:p>
        </p:txBody>
      </p:sp>
    </p:spTree>
    <p:extLst>
      <p:ext uri="{BB962C8B-B14F-4D97-AF65-F5344CB8AC3E}">
        <p14:creationId xmlns:p14="http://schemas.microsoft.com/office/powerpoint/2010/main" val="2959599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Arial" charset="0"/>
                <a:ea typeface="宋体" pitchFamily="2" charset="-122"/>
                <a:cs typeface="+mn-cs"/>
              </a:rPr>
              <a:t>经验风险最小化：模型对训练数据有着足够好的拟合能力。</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过拟合：由于模型的复杂度过高，模型很好地拟合训练数据集，但是在测试集上的表现并不好，即模型的泛化能力差。</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为防止过拟合提出的策略，等价于正则化（</a:t>
            </a:r>
            <a:r>
              <a:rPr lang="en-US" altLang="zh-CN" sz="1200" b="0" i="0" u="none" strike="noStrike" kern="1200" baseline="0" dirty="0" smtClean="0">
                <a:solidFill>
                  <a:schemeClr val="tx1"/>
                </a:solidFill>
                <a:latin typeface="Arial" charset="0"/>
                <a:ea typeface="宋体" pitchFamily="2" charset="-122"/>
                <a:cs typeface="+mn-cs"/>
              </a:rPr>
              <a:t>regularization</a:t>
            </a:r>
            <a:r>
              <a:rPr lang="zh-CN" altLang="en-US" sz="1200" b="0" i="0" u="none" strike="noStrike" kern="1200" baseline="0" dirty="0" smtClean="0">
                <a:solidFill>
                  <a:schemeClr val="tx1"/>
                </a:solidFill>
                <a:latin typeface="Arial" charset="0"/>
                <a:ea typeface="宋体" pitchFamily="2" charset="-122"/>
                <a:cs typeface="+mn-cs"/>
              </a:rPr>
              <a:t>），加入正则化项</a:t>
            </a:r>
            <a:r>
              <a:rPr lang="en-US" altLang="zh-CN" sz="1200" b="0" i="0" u="none" strike="noStrike" kern="1200" baseline="0" dirty="0" err="1" smtClean="0">
                <a:solidFill>
                  <a:schemeClr val="tx1"/>
                </a:solidFill>
                <a:latin typeface="Arial" charset="0"/>
                <a:ea typeface="宋体" pitchFamily="2" charset="-122"/>
                <a:cs typeface="+mn-cs"/>
              </a:rPr>
              <a:t>regularizer</a:t>
            </a:r>
            <a:r>
              <a:rPr lang="zh-CN" altLang="en-US" sz="1200" b="0" i="0" u="none" strike="noStrike" kern="1200" baseline="0" dirty="0" smtClean="0">
                <a:solidFill>
                  <a:schemeClr val="tx1"/>
                </a:solidFill>
                <a:latin typeface="Arial" charset="0"/>
                <a:ea typeface="宋体" pitchFamily="2" charset="-122"/>
                <a:cs typeface="+mn-cs"/>
              </a:rPr>
              <a:t>，或罚项 </a:t>
            </a:r>
            <a:r>
              <a:rPr lang="en-US" altLang="zh-CN" sz="1200" b="0" i="0" u="none" strike="noStrike" kern="1200" baseline="0" dirty="0" smtClean="0">
                <a:solidFill>
                  <a:schemeClr val="tx1"/>
                </a:solidFill>
                <a:latin typeface="Arial" charset="0"/>
                <a:ea typeface="宋体" pitchFamily="2" charset="-122"/>
                <a:cs typeface="+mn-cs"/>
              </a:rPr>
              <a:t>penalty term</a:t>
            </a:r>
          </a:p>
          <a:p>
            <a:r>
              <a:rPr lang="en-US" altLang="zh-CN" sz="1200" b="0" i="0" u="none" strike="noStrike" kern="1200" baseline="0" dirty="0" smtClean="0">
                <a:solidFill>
                  <a:schemeClr val="tx1"/>
                </a:solidFill>
                <a:latin typeface="Arial" charset="0"/>
                <a:ea typeface="宋体" pitchFamily="2" charset="-122"/>
                <a:cs typeface="+mn-cs"/>
              </a:rPr>
              <a:t>J(f) </a:t>
            </a:r>
            <a:r>
              <a:rPr lang="zh-CN" altLang="en-US" sz="1200" b="0" i="0" u="none" strike="noStrike" kern="1200" baseline="0" dirty="0" smtClean="0">
                <a:solidFill>
                  <a:schemeClr val="tx1"/>
                </a:solidFill>
                <a:latin typeface="Arial" charset="0"/>
                <a:ea typeface="宋体" pitchFamily="2" charset="-122"/>
                <a:cs typeface="+mn-cs"/>
              </a:rPr>
              <a:t>表示模型的复杂度。</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Lambda </a:t>
            </a:r>
            <a:r>
              <a:rPr lang="zh-CN" altLang="en-US" sz="1200" b="0" i="0" u="none" strike="noStrike" kern="1200" baseline="0" dirty="0" smtClean="0">
                <a:solidFill>
                  <a:schemeClr val="tx1"/>
                </a:solidFill>
                <a:latin typeface="Arial" charset="0"/>
                <a:ea typeface="宋体" pitchFamily="2" charset="-122"/>
                <a:cs typeface="+mn-cs"/>
              </a:rPr>
              <a:t>用于权衡经验风险和模型复杂度</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10</a:t>
            </a:fld>
            <a:endParaRPr lang="en-US" altLang="zh-CN"/>
          </a:p>
        </p:txBody>
      </p:sp>
    </p:spTree>
    <p:extLst>
      <p:ext uri="{BB962C8B-B14F-4D97-AF65-F5344CB8AC3E}">
        <p14:creationId xmlns:p14="http://schemas.microsoft.com/office/powerpoint/2010/main" val="891456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统计学习的目的是使学到的数据既对已知数据而且对未知数据都能有很好的预测能力。</a:t>
            </a:r>
            <a:endParaRPr lang="en-US" altLang="zh-CN" dirty="0" smtClean="0"/>
          </a:p>
          <a:p>
            <a:r>
              <a:rPr lang="zh-CN" altLang="en-US" dirty="0" smtClean="0"/>
              <a:t>在训练数据集上的平均损失。</a:t>
            </a:r>
            <a:endParaRPr lang="en-US" altLang="zh-CN" dirty="0" smtClean="0"/>
          </a:p>
          <a:p>
            <a:r>
              <a:rPr lang="zh-CN" altLang="en-US" dirty="0" smtClean="0"/>
              <a:t>在测试数据集上的平均损失。</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12</a:t>
            </a:fld>
            <a:endParaRPr lang="en-US" altLang="zh-CN"/>
          </a:p>
        </p:txBody>
      </p:sp>
    </p:spTree>
    <p:extLst>
      <p:ext uri="{BB962C8B-B14F-4D97-AF65-F5344CB8AC3E}">
        <p14:creationId xmlns:p14="http://schemas.microsoft.com/office/powerpoint/2010/main" val="2132367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结构风险最小化是模型选择的一种方法。</a:t>
            </a:r>
            <a:endParaRPr lang="en-US" altLang="zh-CN" dirty="0" smtClean="0"/>
          </a:p>
          <a:p>
            <a:r>
              <a:rPr lang="zh-CN" altLang="en-US" dirty="0" smtClean="0"/>
              <a:t>另外一种常用的模型选择方法是交叉验证。</a:t>
            </a:r>
            <a:endParaRPr lang="en-US" altLang="zh-CN" dirty="0" smtClean="0"/>
          </a:p>
          <a:p>
            <a:r>
              <a:rPr lang="zh-CN" altLang="en-US" dirty="0" smtClean="0"/>
              <a:t>样本充足时。说明训练集、验证集和测试集的作用。</a:t>
            </a:r>
            <a:endParaRPr lang="en-US" altLang="zh-CN" dirty="0" smtClean="0"/>
          </a:p>
          <a:p>
            <a:endParaRPr lang="en-US" altLang="zh-CN" dirty="0" smtClean="0"/>
          </a:p>
          <a:p>
            <a:r>
              <a:rPr lang="zh-CN" altLang="en-US" dirty="0" smtClean="0"/>
              <a:t>样本不充足的情况。使用交叉验证。重复使用数据。</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13</a:t>
            </a:fld>
            <a:endParaRPr lang="en-US" altLang="zh-CN"/>
          </a:p>
        </p:txBody>
      </p:sp>
    </p:spTree>
    <p:extLst>
      <p:ext uri="{BB962C8B-B14F-4D97-AF65-F5344CB8AC3E}">
        <p14:creationId xmlns:p14="http://schemas.microsoft.com/office/powerpoint/2010/main" val="2497452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398" y="6471194"/>
            <a:ext cx="9144793" cy="405945"/>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962026"/>
            <a:ext cx="9144001" cy="3187055"/>
          </a:xfrm>
          <a:prstGeom prst="rect">
            <a:avLst/>
          </a:prstGeom>
        </p:spPr>
      </p:pic>
      <p:pic>
        <p:nvPicPr>
          <p:cNvPr id="8194" name="Picture 2" descr="index_01"/>
          <p:cNvPicPr>
            <a:picLocks noChangeAspect="1" noChangeArrowheads="1"/>
          </p:cNvPicPr>
          <p:nvPr/>
        </p:nvPicPr>
        <p:blipFill>
          <a:blip r:embed="rId4" cstate="print"/>
          <a:srcRect l="9329" t="17384"/>
          <a:stretch>
            <a:fillRect/>
          </a:stretch>
        </p:blipFill>
        <p:spPr bwMode="auto">
          <a:xfrm>
            <a:off x="250826" y="188913"/>
            <a:ext cx="3673475" cy="773112"/>
          </a:xfrm>
          <a:prstGeom prst="rect">
            <a:avLst/>
          </a:prstGeom>
          <a:noFill/>
        </p:spPr>
      </p:pic>
      <p:sp>
        <p:nvSpPr>
          <p:cNvPr id="8196" name="Rectangle 4"/>
          <p:cNvSpPr>
            <a:spLocks noGrp="1" noChangeArrowheads="1"/>
          </p:cNvSpPr>
          <p:nvPr>
            <p:ph type="subTitle" sz="quarter" idx="1" hasCustomPrompt="1"/>
          </p:nvPr>
        </p:nvSpPr>
        <p:spPr>
          <a:xfrm>
            <a:off x="1475656" y="1721928"/>
            <a:ext cx="5565906" cy="1069975"/>
          </a:xfrm>
        </p:spPr>
        <p:txBody>
          <a:bodyPr lIns="180000" tIns="108000" rIns="144000"/>
          <a:lstStyle>
            <a:lvl1pPr marL="0" indent="0" algn="ctr">
              <a:lnSpc>
                <a:spcPct val="100000"/>
              </a:lnSpc>
              <a:spcBef>
                <a:spcPct val="0"/>
              </a:spcBef>
              <a:buClrTx/>
              <a:buFontTx/>
              <a:buNone/>
              <a:defRPr sz="3200" b="1">
                <a:solidFill>
                  <a:schemeClr val="bg1"/>
                </a:solidFill>
              </a:defRPr>
            </a:lvl1pPr>
          </a:lstStyle>
          <a:p>
            <a:r>
              <a:rPr lang="zh-CN" altLang="en-US" dirty="0" smtClean="0"/>
              <a:t>单击此处请编辑本汇报所使用的标题</a:t>
            </a:r>
            <a:endParaRPr lang="fr-FR" dirty="0"/>
          </a:p>
        </p:txBody>
      </p:sp>
      <p:sp>
        <p:nvSpPr>
          <p:cNvPr id="8199" name="Rectangle 7"/>
          <p:cNvSpPr>
            <a:spLocks noGrp="1" noChangeArrowheads="1"/>
          </p:cNvSpPr>
          <p:nvPr>
            <p:ph type="ftr" sz="quarter" idx="3"/>
          </p:nvPr>
        </p:nvSpPr>
        <p:spPr>
          <a:xfrm>
            <a:off x="1692276" y="6527322"/>
            <a:ext cx="4464050" cy="293687"/>
          </a:xfrm>
        </p:spPr>
        <p:txBody>
          <a:bodyPr/>
          <a:lstStyle>
            <a:lvl1pPr algn="ctr">
              <a:defRPr>
                <a:solidFill>
                  <a:schemeClr val="bg1"/>
                </a:solidFill>
              </a:defRPr>
            </a:lvl1pPr>
          </a:lstStyle>
          <a:p>
            <a:r>
              <a:rPr lang="en-GB" altLang="en-US" dirty="0" smtClean="0"/>
              <a:t>© </a:t>
            </a:r>
            <a:r>
              <a:rPr lang="en-GB" altLang="zh-CN" dirty="0" smtClean="0"/>
              <a:t>2019</a:t>
            </a:r>
            <a:r>
              <a:rPr lang="en-GB" altLang="en-US" dirty="0" smtClean="0"/>
              <a:t> </a:t>
            </a:r>
            <a:r>
              <a:rPr lang="en-GB" altLang="zh-CN" dirty="0" smtClean="0"/>
              <a:t>BUPT DSSC</a:t>
            </a:r>
            <a:endParaRPr lang="en-US" altLang="zh-CN" dirty="0"/>
          </a:p>
        </p:txBody>
      </p:sp>
      <p:sp>
        <p:nvSpPr>
          <p:cNvPr id="14" name="Rectangle 5"/>
          <p:cNvSpPr>
            <a:spLocks noGrp="1" noChangeArrowheads="1"/>
          </p:cNvSpPr>
          <p:nvPr>
            <p:ph type="ctrTitle" sz="quarter" hasCustomPrompt="1"/>
          </p:nvPr>
        </p:nvSpPr>
        <p:spPr>
          <a:xfrm>
            <a:off x="1134268" y="4412118"/>
            <a:ext cx="6875462" cy="1342584"/>
          </a:xfrm>
        </p:spPr>
        <p:txBody>
          <a:bodyPr lIns="360000" tIns="360000" rIns="360000" bIns="360000">
            <a:spAutoFit/>
          </a:bodyPr>
          <a:lstStyle>
            <a:lvl1pPr algn="ctr">
              <a:lnSpc>
                <a:spcPct val="100000"/>
              </a:lnSpc>
              <a:defRPr sz="2000" b="0">
                <a:solidFill>
                  <a:schemeClr val="tx1"/>
                </a:solidFill>
              </a:defRPr>
            </a:lvl1pPr>
          </a:lstStyle>
          <a:p>
            <a:r>
              <a:rPr lang="zh-CN" altLang="en-US" dirty="0" smtClean="0"/>
              <a:t>请在这里编辑汇报人</a:t>
            </a:r>
            <a:r>
              <a:rPr lang="en-US" altLang="zh-CN" dirty="0" smtClean="0"/>
              <a:t/>
            </a:r>
            <a:br>
              <a:rPr lang="en-US" altLang="zh-CN" dirty="0" smtClean="0"/>
            </a:br>
            <a:r>
              <a:rPr lang="zh-CN" altLang="en-US" dirty="0" smtClean="0"/>
              <a:t>日期</a:t>
            </a:r>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6" y="2"/>
            <a:ext cx="2111375" cy="62658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7701" y="2"/>
            <a:ext cx="6181725" cy="62658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r>
              <a:rPr lang="en-GB" altLang="en-US" smtClean="0"/>
              <a:t>© </a:t>
            </a:r>
            <a:r>
              <a:rPr lang="en-GB" altLang="zh-CN" smtClean="0"/>
              <a:t>2017</a:t>
            </a:r>
            <a:r>
              <a:rPr lang="en-GB" altLang="en-US" smtClean="0"/>
              <a:t> </a:t>
            </a:r>
            <a:r>
              <a:rPr lang="en-GB" altLang="zh-CN" smtClean="0"/>
              <a:t>BUPT DSSC            </a:t>
            </a:r>
            <a:r>
              <a:rPr lang="zh-CN" altLang="en-GB" smtClean="0"/>
              <a:t>北京邮电大学 </a:t>
            </a:r>
            <a:r>
              <a:rPr lang="zh-CN" altLang="en-US" smtClean="0"/>
              <a:t>数据科学与服务</a:t>
            </a:r>
            <a:r>
              <a:rPr lang="zh-CN" altLang="en-GB" smtClean="0"/>
              <a:t>中心</a:t>
            </a:r>
            <a:endParaRPr lang="zh-CN" altLang="en-US" dirty="0"/>
          </a:p>
        </p:txBody>
      </p:sp>
    </p:spTree>
    <p:extLst>
      <p:ext uri="{BB962C8B-B14F-4D97-AF65-F5344CB8AC3E}">
        <p14:creationId xmlns:p14="http://schemas.microsoft.com/office/powerpoint/2010/main" val="61483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marL="457200" indent="-457200">
              <a:buClr>
                <a:schemeClr val="tx1">
                  <a:lumMod val="20000"/>
                  <a:lumOff val="80000"/>
                </a:schemeClr>
              </a:buClr>
              <a:buFont typeface="Arial" panose="020B0604020202020204" pitchFamily="34" charset="0"/>
              <a:buChar char="•"/>
              <a:defRPr/>
            </a:lvl1pPr>
            <a:lvl2pPr>
              <a:buClr>
                <a:schemeClr val="bg2">
                  <a:lumMod val="20000"/>
                  <a:lumOff val="80000"/>
                </a:schemeClr>
              </a:buClr>
              <a:defRPr/>
            </a:lvl2pPr>
            <a:lvl3pPr>
              <a:buClr>
                <a:schemeClr val="bg2">
                  <a:lumMod val="20000"/>
                  <a:lumOff val="80000"/>
                </a:schemeClr>
              </a:buClr>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结束页">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64" y="6471196"/>
            <a:ext cx="9144000" cy="423828"/>
          </a:xfrm>
          <a:prstGeom prst="rect">
            <a:avLst/>
          </a:prstGeom>
        </p:spPr>
      </p:pic>
      <p:pic>
        <p:nvPicPr>
          <p:cNvPr id="2" name="图片 1"/>
          <p:cNvPicPr>
            <a:picLocks noChangeAspect="1"/>
          </p:cNvPicPr>
          <p:nvPr userDrawn="1"/>
        </p:nvPicPr>
        <p:blipFill>
          <a:blip r:embed="rId3"/>
          <a:stretch>
            <a:fillRect/>
          </a:stretch>
        </p:blipFill>
        <p:spPr>
          <a:xfrm>
            <a:off x="1" y="957010"/>
            <a:ext cx="9144793" cy="3188484"/>
          </a:xfrm>
          <a:prstGeom prst="rect">
            <a:avLst/>
          </a:prstGeom>
        </p:spPr>
      </p:pic>
      <p:pic>
        <p:nvPicPr>
          <p:cNvPr id="8194" name="Picture 2" descr="index_01"/>
          <p:cNvPicPr>
            <a:picLocks noChangeAspect="1" noChangeArrowheads="1"/>
          </p:cNvPicPr>
          <p:nvPr/>
        </p:nvPicPr>
        <p:blipFill>
          <a:blip r:embed="rId4" cstate="print"/>
          <a:srcRect l="9329" t="17384"/>
          <a:stretch>
            <a:fillRect/>
          </a:stretch>
        </p:blipFill>
        <p:spPr bwMode="auto">
          <a:xfrm>
            <a:off x="250826" y="188913"/>
            <a:ext cx="3673475" cy="773112"/>
          </a:xfrm>
          <a:prstGeom prst="rect">
            <a:avLst/>
          </a:prstGeom>
          <a:noFill/>
        </p:spPr>
      </p:pic>
      <p:sp>
        <p:nvSpPr>
          <p:cNvPr id="8197" name="Rectangle 5"/>
          <p:cNvSpPr>
            <a:spLocks noGrp="1" noChangeArrowheads="1"/>
          </p:cNvSpPr>
          <p:nvPr>
            <p:ph type="ctrTitle" sz="quarter" hasCustomPrompt="1"/>
          </p:nvPr>
        </p:nvSpPr>
        <p:spPr>
          <a:xfrm>
            <a:off x="1115220" y="4476419"/>
            <a:ext cx="6875462" cy="1219474"/>
          </a:xfrm>
        </p:spPr>
        <p:txBody>
          <a:bodyPr lIns="360000" tIns="360000" rIns="360000" bIns="360000">
            <a:spAutoFit/>
          </a:bodyPr>
          <a:lstStyle>
            <a:lvl1pPr algn="ctr">
              <a:lnSpc>
                <a:spcPct val="100000"/>
              </a:lnSpc>
              <a:defRPr i="1" baseline="0">
                <a:solidFill>
                  <a:schemeClr val="tx1"/>
                </a:solidFill>
              </a:defRPr>
            </a:lvl1pPr>
          </a:lstStyle>
          <a:p>
            <a:r>
              <a:rPr lang="fr-FR" dirty="0" smtClean="0"/>
              <a:t>THANK YOU!</a:t>
            </a:r>
            <a:endParaRPr lang="fr-FR" dirty="0"/>
          </a:p>
        </p:txBody>
      </p:sp>
      <p:sp>
        <p:nvSpPr>
          <p:cNvPr id="8199" name="Rectangle 7"/>
          <p:cNvSpPr>
            <a:spLocks noGrp="1" noChangeArrowheads="1"/>
          </p:cNvSpPr>
          <p:nvPr>
            <p:ph type="ftr" sz="quarter" idx="3"/>
          </p:nvPr>
        </p:nvSpPr>
        <p:spPr>
          <a:xfrm>
            <a:off x="2087563" y="6536266"/>
            <a:ext cx="4464050" cy="293687"/>
          </a:xfrm>
        </p:spPr>
        <p:txBody>
          <a:bodyPr/>
          <a:lstStyle>
            <a:lvl1pPr algn="ctr">
              <a:defRPr>
                <a:solidFill>
                  <a:schemeClr val="bg1"/>
                </a:solidFill>
              </a:defRPr>
            </a:lvl1pPr>
          </a:lstStyle>
          <a:p>
            <a:r>
              <a:rPr lang="en-GB" altLang="en-US" dirty="0" smtClean="0"/>
              <a:t>© </a:t>
            </a:r>
            <a:r>
              <a:rPr lang="en-GB" altLang="zh-CN" dirty="0" smtClean="0"/>
              <a:t>2017</a:t>
            </a:r>
            <a:r>
              <a:rPr lang="en-GB" altLang="en-US" dirty="0" smtClean="0"/>
              <a:t> </a:t>
            </a:r>
            <a:r>
              <a:rPr lang="en-GB" altLang="zh-CN" dirty="0" smtClean="0"/>
              <a:t>BUPT DSSC</a:t>
            </a:r>
            <a:endParaRPr lang="en-US" altLang="zh-CN" dirty="0"/>
          </a:p>
        </p:txBody>
      </p:sp>
      <p:sp>
        <p:nvSpPr>
          <p:cNvPr id="11" name="Rectangle 4"/>
          <p:cNvSpPr>
            <a:spLocks noGrp="1" noChangeArrowheads="1"/>
          </p:cNvSpPr>
          <p:nvPr>
            <p:ph type="subTitle" sz="quarter" idx="1" hasCustomPrompt="1"/>
          </p:nvPr>
        </p:nvSpPr>
        <p:spPr>
          <a:xfrm>
            <a:off x="1475656" y="1721928"/>
            <a:ext cx="5565906" cy="1069975"/>
          </a:xfrm>
        </p:spPr>
        <p:txBody>
          <a:bodyPr lIns="180000" tIns="108000" rIns="144000"/>
          <a:lstStyle>
            <a:lvl1pPr marL="0" indent="0" algn="ctr">
              <a:lnSpc>
                <a:spcPct val="100000"/>
              </a:lnSpc>
              <a:spcBef>
                <a:spcPct val="0"/>
              </a:spcBef>
              <a:buClrTx/>
              <a:buFontTx/>
              <a:buNone/>
              <a:defRPr sz="3200" b="1">
                <a:solidFill>
                  <a:schemeClr val="bg1"/>
                </a:solidFill>
              </a:defRPr>
            </a:lvl1pPr>
          </a:lstStyle>
          <a:p>
            <a:r>
              <a:rPr lang="zh-CN" altLang="en-US" dirty="0" smtClean="0"/>
              <a:t>单击此处请编辑结束语或重现标题</a:t>
            </a:r>
            <a:endParaRPr lang="fr-FR" dirty="0"/>
          </a:p>
        </p:txBody>
      </p:sp>
    </p:spTree>
    <p:extLst>
      <p:ext uri="{BB962C8B-B14F-4D97-AF65-F5344CB8AC3E}">
        <p14:creationId xmlns:p14="http://schemas.microsoft.com/office/powerpoint/2010/main" val="1467779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7700" y="1409700"/>
            <a:ext cx="4095750" cy="4856163"/>
          </a:xfrm>
        </p:spPr>
        <p:txBody>
          <a:bodyPr/>
          <a:lstStyle>
            <a:lvl1pPr marL="287338" indent="-287338">
              <a:buClr>
                <a:schemeClr val="bg2">
                  <a:lumMod val="20000"/>
                  <a:lumOff val="80000"/>
                </a:schemeClr>
              </a:buClr>
              <a:buFont typeface="Wingdings" panose="05000000000000000000" pitchFamily="2" charset="2"/>
              <a:buChar char="l"/>
              <a:defRPr sz="2800"/>
            </a:lvl1pPr>
            <a:lvl2pPr>
              <a:buClr>
                <a:schemeClr val="bg2">
                  <a:lumMod val="20000"/>
                  <a:lumOff val="80000"/>
                </a:schemeClr>
              </a:buClr>
              <a:defRPr sz="2400"/>
            </a:lvl2pPr>
            <a:lvl3pPr>
              <a:buClr>
                <a:schemeClr val="bg2">
                  <a:lumMod val="20000"/>
                  <a:lumOff val="80000"/>
                </a:schemeClr>
              </a:buCl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895850" y="1409700"/>
            <a:ext cx="4095750" cy="4856163"/>
          </a:xfrm>
        </p:spPr>
        <p:txBody>
          <a:bodyPr/>
          <a:lstStyle>
            <a:lvl1pPr marL="287338" indent="-287338">
              <a:buClr>
                <a:schemeClr val="bg2">
                  <a:lumMod val="20000"/>
                  <a:lumOff val="80000"/>
                </a:schemeClr>
              </a:buClr>
              <a:buFont typeface="Wingdings" panose="05000000000000000000" pitchFamily="2" charset="2"/>
              <a:buChar char="l"/>
              <a:defRPr sz="2800"/>
            </a:lvl1pPr>
            <a:lvl2pPr>
              <a:buClr>
                <a:schemeClr val="bg2">
                  <a:lumMod val="20000"/>
                  <a:lumOff val="80000"/>
                </a:schemeClr>
              </a:buClr>
              <a:defRPr sz="2400"/>
            </a:lvl2pPr>
            <a:lvl3pPr>
              <a:buClr>
                <a:schemeClr val="bg2">
                  <a:lumMod val="20000"/>
                  <a:lumOff val="80000"/>
                </a:schemeClr>
              </a:buCl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marL="287338" indent="-287338">
              <a:buClr>
                <a:schemeClr val="bg2">
                  <a:lumMod val="20000"/>
                  <a:lumOff val="80000"/>
                </a:schemeClr>
              </a:buClr>
              <a:buFont typeface="Wingdings" panose="05000000000000000000" pitchFamily="2" charset="2"/>
              <a:buChar char="l"/>
              <a:defRPr sz="2400"/>
            </a:lvl1pPr>
            <a:lvl2pPr>
              <a:buClr>
                <a:schemeClr val="bg2">
                  <a:lumMod val="20000"/>
                  <a:lumOff val="80000"/>
                </a:schemeClr>
              </a:buClr>
              <a:defRPr sz="2000"/>
            </a:lvl2pPr>
            <a:lvl3pPr>
              <a:buClr>
                <a:schemeClr val="bg2">
                  <a:lumMod val="20000"/>
                  <a:lumOff val="80000"/>
                </a:schemeClr>
              </a:buCl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marL="342900" indent="-342900">
              <a:buClr>
                <a:schemeClr val="bg2">
                  <a:lumMod val="20000"/>
                  <a:lumOff val="80000"/>
                </a:schemeClr>
              </a:buClr>
              <a:buFont typeface="Wingdings" panose="05000000000000000000" pitchFamily="2" charset="2"/>
              <a:buChar char="l"/>
              <a:defRPr sz="2400"/>
            </a:lvl1pPr>
            <a:lvl2pPr>
              <a:buClr>
                <a:schemeClr val="bg2">
                  <a:lumMod val="20000"/>
                  <a:lumOff val="80000"/>
                </a:schemeClr>
              </a:buClr>
              <a:defRPr sz="2000"/>
            </a:lvl2pPr>
            <a:lvl3pPr>
              <a:buClr>
                <a:schemeClr val="bg2">
                  <a:lumMod val="20000"/>
                  <a:lumOff val="80000"/>
                </a:schemeClr>
              </a:buCl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14">
            <a:extLst>
              <a:ext uri="{28A0092B-C50C-407E-A947-70E740481C1C}">
                <a14:useLocalDpi xmlns:a14="http://schemas.microsoft.com/office/drawing/2010/main" val="0"/>
              </a:ext>
            </a:extLst>
          </a:blip>
          <a:srcRect l="8470" r="22631"/>
          <a:stretch/>
        </p:blipFill>
        <p:spPr>
          <a:xfrm>
            <a:off x="2699793" y="0"/>
            <a:ext cx="6444208" cy="1146838"/>
          </a:xfrm>
          <a:prstGeom prst="rect">
            <a:avLst/>
          </a:prstGeom>
        </p:spPr>
      </p:pic>
      <p:pic>
        <p:nvPicPr>
          <p:cNvPr id="5" name="图片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38" y="6528727"/>
            <a:ext cx="9144000" cy="342085"/>
          </a:xfrm>
          <a:prstGeom prst="rect">
            <a:avLst/>
          </a:prstGeom>
        </p:spPr>
      </p:pic>
      <p:sp>
        <p:nvSpPr>
          <p:cNvPr id="7172" name="Rectangle 4"/>
          <p:cNvSpPr>
            <a:spLocks noGrp="1" noChangeArrowheads="1"/>
          </p:cNvSpPr>
          <p:nvPr>
            <p:ph type="title"/>
          </p:nvPr>
        </p:nvSpPr>
        <p:spPr bwMode="auto">
          <a:xfrm>
            <a:off x="2598738" y="120987"/>
            <a:ext cx="6537325" cy="909638"/>
          </a:xfrm>
          <a:prstGeom prst="rect">
            <a:avLst/>
          </a:prstGeom>
          <a:noFill/>
          <a:ln w="9525">
            <a:noFill/>
            <a:miter lim="800000"/>
            <a:headEnd/>
            <a:tailEnd/>
          </a:ln>
          <a:effectLst/>
        </p:spPr>
        <p:txBody>
          <a:bodyPr vert="horz" wrap="square" lIns="180000" tIns="36000" rIns="108000" bIns="36000" numCol="1" anchor="ctr" anchorCtr="0" compatLnSpc="1">
            <a:prstTxWarp prst="textNoShape">
              <a:avLst/>
            </a:prstTxWarp>
          </a:bodyPr>
          <a:lstStyle/>
          <a:p>
            <a:pPr lvl="0"/>
            <a:r>
              <a:rPr lang="fr-FR" dirty="0" smtClean="0"/>
              <a:t>Cliquez pour modifier le style du titre du masque</a:t>
            </a:r>
          </a:p>
        </p:txBody>
      </p:sp>
      <p:sp>
        <p:nvSpPr>
          <p:cNvPr id="7173" name="Rectangle 5"/>
          <p:cNvSpPr>
            <a:spLocks noGrp="1" noChangeArrowheads="1"/>
          </p:cNvSpPr>
          <p:nvPr>
            <p:ph type="body" idx="1"/>
          </p:nvPr>
        </p:nvSpPr>
        <p:spPr bwMode="auto">
          <a:xfrm>
            <a:off x="647700" y="1409700"/>
            <a:ext cx="8343900" cy="4856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dirty="0" smtClean="0"/>
              <a:t>Premier niveau</a:t>
            </a:r>
          </a:p>
          <a:p>
            <a:pPr lvl="1"/>
            <a:r>
              <a:rPr lang="fr-FR" dirty="0" smtClean="0"/>
              <a:t>Deuxième niveau</a:t>
            </a:r>
          </a:p>
          <a:p>
            <a:pPr lvl="2"/>
            <a:r>
              <a:rPr lang="fr-FR" dirty="0" smtClean="0"/>
              <a:t>Troisième niveau</a:t>
            </a:r>
          </a:p>
          <a:p>
            <a:pPr lvl="3"/>
            <a:r>
              <a:rPr lang="fr-FR" dirty="0" smtClean="0"/>
              <a:t>Quatrième niveau</a:t>
            </a:r>
          </a:p>
        </p:txBody>
      </p:sp>
      <p:sp>
        <p:nvSpPr>
          <p:cNvPr id="7174" name="Rectangle 6"/>
          <p:cNvSpPr>
            <a:spLocks noGrp="1" noChangeArrowheads="1"/>
          </p:cNvSpPr>
          <p:nvPr>
            <p:ph type="ftr" sz="quarter" idx="3"/>
          </p:nvPr>
        </p:nvSpPr>
        <p:spPr bwMode="auto">
          <a:xfrm>
            <a:off x="2699794" y="6553120"/>
            <a:ext cx="446405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ct val="100000"/>
              </a:lnSpc>
              <a:defRPr sz="1200">
                <a:solidFill>
                  <a:schemeClr val="bg1"/>
                </a:solidFill>
              </a:defRPr>
            </a:lvl1p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
        <p:nvSpPr>
          <p:cNvPr id="7175" name="Text Box 7"/>
          <p:cNvSpPr txBox="1">
            <a:spLocks noChangeArrowheads="1"/>
          </p:cNvSpPr>
          <p:nvPr/>
        </p:nvSpPr>
        <p:spPr bwMode="auto">
          <a:xfrm>
            <a:off x="5867400" y="6591300"/>
            <a:ext cx="3276600" cy="273050"/>
          </a:xfrm>
          <a:prstGeom prst="rect">
            <a:avLst/>
          </a:prstGeom>
          <a:noFill/>
          <a:ln w="19050">
            <a:noFill/>
            <a:miter lim="800000"/>
            <a:headEnd/>
            <a:tailEnd/>
          </a:ln>
          <a:effectLst/>
        </p:spPr>
        <p:txBody>
          <a:bodyPr lIns="180000" rIns="180000" anchor="ctr">
            <a:spAutoFit/>
          </a:bodyPr>
          <a:lstStyle/>
          <a:p>
            <a:pPr algn="r">
              <a:lnSpc>
                <a:spcPct val="85000"/>
              </a:lnSpc>
            </a:pPr>
            <a:fld id="{9C43F2B4-9A52-4B48-A19E-9C433C9A294B}" type="slidenum">
              <a:rPr lang="en-GB" altLang="en-US" sz="1400">
                <a:solidFill>
                  <a:schemeClr val="bg1"/>
                </a:solidFill>
              </a:rPr>
              <a:pPr algn="r">
                <a:lnSpc>
                  <a:spcPct val="85000"/>
                </a:lnSpc>
              </a:pPr>
              <a:t>‹#›</a:t>
            </a:fld>
            <a:endParaRPr lang="en-US" altLang="zh-CN" sz="1400" dirty="0">
              <a:solidFill>
                <a:schemeClr val="bg1"/>
              </a:solidFill>
            </a:endParaRPr>
          </a:p>
        </p:txBody>
      </p:sp>
      <p:sp>
        <p:nvSpPr>
          <p:cNvPr id="7176" name="AutoShape 8"/>
          <p:cNvSpPr>
            <a:spLocks noChangeArrowheads="1"/>
          </p:cNvSpPr>
          <p:nvPr/>
        </p:nvSpPr>
        <p:spPr bwMode="auto">
          <a:xfrm>
            <a:off x="2257970" y="16802"/>
            <a:ext cx="801863" cy="1118013"/>
          </a:xfrm>
          <a:prstGeom prst="flowChartDelay">
            <a:avLst/>
          </a:prstGeom>
          <a:solidFill>
            <a:schemeClr val="bg1"/>
          </a:solidFill>
          <a:ln w="19050">
            <a:solidFill>
              <a:schemeClr val="bg1"/>
            </a:solidFill>
            <a:miter lim="800000"/>
            <a:headEnd/>
            <a:tailEnd/>
          </a:ln>
          <a:effectLst/>
        </p:spPr>
        <p:txBody>
          <a:bodyPr wrap="none" anchor="ctr"/>
          <a:lstStyle/>
          <a:p>
            <a:endParaRPr lang="zh-CN" altLang="en-US" sz="3600"/>
          </a:p>
        </p:txBody>
      </p:sp>
      <p:pic>
        <p:nvPicPr>
          <p:cNvPr id="7177" name="Picture 9" descr="index_01"/>
          <p:cNvPicPr>
            <a:picLocks noChangeAspect="1" noChangeArrowheads="1"/>
          </p:cNvPicPr>
          <p:nvPr/>
        </p:nvPicPr>
        <p:blipFill>
          <a:blip r:embed="rId16" cstate="print"/>
          <a:srcRect l="9329" t="17384"/>
          <a:stretch>
            <a:fillRect/>
          </a:stretch>
        </p:blipFill>
        <p:spPr bwMode="auto">
          <a:xfrm>
            <a:off x="287339" y="260350"/>
            <a:ext cx="2484437" cy="522288"/>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64"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Lst>
  <p:hf sldNum="0" hdr="0" dt="0"/>
  <p:txStyles>
    <p:titleStyle>
      <a:lvl1pPr algn="r" rtl="0" eaLnBrk="0" fontAlgn="base" hangingPunct="0">
        <a:lnSpc>
          <a:spcPct val="75000"/>
        </a:lnSpc>
        <a:spcBef>
          <a:spcPct val="0"/>
        </a:spcBef>
        <a:spcAft>
          <a:spcPct val="0"/>
        </a:spcAft>
        <a:defRPr sz="3200" b="1">
          <a:solidFill>
            <a:schemeClr val="bg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p:titleStyle>
    <p:bodyStyle>
      <a:lvl1pPr marL="287338" indent="-287338" algn="l" rtl="0" eaLnBrk="0" fontAlgn="base" hangingPunct="0">
        <a:lnSpc>
          <a:spcPct val="90000"/>
        </a:lnSpc>
        <a:spcBef>
          <a:spcPct val="50000"/>
        </a:spcBef>
        <a:spcAft>
          <a:spcPct val="0"/>
        </a:spcAft>
        <a:buClr>
          <a:schemeClr val="bg2">
            <a:lumMod val="20000"/>
            <a:lumOff val="80000"/>
          </a:schemeClr>
        </a:buClr>
        <a:buFont typeface="Wingdings" pitchFamily="2" charset="2"/>
        <a:buChar char=""/>
        <a:defRPr sz="2800">
          <a:solidFill>
            <a:schemeClr val="tx1"/>
          </a:solidFill>
          <a:latin typeface="+mn-lt"/>
          <a:ea typeface="+mn-ea"/>
          <a:cs typeface="+mn-cs"/>
        </a:defRPr>
      </a:lvl1pPr>
      <a:lvl2pPr marL="665163" indent="-187325" algn="l" rtl="0" eaLnBrk="0" fontAlgn="base" hangingPunct="0">
        <a:lnSpc>
          <a:spcPct val="90000"/>
        </a:lnSpc>
        <a:spcBef>
          <a:spcPct val="50000"/>
        </a:spcBef>
        <a:spcAft>
          <a:spcPct val="0"/>
        </a:spcAft>
        <a:buClr>
          <a:schemeClr val="bg2">
            <a:lumMod val="20000"/>
            <a:lumOff val="80000"/>
          </a:schemeClr>
        </a:buClr>
        <a:buFont typeface="Wingdings" pitchFamily="2" charset="2"/>
        <a:buChar char=""/>
        <a:defRPr sz="2400">
          <a:solidFill>
            <a:schemeClr val="tx1"/>
          </a:solidFill>
          <a:latin typeface="+mn-lt"/>
        </a:defRPr>
      </a:lvl2pPr>
      <a:lvl3pPr marL="1031875" indent="-176213" algn="l" rtl="0" eaLnBrk="0" fontAlgn="base" hangingPunct="0">
        <a:lnSpc>
          <a:spcPct val="90000"/>
        </a:lnSpc>
        <a:spcBef>
          <a:spcPct val="50000"/>
        </a:spcBef>
        <a:spcAft>
          <a:spcPct val="0"/>
        </a:spcAft>
        <a:buClr>
          <a:schemeClr val="bg2">
            <a:lumMod val="20000"/>
            <a:lumOff val="80000"/>
          </a:schemeClr>
        </a:buClr>
        <a:buFont typeface="Wingdings" pitchFamily="2" charset="2"/>
        <a:buChar char="ú"/>
        <a:defRPr sz="2000">
          <a:solidFill>
            <a:schemeClr val="tx1"/>
          </a:solidFill>
          <a:latin typeface="+mn-lt"/>
        </a:defRPr>
      </a:lvl3pPr>
      <a:lvl4pPr marL="1543050" indent="-228600" algn="l" rtl="0" eaLnBrk="0" fontAlgn="base" hangingPunct="0">
        <a:spcBef>
          <a:spcPct val="20000"/>
        </a:spcBef>
        <a:spcAft>
          <a:spcPct val="0"/>
        </a:spcAft>
        <a:buChar char="–"/>
        <a:defRPr>
          <a:solidFill>
            <a:schemeClr val="tx1"/>
          </a:solidFill>
          <a:latin typeface="+mn-lt"/>
        </a:defRPr>
      </a:lvl4pPr>
      <a:lvl5pPr marL="1962150" indent="-228600" algn="l" rtl="0" eaLnBrk="0" fontAlgn="base" hangingPunct="0">
        <a:spcBef>
          <a:spcPct val="20000"/>
        </a:spcBef>
        <a:spcAft>
          <a:spcPct val="0"/>
        </a:spcAft>
        <a:buChar char="»"/>
        <a:defRPr sz="2200">
          <a:solidFill>
            <a:schemeClr val="tx1"/>
          </a:solidFill>
          <a:latin typeface="+mn-lt"/>
        </a:defRPr>
      </a:lvl5pPr>
      <a:lvl6pPr marL="2419350" indent="-228600" algn="l" rtl="0" eaLnBrk="0" fontAlgn="base" hangingPunct="0">
        <a:spcBef>
          <a:spcPct val="20000"/>
        </a:spcBef>
        <a:spcAft>
          <a:spcPct val="0"/>
        </a:spcAft>
        <a:buChar char="»"/>
        <a:defRPr sz="2200">
          <a:solidFill>
            <a:schemeClr val="tx1"/>
          </a:solidFill>
          <a:latin typeface="+mn-lt"/>
        </a:defRPr>
      </a:lvl6pPr>
      <a:lvl7pPr marL="2876550" indent="-228600" algn="l" rtl="0" eaLnBrk="0" fontAlgn="base" hangingPunct="0">
        <a:spcBef>
          <a:spcPct val="20000"/>
        </a:spcBef>
        <a:spcAft>
          <a:spcPct val="0"/>
        </a:spcAft>
        <a:buChar char="»"/>
        <a:defRPr sz="2200">
          <a:solidFill>
            <a:schemeClr val="tx1"/>
          </a:solidFill>
          <a:latin typeface="+mn-lt"/>
        </a:defRPr>
      </a:lvl7pPr>
      <a:lvl8pPr marL="3333750" indent="-228600" algn="l" rtl="0" eaLnBrk="0" fontAlgn="base" hangingPunct="0">
        <a:spcBef>
          <a:spcPct val="20000"/>
        </a:spcBef>
        <a:spcAft>
          <a:spcPct val="0"/>
        </a:spcAft>
        <a:buChar char="»"/>
        <a:defRPr sz="2200">
          <a:solidFill>
            <a:schemeClr val="tx1"/>
          </a:solidFill>
          <a:latin typeface="+mn-lt"/>
        </a:defRPr>
      </a:lvl8pPr>
      <a:lvl9pPr marL="3790950" indent="-228600" algn="l" rtl="0" eaLnBrk="0" fontAlgn="base" hangingPunct="0">
        <a:spcBef>
          <a:spcPct val="20000"/>
        </a:spcBef>
        <a:spcAft>
          <a:spcPct val="0"/>
        </a:spcAft>
        <a:buChar char="»"/>
        <a:defRPr sz="2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sz="quarter" idx="1"/>
          </p:nvPr>
        </p:nvSpPr>
        <p:spPr>
          <a:xfrm>
            <a:off x="1789045" y="2204864"/>
            <a:ext cx="5565906" cy="1069975"/>
          </a:xfrm>
        </p:spPr>
        <p:txBody>
          <a:bodyPr/>
          <a:lstStyle/>
          <a:p>
            <a:r>
              <a:rPr lang="zh-CN" altLang="en-US" dirty="0"/>
              <a:t>统计学习及监督学习概论</a:t>
            </a:r>
            <a:endParaRPr lang="en-US" altLang="zh-CN" dirty="0"/>
          </a:p>
        </p:txBody>
      </p:sp>
      <p:sp>
        <p:nvSpPr>
          <p:cNvPr id="4" name="标题 3"/>
          <p:cNvSpPr>
            <a:spLocks noGrp="1"/>
          </p:cNvSpPr>
          <p:nvPr>
            <p:ph type="ctrTitle" sz="quarter"/>
          </p:nvPr>
        </p:nvSpPr>
        <p:spPr>
          <a:xfrm>
            <a:off x="-11643" y="4412118"/>
            <a:ext cx="9167283" cy="1342584"/>
          </a:xfrm>
        </p:spPr>
        <p:txBody>
          <a:bodyPr/>
          <a:lstStyle/>
          <a:p>
            <a:r>
              <a:rPr lang="zh-CN" altLang="en-US" dirty="0" smtClean="0"/>
              <a:t>分享人：</a:t>
            </a:r>
            <a:r>
              <a:rPr lang="en-US" altLang="zh-CN" smtClean="0"/>
              <a:t>zyj</a:t>
            </a:r>
            <a:r>
              <a:rPr lang="en-US" altLang="zh-CN" dirty="0" smtClean="0"/>
              <a:t/>
            </a:r>
            <a:br>
              <a:rPr lang="en-US" altLang="zh-CN" dirty="0" smtClean="0"/>
            </a:br>
            <a:r>
              <a:rPr lang="en-US" altLang="zh-CN" dirty="0" smtClean="0"/>
              <a:t>2019/6/20</a:t>
            </a:r>
            <a:endParaRPr lang="zh-CN" altLang="en-US" dirty="0"/>
          </a:p>
        </p:txBody>
      </p:sp>
      <p:sp>
        <p:nvSpPr>
          <p:cNvPr id="6" name="页脚占位符 3"/>
          <p:cNvSpPr>
            <a:spLocks noGrp="1"/>
          </p:cNvSpPr>
          <p:nvPr>
            <p:ph type="ftr" sz="quarter" idx="4294967295"/>
          </p:nvPr>
        </p:nvSpPr>
        <p:spPr>
          <a:xfrm>
            <a:off x="1979613" y="6564315"/>
            <a:ext cx="4896643" cy="293687"/>
          </a:xfrm>
          <a:prstGeom prst="rect">
            <a:avLst/>
          </a:prstGeom>
        </p:spPr>
        <p:txBody>
          <a:bodyPr/>
          <a:lstStyle/>
          <a:p>
            <a:pPr algn="ctr"/>
            <a:r>
              <a:rPr lang="en-GB" altLang="en-US" sz="1200" dirty="0" smtClean="0">
                <a:solidFill>
                  <a:schemeClr val="bg1"/>
                </a:solidFill>
              </a:rPr>
              <a:t>© </a:t>
            </a:r>
            <a:r>
              <a:rPr lang="en-GB" altLang="zh-CN" sz="1200" dirty="0" smtClean="0">
                <a:solidFill>
                  <a:schemeClr val="bg1"/>
                </a:solidFill>
              </a:rPr>
              <a:t>2019</a:t>
            </a:r>
            <a:r>
              <a:rPr lang="en-GB" altLang="en-US" sz="1200" dirty="0" smtClean="0">
                <a:solidFill>
                  <a:schemeClr val="bg1"/>
                </a:solidFill>
              </a:rPr>
              <a:t> </a:t>
            </a:r>
            <a:r>
              <a:rPr lang="en-GB" altLang="zh-CN" sz="1200" dirty="0" smtClean="0">
                <a:solidFill>
                  <a:schemeClr val="bg1"/>
                </a:solidFill>
              </a:rPr>
              <a:t>BUPT DSSC             </a:t>
            </a:r>
            <a:r>
              <a:rPr lang="zh-CN" altLang="en-GB" sz="1200" dirty="0" smtClean="0">
                <a:solidFill>
                  <a:schemeClr val="bg1"/>
                </a:solidFill>
              </a:rPr>
              <a:t>北京邮电大学 </a:t>
            </a:r>
            <a:r>
              <a:rPr lang="zh-CN" altLang="en-US" sz="1200" dirty="0" smtClean="0">
                <a:solidFill>
                  <a:schemeClr val="bg1"/>
                </a:solidFill>
              </a:rPr>
              <a:t>数据科学与服务</a:t>
            </a:r>
            <a:r>
              <a:rPr lang="zh-CN" altLang="en-GB" sz="1200" dirty="0" smtClean="0">
                <a:solidFill>
                  <a:schemeClr val="bg1"/>
                </a:solidFill>
              </a:rPr>
              <a:t>中心</a:t>
            </a:r>
            <a:endParaRPr lang="zh-CN" altLang="en-US" sz="1200" dirty="0">
              <a:solidFill>
                <a:schemeClr val="bg1"/>
              </a:solidFill>
            </a:endParaRPr>
          </a:p>
        </p:txBody>
      </p:sp>
    </p:spTree>
    <p:extLst>
      <p:ext uri="{BB962C8B-B14F-4D97-AF65-F5344CB8AC3E}">
        <p14:creationId xmlns:p14="http://schemas.microsoft.com/office/powerpoint/2010/main" val="86468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统计学习三要素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1369388"/>
                <a:ext cx="8343900" cy="4856163"/>
              </a:xfrm>
            </p:spPr>
            <p:txBody>
              <a:bodyPr/>
              <a:lstStyle/>
              <a:p>
                <a:r>
                  <a:rPr lang="zh-CN" altLang="en-US" dirty="0" smtClean="0"/>
                  <a:t>方法</a:t>
                </a:r>
                <a:r>
                  <a:rPr lang="en-US" altLang="zh-CN" dirty="0" smtClean="0"/>
                  <a:t>=</a:t>
                </a:r>
                <a:r>
                  <a:rPr lang="zh-CN" altLang="en-US" dirty="0" smtClean="0"/>
                  <a:t>模型</a:t>
                </a:r>
                <a:r>
                  <a:rPr lang="en-US" altLang="zh-CN" dirty="0" smtClean="0"/>
                  <a:t>+</a:t>
                </a:r>
                <a:r>
                  <a:rPr lang="zh-CN" altLang="en-US" dirty="0" smtClean="0"/>
                  <a:t>策略</a:t>
                </a:r>
                <a:r>
                  <a:rPr lang="en-US" altLang="zh-CN" dirty="0" smtClean="0"/>
                  <a:t>+</a:t>
                </a:r>
                <a:r>
                  <a:rPr lang="zh-CN" altLang="en-US" dirty="0" smtClean="0"/>
                  <a:t>算法</a:t>
                </a:r>
                <a:endParaRPr lang="en-US" altLang="zh-CN" dirty="0" smtClean="0"/>
              </a:p>
              <a:p>
                <a:r>
                  <a:rPr lang="zh-CN" altLang="en-US" dirty="0" smtClean="0"/>
                  <a:t>策略：经验风险最小化与结构风险最小化</a:t>
                </a:r>
                <a:endParaRPr lang="en-US" altLang="zh-CN" dirty="0"/>
              </a:p>
              <a:p>
                <a:pPr lvl="1"/>
                <a:r>
                  <a:rPr lang="zh-CN" altLang="en-US" dirty="0" smtClean="0"/>
                  <a:t>经验风险最小化</a:t>
                </a:r>
                <a:endParaRPr lang="en-US" altLang="zh-CN" dirty="0" smtClean="0"/>
              </a:p>
              <a:p>
                <a:pPr marL="477838" lvl="1" indent="0">
                  <a:buNone/>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ℱ</m:t>
                              </m:r>
                            </m:lim>
                          </m:limLow>
                        </m:fName>
                        <m:e>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𝑁</m:t>
                              </m:r>
                            </m:den>
                          </m:f>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sup>
                            <m:e>
                              <m:r>
                                <a:rPr lang="en-US" altLang="zh-CN" i="1" dirty="0">
                                  <a:latin typeface="Cambria Math" panose="02040503050406030204" pitchFamily="18" charset="0"/>
                                </a:rPr>
                                <m:t>𝐿</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e>
                              </m:d>
                              <m:r>
                                <a:rPr lang="en-US" altLang="zh-CN" i="1" dirty="0">
                                  <a:latin typeface="Cambria Math" panose="02040503050406030204" pitchFamily="18" charset="0"/>
                                </a:rPr>
                                <m:t>)</m:t>
                              </m:r>
                            </m:e>
                          </m:nary>
                        </m:e>
                      </m:func>
                    </m:oMath>
                  </m:oMathPara>
                </a14:m>
                <a:endParaRPr lang="en-US" altLang="zh-CN" dirty="0"/>
              </a:p>
              <a:p>
                <a:pPr lvl="2"/>
                <a:r>
                  <a:rPr lang="zh-CN" altLang="en-US" dirty="0"/>
                  <a:t>过</a:t>
                </a:r>
                <a:r>
                  <a:rPr lang="zh-CN" altLang="en-US" dirty="0" smtClean="0"/>
                  <a:t>拟合</a:t>
                </a:r>
                <a:endParaRPr lang="en-US" altLang="zh-CN" dirty="0" smtClean="0"/>
              </a:p>
              <a:p>
                <a:pPr lvl="1"/>
                <a:r>
                  <a:rPr lang="zh-CN" altLang="en-US" dirty="0"/>
                  <a:t>结构</a:t>
                </a:r>
                <a:r>
                  <a:rPr lang="zh-CN" altLang="en-US" dirty="0" smtClean="0"/>
                  <a:t>风险最小化</a:t>
                </a:r>
                <a:endParaRPr lang="en-US" altLang="zh-CN" dirty="0" smtClean="0"/>
              </a:p>
              <a:p>
                <a:pPr marL="477838" lvl="1" indent="0" algn="ctr">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ℱ</m:t>
                              </m:r>
                            </m:lim>
                          </m:limLow>
                        </m:fName>
                        <m:e>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𝑁</m:t>
                              </m:r>
                            </m:den>
                          </m:f>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sup>
                            <m:e>
                              <m:r>
                                <a:rPr lang="en-US" altLang="zh-CN" i="1" dirty="0">
                                  <a:latin typeface="Cambria Math" panose="02040503050406030204" pitchFamily="18" charset="0"/>
                                </a:rPr>
                                <m:t>𝐿</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e>
                              </m:d>
                              <m:r>
                                <a:rPr lang="en-US" altLang="zh-CN" i="1" dirty="0">
                                  <a:latin typeface="Cambria Math" panose="02040503050406030204" pitchFamily="18" charset="0"/>
                                </a:rPr>
                                <m:t>)</m:t>
                              </m:r>
                            </m:e>
                          </m:nary>
                        </m:e>
                      </m:func>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𝜆</m:t>
                      </m:r>
                      <m:r>
                        <a:rPr lang="en-US" altLang="zh-CN" b="0" i="1" dirty="0" smtClean="0">
                          <a:latin typeface="Cambria Math" panose="02040503050406030204" pitchFamily="18" charset="0"/>
                        </a:rPr>
                        <m:t>𝐽</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𝑓</m:t>
                      </m:r>
                      <m:r>
                        <a:rPr lang="en-US" altLang="zh-CN" b="0" i="1" dirty="0" smtClean="0">
                          <a:latin typeface="Cambria Math" panose="02040503050406030204" pitchFamily="18" charset="0"/>
                        </a:rPr>
                        <m:t>)</m:t>
                      </m:r>
                    </m:oMath>
                  </m:oMathPara>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1369388"/>
                <a:ext cx="8343900" cy="4856163"/>
              </a:xfrm>
              <a:blipFill>
                <a:blip r:embed="rId3"/>
                <a:stretch>
                  <a:fillRect l="-1316" t="-2387"/>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3412389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统计学习三要素</a:t>
            </a:r>
            <a:endParaRPr lang="zh-CN" altLang="en-US" dirty="0"/>
          </a:p>
        </p:txBody>
      </p:sp>
      <p:sp>
        <p:nvSpPr>
          <p:cNvPr id="3" name="内容占位符 2"/>
          <p:cNvSpPr>
            <a:spLocks noGrp="1"/>
          </p:cNvSpPr>
          <p:nvPr>
            <p:ph idx="1"/>
          </p:nvPr>
        </p:nvSpPr>
        <p:spPr>
          <a:xfrm>
            <a:off x="539552" y="1369388"/>
            <a:ext cx="8343900" cy="4856163"/>
          </a:xfrm>
        </p:spPr>
        <p:txBody>
          <a:bodyPr/>
          <a:lstStyle/>
          <a:p>
            <a:r>
              <a:rPr lang="zh-CN" altLang="en-US" dirty="0" smtClean="0"/>
              <a:t>方法</a:t>
            </a:r>
            <a:r>
              <a:rPr lang="en-US" altLang="zh-CN" dirty="0" smtClean="0"/>
              <a:t>=</a:t>
            </a:r>
            <a:r>
              <a:rPr lang="zh-CN" altLang="en-US" dirty="0" smtClean="0"/>
              <a:t>模型</a:t>
            </a:r>
            <a:r>
              <a:rPr lang="en-US" altLang="zh-CN" dirty="0" smtClean="0"/>
              <a:t>+</a:t>
            </a:r>
            <a:r>
              <a:rPr lang="zh-CN" altLang="en-US" dirty="0" smtClean="0"/>
              <a:t>策略</a:t>
            </a:r>
            <a:r>
              <a:rPr lang="en-US" altLang="zh-CN" dirty="0" smtClean="0"/>
              <a:t>+</a:t>
            </a:r>
            <a:r>
              <a:rPr lang="zh-CN" altLang="en-US" dirty="0" smtClean="0"/>
              <a:t>算法</a:t>
            </a:r>
            <a:endParaRPr lang="en-US" altLang="zh-CN" dirty="0" smtClean="0"/>
          </a:p>
          <a:p>
            <a:r>
              <a:rPr lang="zh-CN" altLang="en-US" dirty="0" smtClean="0"/>
              <a:t>算法</a:t>
            </a:r>
            <a:endParaRPr lang="en-US" altLang="zh-CN" dirty="0" smtClean="0"/>
          </a:p>
          <a:p>
            <a:pPr lvl="1"/>
            <a:r>
              <a:rPr lang="zh-CN" altLang="en-US" dirty="0" smtClean="0"/>
              <a:t>求解</a:t>
            </a:r>
            <a:r>
              <a:rPr lang="zh-CN" altLang="en-US" dirty="0"/>
              <a:t>模型即求解</a:t>
            </a:r>
            <a:r>
              <a:rPr lang="zh-CN" altLang="en-US" dirty="0">
                <a:solidFill>
                  <a:srgbClr val="FF0000"/>
                </a:solidFill>
              </a:rPr>
              <a:t>最优化</a:t>
            </a:r>
            <a:r>
              <a:rPr lang="zh-CN" altLang="en-US" dirty="0" smtClean="0">
                <a:solidFill>
                  <a:srgbClr val="FF0000"/>
                </a:solidFill>
              </a:rPr>
              <a:t>问题</a:t>
            </a:r>
            <a:endParaRPr lang="en-US" altLang="zh-CN" dirty="0"/>
          </a:p>
          <a:p>
            <a:pPr lvl="2"/>
            <a:r>
              <a:rPr lang="zh-CN" altLang="en-US" dirty="0" smtClean="0"/>
              <a:t>存在解析解</a:t>
            </a:r>
            <a:endParaRPr lang="en-US" altLang="zh-CN" dirty="0" smtClean="0"/>
          </a:p>
          <a:p>
            <a:pPr lvl="2"/>
            <a:r>
              <a:rPr lang="zh-CN" altLang="en-US" dirty="0"/>
              <a:t>不</a:t>
            </a:r>
            <a:r>
              <a:rPr lang="zh-CN" altLang="en-US" dirty="0" smtClean="0"/>
              <a:t>存在解析解</a:t>
            </a:r>
            <a:r>
              <a:rPr lang="en-US" altLang="zh-CN" dirty="0" smtClean="0"/>
              <a:t>	</a:t>
            </a:r>
          </a:p>
          <a:p>
            <a:pPr lvl="1"/>
            <a:endParaRPr lang="en-US" altLang="zh-CN" dirty="0" smtClean="0">
              <a:solidFill>
                <a:srgbClr val="FF0000"/>
              </a:solidFill>
            </a:endParaRPr>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4017333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模型评估</a:t>
            </a:r>
            <a:endParaRPr lang="zh-CN" altLang="en-US" dirty="0"/>
          </a:p>
        </p:txBody>
      </p:sp>
      <p:sp>
        <p:nvSpPr>
          <p:cNvPr id="3" name="内容占位符 2"/>
          <p:cNvSpPr>
            <a:spLocks noGrp="1"/>
          </p:cNvSpPr>
          <p:nvPr>
            <p:ph idx="1"/>
          </p:nvPr>
        </p:nvSpPr>
        <p:spPr>
          <a:xfrm>
            <a:off x="539552" y="1369388"/>
            <a:ext cx="8343900" cy="4856163"/>
          </a:xfrm>
        </p:spPr>
        <p:txBody>
          <a:bodyPr/>
          <a:lstStyle/>
          <a:p>
            <a:r>
              <a:rPr lang="zh-CN" altLang="en-US" dirty="0" smtClean="0"/>
              <a:t>训练误差、测试误差</a:t>
            </a:r>
            <a:endParaRPr lang="en-US" altLang="zh-CN" dirty="0" smtClean="0"/>
          </a:p>
          <a:p>
            <a:endParaRPr lang="en-US" altLang="zh-CN" dirty="0" smtClean="0">
              <a:solidFill>
                <a:srgbClr val="FF0000"/>
              </a:solidFill>
            </a:endParaRPr>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pic>
        <p:nvPicPr>
          <p:cNvPr id="5" name="图片 4"/>
          <p:cNvPicPr>
            <a:picLocks noChangeAspect="1"/>
          </p:cNvPicPr>
          <p:nvPr/>
        </p:nvPicPr>
        <p:blipFill>
          <a:blip r:embed="rId3"/>
          <a:stretch>
            <a:fillRect/>
          </a:stretch>
        </p:blipFill>
        <p:spPr>
          <a:xfrm>
            <a:off x="1650082" y="2564904"/>
            <a:ext cx="5226174" cy="3080065"/>
          </a:xfrm>
          <a:prstGeom prst="rect">
            <a:avLst/>
          </a:prstGeom>
        </p:spPr>
      </p:pic>
    </p:spTree>
    <p:extLst>
      <p:ext uri="{BB962C8B-B14F-4D97-AF65-F5344CB8AC3E}">
        <p14:creationId xmlns:p14="http://schemas.microsoft.com/office/powerpoint/2010/main" val="2348886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交叉验证</a:t>
            </a:r>
            <a:endParaRPr lang="zh-CN" altLang="en-US" dirty="0"/>
          </a:p>
        </p:txBody>
      </p:sp>
      <p:sp>
        <p:nvSpPr>
          <p:cNvPr id="3" name="内容占位符 2"/>
          <p:cNvSpPr>
            <a:spLocks noGrp="1"/>
          </p:cNvSpPr>
          <p:nvPr>
            <p:ph idx="1"/>
          </p:nvPr>
        </p:nvSpPr>
        <p:spPr>
          <a:xfrm>
            <a:off x="539552" y="1369388"/>
            <a:ext cx="8343900" cy="4856163"/>
          </a:xfrm>
        </p:spPr>
        <p:txBody>
          <a:bodyPr/>
          <a:lstStyle/>
          <a:p>
            <a:r>
              <a:rPr lang="zh-CN" altLang="en-US" dirty="0" smtClean="0"/>
              <a:t>数据集划分</a:t>
            </a:r>
            <a:endParaRPr lang="en-US" altLang="zh-CN" dirty="0"/>
          </a:p>
          <a:p>
            <a:pPr lvl="1"/>
            <a:r>
              <a:rPr lang="zh-CN" altLang="en-US" dirty="0"/>
              <a:t>训练集 </a:t>
            </a:r>
            <a:r>
              <a:rPr lang="en-US" altLang="zh-CN" dirty="0"/>
              <a:t>training set</a:t>
            </a:r>
            <a:endParaRPr lang="en-US" altLang="zh-CN" dirty="0">
              <a:solidFill>
                <a:srgbClr val="FF0000"/>
              </a:solidFill>
            </a:endParaRPr>
          </a:p>
          <a:p>
            <a:pPr lvl="1"/>
            <a:r>
              <a:rPr lang="zh-CN" altLang="en-US" dirty="0"/>
              <a:t>验证集 </a:t>
            </a:r>
            <a:r>
              <a:rPr lang="en-US" altLang="zh-CN" dirty="0"/>
              <a:t>validation set</a:t>
            </a:r>
          </a:p>
          <a:p>
            <a:pPr lvl="1"/>
            <a:r>
              <a:rPr lang="zh-CN" altLang="en-US" dirty="0"/>
              <a:t>测试集 </a:t>
            </a:r>
            <a:r>
              <a:rPr lang="en-US" altLang="zh-CN" dirty="0"/>
              <a:t>test </a:t>
            </a:r>
            <a:r>
              <a:rPr lang="en-US" altLang="zh-CN" dirty="0" smtClean="0"/>
              <a:t>set</a:t>
            </a:r>
          </a:p>
          <a:p>
            <a:r>
              <a:rPr lang="zh-CN" altLang="en-US" dirty="0"/>
              <a:t>交叉</a:t>
            </a:r>
            <a:r>
              <a:rPr lang="zh-CN" altLang="en-US" dirty="0" smtClean="0"/>
              <a:t>验证</a:t>
            </a:r>
            <a:endParaRPr lang="en-US" altLang="zh-CN" dirty="0" smtClean="0"/>
          </a:p>
          <a:p>
            <a:pPr lvl="1"/>
            <a:r>
              <a:rPr lang="zh-CN" altLang="en-US" dirty="0" smtClean="0"/>
              <a:t>简单交叉验证</a:t>
            </a:r>
            <a:endParaRPr lang="en-US" altLang="zh-CN" dirty="0" smtClean="0"/>
          </a:p>
          <a:p>
            <a:pPr lvl="1"/>
            <a:r>
              <a:rPr lang="en-US" altLang="zh-CN" dirty="0" smtClean="0"/>
              <a:t>S</a:t>
            </a:r>
            <a:r>
              <a:rPr lang="zh-CN" altLang="en-US" dirty="0" smtClean="0"/>
              <a:t>折交叉验证</a:t>
            </a:r>
            <a:endParaRPr lang="en-US" altLang="zh-CN" dirty="0" smtClean="0"/>
          </a:p>
          <a:p>
            <a:pPr lvl="1"/>
            <a:r>
              <a:rPr lang="zh-CN" altLang="en-US" dirty="0" smtClean="0"/>
              <a:t>留一交叉验证</a:t>
            </a:r>
            <a:endParaRPr lang="en-US" altLang="zh-CN" dirty="0" smtClean="0"/>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18443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泛化能力</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1369388"/>
                <a:ext cx="8343900" cy="4856163"/>
              </a:xfrm>
            </p:spPr>
            <p:txBody>
              <a:bodyPr/>
              <a:lstStyle/>
              <a:p>
                <a:r>
                  <a:rPr lang="zh-CN" altLang="en-US" dirty="0" smtClean="0"/>
                  <a:t>泛化误差</a:t>
                </a:r>
                <a:endParaRPr lang="en-US" altLang="zh-CN" dirty="0" smtClean="0"/>
              </a:p>
              <a:p>
                <a:endParaRPr lang="en-US" altLang="zh-CN" dirty="0"/>
              </a:p>
              <a:p>
                <a:endParaRPr lang="en-US" altLang="zh-CN" dirty="0" smtClean="0"/>
              </a:p>
              <a:p>
                <a:r>
                  <a:rPr lang="zh-CN" altLang="en-US" dirty="0" smtClean="0"/>
                  <a:t>泛化误差上界定理</a:t>
                </a:r>
                <a:endParaRPr lang="en-US" altLang="zh-CN" dirty="0" smtClean="0"/>
              </a:p>
              <a:p>
                <a:pPr lvl="1"/>
                <a:r>
                  <a:rPr lang="zh-CN" altLang="en-US" dirty="0" smtClean="0"/>
                  <a:t>当假设空间是有限个函数的集合</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ℱ</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𝑑</m:t>
                        </m:r>
                      </m:sub>
                    </m:sSub>
                    <m:r>
                      <a:rPr lang="en-US" altLang="zh-CN" b="0" i="1" smtClean="0">
                        <a:latin typeface="Cambria Math" panose="02040503050406030204" pitchFamily="18" charset="0"/>
                      </a:rPr>
                      <m:t>}</m:t>
                    </m:r>
                  </m:oMath>
                </a14:m>
                <a:r>
                  <a:rPr lang="en-US" altLang="zh-CN" dirty="0" smtClean="0"/>
                  <a:t>,</a:t>
                </a:r>
                <a:r>
                  <a:rPr lang="zh-CN" altLang="en-US" dirty="0" smtClean="0"/>
                  <a:t>对任意一个函数 </a:t>
                </a:r>
                <a14:m>
                  <m:oMath xmlns:m="http://schemas.openxmlformats.org/officeDocument/2006/math">
                    <m:r>
                      <a:rPr lang="en-US" altLang="zh-CN" b="0" i="1" smtClean="0">
                        <a:latin typeface="Cambria Math" panose="02040503050406030204" pitchFamily="18" charset="0"/>
                      </a:rPr>
                      <m:t>𝑓</m:t>
                    </m:r>
                    <m:r>
                      <a:rPr lang="zh-CN" altLang="en-US" i="1">
                        <a:latin typeface="Cambria Math" panose="02040503050406030204" pitchFamily="18" charset="0"/>
                      </a:rPr>
                      <m:t>，</m:t>
                    </m:r>
                  </m:oMath>
                </a14:m>
                <a:r>
                  <a:rPr lang="zh-CN" altLang="en-US" dirty="0" smtClean="0"/>
                  <a:t>至少以概率</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𝛿</m:t>
                    </m:r>
                  </m:oMath>
                </a14:m>
                <a:r>
                  <a:rPr lang="zh-CN" altLang="en-US" dirty="0" smtClean="0"/>
                  <a:t>，以下不等式成立：</a:t>
                </a:r>
                <a:endParaRPr lang="en-US" altLang="zh-CN" dirty="0" smtClean="0"/>
              </a:p>
              <a:p>
                <a:pPr marL="477838" lvl="1" indent="0" algn="ctr">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𝑒𝑥𝑝</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𝑒𝑚𝑝</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oMath>
                  </m:oMathPara>
                </a14:m>
                <a:endParaRPr lang="en-US" altLang="zh-CN" b="0" dirty="0" smtClean="0"/>
              </a:p>
              <a:p>
                <a:pPr marL="477838" lvl="1" indent="0" algn="ctr">
                  <a:buNone/>
                </a:pPr>
                <a:endParaRPr lang="en-US" altLang="zh-CN" b="0" dirty="0" smtClean="0"/>
              </a:p>
              <a:p>
                <a:pPr marL="477838" lvl="1"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𝑁</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𝑙𝑜𝑔𝑑</m:t>
                          </m:r>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𝛿</m:t>
                              </m:r>
                            </m:den>
                          </m:f>
                        </m:e>
                      </m:rad>
                      <m:r>
                        <a:rPr lang="en-US" altLang="zh-CN" b="0" i="1" smtClean="0">
                          <a:latin typeface="Cambria Math" panose="02040503050406030204" pitchFamily="18" charset="0"/>
                        </a:rPr>
                        <m:t>)</m:t>
                      </m:r>
                    </m:oMath>
                  </m:oMathPara>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1369388"/>
                <a:ext cx="8343900" cy="4856163"/>
              </a:xfrm>
              <a:blipFill>
                <a:blip r:embed="rId3"/>
                <a:stretch>
                  <a:fillRect l="-1316" t="-2261" b="-1759"/>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760190" y="2060848"/>
                <a:ext cx="7902624" cy="56432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𝑒𝑥𝑝</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𝑓</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𝑝</m:t>
                          </m:r>
                        </m:sub>
                      </m:sSub>
                      <m:r>
                        <a:rPr lang="en-US" altLang="zh-CN" sz="2000" i="1">
                          <a:latin typeface="Cambria Math" panose="02040503050406030204" pitchFamily="18" charset="0"/>
                        </a:rPr>
                        <m:t>[</m:t>
                      </m:r>
                      <m:r>
                        <a:rPr lang="en-US" altLang="zh-CN" sz="2000" i="1">
                          <a:latin typeface="Cambria Math" panose="02040503050406030204" pitchFamily="18" charset="0"/>
                        </a:rPr>
                        <m:t>𝐿</m:t>
                      </m:r>
                      <m:d>
                        <m:dPr>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𝑌</m:t>
                          </m:r>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e>
                      </m:d>
                      <m:r>
                        <a:rPr lang="en-US" altLang="zh-CN" sz="2000" i="1">
                          <a:latin typeface="Cambria Math" panose="02040503050406030204" pitchFamily="18" charset="0"/>
                        </a:rPr>
                        <m:t>=</m:t>
                      </m:r>
                      <m:nary>
                        <m:naryPr>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𝑋</m:t>
                          </m:r>
                          <m:r>
                            <a:rPr lang="en-US" altLang="zh-CN" sz="2000" i="1">
                              <a:latin typeface="Cambria Math" panose="02040503050406030204" pitchFamily="18" charset="0"/>
                            </a:rPr>
                            <m:t>×</m:t>
                          </m:r>
                          <m:r>
                            <a:rPr lang="en-US" altLang="zh-CN" sz="2000" i="1">
                              <a:latin typeface="Cambria Math" panose="02040503050406030204" pitchFamily="18" charset="0"/>
                            </a:rPr>
                            <m:t>𝑌</m:t>
                          </m:r>
                        </m:sub>
                        <m:sup>
                          <m:r>
                            <a:rPr lang="en-US" altLang="zh-CN" sz="2000" b="0" i="1">
                              <a:latin typeface="Cambria Math" panose="02040503050406030204" pitchFamily="18" charset="0"/>
                            </a:rPr>
                            <m:t> </m:t>
                          </m:r>
                        </m:sup>
                        <m:e>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e>
                          </m:d>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e>
                          </m:d>
                          <m:r>
                            <a:rPr lang="en-US" altLang="zh-CN" sz="2000" i="1">
                              <a:latin typeface="Cambria Math" panose="02040503050406030204" pitchFamily="18" charset="0"/>
                            </a:rPr>
                            <m:t>ⅆ</m:t>
                          </m:r>
                          <m:r>
                            <a:rPr lang="en-US" altLang="zh-CN" sz="2000" i="1">
                              <a:latin typeface="Cambria Math" panose="02040503050406030204" pitchFamily="18" charset="0"/>
                            </a:rPr>
                            <m:t>𝑥</m:t>
                          </m:r>
                          <m:r>
                            <a:rPr lang="en-US" altLang="zh-CN" sz="2000" i="1">
                              <a:latin typeface="Cambria Math" panose="02040503050406030204" pitchFamily="18" charset="0"/>
                            </a:rPr>
                            <m:t>ⅆ</m:t>
                          </m:r>
                          <m:r>
                            <a:rPr lang="en-US" altLang="zh-CN" sz="2000" i="1">
                              <a:latin typeface="Cambria Math" panose="02040503050406030204" pitchFamily="18" charset="0"/>
                            </a:rPr>
                            <m:t>𝑦</m:t>
                          </m:r>
                        </m:e>
                      </m:nary>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760190" y="2060848"/>
                <a:ext cx="7902624" cy="564322"/>
              </a:xfrm>
              <a:prstGeom prst="rect">
                <a:avLst/>
              </a:prstGeom>
              <a:blipFill>
                <a:blip r:embed="rId4"/>
                <a:stretch>
                  <a:fillRect t="-249462" b="-3290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919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预备知识</a:t>
            </a:r>
            <a:endParaRPr lang="zh-CN" altLang="en-US" dirty="0"/>
          </a:p>
        </p:txBody>
      </p:sp>
      <p:sp>
        <p:nvSpPr>
          <p:cNvPr id="3" name="内容占位符 2"/>
          <p:cNvSpPr>
            <a:spLocks noGrp="1"/>
          </p:cNvSpPr>
          <p:nvPr>
            <p:ph idx="1"/>
          </p:nvPr>
        </p:nvSpPr>
        <p:spPr>
          <a:xfrm>
            <a:off x="539552" y="1369388"/>
            <a:ext cx="8343900" cy="4856163"/>
          </a:xfrm>
        </p:spPr>
        <p:txBody>
          <a:bodyPr/>
          <a:lstStyle/>
          <a:p>
            <a:r>
              <a:rPr lang="zh-CN" altLang="en-US" dirty="0" smtClean="0"/>
              <a:t>线性可分数据集</a:t>
            </a:r>
            <a:endParaRPr lang="en-US" altLang="zh-CN" dirty="0"/>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pic>
        <p:nvPicPr>
          <p:cNvPr id="5" name="Picture 2" descr="https://cdn-images-1.medium.com/max/1600/1*HAmYr3Prou-kZ-38OZf-U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078" y="2707062"/>
            <a:ext cx="7632848" cy="2180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79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3"/>
          </p:nvPr>
        </p:nvSpPr>
        <p:spPr>
          <a:xfrm>
            <a:off x="2123728" y="6564313"/>
            <a:ext cx="4464050" cy="293687"/>
          </a:xfrm>
        </p:spPr>
        <p:txBody>
          <a:bodyPr/>
          <a:lstStyle/>
          <a:p>
            <a:r>
              <a:rPr lang="en-GB" altLang="en-US" dirty="0" smtClean="0"/>
              <a:t>© </a:t>
            </a:r>
            <a:r>
              <a:rPr lang="en-GB" altLang="zh-CN" dirty="0" smtClean="0"/>
              <a:t>2019</a:t>
            </a:r>
            <a:r>
              <a:rPr lang="en-GB" altLang="en-US" dirty="0" smtClean="0"/>
              <a:t> </a:t>
            </a:r>
            <a:r>
              <a:rPr lang="en-GB" altLang="zh-CN" dirty="0" smtClean="0"/>
              <a:t>BUPT DSSC</a:t>
            </a:r>
            <a:endParaRPr lang="en-US" altLang="zh-CN" dirty="0"/>
          </a:p>
        </p:txBody>
      </p:sp>
      <p:sp>
        <p:nvSpPr>
          <p:cNvPr id="4" name="副标题 3"/>
          <p:cNvSpPr>
            <a:spLocks noGrp="1"/>
          </p:cNvSpPr>
          <p:nvPr>
            <p:ph type="subTitle" sz="quarter" idx="1"/>
          </p:nvPr>
        </p:nvSpPr>
        <p:spPr>
          <a:xfrm>
            <a:off x="1835696" y="2420888"/>
            <a:ext cx="5565906" cy="1069975"/>
          </a:xfrm>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3641178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预备知识</a:t>
            </a:r>
            <a:endParaRPr lang="zh-CN" altLang="en-US" dirty="0"/>
          </a:p>
        </p:txBody>
      </p:sp>
      <p:sp>
        <p:nvSpPr>
          <p:cNvPr id="3" name="内容占位符 2"/>
          <p:cNvSpPr>
            <a:spLocks noGrp="1"/>
          </p:cNvSpPr>
          <p:nvPr>
            <p:ph idx="1"/>
          </p:nvPr>
        </p:nvSpPr>
        <p:spPr>
          <a:xfrm>
            <a:off x="539552" y="1369388"/>
            <a:ext cx="8343900" cy="4856163"/>
          </a:xfrm>
        </p:spPr>
        <p:txBody>
          <a:bodyPr/>
          <a:lstStyle/>
          <a:p>
            <a:pPr>
              <a:lnSpc>
                <a:spcPct val="130000"/>
              </a:lnSpc>
            </a:pPr>
            <a:r>
              <a:rPr lang="zh-CN" altLang="en-US" dirty="0" smtClean="0"/>
              <a:t>统计学习</a:t>
            </a:r>
            <a:r>
              <a:rPr lang="zh-CN" altLang="en-US" dirty="0">
                <a:solidFill>
                  <a:srgbClr val="FF0000"/>
                </a:solidFill>
              </a:rPr>
              <a:t>定义</a:t>
            </a:r>
            <a:r>
              <a:rPr lang="zh-CN" altLang="en-US" dirty="0" smtClean="0"/>
              <a:t>：关于计算机基于</a:t>
            </a:r>
            <a:r>
              <a:rPr lang="zh-CN" altLang="en-US" b="1" dirty="0" smtClean="0"/>
              <a:t>数据</a:t>
            </a:r>
            <a:r>
              <a:rPr lang="zh-CN" altLang="en-US" dirty="0" smtClean="0"/>
              <a:t>构建</a:t>
            </a:r>
            <a:r>
              <a:rPr lang="zh-CN" altLang="en-US" b="1" dirty="0" smtClean="0"/>
              <a:t>统计模型</a:t>
            </a:r>
            <a:r>
              <a:rPr lang="zh-CN" altLang="en-US" dirty="0" smtClean="0"/>
              <a:t>并运用模型对数据进行</a:t>
            </a:r>
            <a:r>
              <a:rPr lang="zh-CN" altLang="en-US" b="1" dirty="0" smtClean="0"/>
              <a:t>预测和分析</a:t>
            </a:r>
            <a:r>
              <a:rPr lang="zh-CN" altLang="en-US" dirty="0" smtClean="0"/>
              <a:t>的学科。</a:t>
            </a:r>
            <a:endParaRPr lang="en-US" altLang="zh-CN" dirty="0" smtClean="0"/>
          </a:p>
          <a:p>
            <a:pPr>
              <a:lnSpc>
                <a:spcPct val="130000"/>
              </a:lnSpc>
            </a:pPr>
            <a:r>
              <a:rPr lang="zh-CN" altLang="en-US" dirty="0" smtClean="0"/>
              <a:t>统计学习</a:t>
            </a:r>
            <a:r>
              <a:rPr lang="zh-CN" altLang="en-US" dirty="0" smtClean="0">
                <a:solidFill>
                  <a:srgbClr val="FF0000"/>
                </a:solidFill>
              </a:rPr>
              <a:t>对象</a:t>
            </a:r>
            <a:r>
              <a:rPr lang="zh-CN" altLang="en-US" dirty="0" smtClean="0"/>
              <a:t>：数据</a:t>
            </a:r>
            <a:endParaRPr lang="en-US" altLang="zh-CN" dirty="0"/>
          </a:p>
          <a:p>
            <a:pPr>
              <a:lnSpc>
                <a:spcPct val="130000"/>
              </a:lnSpc>
            </a:pPr>
            <a:r>
              <a:rPr lang="zh-CN" altLang="en-US" dirty="0"/>
              <a:t>统计学习</a:t>
            </a:r>
            <a:r>
              <a:rPr lang="zh-CN" altLang="en-US" dirty="0">
                <a:solidFill>
                  <a:srgbClr val="FF0000"/>
                </a:solidFill>
              </a:rPr>
              <a:t>假设</a:t>
            </a:r>
            <a:r>
              <a:rPr lang="zh-CN" altLang="en-US" dirty="0"/>
              <a:t>：数据具有一定的</a:t>
            </a:r>
            <a:r>
              <a:rPr lang="zh-CN" altLang="en-US" b="1" dirty="0"/>
              <a:t>统计</a:t>
            </a:r>
            <a:r>
              <a:rPr lang="zh-CN" altLang="en-US" b="1" dirty="0" smtClean="0"/>
              <a:t>规律性</a:t>
            </a:r>
            <a:endParaRPr lang="en-US" altLang="zh-CN" dirty="0" smtClean="0"/>
          </a:p>
          <a:p>
            <a:pPr>
              <a:lnSpc>
                <a:spcPct val="130000"/>
              </a:lnSpc>
            </a:pPr>
            <a:r>
              <a:rPr lang="zh-CN" altLang="en-US" dirty="0"/>
              <a:t>统计</a:t>
            </a:r>
            <a:r>
              <a:rPr lang="zh-CN" altLang="en-US" dirty="0" smtClean="0"/>
              <a:t>学习</a:t>
            </a:r>
            <a:r>
              <a:rPr lang="zh-CN" altLang="en-US" dirty="0" smtClean="0">
                <a:solidFill>
                  <a:srgbClr val="FF0000"/>
                </a:solidFill>
              </a:rPr>
              <a:t>目的</a:t>
            </a:r>
            <a:r>
              <a:rPr lang="zh-CN" altLang="en-US" dirty="0" smtClean="0"/>
              <a:t>：对数据的预测与分析</a:t>
            </a:r>
            <a:endParaRPr lang="en-US" altLang="zh-CN" dirty="0" smtClean="0"/>
          </a:p>
          <a:p>
            <a:pPr>
              <a:lnSpc>
                <a:spcPct val="130000"/>
              </a:lnSpc>
            </a:pPr>
            <a:endParaRPr lang="en-US" altLang="zh-CN" dirty="0" smtClean="0"/>
          </a:p>
          <a:p>
            <a:pPr>
              <a:lnSpc>
                <a:spcPct val="130000"/>
              </a:lnSpc>
            </a:pPr>
            <a:endParaRPr lang="en-US" altLang="zh-CN" dirty="0"/>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3806015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预备知识</a:t>
            </a:r>
            <a:endParaRPr lang="zh-CN" altLang="en-US" dirty="0"/>
          </a:p>
        </p:txBody>
      </p:sp>
      <p:sp>
        <p:nvSpPr>
          <p:cNvPr id="3" name="内容占位符 2"/>
          <p:cNvSpPr>
            <a:spLocks noGrp="1"/>
          </p:cNvSpPr>
          <p:nvPr>
            <p:ph idx="1"/>
          </p:nvPr>
        </p:nvSpPr>
        <p:spPr>
          <a:xfrm>
            <a:off x="539552" y="1731966"/>
            <a:ext cx="8343900" cy="4856163"/>
          </a:xfrm>
        </p:spPr>
        <p:txBody>
          <a:bodyPr/>
          <a:lstStyle/>
          <a:p>
            <a:r>
              <a:rPr lang="zh-CN" altLang="en-US" dirty="0" smtClean="0"/>
              <a:t>分类：</a:t>
            </a:r>
            <a:endParaRPr lang="en-US" altLang="zh-CN" dirty="0" smtClean="0"/>
          </a:p>
          <a:p>
            <a:pPr lvl="1"/>
            <a:r>
              <a:rPr lang="en-US" altLang="zh-CN" dirty="0" smtClean="0"/>
              <a:t>Supervised Learning</a:t>
            </a:r>
          </a:p>
          <a:p>
            <a:pPr lvl="1"/>
            <a:r>
              <a:rPr lang="en-US" altLang="zh-CN" dirty="0" smtClean="0"/>
              <a:t>Unsupervised Learning</a:t>
            </a:r>
          </a:p>
          <a:p>
            <a:pPr lvl="1"/>
            <a:r>
              <a:rPr lang="en-US" altLang="zh-CN" dirty="0" smtClean="0"/>
              <a:t>Semi-supervised Learning</a:t>
            </a:r>
          </a:p>
          <a:p>
            <a:pPr lvl="1"/>
            <a:r>
              <a:rPr lang="en-US" altLang="zh-CN" dirty="0" smtClean="0"/>
              <a:t>Reinforcement Learning</a:t>
            </a:r>
          </a:p>
          <a:p>
            <a:endParaRPr lang="en-US" altLang="zh-CN" dirty="0"/>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2095033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监督学习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1369388"/>
                <a:ext cx="8343900" cy="4856163"/>
              </a:xfrm>
            </p:spPr>
            <p:txBody>
              <a:bodyPr/>
              <a:lstStyle/>
              <a:p>
                <a:r>
                  <a:rPr lang="zh-CN" altLang="en-US" dirty="0" smtClean="0"/>
                  <a:t>监督学习</a:t>
                </a:r>
                <a:endParaRPr lang="en-US" altLang="zh-CN" dirty="0"/>
              </a:p>
              <a:p>
                <a:pPr lvl="1"/>
                <a:r>
                  <a:rPr lang="zh-CN" altLang="en-US" dirty="0" smtClean="0"/>
                  <a:t>训练集</a:t>
                </a:r>
                <a:endParaRPr lang="en-US" altLang="zh-CN" dirty="0"/>
              </a:p>
              <a:p>
                <a:pPr marL="477838" lvl="1" indent="0" algn="ctr">
                  <a:buNone/>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T</m:t>
                      </m:r>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1</m:t>
                                  </m:r>
                                </m:sub>
                              </m:sSub>
                            </m:e>
                          </m:d>
                          <m:r>
                            <a:rPr lang="en-US" altLang="zh-CN" i="1" dirty="0">
                              <a:latin typeface="Cambria Math" panose="02040503050406030204" pitchFamily="18" charset="0"/>
                            </a:rPr>
                            <m:t>,</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2</m:t>
                                  </m:r>
                                </m:sub>
                              </m:sSub>
                            </m:e>
                          </m:d>
                          <m:r>
                            <a:rPr lang="en-US" altLang="zh-CN" i="1" dirty="0">
                              <a:latin typeface="Cambria Math" panose="02040503050406030204" pitchFamily="18" charset="0"/>
                            </a:rPr>
                            <m:t>,…,</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𝑛</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𝑛</m:t>
                                  </m:r>
                                </m:sub>
                              </m:sSub>
                            </m:e>
                          </m:d>
                        </m:e>
                      </m:d>
                    </m:oMath>
                  </m:oMathPara>
                </a14:m>
                <a:endParaRPr lang="en-US" altLang="zh-CN" dirty="0" smtClean="0"/>
              </a:p>
              <a:p>
                <a:pPr lvl="1"/>
                <a:r>
                  <a:rPr lang="zh-CN" altLang="en-US" dirty="0" smtClean="0"/>
                  <a:t>输入空间、输出空间</a:t>
                </a:r>
                <a:endParaRPr lang="en-US" altLang="zh-CN" dirty="0"/>
              </a:p>
              <a:p>
                <a:pPr lvl="1"/>
                <a:r>
                  <a:rPr lang="zh-CN" altLang="en-US" dirty="0" smtClean="0"/>
                  <a:t>假设</a:t>
                </a:r>
                <a:r>
                  <a:rPr lang="zh-CN" altLang="en-US" dirty="0"/>
                  <a:t>：</a:t>
                </a:r>
                <a:endParaRPr lang="en-US" altLang="zh-CN" dirty="0"/>
              </a:p>
              <a:p>
                <a:pPr lvl="2"/>
                <a:r>
                  <a:rPr lang="zh-CN" altLang="en-US" dirty="0"/>
                  <a:t>训练数据与测试数据依照联合概率分布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e>
                    </m:d>
                  </m:oMath>
                </a14:m>
                <a:r>
                  <a:rPr lang="en-US" altLang="zh-CN" dirty="0"/>
                  <a:t> </a:t>
                </a:r>
                <a:r>
                  <a:rPr lang="zh-CN" altLang="en-US" dirty="0"/>
                  <a:t>独立同分布产生的</a:t>
                </a:r>
                <a:r>
                  <a:rPr lang="zh-CN" altLang="en-US" dirty="0" smtClean="0"/>
                  <a:t>。</a:t>
                </a:r>
                <a:endParaRPr lang="en-US" altLang="zh-CN" dirty="0" smtClean="0"/>
              </a:p>
              <a:p>
                <a:pPr lvl="1"/>
                <a:r>
                  <a:rPr lang="zh-CN" altLang="en-US" dirty="0" smtClean="0"/>
                  <a:t>目的：学习一个输入空间到输出空间的映射，即模型。</a:t>
                </a:r>
                <a:endParaRPr lang="en-US" altLang="zh-CN" dirty="0"/>
              </a:p>
              <a:p>
                <a:pPr lvl="1"/>
                <a:r>
                  <a:rPr lang="zh-CN" altLang="en-US" dirty="0"/>
                  <a:t>概率模型 </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en-US" altLang="zh-CN" dirty="0"/>
                  <a:t> </a:t>
                </a:r>
                <a:r>
                  <a:rPr lang="zh-CN" altLang="en-US" dirty="0"/>
                  <a:t>决策函数 </a:t>
                </a: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endParaRPr lang="en-US" altLang="zh-CN" dirty="0" smtClean="0"/>
              </a:p>
              <a:p>
                <a:pPr lvl="1"/>
                <a:r>
                  <a:rPr lang="zh-CN" altLang="en-US" dirty="0" smtClean="0"/>
                  <a:t>假设空间：即所有模型的集合。</a:t>
                </a:r>
                <a:endParaRPr lang="en-US" altLang="zh-CN" b="0" dirty="0" smtClean="0"/>
              </a:p>
              <a:p>
                <a:pPr marL="477838" lvl="1"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1369388"/>
                <a:ext cx="8343900" cy="4856163"/>
              </a:xfrm>
              <a:blipFill>
                <a:blip r:embed="rId2"/>
                <a:stretch>
                  <a:fillRect l="-1316" t="-2261"/>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490317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监督学习</a:t>
            </a:r>
            <a:endParaRPr lang="zh-CN" altLang="en-US" dirty="0"/>
          </a:p>
        </p:txBody>
      </p:sp>
      <p:sp>
        <p:nvSpPr>
          <p:cNvPr id="3" name="内容占位符 2"/>
          <p:cNvSpPr>
            <a:spLocks noGrp="1"/>
          </p:cNvSpPr>
          <p:nvPr>
            <p:ph idx="1"/>
          </p:nvPr>
        </p:nvSpPr>
        <p:spPr>
          <a:xfrm>
            <a:off x="539552" y="1369388"/>
            <a:ext cx="8343900" cy="4856163"/>
          </a:xfrm>
        </p:spPr>
        <p:txBody>
          <a:bodyPr/>
          <a:lstStyle/>
          <a:p>
            <a:r>
              <a:rPr lang="zh-CN" altLang="en-US" dirty="0" smtClean="0"/>
              <a:t>监督学习</a:t>
            </a:r>
            <a:endParaRPr lang="en-US" altLang="zh-CN" dirty="0"/>
          </a:p>
          <a:p>
            <a:pPr lvl="1"/>
            <a:endParaRPr lang="en-US" altLang="zh-CN" dirty="0"/>
          </a:p>
          <a:p>
            <a:pPr lvl="1"/>
            <a:r>
              <a:rPr lang="zh-CN" altLang="en-US" dirty="0"/>
              <a:t>分类问题、回归问题、标注问题。</a:t>
            </a:r>
            <a:endParaRPr lang="en-US" altLang="zh-CN" dirty="0"/>
          </a:p>
          <a:p>
            <a:pPr lvl="1"/>
            <a:endParaRPr lang="en-US" altLang="zh-CN" b="0" dirty="0" smtClean="0"/>
          </a:p>
          <a:p>
            <a:pPr marL="477838" lvl="1" indent="0">
              <a:buNone/>
            </a:pPr>
            <a:endParaRPr lang="en-US" altLang="zh-CN" dirty="0" smtClean="0"/>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3503892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监督学习</a:t>
            </a:r>
            <a:endParaRPr lang="zh-CN" altLang="en-US" dirty="0"/>
          </a:p>
        </p:txBody>
      </p:sp>
      <p:sp>
        <p:nvSpPr>
          <p:cNvPr id="3" name="内容占位符 2"/>
          <p:cNvSpPr>
            <a:spLocks noGrp="1"/>
          </p:cNvSpPr>
          <p:nvPr>
            <p:ph idx="1"/>
          </p:nvPr>
        </p:nvSpPr>
        <p:spPr>
          <a:xfrm>
            <a:off x="539552" y="1369388"/>
            <a:ext cx="8343900" cy="4856163"/>
          </a:xfrm>
        </p:spPr>
        <p:txBody>
          <a:bodyPr/>
          <a:lstStyle/>
          <a:p>
            <a:r>
              <a:rPr lang="zh-CN" altLang="en-US" dirty="0" smtClean="0"/>
              <a:t>问题形式化</a:t>
            </a:r>
            <a:endParaRPr lang="en-US" altLang="zh-CN" dirty="0" smtClean="0"/>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pic>
        <p:nvPicPr>
          <p:cNvPr id="5" name="图片 4"/>
          <p:cNvPicPr>
            <a:picLocks noChangeAspect="1"/>
          </p:cNvPicPr>
          <p:nvPr/>
        </p:nvPicPr>
        <p:blipFill>
          <a:blip r:embed="rId2"/>
          <a:stretch>
            <a:fillRect/>
          </a:stretch>
        </p:blipFill>
        <p:spPr>
          <a:xfrm>
            <a:off x="3131096" y="1573468"/>
            <a:ext cx="5472608" cy="4652083"/>
          </a:xfrm>
          <a:prstGeom prst="rect">
            <a:avLst/>
          </a:prstGeom>
        </p:spPr>
      </p:pic>
    </p:spTree>
    <p:extLst>
      <p:ext uri="{BB962C8B-B14F-4D97-AF65-F5344CB8AC3E}">
        <p14:creationId xmlns:p14="http://schemas.microsoft.com/office/powerpoint/2010/main" val="2961421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统计学习三要素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1369388"/>
                <a:ext cx="8343900" cy="4856163"/>
              </a:xfrm>
            </p:spPr>
            <p:txBody>
              <a:bodyPr/>
              <a:lstStyle/>
              <a:p>
                <a:r>
                  <a:rPr lang="zh-CN" altLang="en-US" dirty="0" smtClean="0"/>
                  <a:t>统计学习方法</a:t>
                </a:r>
                <a:r>
                  <a:rPr lang="en-US" altLang="zh-CN" dirty="0" smtClean="0"/>
                  <a:t>=</a:t>
                </a:r>
                <a:r>
                  <a:rPr lang="zh-CN" altLang="en-US" dirty="0" smtClean="0"/>
                  <a:t>模型</a:t>
                </a:r>
                <a:r>
                  <a:rPr lang="en-US" altLang="zh-CN" dirty="0" smtClean="0"/>
                  <a:t>+</a:t>
                </a:r>
                <a:r>
                  <a:rPr lang="zh-CN" altLang="en-US" dirty="0" smtClean="0"/>
                  <a:t>策略</a:t>
                </a:r>
                <a:r>
                  <a:rPr lang="en-US" altLang="zh-CN" dirty="0" smtClean="0"/>
                  <a:t>+</a:t>
                </a:r>
                <a:r>
                  <a:rPr lang="zh-CN" altLang="en-US" dirty="0" smtClean="0"/>
                  <a:t>算法</a:t>
                </a:r>
                <a:endParaRPr lang="en-US" altLang="zh-CN" dirty="0" smtClean="0"/>
              </a:p>
              <a:p>
                <a:r>
                  <a:rPr lang="zh-CN" altLang="en-US" dirty="0" smtClean="0"/>
                  <a:t>模型</a:t>
                </a:r>
                <a:endParaRPr lang="en-US" altLang="zh-CN" dirty="0" smtClean="0"/>
              </a:p>
              <a:p>
                <a:pPr lvl="1"/>
                <a:r>
                  <a:rPr lang="zh-CN" altLang="en-US" dirty="0" smtClean="0"/>
                  <a:t>决策函数集合 </a:t>
                </a:r>
                <a14:m>
                  <m:oMath xmlns:m="http://schemas.openxmlformats.org/officeDocument/2006/math">
                    <m:r>
                      <a:rPr lang="en-US" altLang="zh-CN" i="1" smtClean="0">
                        <a:latin typeface="Cambria Math" panose="02040503050406030204" pitchFamily="18" charset="0"/>
                        <a:ea typeface="Cambria Math" panose="02040503050406030204" pitchFamily="18" charset="0"/>
                      </a:rPr>
                      <m:t>ℱ</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𝜃</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𝑋</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𝜃</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𝑛</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smtClean="0"/>
              </a:p>
              <a:p>
                <a:pPr lvl="1"/>
                <a:endParaRPr lang="en-US" altLang="zh-CN" dirty="0" smtClean="0"/>
              </a:p>
              <a:p>
                <a:pPr lvl="1"/>
                <a:r>
                  <a:rPr lang="zh-CN" altLang="en-US" dirty="0" smtClean="0"/>
                  <a:t>条件概率集合 </a:t>
                </a:r>
                <a14:m>
                  <m:oMath xmlns:m="http://schemas.openxmlformats.org/officeDocument/2006/math">
                    <m:r>
                      <a:rPr lang="en-US" altLang="zh-CN" i="1">
                        <a:latin typeface="Cambria Math" panose="02040503050406030204" pitchFamily="18" charset="0"/>
                        <a:ea typeface="Cambria Math" panose="02040503050406030204" pitchFamily="18" charset="0"/>
                      </a:rPr>
                      <m:t>ℱ</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i="1">
                            <a:latin typeface="Cambria Math" panose="02040503050406030204" pitchFamily="18" charset="0"/>
                            <a:ea typeface="Cambria Math" panose="02040503050406030204" pitchFamily="18" charset="0"/>
                          </a:rPr>
                          <m:t>𝜃</m:t>
                        </m:r>
                      </m:sub>
                    </m:sSub>
                    <m:d>
                      <m:dPr>
                        <m:ctrlPr>
                          <a:rPr lang="en-US" altLang="zh-CN"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𝜃</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𝑅</m:t>
                        </m:r>
                      </m:e>
                      <m:sup>
                        <m:r>
                          <a:rPr lang="en-US" altLang="zh-CN" i="1">
                            <a:latin typeface="Cambria Math" panose="02040503050406030204" pitchFamily="18" charset="0"/>
                            <a:ea typeface="Cambria Math" panose="02040503050406030204" pitchFamily="18" charset="0"/>
                          </a:rPr>
                          <m:t>𝑛</m:t>
                        </m:r>
                      </m:sup>
                    </m:sSup>
                    <m:r>
                      <a:rPr lang="en-US" altLang="zh-CN" i="1">
                        <a:latin typeface="Cambria Math" panose="02040503050406030204" pitchFamily="18" charset="0"/>
                        <a:ea typeface="Cambria Math" panose="02040503050406030204" pitchFamily="18" charset="0"/>
                      </a:rPr>
                      <m:t>}</m:t>
                    </m:r>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1369388"/>
                <a:ext cx="8343900" cy="4856163"/>
              </a:xfrm>
              <a:blipFill>
                <a:blip r:embed="rId3"/>
                <a:stretch>
                  <a:fillRect l="-1316" t="-2387"/>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323544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统计学习三要素</a:t>
            </a:r>
            <a:endParaRPr lang="zh-CN" altLang="en-US" dirty="0"/>
          </a:p>
        </p:txBody>
      </p:sp>
      <p:sp>
        <p:nvSpPr>
          <p:cNvPr id="3" name="内容占位符 2"/>
          <p:cNvSpPr>
            <a:spLocks noGrp="1"/>
          </p:cNvSpPr>
          <p:nvPr>
            <p:ph idx="1"/>
          </p:nvPr>
        </p:nvSpPr>
        <p:spPr>
          <a:xfrm>
            <a:off x="539552" y="1369388"/>
            <a:ext cx="8343900" cy="4856163"/>
          </a:xfrm>
        </p:spPr>
        <p:txBody>
          <a:bodyPr/>
          <a:lstStyle/>
          <a:p>
            <a:r>
              <a:rPr lang="zh-CN" altLang="en-US" dirty="0" smtClean="0"/>
              <a:t>方法</a:t>
            </a:r>
            <a:r>
              <a:rPr lang="en-US" altLang="zh-CN" dirty="0" smtClean="0"/>
              <a:t>=</a:t>
            </a:r>
            <a:r>
              <a:rPr lang="zh-CN" altLang="en-US" dirty="0" smtClean="0"/>
              <a:t>模型</a:t>
            </a:r>
            <a:r>
              <a:rPr lang="en-US" altLang="zh-CN" dirty="0" smtClean="0"/>
              <a:t>+</a:t>
            </a:r>
            <a:r>
              <a:rPr lang="zh-CN" altLang="en-US" dirty="0" smtClean="0"/>
              <a:t>策略</a:t>
            </a:r>
            <a:r>
              <a:rPr lang="en-US" altLang="zh-CN" dirty="0" smtClean="0"/>
              <a:t>+</a:t>
            </a:r>
            <a:r>
              <a:rPr lang="zh-CN" altLang="en-US" dirty="0" smtClean="0"/>
              <a:t>算法</a:t>
            </a:r>
            <a:endParaRPr lang="en-US" altLang="zh-CN" dirty="0" smtClean="0"/>
          </a:p>
          <a:p>
            <a:r>
              <a:rPr lang="zh-CN" altLang="en-US" dirty="0" smtClean="0"/>
              <a:t>策略</a:t>
            </a:r>
            <a:endParaRPr lang="en-US" altLang="zh-CN" dirty="0" smtClean="0"/>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pic>
        <p:nvPicPr>
          <p:cNvPr id="5" name="图片 4"/>
          <p:cNvPicPr>
            <a:picLocks noChangeAspect="1"/>
          </p:cNvPicPr>
          <p:nvPr/>
        </p:nvPicPr>
        <p:blipFill>
          <a:blip r:embed="rId2"/>
          <a:stretch>
            <a:fillRect/>
          </a:stretch>
        </p:blipFill>
        <p:spPr>
          <a:xfrm>
            <a:off x="2699792" y="2006354"/>
            <a:ext cx="5623347" cy="4219197"/>
          </a:xfrm>
          <a:prstGeom prst="rect">
            <a:avLst/>
          </a:prstGeom>
        </p:spPr>
      </p:pic>
    </p:spTree>
    <p:extLst>
      <p:ext uri="{BB962C8B-B14F-4D97-AF65-F5344CB8AC3E}">
        <p14:creationId xmlns:p14="http://schemas.microsoft.com/office/powerpoint/2010/main" val="2409783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统计学习三要素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1369388"/>
                <a:ext cx="8343900" cy="4856163"/>
              </a:xfrm>
            </p:spPr>
            <p:txBody>
              <a:bodyPr/>
              <a:lstStyle/>
              <a:p>
                <a:r>
                  <a:rPr lang="zh-CN" altLang="en-US" dirty="0" smtClean="0"/>
                  <a:t>方法</a:t>
                </a:r>
                <a:r>
                  <a:rPr lang="en-US" altLang="zh-CN" dirty="0" smtClean="0"/>
                  <a:t>=</a:t>
                </a:r>
                <a:r>
                  <a:rPr lang="zh-CN" altLang="en-US" dirty="0" smtClean="0"/>
                  <a:t>模型</a:t>
                </a:r>
                <a:r>
                  <a:rPr lang="en-US" altLang="zh-CN" dirty="0" smtClean="0"/>
                  <a:t>+</a:t>
                </a:r>
                <a:r>
                  <a:rPr lang="zh-CN" altLang="en-US" dirty="0" smtClean="0"/>
                  <a:t>策略</a:t>
                </a:r>
                <a:r>
                  <a:rPr lang="en-US" altLang="zh-CN" dirty="0" smtClean="0"/>
                  <a:t>+</a:t>
                </a:r>
                <a:r>
                  <a:rPr lang="zh-CN" altLang="en-US" dirty="0" smtClean="0"/>
                  <a:t>算法</a:t>
                </a:r>
                <a:endParaRPr lang="en-US" altLang="zh-CN" dirty="0" smtClean="0"/>
              </a:p>
              <a:p>
                <a:r>
                  <a:rPr lang="zh-CN" altLang="en-US" dirty="0" smtClean="0"/>
                  <a:t>策略</a:t>
                </a:r>
                <a:endParaRPr lang="en-US" altLang="zh-CN" dirty="0"/>
              </a:p>
              <a:p>
                <a:pPr lvl="1"/>
                <a:r>
                  <a:rPr lang="zh-CN" altLang="en-US" dirty="0" smtClean="0"/>
                  <a:t>风险函数（期望损失）</a:t>
                </a:r>
                <a:endParaRPr lang="en-US" altLang="zh-CN" dirty="0"/>
              </a:p>
              <a:p>
                <a:pPr marL="477838" lvl="1"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𝑒𝑥𝑝</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𝑓</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𝑝</m:t>
                          </m:r>
                        </m:sub>
                      </m:sSub>
                      <m:r>
                        <a:rPr lang="en-US" altLang="zh-CN" i="1">
                          <a:latin typeface="Cambria Math" panose="02040503050406030204" pitchFamily="18" charset="0"/>
                        </a:rPr>
                        <m:t>[</m:t>
                      </m:r>
                      <m:r>
                        <a:rPr lang="en-US" altLang="zh-CN" i="1">
                          <a:latin typeface="Cambria Math" panose="02040503050406030204" pitchFamily="18" charset="0"/>
                        </a:rPr>
                        <m:t>𝐿</m:t>
                      </m:r>
                      <m:d>
                        <m:dPr>
                          <m:endChr m:val="]"/>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sub>
                        <m:sup>
                          <m:r>
                            <a:rPr lang="en-US" altLang="zh-CN" b="0" i="1" smtClean="0">
                              <a:latin typeface="Cambria Math" panose="02040503050406030204" pitchFamily="18" charset="0"/>
                            </a:rPr>
                            <m:t> </m:t>
                          </m:r>
                        </m:sup>
                        <m:e>
                          <m:r>
                            <a:rPr lang="en-US" altLang="zh-CN" i="1">
                              <a:latin typeface="Cambria Math" panose="02040503050406030204" pitchFamily="18" charset="0"/>
                            </a:rPr>
                            <m:t>𝐿</m:t>
                          </m:r>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ⅆ</m:t>
                          </m:r>
                          <m:r>
                            <a:rPr lang="en-US" altLang="zh-CN" i="1">
                              <a:latin typeface="Cambria Math" panose="02040503050406030204" pitchFamily="18" charset="0"/>
                            </a:rPr>
                            <m:t>𝑥</m:t>
                          </m:r>
                          <m:r>
                            <a:rPr lang="en-US" altLang="zh-CN" i="1">
                              <a:latin typeface="Cambria Math" panose="02040503050406030204" pitchFamily="18" charset="0"/>
                            </a:rPr>
                            <m:t>ⅆ</m:t>
                          </m:r>
                          <m:r>
                            <a:rPr lang="en-US" altLang="zh-CN" i="1">
                              <a:latin typeface="Cambria Math" panose="02040503050406030204" pitchFamily="18" charset="0"/>
                            </a:rPr>
                            <m:t>𝑦</m:t>
                          </m:r>
                        </m:e>
                      </m:nary>
                    </m:oMath>
                  </m:oMathPara>
                </a14:m>
                <a:endParaRPr lang="en-US" altLang="zh-CN" dirty="0" smtClean="0"/>
              </a:p>
              <a:p>
                <a:pPr lvl="1"/>
                <a:r>
                  <a:rPr lang="zh-CN" altLang="en-US" dirty="0" smtClean="0"/>
                  <a:t>经验风险（经验损失）</a:t>
                </a:r>
                <a:endParaRPr lang="en-US" altLang="zh-CN" dirty="0" smtClean="0"/>
              </a:p>
              <a:p>
                <a:pPr marL="477838" lvl="1" indent="0" algn="ctr">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R</m:t>
                          </m:r>
                        </m:e>
                        <m:sub>
                          <m:r>
                            <a:rPr lang="en-US" altLang="zh-CN" b="0" i="1" dirty="0" smtClean="0">
                              <a:latin typeface="Cambria Math" panose="02040503050406030204" pitchFamily="18" charset="0"/>
                            </a:rPr>
                            <m:t>𝑒𝑚𝑝</m:t>
                          </m:r>
                        </m:sub>
                      </m:sSub>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𝑓</m:t>
                          </m:r>
                        </m:e>
                      </m:d>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𝑁</m:t>
                          </m:r>
                        </m:den>
                      </m:f>
                      <m:nary>
                        <m:naryPr>
                          <m:chr m:val="∑"/>
                          <m:ctrlPr>
                            <a:rPr lang="en-US" altLang="zh-CN" b="0"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𝑁</m:t>
                          </m:r>
                        </m:sup>
                        <m:e>
                          <m:r>
                            <a:rPr lang="en-US" altLang="zh-CN" b="0" i="1" dirty="0" smtClean="0">
                              <a:latin typeface="Cambria Math" panose="02040503050406030204" pitchFamily="18" charset="0"/>
                            </a:rPr>
                            <m:t>𝐿</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e>
                          </m:d>
                          <m:r>
                            <a:rPr lang="en-US" altLang="zh-CN" b="0" i="1" dirty="0" smtClean="0">
                              <a:latin typeface="Cambria Math" panose="02040503050406030204" pitchFamily="18" charset="0"/>
                            </a:rPr>
                            <m:t>)</m:t>
                          </m:r>
                        </m:e>
                      </m:nary>
                    </m:oMath>
                  </m:oMathPara>
                </a14:m>
                <a:endParaRPr lang="en-US" altLang="zh-CN" dirty="0" smtClean="0"/>
              </a:p>
              <a:p>
                <a:pPr marL="477838" lvl="1"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1369388"/>
                <a:ext cx="8343900" cy="4856163"/>
              </a:xfrm>
              <a:blipFill>
                <a:blip r:embed="rId3"/>
                <a:stretch>
                  <a:fillRect l="-1316" t="-2387"/>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2835331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会议-wangyi">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会议-wangy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75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75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会议-wangyi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会议-wangyi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会议-wangyi</Template>
  <TotalTime>7611</TotalTime>
  <Words>764</Words>
  <Application>Microsoft Office PowerPoint</Application>
  <PresentationFormat>全屏显示(4:3)</PresentationFormat>
  <Paragraphs>136</Paragraphs>
  <Slides>16</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宋体</vt:lpstr>
      <vt:lpstr>Arial</vt:lpstr>
      <vt:lpstr>Cambria Math</vt:lpstr>
      <vt:lpstr>Wingdings</vt:lpstr>
      <vt:lpstr>会议-wangyi</vt:lpstr>
      <vt:lpstr>分享人：zyj 2019/6/20</vt:lpstr>
      <vt:lpstr>预备知识</vt:lpstr>
      <vt:lpstr>预备知识</vt:lpstr>
      <vt:lpstr>监督学习</vt:lpstr>
      <vt:lpstr>监督学习</vt:lpstr>
      <vt:lpstr>监督学习</vt:lpstr>
      <vt:lpstr>统计学习三要素</vt:lpstr>
      <vt:lpstr>统计学习三要素</vt:lpstr>
      <vt:lpstr>统计学习三要素</vt:lpstr>
      <vt:lpstr>统计学习三要素</vt:lpstr>
      <vt:lpstr>统计学习三要素</vt:lpstr>
      <vt:lpstr>模型评估</vt:lpstr>
      <vt:lpstr>交叉验证</vt:lpstr>
      <vt:lpstr>泛化能力</vt:lpstr>
      <vt:lpstr>预备知识</vt:lpstr>
      <vt:lpstr>PowerPoint 演示文稿</vt:lpstr>
    </vt:vector>
  </TitlesOfParts>
  <Company>suolj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可视化</dc:title>
  <dc:creator>suolj</dc:creator>
  <cp:lastModifiedBy>张 有杰</cp:lastModifiedBy>
  <cp:revision>993</cp:revision>
  <cp:lastPrinted>1601-01-01T00:00:00Z</cp:lastPrinted>
  <dcterms:created xsi:type="dcterms:W3CDTF">2008-10-10T12:02:59Z</dcterms:created>
  <dcterms:modified xsi:type="dcterms:W3CDTF">2019-06-20T12:54:03Z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