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43" r:id="rId2"/>
    <p:sldId id="346" r:id="rId3"/>
    <p:sldId id="344" r:id="rId4"/>
    <p:sldId id="342" r:id="rId5"/>
    <p:sldId id="339" r:id="rId6"/>
    <p:sldId id="330" r:id="rId7"/>
    <p:sldId id="372" r:id="rId8"/>
    <p:sldId id="373" r:id="rId9"/>
    <p:sldId id="348" r:id="rId10"/>
    <p:sldId id="374" r:id="rId11"/>
    <p:sldId id="349" r:id="rId12"/>
    <p:sldId id="350" r:id="rId13"/>
    <p:sldId id="351" r:id="rId14"/>
    <p:sldId id="361" r:id="rId15"/>
    <p:sldId id="362" r:id="rId16"/>
    <p:sldId id="345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75000"/>
      </a:lnSpc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75000"/>
      </a:lnSpc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75000"/>
      </a:lnSpc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75000"/>
      </a:lnSpc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75000"/>
      </a:lnSpc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曲晓婷" initials="曲晓婷" lastIdx="1" clrIdx="0">
    <p:extLst>
      <p:ext uri="{19B8F6BF-5375-455C-9EA6-DF929625EA0E}">
        <p15:presenceInfo xmlns:p15="http://schemas.microsoft.com/office/powerpoint/2012/main" userId="dfde93fe86f703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000000"/>
    <a:srgbClr val="1A923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80390" autoAdjust="0"/>
  </p:normalViewPr>
  <p:slideViewPr>
    <p:cSldViewPr>
      <p:cViewPr varScale="1">
        <p:scale>
          <a:sx n="63" d="100"/>
          <a:sy n="63" d="100"/>
        </p:scale>
        <p:origin x="7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640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0B904-69DC-47B1-A519-31B947E38467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DD021-0712-442F-A54E-21578A87A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50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2B621246-A01E-4AFD-9A0F-3701D05640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308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85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输入空间是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维空间中的一个子集。</a:t>
            </a:r>
            <a:r>
              <a:rPr lang="en-US" altLang="zh-CN" dirty="0" smtClean="0"/>
              <a:t>n </a:t>
            </a:r>
            <a:r>
              <a:rPr lang="zh-CN" altLang="en-US" dirty="0" smtClean="0"/>
              <a:t>代表样本特征向量的维度。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39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77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单位法向量。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57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单位法向量。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91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680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17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1246-A01E-4AFD-9A0F-3701D05640A8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81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8" y="6471194"/>
            <a:ext cx="9144793" cy="405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2026"/>
            <a:ext cx="9144001" cy="3187055"/>
          </a:xfrm>
          <a:prstGeom prst="rect">
            <a:avLst/>
          </a:prstGeom>
        </p:spPr>
      </p:pic>
      <p:pic>
        <p:nvPicPr>
          <p:cNvPr id="8194" name="Picture 2" descr="index_01"/>
          <p:cNvPicPr>
            <a:picLocks noChangeAspect="1" noChangeArrowheads="1"/>
          </p:cNvPicPr>
          <p:nvPr/>
        </p:nvPicPr>
        <p:blipFill>
          <a:blip r:embed="rId4" cstate="print"/>
          <a:srcRect l="9329" t="17384"/>
          <a:stretch>
            <a:fillRect/>
          </a:stretch>
        </p:blipFill>
        <p:spPr bwMode="auto">
          <a:xfrm>
            <a:off x="250826" y="188913"/>
            <a:ext cx="3673475" cy="773112"/>
          </a:xfrm>
          <a:prstGeom prst="rect">
            <a:avLst/>
          </a:prstGeom>
          <a:noFill/>
        </p:spPr>
      </p:pic>
      <p:sp>
        <p:nvSpPr>
          <p:cNvPr id="8196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475656" y="1721928"/>
            <a:ext cx="5565906" cy="1069975"/>
          </a:xfrm>
        </p:spPr>
        <p:txBody>
          <a:bodyPr lIns="180000" tIns="108000" rIns="144000"/>
          <a:lstStyle>
            <a:lvl1pPr marL="0" indent="0"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单击此处请编辑本汇报所使用的标题</a:t>
            </a:r>
            <a:endParaRPr lang="fr-F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1692276" y="6527322"/>
            <a:ext cx="4464050" cy="2936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</a:t>
            </a:r>
            <a:endParaRPr lang="en-US" altLang="zh-CN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134268" y="4412118"/>
            <a:ext cx="6875462" cy="1342584"/>
          </a:xfrm>
        </p:spPr>
        <p:txBody>
          <a:bodyPr lIns="360000" tIns="360000" rIns="360000" bIns="360000">
            <a:spAutoFit/>
          </a:bodyPr>
          <a:lstStyle>
            <a:lvl1pPr algn="ctr">
              <a:lnSpc>
                <a:spcPct val="10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请在这里编辑汇报人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日期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6" y="2"/>
            <a:ext cx="2111375" cy="62658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7701" y="2"/>
            <a:ext cx="6181725" cy="6265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smtClean="0"/>
              <a:t>© </a:t>
            </a:r>
            <a:r>
              <a:rPr lang="en-GB" altLang="zh-CN" smtClean="0"/>
              <a:t>2017</a:t>
            </a:r>
            <a:r>
              <a:rPr lang="en-GB" altLang="en-US" smtClean="0"/>
              <a:t> </a:t>
            </a:r>
            <a:r>
              <a:rPr lang="en-GB" altLang="zh-CN" smtClean="0"/>
              <a:t>BUPT DSSC            </a:t>
            </a:r>
            <a:r>
              <a:rPr lang="zh-CN" altLang="en-GB" smtClean="0"/>
              <a:t>北京邮电大学 </a:t>
            </a:r>
            <a:r>
              <a:rPr lang="zh-CN" altLang="en-US" smtClean="0"/>
              <a:t>数据科学与服务</a:t>
            </a:r>
            <a:r>
              <a:rPr lang="zh-CN" altLang="en-GB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83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chemeClr val="tx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bg2">
                  <a:lumMod val="20000"/>
                  <a:lumOff val="80000"/>
                </a:schemeClr>
              </a:buClr>
              <a:defRPr/>
            </a:lvl2pPr>
            <a:lvl3pPr>
              <a:buClr>
                <a:schemeClr val="bg2">
                  <a:lumMod val="20000"/>
                  <a:lumOff val="80000"/>
                </a:schemeClr>
              </a:buClr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" y="6471196"/>
            <a:ext cx="9144000" cy="423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957010"/>
            <a:ext cx="9144793" cy="3188484"/>
          </a:xfrm>
          <a:prstGeom prst="rect">
            <a:avLst/>
          </a:prstGeom>
        </p:spPr>
      </p:pic>
      <p:pic>
        <p:nvPicPr>
          <p:cNvPr id="8194" name="Picture 2" descr="index_01"/>
          <p:cNvPicPr>
            <a:picLocks noChangeAspect="1" noChangeArrowheads="1"/>
          </p:cNvPicPr>
          <p:nvPr/>
        </p:nvPicPr>
        <p:blipFill>
          <a:blip r:embed="rId4" cstate="print"/>
          <a:srcRect l="9329" t="17384"/>
          <a:stretch>
            <a:fillRect/>
          </a:stretch>
        </p:blipFill>
        <p:spPr bwMode="auto">
          <a:xfrm>
            <a:off x="250826" y="188913"/>
            <a:ext cx="3673475" cy="773112"/>
          </a:xfrm>
          <a:prstGeom prst="rect">
            <a:avLst/>
          </a:prstGeom>
          <a:noFill/>
        </p:spPr>
      </p:pic>
      <p:sp>
        <p:nvSpPr>
          <p:cNvPr id="8197" name="Rectangle 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115220" y="4476419"/>
            <a:ext cx="6875462" cy="1219474"/>
          </a:xfrm>
        </p:spPr>
        <p:txBody>
          <a:bodyPr lIns="360000" tIns="360000" rIns="360000" bIns="360000">
            <a:spAutoFit/>
          </a:bodyPr>
          <a:lstStyle>
            <a:lvl1pPr algn="ctr">
              <a:lnSpc>
                <a:spcPct val="100000"/>
              </a:lnSpc>
              <a:defRPr i="1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THANK YOU!</a:t>
            </a:r>
            <a:endParaRPr lang="fr-F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2087563" y="6536266"/>
            <a:ext cx="4464050" cy="2936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</a:t>
            </a:r>
            <a:endParaRPr lang="en-US" altLang="zh-CN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475656" y="1721928"/>
            <a:ext cx="5565906" cy="1069975"/>
          </a:xfrm>
        </p:spPr>
        <p:txBody>
          <a:bodyPr lIns="180000" tIns="108000" rIns="144000"/>
          <a:lstStyle>
            <a:lvl1pPr marL="0" indent="0"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单击此处请编辑结束语或重现标题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77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409700"/>
            <a:ext cx="4095750" cy="4856163"/>
          </a:xfrm>
        </p:spPr>
        <p:txBody>
          <a:bodyPr/>
          <a:lstStyle>
            <a:lvl1pPr marL="287338" indent="-287338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8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4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5850" y="1409700"/>
            <a:ext cx="4095750" cy="4856163"/>
          </a:xfrm>
        </p:spPr>
        <p:txBody>
          <a:bodyPr/>
          <a:lstStyle>
            <a:lvl1pPr marL="287338" indent="-287338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8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4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87338" indent="-287338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0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marL="342900" indent="-342900">
              <a:buClr>
                <a:schemeClr val="bg2">
                  <a:lumMod val="20000"/>
                  <a:lumOff val="80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buClr>
                <a:schemeClr val="bg2">
                  <a:lumMod val="20000"/>
                  <a:lumOff val="80000"/>
                </a:schemeClr>
              </a:buClr>
              <a:defRPr sz="2000"/>
            </a:lvl2pPr>
            <a:lvl3pPr>
              <a:buClr>
                <a:schemeClr val="bg2">
                  <a:lumMod val="20000"/>
                  <a:lumOff val="80000"/>
                </a:schemeClr>
              </a:buCl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979613" y="6564315"/>
            <a:ext cx="4896643" cy="293687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2017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22631"/>
          <a:stretch/>
        </p:blipFill>
        <p:spPr>
          <a:xfrm>
            <a:off x="2699793" y="0"/>
            <a:ext cx="6444208" cy="1146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8" y="6528727"/>
            <a:ext cx="9144000" cy="342085"/>
          </a:xfrm>
          <a:prstGeom prst="rect">
            <a:avLst/>
          </a:prstGeom>
        </p:spPr>
      </p:pic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98738" y="120987"/>
            <a:ext cx="653732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0" tIns="36000" rIns="108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 du masque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409700"/>
            <a:ext cx="8343900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99794" y="6553120"/>
            <a:ext cx="44640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867400" y="6591300"/>
            <a:ext cx="3276600" cy="273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0" rIns="180000" anchor="ctr">
            <a:spAutoFit/>
          </a:bodyPr>
          <a:lstStyle/>
          <a:p>
            <a:pPr algn="r">
              <a:lnSpc>
                <a:spcPct val="85000"/>
              </a:lnSpc>
            </a:pPr>
            <a:fld id="{9C43F2B4-9A52-4B48-A19E-9C433C9A294B}" type="slidenum">
              <a:rPr lang="en-GB" altLang="en-US" sz="1400">
                <a:solidFill>
                  <a:schemeClr val="bg1"/>
                </a:solidFill>
              </a:rPr>
              <a:pPr algn="r">
                <a:lnSpc>
                  <a:spcPct val="85000"/>
                </a:lnSpc>
              </a:pPr>
              <a:t>‹#›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2257970" y="16802"/>
            <a:ext cx="801863" cy="1118013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pic>
        <p:nvPicPr>
          <p:cNvPr id="7177" name="Picture 9" descr="index_01"/>
          <p:cNvPicPr>
            <a:picLocks noChangeAspect="1" noChangeArrowheads="1"/>
          </p:cNvPicPr>
          <p:nvPr/>
        </p:nvPicPr>
        <p:blipFill>
          <a:blip r:embed="rId16" cstate="print"/>
          <a:srcRect l="9329" t="17384"/>
          <a:stretch>
            <a:fillRect/>
          </a:stretch>
        </p:blipFill>
        <p:spPr bwMode="auto">
          <a:xfrm>
            <a:off x="287339" y="260350"/>
            <a:ext cx="2484437" cy="5222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4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>
            <a:lumMod val="20000"/>
            <a:lumOff val="80000"/>
          </a:schemeClr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187325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>
            <a:lumMod val="20000"/>
            <a:lumOff val="80000"/>
          </a:schemeClr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1031875" indent="-176213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bg2">
            <a:lumMod val="20000"/>
            <a:lumOff val="80000"/>
          </a:schemeClr>
        </a:buClr>
        <a:buFont typeface="Wingdings" pitchFamily="2" charset="2"/>
        <a:buChar char="ú"/>
        <a:defRPr sz="2000">
          <a:solidFill>
            <a:schemeClr val="tx1"/>
          </a:solidFill>
          <a:latin typeface="+mn-lt"/>
        </a:defRPr>
      </a:lvl3pPr>
      <a:lvl4pPr marL="154305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9621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4193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8765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3337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7909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sz="quarter" idx="1"/>
          </p:nvPr>
        </p:nvSpPr>
        <p:spPr>
          <a:xfrm>
            <a:off x="1789045" y="2204864"/>
            <a:ext cx="5565906" cy="1069975"/>
          </a:xfrm>
        </p:spPr>
        <p:txBody>
          <a:bodyPr/>
          <a:lstStyle/>
          <a:p>
            <a:r>
              <a:rPr lang="zh-CN" altLang="en-US" dirty="0" smtClean="0"/>
              <a:t>感知机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>
          <a:xfrm>
            <a:off x="-11643" y="4412118"/>
            <a:ext cx="9167283" cy="1342584"/>
          </a:xfrm>
        </p:spPr>
        <p:txBody>
          <a:bodyPr/>
          <a:lstStyle/>
          <a:p>
            <a:r>
              <a:rPr lang="zh-CN" altLang="en-US" dirty="0" smtClean="0"/>
              <a:t>分享人：</a:t>
            </a:r>
            <a:r>
              <a:rPr lang="en-US" altLang="zh-CN" smtClean="0"/>
              <a:t>zyj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2019/6/20</a:t>
            </a:r>
            <a:endParaRPr lang="zh-CN" alt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979613" y="6564315"/>
            <a:ext cx="4896643" cy="2936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altLang="en-US" sz="1200" dirty="0" smtClean="0">
                <a:solidFill>
                  <a:schemeClr val="bg1"/>
                </a:solidFill>
              </a:rPr>
              <a:t>© </a:t>
            </a:r>
            <a:r>
              <a:rPr lang="en-GB" altLang="zh-CN" sz="1200" dirty="0" smtClean="0">
                <a:solidFill>
                  <a:schemeClr val="bg1"/>
                </a:solidFill>
              </a:rPr>
              <a:t>2019</a:t>
            </a:r>
            <a:r>
              <a:rPr lang="en-GB" altLang="en-US" sz="1200" dirty="0" smtClean="0">
                <a:solidFill>
                  <a:schemeClr val="bg1"/>
                </a:solidFill>
              </a:rPr>
              <a:t> </a:t>
            </a:r>
            <a:r>
              <a:rPr lang="en-GB" altLang="zh-CN" sz="1200" dirty="0" smtClean="0">
                <a:solidFill>
                  <a:schemeClr val="bg1"/>
                </a:solidFill>
              </a:rPr>
              <a:t>BUPT DSSC             </a:t>
            </a:r>
            <a:r>
              <a:rPr lang="zh-CN" altLang="en-GB" sz="1200" dirty="0" smtClean="0">
                <a:solidFill>
                  <a:schemeClr val="bg1"/>
                </a:solidFill>
              </a:rPr>
              <a:t>北京邮电大学 </a:t>
            </a:r>
            <a:r>
              <a:rPr lang="zh-CN" altLang="en-US" sz="1200" dirty="0" smtClean="0">
                <a:solidFill>
                  <a:schemeClr val="bg1"/>
                </a:solidFill>
              </a:rPr>
              <a:t>数据科学与服务</a:t>
            </a:r>
            <a:r>
              <a:rPr lang="zh-CN" altLang="en-GB" sz="1200" dirty="0" smtClean="0">
                <a:solidFill>
                  <a:schemeClr val="bg1"/>
                </a:solidFill>
              </a:rPr>
              <a:t>中心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12954"/>
                <a:ext cx="9027468" cy="5154615"/>
              </a:xfrm>
            </p:spPr>
            <p:txBody>
              <a:bodyPr/>
              <a:lstStyle/>
              <a:p>
                <a:r>
                  <a:rPr lang="zh-CN" altLang="en-US" dirty="0"/>
                  <a:t>随机梯度下降法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随机初始化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即任意选择一个超平面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对于新的误分类样本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，计算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的梯度：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7783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nor/>
                            </m:rPr>
                            <a:rPr lang="en-US" altLang="zh-CN" sz="800" dirty="0"/>
                            <m:t> 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 lvl="1"/>
                <a:r>
                  <a:rPr lang="zh-CN" altLang="en-US" dirty="0"/>
                  <a:t>沿负梯度方向更新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marL="477838" lvl="1" indent="0">
                  <a:buNone/>
                </a:pPr>
                <a:endParaRPr lang="en-US" altLang="zh-CN" dirty="0"/>
              </a:p>
              <a:p>
                <a:pPr marL="4778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477838" lvl="1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重复</a:t>
                </a:r>
                <a:r>
                  <a:rPr lang="zh-CN" altLang="en-US" dirty="0" smtClean="0"/>
                  <a:t>以上两个步骤</a:t>
                </a:r>
                <a:r>
                  <a:rPr lang="zh-CN" altLang="en-US" dirty="0"/>
                  <a:t>直至样本点被全部正确分类</a:t>
                </a:r>
                <a:endParaRPr lang="en-US" altLang="zh-CN" dirty="0"/>
              </a:p>
              <a:p>
                <a:pPr lvl="1"/>
                <a:endParaRPr lang="en-US" altLang="zh-CN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12954"/>
                <a:ext cx="9027468" cy="5154615"/>
              </a:xfrm>
              <a:blipFill>
                <a:blip r:embed="rId2"/>
                <a:stretch>
                  <a:fillRect l="-1215" t="-2128" b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8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收敛性证明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3" y="1409700"/>
            <a:ext cx="8668519" cy="5154615"/>
          </a:xfrm>
        </p:spPr>
        <p:txBody>
          <a:bodyPr/>
          <a:lstStyle/>
          <a:p>
            <a:r>
              <a:rPr lang="zh-CN" altLang="en-US" sz="2400" b="0" dirty="0" smtClean="0">
                <a:ea typeface="Cambria Math" panose="02040503050406030204" pitchFamily="18" charset="0"/>
              </a:rPr>
              <a:t>算法的收敛性（即模型在有限次迭代后收敛），证明见书。</a:t>
            </a:r>
            <a:endParaRPr lang="en-US" altLang="zh-CN" sz="2400" b="0" dirty="0" smtClean="0">
              <a:ea typeface="Cambria Math" panose="02040503050406030204" pitchFamily="18" charset="0"/>
            </a:endParaRPr>
          </a:p>
          <a:p>
            <a:endParaRPr lang="en-US" altLang="zh-CN" sz="2400" b="0" dirty="0" smtClean="0"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ea typeface="Cambria Math" panose="02040503050406030204" pitchFamily="18" charset="0"/>
              </a:rPr>
              <a:t>结论：</a:t>
            </a:r>
            <a:endParaRPr lang="en-US" altLang="zh-CN" sz="2400" dirty="0" smtClean="0"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ea typeface="Cambria Math" panose="02040503050406030204" pitchFamily="18" charset="0"/>
              </a:rPr>
              <a:t>对于线性可分数据集，感知机算法在有限次迭代后收敛。</a:t>
            </a:r>
            <a:endParaRPr lang="en-US" altLang="zh-CN" sz="2400" dirty="0" smtClean="0">
              <a:ea typeface="Cambria Math" panose="02040503050406030204" pitchFamily="18" charset="0"/>
            </a:endParaRPr>
          </a:p>
          <a:p>
            <a:r>
              <a:rPr lang="zh-CN" altLang="en-US" sz="2400" b="0" dirty="0" smtClean="0">
                <a:ea typeface="Cambria Math" panose="02040503050406030204" pitchFamily="18" charset="0"/>
              </a:rPr>
              <a:t>模型的解不唯一，取决于初始值以及每次更新的样本选择。</a:t>
            </a:r>
            <a:endParaRPr lang="en-US" altLang="zh-CN" sz="2400" b="0" dirty="0" smtClean="0">
              <a:ea typeface="Cambria Math" panose="02040503050406030204" pitchFamily="18" charset="0"/>
            </a:endParaRPr>
          </a:p>
          <a:p>
            <a:endParaRPr lang="en-US" altLang="zh-CN" sz="2400" b="0" dirty="0" smtClean="0"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ea typeface="Cambria Math" panose="02040503050406030204" pitchFamily="18" charset="0"/>
              </a:rPr>
              <a:t>如何唯一确定分类的超平面？</a:t>
            </a:r>
            <a:endParaRPr lang="en-US" altLang="zh-CN" sz="2400" dirty="0" smtClean="0">
              <a:ea typeface="Cambria Math" panose="02040503050406030204" pitchFamily="18" charset="0"/>
            </a:endParaRPr>
          </a:p>
          <a:p>
            <a:r>
              <a:rPr lang="zh-CN" altLang="en-US" sz="2400" b="0" dirty="0" smtClean="0">
                <a:ea typeface="Cambria Math" panose="02040503050406030204" pitchFamily="18" charset="0"/>
              </a:rPr>
              <a:t>对于线性不可分数据集，模型 </a:t>
            </a:r>
            <a:r>
              <a:rPr lang="en-US" altLang="zh-CN" sz="2400" b="0" dirty="0" smtClean="0">
                <a:ea typeface="Cambria Math" panose="02040503050406030204" pitchFamily="18" charset="0"/>
              </a:rPr>
              <a:t>Loss </a:t>
            </a:r>
            <a:r>
              <a:rPr lang="zh-CN" altLang="en-US" sz="2400" b="0" dirty="0" smtClean="0">
                <a:ea typeface="Cambria Math" panose="02040503050406030204" pitchFamily="18" charset="0"/>
              </a:rPr>
              <a:t>的表现？</a:t>
            </a:r>
            <a:endParaRPr lang="en-US" altLang="zh-CN" sz="2400" b="0" dirty="0">
              <a:ea typeface="Cambria Math" panose="02040503050406030204" pitchFamily="18" charset="0"/>
            </a:endParaRPr>
          </a:p>
          <a:p>
            <a:endParaRPr lang="en-US" altLang="zh-CN" sz="24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2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对偶形式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2596" y="1409700"/>
                <a:ext cx="8343900" cy="5154615"/>
              </a:xfrm>
            </p:spPr>
            <p:txBody>
              <a:bodyPr/>
              <a:lstStyle/>
              <a:p>
                <a:r>
                  <a:rPr lang="zh-CN" altLang="en-US" b="0" dirty="0" smtClean="0">
                    <a:ea typeface="Cambria Math" panose="02040503050406030204" pitchFamily="18" charset="0"/>
                  </a:rPr>
                  <a:t>基本思想：将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b="0" dirty="0" smtClean="0">
                    <a:ea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ea typeface="Cambria Math" panose="02040503050406030204" pitchFamily="18" charset="0"/>
                  </a:rPr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 smtClean="0">
                    <a:ea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ea typeface="Cambria Math" panose="02040503050406030204" pitchFamily="18" charset="0"/>
                  </a:rPr>
                  <a:t>看作是样本的线性组合，因此模型的参数变为了样本的组合系数。</a:t>
                </a:r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zh-CN" altLang="en-US" b="0" dirty="0" smtClean="0">
                    <a:ea typeface="Cambria Math" panose="02040503050406030204" pitchFamily="18" charset="0"/>
                  </a:rPr>
                  <a:t>由</a:t>
                </a:r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4778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4778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477838" lvl="1" indent="0">
                  <a:buNone/>
                </a:pPr>
                <a:r>
                  <a:rPr lang="zh-CN" altLang="en-US" dirty="0" smtClean="0">
                    <a:ea typeface="Cambria Math" panose="02040503050406030204" pitchFamily="18" charset="0"/>
                  </a:rPr>
                  <a:t>可得</a:t>
                </a:r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4778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477838" lvl="1" indent="0">
                  <a:buNone/>
                </a:pPr>
                <a:r>
                  <a:rPr lang="zh-CN" altLang="en-US" dirty="0" smtClean="0">
                    <a:ea typeface="Cambria Math" panose="020405030504060302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可以看作是样本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被误分类的次数。</a:t>
                </a:r>
                <a:endParaRPr lang="en-US" altLang="zh-CN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596" y="1409700"/>
                <a:ext cx="8343900" cy="5154615"/>
              </a:xfrm>
              <a:blipFill>
                <a:blip r:embed="rId3"/>
                <a:stretch>
                  <a:fillRect l="-1316" t="-2364" r="-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对偶形式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5984" y="1220162"/>
                <a:ext cx="8343900" cy="5154615"/>
              </a:xfrm>
            </p:spPr>
            <p:txBody>
              <a:bodyPr/>
              <a:lstStyle/>
              <a:p>
                <a:r>
                  <a:rPr lang="zh-CN" altLang="en-US" sz="2400" b="0" dirty="0" smtClean="0">
                    <a:ea typeface="Cambria Math" panose="02040503050406030204" pitchFamily="18" charset="0"/>
                  </a:rPr>
                  <a:t>参数更新规则：</a:t>
                </a:r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600" b="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sz="2400" dirty="0">
                    <a:ea typeface="Cambria Math" panose="02040503050406030204" pitchFamily="18" charset="0"/>
                  </a:rPr>
                  <a:t>代入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和</m:t>
                    </m:r>
                  </m:oMath>
                </a14:m>
                <a:r>
                  <a:rPr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ea typeface="Cambria Math" panose="02040503050406030204" pitchFamily="18" charset="0"/>
                  </a:rPr>
                  <a:t> 的公式，得感知机</a:t>
                </a:r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zh-CN" altLang="en-US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 smtClean="0">
                    <a:ea typeface="Cambria Math" panose="02040503050406030204" pitchFamily="18" charset="0"/>
                  </a:rPr>
                  <a:t>Gram </a:t>
                </a:r>
                <a:r>
                  <a:rPr lang="zh-CN" altLang="en-US" sz="2400" dirty="0" smtClean="0">
                    <a:ea typeface="Cambria Math" panose="02040503050406030204" pitchFamily="18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ea typeface="Cambria Math" panose="02040503050406030204" pitchFamily="18" charset="0"/>
                  </a:rPr>
                  <a:t>      对偶形式相比原始形式，大大提升了计算效率。</a:t>
                </a:r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	</a:t>
                </a:r>
                <a:endParaRPr lang="en-US" altLang="zh-CN" sz="20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984" y="1220162"/>
                <a:ext cx="8343900" cy="5154615"/>
              </a:xfrm>
              <a:blipFill>
                <a:blip r:embed="rId3"/>
                <a:stretch>
                  <a:fillRect l="-1023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1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对偶形式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40631"/>
            <a:ext cx="8343900" cy="5154615"/>
          </a:xfrm>
        </p:spPr>
        <p:txBody>
          <a:bodyPr/>
          <a:lstStyle/>
          <a:p>
            <a:r>
              <a:rPr lang="zh-CN" altLang="en-US" sz="4000" dirty="0" smtClean="0">
                <a:ea typeface="Cambria Math" panose="02040503050406030204" pitchFamily="18" charset="0"/>
              </a:rPr>
              <a:t>局限</a:t>
            </a:r>
            <a:endParaRPr lang="en-US" altLang="zh-CN" sz="4000" dirty="0" smtClean="0">
              <a:ea typeface="Cambria Math" panose="02040503050406030204" pitchFamily="18" charset="0"/>
            </a:endParaRPr>
          </a:p>
          <a:p>
            <a:endParaRPr lang="en-US" altLang="zh-CN" sz="4000" dirty="0" smtClean="0">
              <a:ea typeface="Cambria Math" panose="020405030504060302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3074" name="Picture 2" descr="https://2-im.guokr.com/MQcAyPym11Y8o21I6Ao1ut6ra9teM2pXFWuvP7I46QIAAQAAAAEAAEp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48" y="14737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3-im.guokr.com/TGmjCL9_b9PClnQgv_7_zZKQbjxdZ1nodmQhDYxeztkAAQAAAAEAAEp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77" y="14737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任务：二分类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假设：数据集线性可分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假设空间：所有线性分类器 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策略：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算法：梯度下降法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smtClean="0"/>
              <a:t>© </a:t>
            </a:r>
            <a:r>
              <a:rPr lang="en-GB" altLang="zh-CN" smtClean="0"/>
              <a:t>2019</a:t>
            </a:r>
            <a:r>
              <a:rPr lang="en-GB" altLang="en-US" smtClean="0"/>
              <a:t> </a:t>
            </a:r>
            <a:r>
              <a:rPr lang="en-GB" altLang="zh-CN" smtClean="0"/>
              <a:t>BUPT DSSC             </a:t>
            </a:r>
            <a:r>
              <a:rPr lang="zh-CN" altLang="en-GB" smtClean="0"/>
              <a:t>北京邮电大学 </a:t>
            </a:r>
            <a:r>
              <a:rPr lang="zh-CN" altLang="en-US" smtClean="0"/>
              <a:t>数据科学与服务</a:t>
            </a:r>
            <a:r>
              <a:rPr lang="zh-CN" altLang="en-GB" smtClean="0"/>
              <a:t>中心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79613" y="4293096"/>
                <a:ext cx="6606480" cy="703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13" y="4293096"/>
                <a:ext cx="6606480" cy="703782"/>
              </a:xfrm>
              <a:prstGeom prst="rect">
                <a:avLst/>
              </a:prstGeom>
              <a:blipFill>
                <a:blip r:embed="rId3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123728" y="6564313"/>
            <a:ext cx="4464050" cy="293687"/>
          </a:xfrm>
        </p:spPr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>
          <a:xfrm>
            <a:off x="1835696" y="2420888"/>
            <a:ext cx="5565906" cy="1069975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1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369388"/>
                <a:ext cx="8343900" cy="4856163"/>
              </a:xfrm>
            </p:spPr>
            <p:txBody>
              <a:bodyPr/>
              <a:lstStyle/>
              <a:p>
                <a:r>
                  <a:rPr lang="zh-CN" altLang="en-US" dirty="0" smtClean="0"/>
                  <a:t>任务：二分类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模型：线性分类模型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策略</a:t>
                </a:r>
                <a:r>
                  <a:rPr lang="zh-CN" altLang="en-US" dirty="0"/>
                  <a:t>：基于误分类的损失函数</a:t>
                </a:r>
                <a:endParaRPr lang="en-US" altLang="zh-CN" dirty="0"/>
              </a:p>
              <a:p>
                <a:r>
                  <a:rPr lang="zh-CN" altLang="en-US" dirty="0"/>
                  <a:t>算法：梯度下降法极小化</a:t>
                </a:r>
                <a:r>
                  <a:rPr lang="zh-CN" altLang="en-US" dirty="0" smtClean="0"/>
                  <a:t>损失函数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感知机</a:t>
                </a:r>
                <a:r>
                  <a:rPr lang="zh-CN" altLang="en-US" dirty="0"/>
                  <a:t>对应于输入空间中将实例划分为正负两类的分离超平面，属于判别</a:t>
                </a:r>
                <a:r>
                  <a:rPr lang="zh-CN" altLang="en-US" dirty="0" smtClean="0"/>
                  <a:t>模型</a:t>
                </a:r>
                <a:endParaRPr lang="en-US" altLang="zh-CN" dirty="0"/>
              </a:p>
              <a:p>
                <a:r>
                  <a:rPr lang="zh-CN" altLang="en-US" dirty="0"/>
                  <a:t>是神经网络和支持向量机的基础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369388"/>
                <a:ext cx="8343900" cy="4856163"/>
              </a:xfrm>
              <a:blipFill>
                <a:blip r:embed="rId2"/>
                <a:stretch>
                  <a:fillRect l="-1316" t="-2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3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369388"/>
                <a:ext cx="8343900" cy="4856163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输入空间：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 输出空间：</a:t>
                </a:r>
                <a:r>
                  <a:rPr lang="en-US" altLang="zh-CN" sz="2400" dirty="0" smtClean="0"/>
                  <a:t>{-1,+1}</a:t>
                </a:r>
              </a:p>
              <a:p>
                <a:r>
                  <a:rPr lang="zh-CN" altLang="en-US" sz="2400" dirty="0" smtClean="0"/>
                  <a:t>输入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sz="2400" dirty="0" smtClean="0"/>
                  <a:t> 表示实例的特征向量</a:t>
                </a:r>
                <a:r>
                  <a:rPr lang="zh-CN" altLang="en-US" sz="2400" dirty="0"/>
                  <a:t>，对应于输入空间（</a:t>
                </a:r>
                <a:r>
                  <a:rPr lang="zh-CN" altLang="en-US" sz="2400" dirty="0" smtClean="0"/>
                  <a:t>特征</a:t>
                </a:r>
                <a:r>
                  <a:rPr lang="zh-CN" altLang="en-US" sz="2400" dirty="0"/>
                  <a:t>空间）的点</a:t>
                </a:r>
                <a:r>
                  <a:rPr lang="zh-CN" altLang="en-US" sz="2400" dirty="0" smtClean="0"/>
                  <a:t>，输出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𝓎</m:t>
                    </m:r>
                  </m:oMath>
                </a14:m>
                <a:r>
                  <a:rPr lang="zh-CN" altLang="en-US" sz="2400" dirty="0" smtClean="0"/>
                  <a:t>表示</a:t>
                </a:r>
                <a:r>
                  <a:rPr lang="zh-CN" altLang="en-US" sz="2400" dirty="0"/>
                  <a:t>实例的</a:t>
                </a:r>
                <a:r>
                  <a:rPr lang="zh-CN" altLang="en-US" sz="2400" dirty="0" smtClean="0"/>
                  <a:t>类别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由输入</a:t>
                </a:r>
                <a:r>
                  <a:rPr lang="zh-CN" altLang="en-US" sz="2400" dirty="0"/>
                  <a:t>空间</a:t>
                </a:r>
                <a:r>
                  <a:rPr lang="zh-CN" altLang="en-US" sz="2400" dirty="0" smtClean="0"/>
                  <a:t>到输出空间的函数：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sz="2400" dirty="0" smtClean="0"/>
                  <a:t>称为感知机。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模型的参数即权值向量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zh-CN" altLang="en-US" sz="2400" dirty="0" smtClean="0"/>
                  <a:t>和偏置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b="0" dirty="0" smtClean="0"/>
              </a:p>
              <a:p>
                <a:r>
                  <a:rPr lang="zh-CN" altLang="en-US" sz="2400" dirty="0"/>
                  <a:t>符号</a:t>
                </a:r>
                <a:r>
                  <a:rPr lang="zh-CN" altLang="en-US" sz="2400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&amp;−1,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369388"/>
                <a:ext cx="8343900" cy="4856163"/>
              </a:xfrm>
              <a:blipFill>
                <a:blip r:embed="rId3"/>
                <a:stretch>
                  <a:fillRect l="-1023" t="-1759" r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3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几何解释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2596" y="1409700"/>
                <a:ext cx="8343900" cy="4856163"/>
              </a:xfrm>
            </p:spPr>
            <p:txBody>
              <a:bodyPr/>
              <a:lstStyle/>
              <a:p>
                <a:r>
                  <a:rPr lang="zh-CN" altLang="en-US" dirty="0" smtClean="0"/>
                  <a:t>学习得到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 输入空间中一个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的超平面。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 为超平面的法向量，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为超平面的截距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596" y="1409700"/>
                <a:ext cx="8343900" cy="4856163"/>
              </a:xfrm>
              <a:blipFill>
                <a:blip r:embed="rId2"/>
                <a:stretch>
                  <a:fillRect l="-1316"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2586039"/>
            <a:ext cx="54673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学习策略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409700"/>
                <a:ext cx="8352928" cy="4899620"/>
              </a:xfrm>
            </p:spPr>
            <p:txBody>
              <a:bodyPr/>
              <a:lstStyle/>
              <a:p>
                <a:r>
                  <a:rPr lang="zh-CN" altLang="en-US" dirty="0" smtClean="0"/>
                  <a:t>即如何定义损失函数。</a:t>
                </a:r>
                <a:endParaRPr lang="en-US" altLang="zh-CN" dirty="0" smtClean="0"/>
              </a:p>
              <a:p>
                <a:r>
                  <a:rPr lang="zh-CN" altLang="en-US" dirty="0"/>
                  <a:t>误</a:t>
                </a:r>
                <a:r>
                  <a:rPr lang="zh-CN" altLang="en-US" dirty="0" smtClean="0"/>
                  <a:t>分类点的数目。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缺陷？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409700"/>
                <a:ext cx="8352928" cy="4899620"/>
              </a:xfrm>
              <a:blipFill>
                <a:blip r:embed="rId3"/>
                <a:stretch>
                  <a:fillRect l="-1313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3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学习策略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600" dirty="0" smtClean="0"/>
                  <a:t>误分类点到超平面的总距离。</a:t>
                </a:r>
                <a:endParaRPr lang="en-US" altLang="zh-CN" sz="3600" dirty="0"/>
              </a:p>
              <a:p>
                <a:r>
                  <a:rPr lang="zh-CN" altLang="en-US" sz="3600" dirty="0" smtClean="0"/>
                  <a:t>样本点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600" dirty="0" smtClean="0"/>
                  <a:t> 到</a:t>
                </a:r>
                <a:r>
                  <a:rPr lang="zh-CN" altLang="en-US" sz="3600" dirty="0"/>
                  <a:t>超平面的距离：</a:t>
                </a:r>
                <a:endParaRPr lang="en-US" altLang="zh-CN" sz="36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3600" dirty="0"/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72" t="-3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5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96752"/>
                <a:ext cx="8343900" cy="4856163"/>
              </a:xfrm>
            </p:spPr>
            <p:txBody>
              <a:bodyPr/>
              <a:lstStyle/>
              <a:p>
                <a:r>
                  <a:rPr lang="zh-CN" altLang="en-US" b="1" dirty="0" smtClean="0"/>
                  <a:t>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 到超平面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 smtClean="0"/>
                  <a:t>的距离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设点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在超平面上的投影为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96752"/>
                <a:ext cx="8343900" cy="4856163"/>
              </a:xfrm>
              <a:blipFill>
                <a:blip r:embed="rId2"/>
                <a:stretch>
                  <a:fillRect l="-1315" t="-2133" b="-2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smtClean="0"/>
              <a:t>© </a:t>
            </a:r>
            <a:r>
              <a:rPr lang="en-GB" altLang="zh-CN" smtClean="0"/>
              <a:t>2019</a:t>
            </a:r>
            <a:r>
              <a:rPr lang="en-GB" altLang="en-US" smtClean="0"/>
              <a:t> </a:t>
            </a:r>
            <a:r>
              <a:rPr lang="en-GB" altLang="zh-CN" smtClean="0"/>
              <a:t>BUPT DSSC             </a:t>
            </a:r>
            <a:r>
              <a:rPr lang="zh-CN" altLang="en-GB" smtClean="0"/>
              <a:t>北京邮电大学 </a:t>
            </a:r>
            <a:r>
              <a:rPr lang="zh-CN" altLang="en-US" smtClean="0"/>
              <a:t>数据科学与服务</a:t>
            </a:r>
            <a:r>
              <a:rPr lang="zh-CN" altLang="en-GB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51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学习策略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196752"/>
                <a:ext cx="8343900" cy="48561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对于误分类的点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则有 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:r>
                  <a:rPr lang="zh-CN" altLang="en-US" sz="2400" dirty="0" smtClean="0"/>
                  <a:t>因此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误分类点到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超平面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总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距离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400" dirty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𝑳𝒐𝒔𝒔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b="1" dirty="0"/>
                  <a:t> </a:t>
                </a:r>
                <a:endParaRPr lang="en-US" altLang="zh-CN" b="1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196752"/>
                <a:ext cx="8343900" cy="4856163"/>
              </a:xfrm>
              <a:blipFill>
                <a:blip r:embed="rId3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5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185138"/>
                <a:ext cx="8343900" cy="5154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𝑳𝒐𝒔𝒔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𝒘</m:t>
                        </m:r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3200" b="1" dirty="0" smtClean="0"/>
                  <a:t> </a:t>
                </a:r>
                <a:endParaRPr lang="en-US" altLang="zh-CN" sz="3200" b="1" dirty="0" smtClean="0"/>
              </a:p>
              <a:p>
                <a:endParaRPr lang="en-US" altLang="zh-CN" sz="3200" b="1" dirty="0" smtClean="0"/>
              </a:p>
              <a:p>
                <a:r>
                  <a:rPr lang="zh-CN" altLang="en-US" sz="3200" dirty="0" smtClean="0"/>
                  <a:t>如何优化求得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32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3200" dirty="0" smtClean="0"/>
                  <a:t>,</a:t>
                </a:r>
                <a:r>
                  <a:rPr lang="zh-CN" altLang="en-US" sz="3200" dirty="0" smtClean="0"/>
                  <a:t>使得 </a:t>
                </a:r>
                <a:r>
                  <a:rPr lang="en-US" altLang="zh-CN" sz="3200" dirty="0" smtClean="0"/>
                  <a:t>Loss </a:t>
                </a:r>
                <a:r>
                  <a:rPr lang="zh-CN" altLang="en-US" sz="3200" dirty="0" smtClean="0"/>
                  <a:t>最小化</a:t>
                </a:r>
                <a:endParaRPr lang="en-US" altLang="zh-CN" sz="32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185138"/>
                <a:ext cx="8343900" cy="5154615"/>
              </a:xfrm>
              <a:blipFill>
                <a:blip r:embed="rId2"/>
                <a:stretch>
                  <a:fillRect l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 smtClean="0"/>
              <a:t>© </a:t>
            </a:r>
            <a:r>
              <a:rPr lang="en-GB" altLang="zh-CN" dirty="0" smtClean="0"/>
              <a:t>2019</a:t>
            </a:r>
            <a:r>
              <a:rPr lang="en-GB" altLang="en-US" dirty="0" smtClean="0"/>
              <a:t> </a:t>
            </a:r>
            <a:r>
              <a:rPr lang="en-GB" altLang="zh-CN" dirty="0" smtClean="0"/>
              <a:t>BUPT DSSC             </a:t>
            </a:r>
            <a:r>
              <a:rPr lang="zh-CN" altLang="en-GB" dirty="0" smtClean="0"/>
              <a:t>北京邮电大学 </a:t>
            </a:r>
            <a:r>
              <a:rPr lang="zh-CN" altLang="en-US" dirty="0" smtClean="0"/>
              <a:t>数据科学与服务</a:t>
            </a:r>
            <a:r>
              <a:rPr lang="zh-CN" altLang="en-GB" dirty="0" smtClean="0"/>
              <a:t>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7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会议-wangyi">
  <a:themeElements>
    <a:clrScheme name="">
      <a:dk1>
        <a:srgbClr val="003366"/>
      </a:dk1>
      <a:lt1>
        <a:srgbClr val="FFFFFF"/>
      </a:lt1>
      <a:dk2>
        <a:srgbClr val="B4D7C8"/>
      </a:dk2>
      <a:lt2>
        <a:srgbClr val="003366"/>
      </a:lt2>
      <a:accent1>
        <a:srgbClr val="ACDCF0"/>
      </a:accent1>
      <a:accent2>
        <a:srgbClr val="FFD56B"/>
      </a:accent2>
      <a:accent3>
        <a:srgbClr val="FFFFFF"/>
      </a:accent3>
      <a:accent4>
        <a:srgbClr val="002A56"/>
      </a:accent4>
      <a:accent5>
        <a:srgbClr val="D2EBF6"/>
      </a:accent5>
      <a:accent6>
        <a:srgbClr val="E7C160"/>
      </a:accent6>
      <a:hlink>
        <a:srgbClr val="A6CE12"/>
      </a:hlink>
      <a:folHlink>
        <a:srgbClr val="DEAAB4"/>
      </a:folHlink>
    </a:clrScheme>
    <a:fontScheme name="会议-wangy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7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7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会议-wangyi 1">
        <a:dk1>
          <a:srgbClr val="003366"/>
        </a:dk1>
        <a:lt1>
          <a:srgbClr val="FFFFFF"/>
        </a:lt1>
        <a:dk2>
          <a:srgbClr val="003366"/>
        </a:dk2>
        <a:lt2>
          <a:srgbClr val="B4D7C8"/>
        </a:lt2>
        <a:accent1>
          <a:srgbClr val="ACDCF0"/>
        </a:accent1>
        <a:accent2>
          <a:srgbClr val="FFD56B"/>
        </a:accent2>
        <a:accent3>
          <a:srgbClr val="AAADB8"/>
        </a:accent3>
        <a:accent4>
          <a:srgbClr val="DADADA"/>
        </a:accent4>
        <a:accent5>
          <a:srgbClr val="D2EBF6"/>
        </a:accent5>
        <a:accent6>
          <a:srgbClr val="E7C160"/>
        </a:accent6>
        <a:hlink>
          <a:srgbClr val="A6CE12"/>
        </a:hlink>
        <a:folHlink>
          <a:srgbClr val="DEAA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会议-wangyi 2">
        <a:dk1>
          <a:srgbClr val="003366"/>
        </a:dk1>
        <a:lt1>
          <a:srgbClr val="003366"/>
        </a:lt1>
        <a:dk2>
          <a:srgbClr val="B4D7C8"/>
        </a:dk2>
        <a:lt2>
          <a:srgbClr val="003366"/>
        </a:lt2>
        <a:accent1>
          <a:srgbClr val="ACDCF0"/>
        </a:accent1>
        <a:accent2>
          <a:srgbClr val="FFD56B"/>
        </a:accent2>
        <a:accent3>
          <a:srgbClr val="AAADB8"/>
        </a:accent3>
        <a:accent4>
          <a:srgbClr val="002A56"/>
        </a:accent4>
        <a:accent5>
          <a:srgbClr val="D2EBF6"/>
        </a:accent5>
        <a:accent6>
          <a:srgbClr val="E7C160"/>
        </a:accent6>
        <a:hlink>
          <a:srgbClr val="A6CE12"/>
        </a:hlink>
        <a:folHlink>
          <a:srgbClr val="DEAA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会议-wangyi</Template>
  <TotalTime>7611</TotalTime>
  <Words>408</Words>
  <Application>Microsoft Office PowerPoint</Application>
  <PresentationFormat>全屏显示(4:3)</PresentationFormat>
  <Paragraphs>132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Cambria Math</vt:lpstr>
      <vt:lpstr>Wingdings</vt:lpstr>
      <vt:lpstr>会议-wangyi</vt:lpstr>
      <vt:lpstr>分享人：zyj 2019/6/20</vt:lpstr>
      <vt:lpstr>感知机</vt:lpstr>
      <vt:lpstr>模型定义</vt:lpstr>
      <vt:lpstr>几何解释</vt:lpstr>
      <vt:lpstr>学习策略</vt:lpstr>
      <vt:lpstr>学习策略</vt:lpstr>
      <vt:lpstr>PowerPoint 演示文稿</vt:lpstr>
      <vt:lpstr>学习策略</vt:lpstr>
      <vt:lpstr>学习算法</vt:lpstr>
      <vt:lpstr>学习算法</vt:lpstr>
      <vt:lpstr>收敛性证明</vt:lpstr>
      <vt:lpstr>对偶形式</vt:lpstr>
      <vt:lpstr>对偶形式</vt:lpstr>
      <vt:lpstr>对偶形式</vt:lpstr>
      <vt:lpstr>总结</vt:lpstr>
      <vt:lpstr>PowerPoint 演示文稿</vt:lpstr>
    </vt:vector>
  </TitlesOfParts>
  <Company>suolj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可视化</dc:title>
  <dc:creator>suolj</dc:creator>
  <cp:lastModifiedBy>张 有杰</cp:lastModifiedBy>
  <cp:revision>993</cp:revision>
  <cp:lastPrinted>1601-01-01T00:00:00Z</cp:lastPrinted>
  <dcterms:created xsi:type="dcterms:W3CDTF">2008-10-10T12:02:59Z</dcterms:created>
  <dcterms:modified xsi:type="dcterms:W3CDTF">2019-06-20T12:54:38Z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