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21" r:id="rId3"/>
    <p:sldId id="301" r:id="rId4"/>
    <p:sldId id="323" r:id="rId5"/>
    <p:sldId id="276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3" r:id="rId15"/>
    <p:sldId id="334" r:id="rId16"/>
    <p:sldId id="332" r:id="rId17"/>
    <p:sldId id="335" r:id="rId18"/>
    <p:sldId id="336" r:id="rId19"/>
    <p:sldId id="337" r:id="rId20"/>
    <p:sldId id="338" r:id="rId21"/>
    <p:sldId id="261" r:id="rId22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9D340F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71328" autoAdjust="0"/>
  </p:normalViewPr>
  <p:slideViewPr>
    <p:cSldViewPr snapToGrid="0">
      <p:cViewPr varScale="1">
        <p:scale>
          <a:sx n="81" d="100"/>
          <a:sy n="81" d="100"/>
        </p:scale>
        <p:origin x="258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7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61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94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579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0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05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67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0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前两章节的标题得来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9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9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9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74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94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52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159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9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1"/>
            <a:ext cx="5948127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02444" y="3079043"/>
            <a:ext cx="8137922" cy="475132"/>
          </a:xfrm>
        </p:spPr>
        <p:txBody>
          <a:bodyPr anchor="ctr">
            <a:normAutofit/>
          </a:bodyPr>
          <a:lstStyle>
            <a:lvl1pPr marL="0" marR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pPr marL="0" marR="0" lvl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02444" y="2321170"/>
            <a:ext cx="8137922" cy="749082"/>
          </a:xfrm>
        </p:spPr>
        <p:txBody>
          <a:bodyPr anchor="ctr">
            <a:normAutofit/>
          </a:bodyPr>
          <a:lstStyle>
            <a:lvl1pPr algn="r">
              <a:defRPr sz="27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71" y="1"/>
            <a:ext cx="8605494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02443" y="2927838"/>
            <a:ext cx="8137923" cy="501162"/>
          </a:xfrm>
          <a:noFill/>
        </p:spPr>
        <p:txBody>
          <a:bodyPr anchor="ctr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02443" y="3472000"/>
            <a:ext cx="8137923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44" y="2"/>
            <a:ext cx="8137922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2019/7/18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1"/>
            <a:ext cx="5948127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655345" y="2235084"/>
            <a:ext cx="3361984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655345" y="3486126"/>
            <a:ext cx="3361984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05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655345" y="3801759"/>
            <a:ext cx="336198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05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35701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35701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35701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2443" y="6240463"/>
            <a:ext cx="81379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02443" y="1028700"/>
            <a:ext cx="8137922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2025781" y="2393648"/>
            <a:ext cx="6241203" cy="646325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隐马尔可夫的学习与预测算法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2122299" y="2181719"/>
            <a:ext cx="60481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333C24B7-DE0A-4B51-9AAB-98491724B45D}"/>
              </a:ext>
            </a:extLst>
          </p:cNvPr>
          <p:cNvSpPr/>
          <p:nvPr/>
        </p:nvSpPr>
        <p:spPr>
          <a:xfrm>
            <a:off x="2122299" y="1496501"/>
            <a:ext cx="3102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A BRIEF INTRO TO HM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EABD63-DD11-450E-AEA1-68B51EF8B2E9}"/>
              </a:ext>
            </a:extLst>
          </p:cNvPr>
          <p:cNvSpPr/>
          <p:nvPr/>
        </p:nvSpPr>
        <p:spPr>
          <a:xfrm>
            <a:off x="6535024" y="4099115"/>
            <a:ext cx="1635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张云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</a:endParaRPr>
          </a:p>
          <a:p>
            <a:pPr algn="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2019.7 DSSC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2653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02</a:t>
            </a:r>
            <a:r>
              <a:rPr lang="en-US" altLang="zh-CN" sz="2000" b="1" dirty="0"/>
              <a:t>  Baum-Welch</a:t>
            </a:r>
            <a:r>
              <a:rPr lang="zh-CN" altLang="en-US" sz="2000" b="1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88554A-2152-4AD1-A73B-1136A1A9A0C3}"/>
                  </a:ext>
                </a:extLst>
              </p:cNvPr>
              <p:cNvSpPr txBox="1"/>
              <p:nvPr/>
            </p:nvSpPr>
            <p:spPr>
              <a:xfrm>
                <a:off x="692789" y="1057043"/>
                <a:ext cx="5167621" cy="75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7030A0"/>
                    </a:solidFill>
                  </a:rPr>
                  <a:t>input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：观测数据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>
                  <a:solidFill>
                    <a:srgbClr val="7030A0"/>
                  </a:solidFill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7030A0"/>
                    </a:solidFill>
                  </a:rPr>
                  <a:t>output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：隐马尔可夫模型参数</a:t>
                </a:r>
                <a:endParaRPr lang="en-US" altLang="zh-C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88554A-2152-4AD1-A73B-1136A1A9A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9" y="1057043"/>
                <a:ext cx="5167621" cy="750847"/>
              </a:xfrm>
              <a:prstGeom prst="rect">
                <a:avLst/>
              </a:prstGeom>
              <a:blipFill>
                <a:blip r:embed="rId3"/>
                <a:stretch>
                  <a:fillRect l="-8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B81D7-5207-4B99-BF36-5E37A9A36187}"/>
                  </a:ext>
                </a:extLst>
              </p:cNvPr>
              <p:cNvSpPr txBox="1"/>
              <p:nvPr/>
            </p:nvSpPr>
            <p:spPr>
              <a:xfrm>
                <a:off x="2064389" y="2951913"/>
                <a:ext cx="5015221" cy="1926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en-US" altLang="zh-CN" b="1" dirty="0"/>
                  <a:t>Step2: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zh-CN" altLang="en-US" b="1" dirty="0"/>
                  <a:t>递推，对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b="1" dirty="0"/>
                  <a:t> 有</a:t>
                </a:r>
                <a:endParaRPr lang="en-US" altLang="zh-CN" b="1" dirty="0"/>
              </a:p>
              <a:p>
                <a:pPr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4000" b="1" dirty="0"/>
              </a:p>
              <a:p>
                <a:pPr algn="just">
                  <a:lnSpc>
                    <a:spcPct val="125000"/>
                  </a:lnSpc>
                </a:pPr>
                <a:endParaRPr lang="en-US" altLang="zh-CN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B81D7-5207-4B99-BF36-5E37A9A36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89" y="2951913"/>
                <a:ext cx="5015221" cy="1926040"/>
              </a:xfrm>
              <a:prstGeom prst="rect">
                <a:avLst/>
              </a:prstGeom>
              <a:blipFill>
                <a:blip r:embed="rId4"/>
                <a:stretch>
                  <a:fillRect l="-1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204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2653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02</a:t>
            </a:r>
            <a:r>
              <a:rPr lang="en-US" altLang="zh-CN" sz="2000" b="1" dirty="0"/>
              <a:t>  Baum-Welch</a:t>
            </a:r>
            <a:r>
              <a:rPr lang="zh-CN" altLang="en-US" sz="2000" b="1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88554A-2152-4AD1-A73B-1136A1A9A0C3}"/>
                  </a:ext>
                </a:extLst>
              </p:cNvPr>
              <p:cNvSpPr txBox="1"/>
              <p:nvPr/>
            </p:nvSpPr>
            <p:spPr>
              <a:xfrm>
                <a:off x="692789" y="1057043"/>
                <a:ext cx="5167621" cy="75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7030A0"/>
                    </a:solidFill>
                  </a:rPr>
                  <a:t>input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：观测数据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>
                  <a:solidFill>
                    <a:srgbClr val="7030A0"/>
                  </a:solidFill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7030A0"/>
                    </a:solidFill>
                  </a:rPr>
                  <a:t>output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：隐马尔可夫模型参数</a:t>
                </a:r>
                <a:endParaRPr lang="en-US" altLang="zh-C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88554A-2152-4AD1-A73B-1136A1A9A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9" y="1057043"/>
                <a:ext cx="5167621" cy="750847"/>
              </a:xfrm>
              <a:prstGeom prst="rect">
                <a:avLst/>
              </a:prstGeom>
              <a:blipFill>
                <a:blip r:embed="rId3"/>
                <a:stretch>
                  <a:fillRect l="-8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B81D7-5207-4B99-BF36-5E37A9A36187}"/>
                  </a:ext>
                </a:extLst>
              </p:cNvPr>
              <p:cNvSpPr txBox="1"/>
              <p:nvPr/>
            </p:nvSpPr>
            <p:spPr>
              <a:xfrm>
                <a:off x="883289" y="3053513"/>
                <a:ext cx="7377421" cy="1260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zh-CN" altLang="en-US" b="1" dirty="0"/>
                  <a:t>终止：</a:t>
                </a:r>
                <a:endParaRPr lang="en-US" altLang="zh-CN" b="1" dirty="0"/>
              </a:p>
              <a:p>
                <a:pPr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sz="4000" b="1" i="1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4000" b="1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4000" b="1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sz="4000" b="1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4000" b="1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4000" b="1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sz="4000" b="1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p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sz="4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4000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B81D7-5207-4B99-BF36-5E37A9A36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89" y="3053513"/>
                <a:ext cx="7377421" cy="1260217"/>
              </a:xfrm>
              <a:prstGeom prst="rect">
                <a:avLst/>
              </a:prstGeom>
              <a:blipFill>
                <a:blip r:embed="rId4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850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1004491-22B9-45E5-A683-01C9D83F4021}"/>
              </a:ext>
            </a:extLst>
          </p:cNvPr>
          <p:cNvSpPr/>
          <p:nvPr/>
        </p:nvSpPr>
        <p:spPr>
          <a:xfrm>
            <a:off x="1984015" y="3429000"/>
            <a:ext cx="51759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/>
              <a:t>预测算法</a:t>
            </a:r>
          </a:p>
        </p:txBody>
      </p:sp>
    </p:spTree>
    <p:extLst>
      <p:ext uri="{BB962C8B-B14F-4D97-AF65-F5344CB8AC3E}">
        <p14:creationId xmlns:p14="http://schemas.microsoft.com/office/powerpoint/2010/main" val="402350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1685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近似算法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468BD2-1559-44F4-B71E-6B7377DE48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63"/>
          <a:stretch/>
        </p:blipFill>
        <p:spPr>
          <a:xfrm>
            <a:off x="657986" y="1995230"/>
            <a:ext cx="7647109" cy="25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203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1685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近似算法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468BD2-1559-44F4-B71E-6B7377DE48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3" t="25686" r="1183" b="58646"/>
          <a:stretch/>
        </p:blipFill>
        <p:spPr>
          <a:xfrm>
            <a:off x="-1640714" y="2392714"/>
            <a:ext cx="11978514" cy="24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62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1685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03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近似算法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468BD2-1559-44F4-B71E-6B7377DE48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t="43618" r="-19" b="32742"/>
          <a:stretch/>
        </p:blipFill>
        <p:spPr>
          <a:xfrm>
            <a:off x="269258" y="2171700"/>
            <a:ext cx="9347188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2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04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维特比算法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600353-9556-498B-A49F-6F2C6307E9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37"/>
          <a:stretch/>
        </p:blipFill>
        <p:spPr>
          <a:xfrm>
            <a:off x="588408" y="2423962"/>
            <a:ext cx="8874742" cy="23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937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04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维特比算法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600353-9556-498B-A49F-6F2C6307E9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3" r="6807" b="62037"/>
          <a:stretch/>
        </p:blipFill>
        <p:spPr>
          <a:xfrm>
            <a:off x="101520" y="2398816"/>
            <a:ext cx="9833926" cy="231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65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04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维特比算法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600353-9556-498B-A49F-6F2C6307E9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" t="37790" r="3217" b="41324"/>
          <a:stretch/>
        </p:blipFill>
        <p:spPr>
          <a:xfrm>
            <a:off x="407019" y="2600696"/>
            <a:ext cx="8329962" cy="234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04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维特比算法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600353-9556-498B-A49F-6F2C6307E9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t="57860" r="2089" b="28619"/>
          <a:stretch/>
        </p:blipFill>
        <p:spPr>
          <a:xfrm>
            <a:off x="407019" y="2668979"/>
            <a:ext cx="8329962" cy="15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99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ṣľîde">
            <a:extLst>
              <a:ext uri="{FF2B5EF4-FFF2-40B4-BE49-F238E27FC236}">
                <a16:creationId xmlns:a16="http://schemas.microsoft.com/office/drawing/2014/main" id="{933B65FF-A272-4A69-9A01-92D7C77CF829}"/>
              </a:ext>
            </a:extLst>
          </p:cNvPr>
          <p:cNvGrpSpPr/>
          <p:nvPr/>
        </p:nvGrpSpPr>
        <p:grpSpPr>
          <a:xfrm>
            <a:off x="-697582" y="1645771"/>
            <a:ext cx="1867980" cy="3583739"/>
            <a:chOff x="-930109" y="1051361"/>
            <a:chExt cx="2490640" cy="4778319"/>
          </a:xfrm>
        </p:grpSpPr>
        <p:sp>
          <p:nvSpPr>
            <p:cNvPr id="27" name="îSľïďe">
              <a:extLst>
                <a:ext uri="{FF2B5EF4-FFF2-40B4-BE49-F238E27FC236}">
                  <a16:creationId xmlns:a16="http://schemas.microsoft.com/office/drawing/2014/main" id="{B19D50FC-1125-4ED9-B7D8-78BCBCE8C008}"/>
                </a:ext>
              </a:extLst>
            </p:cNvPr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8" name="íṡļîḍe">
              <a:extLst>
                <a:ext uri="{FF2B5EF4-FFF2-40B4-BE49-F238E27FC236}">
                  <a16:creationId xmlns:a16="http://schemas.microsoft.com/office/drawing/2014/main" id="{9361AAF3-CAD5-4F13-928C-BFE011AA4BDD}"/>
                </a:ext>
              </a:extLst>
            </p:cNvPr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 sz="1350"/>
            </a:p>
          </p:txBody>
        </p:sp>
        <p:sp>
          <p:nvSpPr>
            <p:cNvPr id="29" name="ïŝ1ïḋe">
              <a:extLst>
                <a:ext uri="{FF2B5EF4-FFF2-40B4-BE49-F238E27FC236}">
                  <a16:creationId xmlns:a16="http://schemas.microsoft.com/office/drawing/2014/main" id="{97F43942-06F9-42D1-A7B5-43B69347F1AE}"/>
                </a:ext>
              </a:extLst>
            </p:cNvPr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7" name="ïsḷíḑè">
            <a:extLst>
              <a:ext uri="{FF2B5EF4-FFF2-40B4-BE49-F238E27FC236}">
                <a16:creationId xmlns:a16="http://schemas.microsoft.com/office/drawing/2014/main" id="{4F1A39D8-7570-4901-A3E5-473DAAB733E1}"/>
              </a:ext>
            </a:extLst>
          </p:cNvPr>
          <p:cNvSpPr/>
          <p:nvPr/>
        </p:nvSpPr>
        <p:spPr>
          <a:xfrm>
            <a:off x="1157259" y="3091391"/>
            <a:ext cx="2807241" cy="692497"/>
          </a:xfrm>
          <a:prstGeom prst="rect">
            <a:avLst/>
          </a:prstGeom>
        </p:spPr>
        <p:txBody>
          <a:bodyPr wrap="square" anchor="ctr" anchorCtr="1">
            <a:normAutofit fontScale="85000" lnSpcReduction="10000"/>
          </a:bodyPr>
          <a:lstStyle/>
          <a:p>
            <a:pPr algn="r"/>
            <a:r>
              <a:rPr lang="en-US" altLang="zh-CN" sz="4050" b="1" spc="225" dirty="0"/>
              <a:t>CONTENTS</a:t>
            </a:r>
          </a:p>
        </p:txBody>
      </p:sp>
      <p:sp>
        <p:nvSpPr>
          <p:cNvPr id="10" name="íśľíḍé">
            <a:extLst>
              <a:ext uri="{FF2B5EF4-FFF2-40B4-BE49-F238E27FC236}">
                <a16:creationId xmlns:a16="http://schemas.microsoft.com/office/drawing/2014/main" id="{1AB55A3F-C86D-41AF-8780-3FA466C759D8}"/>
              </a:ext>
            </a:extLst>
          </p:cNvPr>
          <p:cNvSpPr/>
          <p:nvPr/>
        </p:nvSpPr>
        <p:spPr>
          <a:xfrm>
            <a:off x="4677346" y="3529582"/>
            <a:ext cx="468262" cy="46826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7500" tIns="35100" rIns="67500" bIns="35100" anchor="ctr">
            <a:no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1" name="ïşḻíḋê">
            <a:extLst>
              <a:ext uri="{FF2B5EF4-FFF2-40B4-BE49-F238E27FC236}">
                <a16:creationId xmlns:a16="http://schemas.microsoft.com/office/drawing/2014/main" id="{F0E5BC8E-4AA2-4FC6-AEDE-48B8FAA4B9AC}"/>
              </a:ext>
            </a:extLst>
          </p:cNvPr>
          <p:cNvSpPr/>
          <p:nvPr/>
        </p:nvSpPr>
        <p:spPr>
          <a:xfrm>
            <a:off x="4677346" y="2870650"/>
            <a:ext cx="468262" cy="4682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7500" tIns="35100" rIns="67500" bIns="35100" anchor="ctr">
            <a:no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2" name="isḻïḋé">
            <a:extLst>
              <a:ext uri="{FF2B5EF4-FFF2-40B4-BE49-F238E27FC236}">
                <a16:creationId xmlns:a16="http://schemas.microsoft.com/office/drawing/2014/main" id="{C0451A36-F8F9-4E68-9C14-18681989F54C}"/>
              </a:ext>
            </a:extLst>
          </p:cNvPr>
          <p:cNvSpPr/>
          <p:nvPr/>
        </p:nvSpPr>
        <p:spPr>
          <a:xfrm>
            <a:off x="4677348" y="2211718"/>
            <a:ext cx="468262" cy="46826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7500" tIns="35100" rIns="67500" bIns="3510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E32E640-B6ED-4EFE-957A-AAD95DCF3AAB}"/>
              </a:ext>
            </a:extLst>
          </p:cNvPr>
          <p:cNvCxnSpPr/>
          <p:nvPr/>
        </p:nvCxnSpPr>
        <p:spPr>
          <a:xfrm>
            <a:off x="5179502" y="2736056"/>
            <a:ext cx="342711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9E2D5EA-51F3-4E72-84C3-3CE94BF2E84E}"/>
              </a:ext>
            </a:extLst>
          </p:cNvPr>
          <p:cNvCxnSpPr/>
          <p:nvPr/>
        </p:nvCxnSpPr>
        <p:spPr>
          <a:xfrm>
            <a:off x="5179502" y="3429000"/>
            <a:ext cx="342711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87689AA-C56B-40DD-A7A0-2C81BAF1DBF6}"/>
              </a:ext>
            </a:extLst>
          </p:cNvPr>
          <p:cNvSpPr/>
          <p:nvPr/>
        </p:nvSpPr>
        <p:spPr>
          <a:xfrm>
            <a:off x="5141528" y="224579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监督学习方法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7194195-DA65-4C75-92A9-CD24DE193640}"/>
              </a:ext>
            </a:extLst>
          </p:cNvPr>
          <p:cNvSpPr/>
          <p:nvPr/>
        </p:nvSpPr>
        <p:spPr>
          <a:xfrm>
            <a:off x="5141528" y="2901658"/>
            <a:ext cx="2246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Baum-Welch</a:t>
            </a:r>
            <a:r>
              <a:rPr lang="zh-CN" altLang="en-US" sz="2000" b="1" dirty="0"/>
              <a:t>算法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EB614D-A7E3-4BCF-8714-2983E974D5D3}"/>
              </a:ext>
            </a:extLst>
          </p:cNvPr>
          <p:cNvSpPr/>
          <p:nvPr/>
        </p:nvSpPr>
        <p:spPr>
          <a:xfrm>
            <a:off x="5179502" y="356297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近似算法</a:t>
            </a:r>
          </a:p>
        </p:txBody>
      </p:sp>
      <p:sp>
        <p:nvSpPr>
          <p:cNvPr id="25" name="íśľíḍé">
            <a:extLst>
              <a:ext uri="{FF2B5EF4-FFF2-40B4-BE49-F238E27FC236}">
                <a16:creationId xmlns:a16="http://schemas.microsoft.com/office/drawing/2014/main" id="{0CDD8024-55E6-4ED2-862D-C2934733912F}"/>
              </a:ext>
            </a:extLst>
          </p:cNvPr>
          <p:cNvSpPr/>
          <p:nvPr/>
        </p:nvSpPr>
        <p:spPr>
          <a:xfrm>
            <a:off x="4687337" y="4222526"/>
            <a:ext cx="468262" cy="468262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67500" tIns="35100" rIns="67500" bIns="3510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78731F2-B9CD-45FF-9438-68B47E45D4EF}"/>
              </a:ext>
            </a:extLst>
          </p:cNvPr>
          <p:cNvCxnSpPr/>
          <p:nvPr/>
        </p:nvCxnSpPr>
        <p:spPr>
          <a:xfrm>
            <a:off x="5189493" y="4121944"/>
            <a:ext cx="342711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A4F6388-212C-4638-88F8-05B5E69BB6D0}"/>
              </a:ext>
            </a:extLst>
          </p:cNvPr>
          <p:cNvSpPr/>
          <p:nvPr/>
        </p:nvSpPr>
        <p:spPr>
          <a:xfrm>
            <a:off x="5189493" y="425592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维特比算法</a:t>
            </a:r>
          </a:p>
        </p:txBody>
      </p:sp>
    </p:spTree>
    <p:extLst>
      <p:ext uri="{BB962C8B-B14F-4D97-AF65-F5344CB8AC3E}">
        <p14:creationId xmlns:p14="http://schemas.microsoft.com/office/powerpoint/2010/main" val="29693717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drap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04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维特比算法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600353-9556-498B-A49F-6F2C6307E9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t="71742" r="3827" b="10485"/>
          <a:stretch/>
        </p:blipFill>
        <p:spPr>
          <a:xfrm>
            <a:off x="482579" y="2550226"/>
            <a:ext cx="8178841" cy="19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2095500" y="2198986"/>
            <a:ext cx="54113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1B28B06-94A4-4C2A-93D8-7617CBE90D75}"/>
              </a:ext>
            </a:extLst>
          </p:cNvPr>
          <p:cNvSpPr/>
          <p:nvPr/>
        </p:nvSpPr>
        <p:spPr>
          <a:xfrm>
            <a:off x="3075980" y="222918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CN" sz="50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THANKS</a:t>
            </a:r>
            <a:r>
              <a:rPr lang="en-US" altLang="zh-CN" sz="5000" b="1" dirty="0">
                <a:latin typeface="Agency FB" panose="020B0503020202020204" pitchFamily="34" charset="0"/>
                <a:cs typeface="Aharoni" panose="020B0604020202020204" pitchFamily="2" charset="-79"/>
              </a:rPr>
              <a:t> FOR </a:t>
            </a:r>
            <a:r>
              <a:rPr lang="en-US" altLang="zh-CN" sz="5000" b="1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YOUR</a:t>
            </a:r>
            <a:r>
              <a:rPr lang="zh-CN" altLang="en-US" sz="5000" b="1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altLang="zh-CN" sz="5000" b="1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LISTENING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5F299FB-E8A4-4A9B-8DBE-BFC346DD7835}"/>
              </a:ext>
            </a:extLst>
          </p:cNvPr>
          <p:cNvCxnSpPr>
            <a:cxnSpLocks/>
          </p:cNvCxnSpPr>
          <p:nvPr/>
        </p:nvCxnSpPr>
        <p:spPr>
          <a:xfrm>
            <a:off x="5095875" y="3916265"/>
            <a:ext cx="24110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1004491-22B9-45E5-A683-01C9D83F4021}"/>
              </a:ext>
            </a:extLst>
          </p:cNvPr>
          <p:cNvSpPr/>
          <p:nvPr/>
        </p:nvSpPr>
        <p:spPr>
          <a:xfrm>
            <a:off x="1984015" y="3429000"/>
            <a:ext cx="51759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/>
              <a:t>学习算法</a:t>
            </a:r>
          </a:p>
        </p:txBody>
      </p:sp>
    </p:spTree>
    <p:extLst>
      <p:ext uri="{BB962C8B-B14F-4D97-AF65-F5344CB8AC3E}">
        <p14:creationId xmlns:p14="http://schemas.microsoft.com/office/powerpoint/2010/main" val="1075613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1004491-22B9-45E5-A683-01C9D83F4021}"/>
              </a:ext>
            </a:extLst>
          </p:cNvPr>
          <p:cNvSpPr/>
          <p:nvPr/>
        </p:nvSpPr>
        <p:spPr>
          <a:xfrm>
            <a:off x="1403701" y="2806700"/>
            <a:ext cx="63365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/>
              <a:t>隐马尔可夫模型的学习，根据训练数据是包括观测序列和对应的状态序列，还是只有观测序列，可分为监督学习和无监督学习实现。</a:t>
            </a:r>
            <a:endParaRPr lang="en-US" altLang="zh-CN" sz="2000" b="1" dirty="0"/>
          </a:p>
          <a:p>
            <a:pPr algn="just"/>
            <a:endParaRPr lang="en-US" altLang="zh-CN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b="1" dirty="0"/>
              <a:t>监督学习方法</a:t>
            </a:r>
            <a:endParaRPr lang="en-US" altLang="zh-CN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b="1" dirty="0"/>
              <a:t>无监督学习</a:t>
            </a:r>
            <a:r>
              <a:rPr lang="en-US" altLang="zh-CN" sz="2000" b="1" dirty="0"/>
              <a:t>——Baum-Welch</a:t>
            </a:r>
            <a:r>
              <a:rPr lang="zh-CN" altLang="en-US" sz="2000" b="1" dirty="0"/>
              <a:t>算法（</a:t>
            </a:r>
            <a:r>
              <a:rPr lang="en-US" altLang="zh-CN" sz="2000" b="1" dirty="0"/>
              <a:t>EM</a:t>
            </a:r>
            <a:r>
              <a:rPr lang="zh-CN" altLang="en-US" sz="2000" b="1" dirty="0"/>
              <a:t>算法）</a:t>
            </a:r>
          </a:p>
        </p:txBody>
      </p:sp>
    </p:spTree>
    <p:extLst>
      <p:ext uri="{BB962C8B-B14F-4D97-AF65-F5344CB8AC3E}">
        <p14:creationId xmlns:p14="http://schemas.microsoft.com/office/powerpoint/2010/main" val="182967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2100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监督学习方法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88554A-2152-4AD1-A73B-1136A1A9A0C3}"/>
                  </a:ext>
                </a:extLst>
              </p:cNvPr>
              <p:cNvSpPr txBox="1"/>
              <p:nvPr/>
            </p:nvSpPr>
            <p:spPr>
              <a:xfrm>
                <a:off x="444500" y="1577743"/>
                <a:ext cx="8369300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给定训练集，包含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S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个长度相同的观测序列及对应的状态序列</a:t>
                </a:r>
                <a:endParaRPr lang="en-US" altLang="zh-CN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zh-CN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  <m:r>
                                <a:rPr lang="en-US" altLang="zh-CN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88554A-2152-4AD1-A73B-1136A1A9A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1577743"/>
                <a:ext cx="8369300" cy="784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B81D7-5207-4B99-BF36-5E37A9A36187}"/>
                  </a:ext>
                </a:extLst>
              </p:cNvPr>
              <p:cNvSpPr txBox="1"/>
              <p:nvPr/>
            </p:nvSpPr>
            <p:spPr>
              <a:xfrm>
                <a:off x="2470789" y="3193213"/>
                <a:ext cx="4316721" cy="1724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zh-CN" altLang="en-US" b="1" dirty="0"/>
                  <a:t>转移概率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b="1" dirty="0"/>
              </a:p>
              <a:p>
                <a:pPr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B81D7-5207-4B99-BF36-5E37A9A36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789" y="3193213"/>
                <a:ext cx="4316721" cy="1724318"/>
              </a:xfrm>
              <a:prstGeom prst="rect">
                <a:avLst/>
              </a:prstGeom>
              <a:blipFill>
                <a:blip r:embed="rId4"/>
                <a:stretch>
                  <a:fillRect l="-1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4263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2100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zh-CN" sz="2000" b="1" dirty="0"/>
              <a:t>  </a:t>
            </a:r>
            <a:r>
              <a:rPr lang="zh-CN" altLang="en-US" sz="2000" b="1" dirty="0"/>
              <a:t>监督学习方法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88554A-2152-4AD1-A73B-1136A1A9A0C3}"/>
                  </a:ext>
                </a:extLst>
              </p:cNvPr>
              <p:cNvSpPr txBox="1"/>
              <p:nvPr/>
            </p:nvSpPr>
            <p:spPr>
              <a:xfrm>
                <a:off x="444500" y="1577743"/>
                <a:ext cx="8369300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给定训练集，包含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S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个长度相同的观测序列及对应的状态序列</a:t>
                </a:r>
                <a:endParaRPr lang="en-US" altLang="zh-CN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zh-CN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  <m:r>
                                <a:rPr lang="en-US" altLang="zh-CN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88554A-2152-4AD1-A73B-1136A1A9A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1577743"/>
                <a:ext cx="8369300" cy="784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B81D7-5207-4B99-BF36-5E37A9A36187}"/>
                  </a:ext>
                </a:extLst>
              </p:cNvPr>
              <p:cNvSpPr txBox="1"/>
              <p:nvPr/>
            </p:nvSpPr>
            <p:spPr>
              <a:xfrm>
                <a:off x="2261239" y="3104313"/>
                <a:ext cx="4621521" cy="169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zh-CN" altLang="en-US" b="1" dirty="0"/>
                  <a:t>观测概率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b="1" dirty="0"/>
              </a:p>
              <a:p>
                <a:pPr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𝒋𝒌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𝒋𝒌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B81D7-5207-4B99-BF36-5E37A9A36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39" y="3104313"/>
                <a:ext cx="4621521" cy="1691745"/>
              </a:xfrm>
              <a:prstGeom prst="rect">
                <a:avLst/>
              </a:prstGeom>
              <a:blipFill>
                <a:blip r:embed="rId4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224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2653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02</a:t>
            </a:r>
            <a:r>
              <a:rPr lang="en-US" altLang="zh-CN" sz="2000" b="1" dirty="0"/>
              <a:t>  Baum-Welch</a:t>
            </a:r>
            <a:r>
              <a:rPr lang="zh-CN" altLang="en-US" sz="2000" b="1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88554A-2152-4AD1-A73B-1136A1A9A0C3}"/>
                  </a:ext>
                </a:extLst>
              </p:cNvPr>
              <p:cNvSpPr txBox="1"/>
              <p:nvPr/>
            </p:nvSpPr>
            <p:spPr>
              <a:xfrm>
                <a:off x="692789" y="1057043"/>
                <a:ext cx="5167621" cy="75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7030A0"/>
                    </a:solidFill>
                  </a:rPr>
                  <a:t>input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：观测数据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>
                  <a:solidFill>
                    <a:srgbClr val="7030A0"/>
                  </a:solidFill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7030A0"/>
                    </a:solidFill>
                  </a:rPr>
                  <a:t>output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：隐马尔可夫模型参数</a:t>
                </a:r>
                <a:endParaRPr lang="en-US" altLang="zh-C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88554A-2152-4AD1-A73B-1136A1A9A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9" y="1057043"/>
                <a:ext cx="5167621" cy="750847"/>
              </a:xfrm>
              <a:prstGeom prst="rect">
                <a:avLst/>
              </a:prstGeom>
              <a:blipFill>
                <a:blip r:embed="rId3"/>
                <a:stretch>
                  <a:fillRect l="-8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B81D7-5207-4B99-BF36-5E37A9A36187}"/>
                  </a:ext>
                </a:extLst>
              </p:cNvPr>
              <p:cNvSpPr txBox="1"/>
              <p:nvPr/>
            </p:nvSpPr>
            <p:spPr>
              <a:xfrm>
                <a:off x="1182379" y="3117013"/>
                <a:ext cx="7058642" cy="1743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en-US" altLang="zh-CN" b="1" dirty="0"/>
                  <a:t>Step1: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zh-CN" altLang="en-US" b="1" dirty="0"/>
                  <a:t>初始化，对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/>
                  <a:t>选取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1" dirty="0"/>
                  <a:t>可以得到</a:t>
                </a:r>
                <a:endParaRPr lang="en-US" altLang="zh-CN" b="1" dirty="0"/>
              </a:p>
              <a:p>
                <a:pPr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p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4000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B81D7-5207-4B99-BF36-5E37A9A36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379" y="3117013"/>
                <a:ext cx="7058642" cy="1743939"/>
              </a:xfrm>
              <a:prstGeom prst="rect">
                <a:avLst/>
              </a:prstGeom>
              <a:blipFill>
                <a:blip r:embed="rId4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133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2653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02</a:t>
            </a:r>
            <a:r>
              <a:rPr lang="en-US" altLang="zh-CN" sz="2000" b="1" dirty="0"/>
              <a:t>  Baum-Welch</a:t>
            </a:r>
            <a:r>
              <a:rPr lang="zh-CN" altLang="en-US" sz="2000" b="1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88554A-2152-4AD1-A73B-1136A1A9A0C3}"/>
                  </a:ext>
                </a:extLst>
              </p:cNvPr>
              <p:cNvSpPr txBox="1"/>
              <p:nvPr/>
            </p:nvSpPr>
            <p:spPr>
              <a:xfrm>
                <a:off x="692789" y="1057043"/>
                <a:ext cx="5167621" cy="75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7030A0"/>
                    </a:solidFill>
                  </a:rPr>
                  <a:t>input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：观测数据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>
                  <a:solidFill>
                    <a:srgbClr val="7030A0"/>
                  </a:solidFill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7030A0"/>
                    </a:solidFill>
                  </a:rPr>
                  <a:t>output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：隐马尔可夫模型参数</a:t>
                </a:r>
                <a:endParaRPr lang="en-US" altLang="zh-C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88554A-2152-4AD1-A73B-1136A1A9A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9" y="1057043"/>
                <a:ext cx="5167621" cy="750847"/>
              </a:xfrm>
              <a:prstGeom prst="rect">
                <a:avLst/>
              </a:prstGeom>
              <a:blipFill>
                <a:blip r:embed="rId3"/>
                <a:stretch>
                  <a:fillRect l="-8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B81D7-5207-4B99-BF36-5E37A9A36187}"/>
                  </a:ext>
                </a:extLst>
              </p:cNvPr>
              <p:cNvSpPr txBox="1"/>
              <p:nvPr/>
            </p:nvSpPr>
            <p:spPr>
              <a:xfrm>
                <a:off x="1220479" y="2596313"/>
                <a:ext cx="7058642" cy="290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en-US" altLang="zh-CN" b="1" dirty="0"/>
                  <a:t>Step2: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zh-CN" altLang="en-US" b="1" dirty="0"/>
                  <a:t>递推，对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b="1" dirty="0"/>
                  <a:t> 有</a:t>
                </a:r>
                <a:endParaRPr lang="en-US" altLang="zh-CN" b="1" dirty="0"/>
              </a:p>
              <a:p>
                <a:pPr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  <m:sup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4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en-US" altLang="zh-CN" sz="4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4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4000" b="1" i="1" smtClean="0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zh-CN" sz="40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4000" b="1" dirty="0"/>
              </a:p>
              <a:p>
                <a:pPr algn="just">
                  <a:lnSpc>
                    <a:spcPct val="125000"/>
                  </a:lnSpc>
                </a:pPr>
                <a:endParaRPr lang="en-US" altLang="zh-CN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B81D7-5207-4B99-BF36-5E37A9A36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79" y="2596313"/>
                <a:ext cx="7058642" cy="2900538"/>
              </a:xfrm>
              <a:prstGeom prst="rect">
                <a:avLst/>
              </a:prstGeom>
              <a:blipFill>
                <a:blip r:embed="rId4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510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C4F08229-393A-40A0-A163-AB58A84A5A51}"/>
              </a:ext>
            </a:extLst>
          </p:cNvPr>
          <p:cNvSpPr/>
          <p:nvPr/>
        </p:nvSpPr>
        <p:spPr>
          <a:xfrm>
            <a:off x="269258" y="224788"/>
            <a:ext cx="2653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02</a:t>
            </a:r>
            <a:r>
              <a:rPr lang="en-US" altLang="zh-CN" sz="2000" b="1" dirty="0"/>
              <a:t>  Baum-Welch</a:t>
            </a:r>
            <a:r>
              <a:rPr lang="zh-CN" altLang="en-US" sz="2000" b="1" dirty="0"/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88554A-2152-4AD1-A73B-1136A1A9A0C3}"/>
                  </a:ext>
                </a:extLst>
              </p:cNvPr>
              <p:cNvSpPr txBox="1"/>
              <p:nvPr/>
            </p:nvSpPr>
            <p:spPr>
              <a:xfrm>
                <a:off x="692789" y="1057043"/>
                <a:ext cx="5167621" cy="75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7030A0"/>
                    </a:solidFill>
                  </a:rPr>
                  <a:t>input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：观测数据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>
                  <a:solidFill>
                    <a:srgbClr val="7030A0"/>
                  </a:solidFill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7030A0"/>
                    </a:solidFill>
                  </a:rPr>
                  <a:t>output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：隐马尔可夫模型参数</a:t>
                </a:r>
                <a:endParaRPr lang="en-US" altLang="zh-CN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D88554A-2152-4AD1-A73B-1136A1A9A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9" y="1057043"/>
                <a:ext cx="5167621" cy="750847"/>
              </a:xfrm>
              <a:prstGeom prst="rect">
                <a:avLst/>
              </a:prstGeom>
              <a:blipFill>
                <a:blip r:embed="rId3"/>
                <a:stretch>
                  <a:fillRect l="-82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B81D7-5207-4B99-BF36-5E37A9A36187}"/>
                  </a:ext>
                </a:extLst>
              </p:cNvPr>
              <p:cNvSpPr txBox="1"/>
              <p:nvPr/>
            </p:nvSpPr>
            <p:spPr>
              <a:xfrm>
                <a:off x="1042679" y="2507413"/>
                <a:ext cx="7058642" cy="2944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en-US" altLang="zh-CN" b="1" dirty="0"/>
                  <a:t>Step2: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zh-CN" altLang="en-US" b="1" dirty="0"/>
                  <a:t>递推，对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b="1" dirty="0"/>
                  <a:t> 有</a:t>
                </a:r>
                <a:endParaRPr lang="en-US" altLang="zh-CN" b="1" dirty="0"/>
              </a:p>
              <a:p>
                <a:pPr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sSup>
                        <m:sSup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  <m:sup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4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400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40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4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4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40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4000" b="1" i="1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zh-CN" sz="4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4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4000" b="1" i="1" smtClean="0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zh-CN" sz="40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4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4000" b="1" dirty="0"/>
              </a:p>
              <a:p>
                <a:pPr algn="just">
                  <a:lnSpc>
                    <a:spcPct val="125000"/>
                  </a:lnSpc>
                </a:pPr>
                <a:endParaRPr lang="en-US" altLang="zh-CN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B81D7-5207-4B99-BF36-5E37A9A36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79" y="2507413"/>
                <a:ext cx="7058642" cy="2944717"/>
              </a:xfrm>
              <a:prstGeom prst="rect">
                <a:avLst/>
              </a:prstGeom>
              <a:blipFill>
                <a:blip r:embed="rId4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232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549</TotalTime>
  <Words>358</Words>
  <Application>Microsoft Office PowerPoint</Application>
  <PresentationFormat>全屏显示(4:3)</PresentationFormat>
  <Paragraphs>85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Agency FB</vt:lpstr>
      <vt:lpstr>Arial</vt:lpstr>
      <vt:lpstr>Calibri</vt:lpstr>
      <vt:lpstr>Cambria Math</vt:lpstr>
      <vt:lpstr>Impact</vt:lpstr>
      <vt:lpstr>主题5</vt:lpstr>
      <vt:lpstr>隐马尔可夫的学习与预测算法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张云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 to SVM</dc:title>
  <dc:creator>张云</dc:creator>
  <cp:keywords>DSSC</cp:keywords>
  <cp:lastModifiedBy>张 云</cp:lastModifiedBy>
  <cp:revision>97</cp:revision>
  <cp:lastPrinted>2018-02-05T16:00:00Z</cp:lastPrinted>
  <dcterms:created xsi:type="dcterms:W3CDTF">2018-02-05T16:00:00Z</dcterms:created>
  <dcterms:modified xsi:type="dcterms:W3CDTF">2019-07-18T02:11:49Z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