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3.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323" r:id="rId3"/>
    <p:sldId id="328" r:id="rId4"/>
    <p:sldId id="324" r:id="rId5"/>
    <p:sldId id="326" r:id="rId6"/>
    <p:sldId id="327" r:id="rId7"/>
    <p:sldId id="329" r:id="rId8"/>
    <p:sldId id="330" r:id="rId9"/>
    <p:sldId id="331" r:id="rId10"/>
    <p:sldId id="332" r:id="rId11"/>
    <p:sldId id="333" r:id="rId12"/>
    <p:sldId id="325" r:id="rId13"/>
    <p:sldId id="334" r:id="rId14"/>
    <p:sldId id="335" r:id="rId15"/>
    <p:sldId id="336" r:id="rId16"/>
    <p:sldId id="337" r:id="rId17"/>
    <p:sldId id="338" r:id="rId18"/>
    <p:sldId id="339" r:id="rId19"/>
    <p:sldId id="340" r:id="rId20"/>
    <p:sldId id="341"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4A4A"/>
    <a:srgbClr val="9D340F"/>
    <a:srgbClr val="EA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41" autoAdjust="0"/>
    <p:restoredTop sz="72052" autoAdjust="0"/>
  </p:normalViewPr>
  <p:slideViewPr>
    <p:cSldViewPr snapToGrid="0">
      <p:cViewPr varScale="1">
        <p:scale>
          <a:sx n="66" d="100"/>
          <a:sy n="66" d="100"/>
        </p:scale>
        <p:origin x="1530" y="66"/>
      </p:cViewPr>
      <p:guideLst/>
    </p:cSldViewPr>
  </p:slideViewPr>
  <p:notesTextViewPr>
    <p:cViewPr>
      <p:scale>
        <a:sx n="3" d="2"/>
        <a:sy n="3" d="2"/>
      </p:scale>
      <p:origin x="0" y="0"/>
    </p:cViewPr>
  </p:notesTextViewPr>
  <p:sorterViewPr>
    <p:cViewPr>
      <p:scale>
        <a:sx n="66" d="100"/>
        <a:sy n="66" d="100"/>
      </p:scale>
      <p:origin x="0" y="-138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t>2019/7/11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t>‹#›</a:t>
            </a:fld>
            <a:endParaRPr lang="zh-CN" altLang="en-US"/>
          </a:p>
        </p:txBody>
      </p:sp>
    </p:spTree>
    <p:extLst>
      <p:ext uri="{BB962C8B-B14F-4D97-AF65-F5344CB8AC3E}">
        <p14:creationId xmlns:p14="http://schemas.microsoft.com/office/powerpoint/2010/main" val="6601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a:t>
            </a:fld>
            <a:endParaRPr lang="zh-CN" altLang="en-US"/>
          </a:p>
        </p:txBody>
      </p:sp>
    </p:spTree>
    <p:extLst>
      <p:ext uri="{BB962C8B-B14F-4D97-AF65-F5344CB8AC3E}">
        <p14:creationId xmlns:p14="http://schemas.microsoft.com/office/powerpoint/2010/main" val="89090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Y</a:t>
            </a:r>
            <a:r>
              <a:rPr lang="zh-CN" altLang="en-US" dirty="0" smtClean="0"/>
              <a:t>取</a:t>
            </a:r>
            <a:r>
              <a:rPr lang="en-US" altLang="zh-CN" dirty="0" smtClean="0"/>
              <a:t>1</a:t>
            </a:r>
            <a:r>
              <a:rPr lang="zh-CN" altLang="en-US" dirty="0" smtClean="0"/>
              <a:t>，</a:t>
            </a:r>
            <a:r>
              <a:rPr lang="en-US" altLang="zh-CN" dirty="0" smtClean="0"/>
              <a:t>-1</a:t>
            </a:r>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15</a:t>
            </a:fld>
            <a:endParaRPr lang="zh-CN" altLang="en-US"/>
          </a:p>
        </p:txBody>
      </p:sp>
    </p:spTree>
    <p:extLst>
      <p:ext uri="{BB962C8B-B14F-4D97-AF65-F5344CB8AC3E}">
        <p14:creationId xmlns:p14="http://schemas.microsoft.com/office/powerpoint/2010/main" val="2202753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先遍历所有在间隔边界的支持向量点，检验他们是否具有</a:t>
            </a:r>
            <a:r>
              <a:rPr lang="en-US" altLang="zh-CN" dirty="0" smtClean="0"/>
              <a:t>KKT</a:t>
            </a:r>
            <a:r>
              <a:rPr lang="zh-CN" altLang="en-US" dirty="0" smtClean="0"/>
              <a:t>条件</a:t>
            </a:r>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17</a:t>
            </a:fld>
            <a:endParaRPr lang="zh-CN" altLang="en-US"/>
          </a:p>
        </p:txBody>
      </p:sp>
    </p:spTree>
    <p:extLst>
      <p:ext uri="{BB962C8B-B14F-4D97-AF65-F5344CB8AC3E}">
        <p14:creationId xmlns:p14="http://schemas.microsoft.com/office/powerpoint/2010/main" val="1986457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假如我们毫不吝啬，给每一个数据样本都分配一个维度，那么这些数据一定可以被超平面分开。只是可能需要上百万维度的计算量，但至少理论可行。</a:t>
            </a:r>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4</a:t>
            </a:fld>
            <a:endParaRPr lang="zh-CN" altLang="en-US"/>
          </a:p>
        </p:txBody>
      </p:sp>
    </p:spTree>
    <p:extLst>
      <p:ext uri="{BB962C8B-B14F-4D97-AF65-F5344CB8AC3E}">
        <p14:creationId xmlns:p14="http://schemas.microsoft.com/office/powerpoint/2010/main" val="3966613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随着维度的升高计算量也</a:t>
            </a:r>
            <a:r>
              <a:rPr lang="zh-CN" altLang="en-US" dirty="0" smtClean="0"/>
              <a:t>显著</a:t>
            </a:r>
            <a:r>
              <a:rPr lang="zh-CN" altLang="en-US" dirty="0" smtClean="0"/>
              <a:t>增大，如果一个数据集特征分布在</a:t>
            </a:r>
            <a:r>
              <a:rPr lang="en-US" altLang="zh-CN" dirty="0" smtClean="0"/>
              <a:t>d</a:t>
            </a:r>
            <a:r>
              <a:rPr lang="zh-CN" altLang="en-US" dirty="0" smtClean="0"/>
              <a:t>维空间，我们去计算其对偶问题时需要升维，计算复杂度在</a:t>
            </a:r>
            <a:r>
              <a:rPr lang="en-US" altLang="zh-CN" dirty="0" smtClean="0"/>
              <a:t>O</a:t>
            </a:r>
            <a:r>
              <a:rPr lang="zh-CN" altLang="en-US" dirty="0" smtClean="0"/>
              <a:t>（</a:t>
            </a:r>
            <a:r>
              <a:rPr lang="en-US" altLang="zh-CN" dirty="0" smtClean="0"/>
              <a:t>d^2</a:t>
            </a:r>
            <a:r>
              <a:rPr lang="zh-CN" altLang="en-US" dirty="0" smtClean="0"/>
              <a:t>）</a:t>
            </a:r>
            <a:endParaRPr lang="en-US" altLang="zh-CN" dirty="0" smtClean="0"/>
          </a:p>
          <a:p>
            <a:r>
              <a:rPr lang="zh-CN" altLang="en-US" sz="1200" b="0" i="0" kern="1200" dirty="0" smtClean="0">
                <a:solidFill>
                  <a:schemeClr val="tx1"/>
                </a:solidFill>
                <a:effectLst/>
                <a:latin typeface="+mn-lt"/>
                <a:ea typeface="+mn-ea"/>
                <a:cs typeface="+mn-cs"/>
              </a:rPr>
              <a:t>维度高了，即容易过拟合。</a:t>
            </a:r>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5</a:t>
            </a:fld>
            <a:endParaRPr lang="zh-CN" altLang="en-US"/>
          </a:p>
        </p:txBody>
      </p:sp>
    </p:spTree>
    <p:extLst>
      <p:ext uri="{BB962C8B-B14F-4D97-AF65-F5344CB8AC3E}">
        <p14:creationId xmlns:p14="http://schemas.microsoft.com/office/powerpoint/2010/main" val="1707778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核函数和映射函数并非一一对应的关系</a:t>
            </a:r>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6</a:t>
            </a:fld>
            <a:endParaRPr lang="zh-CN" altLang="en-US"/>
          </a:p>
        </p:txBody>
      </p:sp>
    </p:spTree>
    <p:extLst>
      <p:ext uri="{BB962C8B-B14F-4D97-AF65-F5344CB8AC3E}">
        <p14:creationId xmlns:p14="http://schemas.microsoft.com/office/powerpoint/2010/main" val="4122289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构造核函数的方式</a:t>
            </a:r>
            <a:endParaRPr lang="en-US" altLang="zh-CN" dirty="0" smtClean="0"/>
          </a:p>
          <a:p>
            <a:r>
              <a:rPr lang="en-US" altLang="zh-CN" dirty="0" smtClean="0"/>
              <a:t>Gram</a:t>
            </a:r>
            <a:r>
              <a:rPr lang="zh-CN" altLang="en-US" dirty="0" smtClean="0"/>
              <a:t>矩阵</a:t>
            </a:r>
            <a:r>
              <a:rPr lang="zh-CN" altLang="en-US" dirty="0" smtClean="0"/>
              <a:t>：</a:t>
            </a:r>
            <a:r>
              <a:rPr lang="zh-CN" altLang="en-US" sz="1200" b="0" i="0" kern="1200" dirty="0" smtClean="0">
                <a:solidFill>
                  <a:schemeClr val="tx1"/>
                </a:solidFill>
                <a:effectLst/>
                <a:latin typeface="+mn-lt"/>
                <a:ea typeface="+mn-ea"/>
                <a:cs typeface="+mn-cs"/>
              </a:rPr>
              <a:t>内积的矩阵</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9</a:t>
            </a:fld>
            <a:endParaRPr lang="zh-CN" altLang="en-US"/>
          </a:p>
        </p:txBody>
      </p:sp>
    </p:spTree>
    <p:extLst>
      <p:ext uri="{BB962C8B-B14F-4D97-AF65-F5344CB8AC3E}">
        <p14:creationId xmlns:p14="http://schemas.microsoft.com/office/powerpoint/2010/main" val="4020466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还有我们书上讲的字符串核函数，大家可以自己掌握。</a:t>
            </a:r>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10</a:t>
            </a:fld>
            <a:endParaRPr lang="zh-CN" altLang="en-US"/>
          </a:p>
        </p:txBody>
      </p:sp>
    </p:spTree>
    <p:extLst>
      <p:ext uri="{BB962C8B-B14F-4D97-AF65-F5344CB8AC3E}">
        <p14:creationId xmlns:p14="http://schemas.microsoft.com/office/powerpoint/2010/main" val="2309972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solidFill>
                  <a:srgbClr val="1A1A1A"/>
                </a:solidFill>
                <a:latin typeface="-apple-system"/>
              </a:rPr>
              <a:t>libsvm</a:t>
            </a:r>
            <a:r>
              <a:rPr lang="zh-CN" altLang="en-US" dirty="0" smtClean="0">
                <a:solidFill>
                  <a:srgbClr val="1A1A1A"/>
                </a:solidFill>
                <a:latin typeface="-apple-system"/>
              </a:rPr>
              <a:t>作者提供的</a:t>
            </a:r>
            <a:r>
              <a:rPr lang="en-US" altLang="zh-CN" dirty="0" smtClean="0">
                <a:solidFill>
                  <a:srgbClr val="1A1A1A"/>
                </a:solidFill>
                <a:latin typeface="-apple-system"/>
              </a:rPr>
              <a:t>guide</a:t>
            </a:r>
            <a:r>
              <a:rPr lang="zh-CN" altLang="en-US" dirty="0" smtClean="0">
                <a:solidFill>
                  <a:srgbClr val="1A1A1A"/>
                </a:solidFill>
                <a:latin typeface="-apple-system"/>
              </a:rPr>
              <a:t>说先试一试</a:t>
            </a:r>
            <a:r>
              <a:rPr lang="en-US" altLang="zh-CN" dirty="0" smtClean="0">
                <a:solidFill>
                  <a:srgbClr val="1A1A1A"/>
                </a:solidFill>
                <a:latin typeface="-apple-system"/>
              </a:rPr>
              <a:t>RBF</a:t>
            </a:r>
            <a:r>
              <a:rPr lang="zh-CN" altLang="en-US" dirty="0" smtClean="0">
                <a:solidFill>
                  <a:srgbClr val="1A1A1A"/>
                </a:solidFill>
                <a:latin typeface="-apple-system"/>
              </a:rPr>
              <a:t>（高斯核），</a:t>
            </a:r>
            <a:r>
              <a:rPr lang="en-US" altLang="zh-CN" dirty="0" smtClean="0">
                <a:solidFill>
                  <a:srgbClr val="1A1A1A"/>
                </a:solidFill>
                <a:latin typeface="-apple-system"/>
              </a:rPr>
              <a:t>1</a:t>
            </a:r>
            <a:r>
              <a:rPr lang="zh-CN" altLang="en-US" dirty="0" smtClean="0">
                <a:solidFill>
                  <a:srgbClr val="1A1A1A"/>
                </a:solidFill>
                <a:latin typeface="-apple-system"/>
              </a:rPr>
              <a:t>）</a:t>
            </a:r>
            <a:r>
              <a:rPr lang="en-US" altLang="zh-CN" dirty="0" smtClean="0">
                <a:solidFill>
                  <a:srgbClr val="1A1A1A"/>
                </a:solidFill>
                <a:latin typeface="-apple-system"/>
              </a:rPr>
              <a:t>RBF</a:t>
            </a:r>
            <a:r>
              <a:rPr lang="zh-CN" altLang="en-US" dirty="0" smtClean="0">
                <a:solidFill>
                  <a:srgbClr val="1A1A1A"/>
                </a:solidFill>
                <a:latin typeface="-apple-system"/>
              </a:rPr>
              <a:t>核函数可以将一个样本映射到一个更高维的空间，而且线性核函数是</a:t>
            </a:r>
            <a:r>
              <a:rPr lang="en-US" altLang="zh-CN" dirty="0" smtClean="0">
                <a:solidFill>
                  <a:srgbClr val="1A1A1A"/>
                </a:solidFill>
                <a:latin typeface="-apple-system"/>
              </a:rPr>
              <a:t>RBF</a:t>
            </a:r>
            <a:r>
              <a:rPr lang="zh-CN" altLang="en-US" dirty="0" smtClean="0">
                <a:solidFill>
                  <a:srgbClr val="1A1A1A"/>
                </a:solidFill>
                <a:latin typeface="-apple-system"/>
              </a:rPr>
              <a:t>的一个特例，也就是说如果考虑使用</a:t>
            </a:r>
            <a:r>
              <a:rPr lang="en-US" altLang="zh-CN" dirty="0" smtClean="0">
                <a:solidFill>
                  <a:srgbClr val="1A1A1A"/>
                </a:solidFill>
                <a:latin typeface="-apple-system"/>
              </a:rPr>
              <a:t>RBF</a:t>
            </a:r>
            <a:r>
              <a:rPr lang="zh-CN" altLang="en-US" dirty="0" smtClean="0">
                <a:solidFill>
                  <a:srgbClr val="1A1A1A"/>
                </a:solidFill>
                <a:latin typeface="-apple-system"/>
              </a:rPr>
              <a:t>，那么就没有必要考虑线性核函数了。</a:t>
            </a:r>
            <a:r>
              <a:rPr lang="en-US" altLang="zh-CN" dirty="0" smtClean="0">
                <a:solidFill>
                  <a:srgbClr val="1A1A1A"/>
                </a:solidFill>
                <a:latin typeface="-apple-system"/>
              </a:rPr>
              <a:t>2</a:t>
            </a:r>
            <a:r>
              <a:rPr lang="zh-CN" altLang="en-US" dirty="0" smtClean="0">
                <a:solidFill>
                  <a:srgbClr val="1A1A1A"/>
                </a:solidFill>
                <a:latin typeface="-apple-system"/>
              </a:rPr>
              <a:t>）与多项式核函数相比，</a:t>
            </a:r>
            <a:r>
              <a:rPr lang="en-US" altLang="zh-CN" dirty="0" smtClean="0">
                <a:solidFill>
                  <a:srgbClr val="1A1A1A"/>
                </a:solidFill>
                <a:latin typeface="-apple-system"/>
              </a:rPr>
              <a:t>RBF</a:t>
            </a:r>
            <a:r>
              <a:rPr lang="zh-CN" altLang="en-US" dirty="0" smtClean="0">
                <a:solidFill>
                  <a:srgbClr val="1A1A1A"/>
                </a:solidFill>
                <a:latin typeface="-apple-system"/>
              </a:rPr>
              <a:t>需要确定的参数要少，核函数参数的多少直接影响函数的复杂程度。另外，当多项式的阶数比较高时，核矩阵的元素值将趋于无穷大或无穷小，而</a:t>
            </a:r>
            <a:r>
              <a:rPr lang="en-US" altLang="zh-CN" dirty="0" smtClean="0">
                <a:solidFill>
                  <a:srgbClr val="1A1A1A"/>
                </a:solidFill>
                <a:latin typeface="-apple-system"/>
              </a:rPr>
              <a:t>RBF</a:t>
            </a:r>
            <a:r>
              <a:rPr lang="zh-CN" altLang="en-US" dirty="0" smtClean="0">
                <a:solidFill>
                  <a:srgbClr val="1A1A1A"/>
                </a:solidFill>
                <a:latin typeface="-apple-system"/>
              </a:rPr>
              <a:t>则在上，会减少数值的计算困难。</a:t>
            </a:r>
            <a:r>
              <a:rPr lang="en-US" altLang="zh-CN" dirty="0" smtClean="0">
                <a:solidFill>
                  <a:srgbClr val="1A1A1A"/>
                </a:solidFill>
                <a:latin typeface="-apple-system"/>
              </a:rPr>
              <a:t>3</a:t>
            </a:r>
            <a:r>
              <a:rPr lang="zh-CN" altLang="en-US" dirty="0" smtClean="0">
                <a:solidFill>
                  <a:srgbClr val="1A1A1A"/>
                </a:solidFill>
                <a:latin typeface="-apple-system"/>
              </a:rPr>
              <a:t>）对于某些参数，</a:t>
            </a:r>
            <a:r>
              <a:rPr lang="en-US" altLang="zh-CN" dirty="0" smtClean="0">
                <a:solidFill>
                  <a:srgbClr val="1A1A1A"/>
                </a:solidFill>
                <a:latin typeface="-apple-system"/>
              </a:rPr>
              <a:t>RBF</a:t>
            </a:r>
            <a:r>
              <a:rPr lang="zh-CN" altLang="en-US" dirty="0" smtClean="0">
                <a:solidFill>
                  <a:srgbClr val="1A1A1A"/>
                </a:solidFill>
                <a:latin typeface="-apple-system"/>
              </a:rPr>
              <a:t>和</a:t>
            </a:r>
            <a:r>
              <a:rPr lang="en-US" altLang="zh-CN" dirty="0" smtClean="0">
                <a:solidFill>
                  <a:srgbClr val="1A1A1A"/>
                </a:solidFill>
                <a:latin typeface="-apple-system"/>
              </a:rPr>
              <a:t>sigmoid</a:t>
            </a:r>
            <a:r>
              <a:rPr lang="zh-CN" altLang="en-US" dirty="0" smtClean="0">
                <a:solidFill>
                  <a:srgbClr val="1A1A1A"/>
                </a:solidFill>
                <a:latin typeface="-apple-system"/>
              </a:rPr>
              <a:t>具有相似的性能</a:t>
            </a:r>
          </a:p>
        </p:txBody>
      </p:sp>
      <p:sp>
        <p:nvSpPr>
          <p:cNvPr id="4" name="灯片编号占位符 3"/>
          <p:cNvSpPr>
            <a:spLocks noGrp="1"/>
          </p:cNvSpPr>
          <p:nvPr>
            <p:ph type="sldNum" sz="quarter" idx="10"/>
          </p:nvPr>
        </p:nvSpPr>
        <p:spPr/>
        <p:txBody>
          <a:bodyPr/>
          <a:lstStyle/>
          <a:p>
            <a:fld id="{4A7EA511-84E0-4AE0-9842-AB0E10994BF1}" type="slidenum">
              <a:rPr lang="zh-CN" altLang="en-US" smtClean="0"/>
              <a:t>11</a:t>
            </a:fld>
            <a:endParaRPr lang="zh-CN" altLang="en-US"/>
          </a:p>
        </p:txBody>
      </p:sp>
    </p:spTree>
    <p:extLst>
      <p:ext uri="{BB962C8B-B14F-4D97-AF65-F5344CB8AC3E}">
        <p14:creationId xmlns:p14="http://schemas.microsoft.com/office/powerpoint/2010/main" val="3125595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KKT</a:t>
            </a:r>
            <a:r>
              <a:rPr lang="zh-CN" altLang="en-US" dirty="0" smtClean="0"/>
              <a:t>条件是原问题的解和对偶问题的解必须满足的一个条件，该条件满足则原始问题和对偶问题相等。</a:t>
            </a:r>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13</a:t>
            </a:fld>
            <a:endParaRPr lang="zh-CN" altLang="en-US"/>
          </a:p>
        </p:txBody>
      </p:sp>
    </p:spTree>
    <p:extLst>
      <p:ext uri="{BB962C8B-B14F-4D97-AF65-F5344CB8AC3E}">
        <p14:creationId xmlns:p14="http://schemas.microsoft.com/office/powerpoint/2010/main" val="2058032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这里没有处理未包含</a:t>
            </a:r>
            <a:r>
              <a:rPr lang="en-US" altLang="zh-CN" dirty="0" smtClean="0"/>
              <a:t>a1</a:t>
            </a:r>
            <a:r>
              <a:rPr lang="zh-CN" altLang="en-US" dirty="0" smtClean="0"/>
              <a:t>，</a:t>
            </a:r>
            <a:r>
              <a:rPr lang="en-US" altLang="zh-CN" dirty="0" smtClean="0"/>
              <a:t>a2</a:t>
            </a:r>
            <a:r>
              <a:rPr lang="zh-CN" altLang="en-US" dirty="0" smtClean="0"/>
              <a:t>的项，也可看成常数</a:t>
            </a:r>
            <a:r>
              <a:rPr lang="en-US" altLang="zh-CN" dirty="0" smtClean="0"/>
              <a:t>C</a:t>
            </a:r>
          </a:p>
          <a:p>
            <a:r>
              <a:rPr lang="en-US" altLang="zh-CN" dirty="0" smtClean="0"/>
              <a:t>P145 </a:t>
            </a:r>
            <a:r>
              <a:rPr lang="zh-CN" altLang="en-US" dirty="0" smtClean="0"/>
              <a:t>有证明</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14</a:t>
            </a:fld>
            <a:endParaRPr lang="zh-CN" altLang="en-US"/>
          </a:p>
        </p:txBody>
      </p:sp>
    </p:spTree>
    <p:extLst>
      <p:ext uri="{BB962C8B-B14F-4D97-AF65-F5344CB8AC3E}">
        <p14:creationId xmlns:p14="http://schemas.microsoft.com/office/powerpoint/2010/main" val="212405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1102" name="图片 1101">
            <a:extLst>
              <a:ext uri="{FF2B5EF4-FFF2-40B4-BE49-F238E27FC236}">
                <a16:creationId xmlns="" xmlns:a16="http://schemas.microsoft.com/office/drawing/2014/main" id="{F6B81E82-77CD-42EE-BB96-8BC6A5440084}"/>
              </a:ext>
            </a:extLst>
          </p:cNvPr>
          <p:cNvPicPr>
            <a:picLocks noChangeAspect="1"/>
          </p:cNvPicPr>
          <p:nvPr userDrawn="1"/>
        </p:nvPicPr>
        <p:blipFill>
          <a:blip r:embed="rId2"/>
          <a:stretch>
            <a:fillRect/>
          </a:stretch>
        </p:blipFill>
        <p:spPr>
          <a:xfrm>
            <a:off x="1" y="3037352"/>
            <a:ext cx="7930836" cy="3820649"/>
          </a:xfrm>
          <a:prstGeom prst="rect">
            <a:avLst/>
          </a:prstGeom>
        </p:spPr>
      </p:pic>
      <p:sp>
        <p:nvSpPr>
          <p:cNvPr id="9801" name="副标题 2"/>
          <p:cNvSpPr>
            <a:spLocks noGrp="1"/>
          </p:cNvSpPr>
          <p:nvPr userDrawn="1">
            <p:ph type="subTitle" idx="1" hasCustomPrompt="1"/>
          </p:nvPr>
        </p:nvSpPr>
        <p:spPr>
          <a:xfrm>
            <a:off x="669925" y="3079043"/>
            <a:ext cx="10850563" cy="475132"/>
          </a:xfrm>
        </p:spPr>
        <p:txBody>
          <a:bodyPr anchor="ctr">
            <a:normAutofit/>
          </a:bodyPr>
          <a:lstStyle>
            <a:lvl1pPr marL="0" marR="0" indent="0" algn="r" defTabSz="685766" rtl="0" eaLnBrk="1" fontAlgn="auto" latinLnBrk="0" hangingPunct="1">
              <a:lnSpc>
                <a:spcPct val="90000"/>
              </a:lnSpc>
              <a:spcBef>
                <a:spcPts val="750"/>
              </a:spcBef>
              <a:spcAft>
                <a:spcPts val="0"/>
              </a:spcAft>
              <a:buClrTx/>
              <a:buSzTx/>
              <a:buFont typeface="Arial" panose="020B0604020202020204" pitchFamily="34" charset="0"/>
              <a:buNone/>
              <a:tabLst/>
              <a:defRPr sz="1200">
                <a:solidFill>
                  <a:schemeClr val="tx1"/>
                </a:solidFill>
              </a:defRPr>
            </a:lvl1pPr>
            <a:lvl2pPr marL="342884" indent="0" algn="ctr">
              <a:buNone/>
              <a:defRPr sz="1500"/>
            </a:lvl2pPr>
            <a:lvl3pPr marL="685766" indent="0" algn="ctr">
              <a:buNone/>
              <a:defRPr sz="1350"/>
            </a:lvl3pPr>
            <a:lvl4pPr marL="1028649" indent="0" algn="ctr">
              <a:buNone/>
              <a:defRPr sz="1200"/>
            </a:lvl4pPr>
            <a:lvl5pPr marL="1371532" indent="0" algn="ctr">
              <a:buNone/>
              <a:defRPr sz="1200"/>
            </a:lvl5pPr>
            <a:lvl6pPr marL="1714415" indent="0" algn="ctr">
              <a:buNone/>
              <a:defRPr sz="1200"/>
            </a:lvl6pPr>
            <a:lvl7pPr marL="2057297" indent="0" algn="ctr">
              <a:buNone/>
              <a:defRPr sz="1200"/>
            </a:lvl7pPr>
            <a:lvl8pPr marL="2400180" indent="0" algn="ctr">
              <a:buNone/>
              <a:defRPr sz="1200"/>
            </a:lvl8pPr>
            <a:lvl9pPr marL="2743064" indent="0" algn="ctr">
              <a:buNone/>
              <a:defRPr sz="1200"/>
            </a:lvl9pPr>
          </a:lstStyle>
          <a:p>
            <a:pPr marL="0" marR="0" lvl="0" indent="0" algn="r" defTabSz="685766"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ltLang="zh-CN" dirty="0"/>
              <a:t>Click to edit Master subtitle style</a:t>
            </a:r>
          </a:p>
        </p:txBody>
      </p:sp>
      <p:sp>
        <p:nvSpPr>
          <p:cNvPr id="9802" name="标题 1"/>
          <p:cNvSpPr>
            <a:spLocks noGrp="1"/>
          </p:cNvSpPr>
          <p:nvPr userDrawn="1">
            <p:ph type="ctrTitle" hasCustomPrompt="1"/>
          </p:nvPr>
        </p:nvSpPr>
        <p:spPr>
          <a:xfrm>
            <a:off x="669925" y="2321170"/>
            <a:ext cx="10850563" cy="749082"/>
          </a:xfrm>
        </p:spPr>
        <p:txBody>
          <a:bodyPr anchor="ctr">
            <a:normAutofit/>
          </a:bodyPr>
          <a:lstStyle>
            <a:lvl1pPr algn="r">
              <a:defRPr sz="2700" b="1">
                <a:solidFill>
                  <a:schemeClr val="tx1"/>
                </a:solidFill>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B1E475EF-3918-4C37-977A-956EB9D76F8E}"/>
              </a:ext>
            </a:extLst>
          </p:cNvPr>
          <p:cNvPicPr>
            <a:picLocks noChangeAspect="1"/>
          </p:cNvPicPr>
          <p:nvPr userDrawn="1"/>
        </p:nvPicPr>
        <p:blipFill>
          <a:blip r:embed="rId2"/>
          <a:stretch>
            <a:fillRect/>
          </a:stretch>
        </p:blipFill>
        <p:spPr>
          <a:xfrm>
            <a:off x="46495" y="2"/>
            <a:ext cx="11473992" cy="2693989"/>
          </a:xfrm>
          <a:prstGeom prst="rect">
            <a:avLst/>
          </a:prstGeom>
        </p:spPr>
      </p:pic>
      <p:sp>
        <p:nvSpPr>
          <p:cNvPr id="20" name="标题 1"/>
          <p:cNvSpPr>
            <a:spLocks noGrp="1"/>
          </p:cNvSpPr>
          <p:nvPr userDrawn="1">
            <p:ph type="title" hasCustomPrompt="1"/>
          </p:nvPr>
        </p:nvSpPr>
        <p:spPr>
          <a:xfrm>
            <a:off x="669925" y="2927838"/>
            <a:ext cx="10850564" cy="501162"/>
          </a:xfrm>
          <a:noFill/>
        </p:spPr>
        <p:txBody>
          <a:bodyPr anchor="ctr">
            <a:normAutofit/>
          </a:bodyPr>
          <a:lstStyle>
            <a:lvl1pPr>
              <a:defRPr sz="1800" b="1">
                <a:solidFill>
                  <a:schemeClr val="tx1"/>
                </a:solidFill>
              </a:defRPr>
            </a:lvl1pPr>
          </a:lstStyle>
          <a:p>
            <a:r>
              <a:rPr lang="en-US" altLang="zh-CN" dirty="0"/>
              <a:t>Click to edit Master title style</a:t>
            </a:r>
            <a:endParaRPr lang="zh-CN" altLang="en-US" dirty="0"/>
          </a:p>
        </p:txBody>
      </p:sp>
      <p:sp>
        <p:nvSpPr>
          <p:cNvPr id="21" name="文本占位符 2"/>
          <p:cNvSpPr>
            <a:spLocks noGrp="1"/>
          </p:cNvSpPr>
          <p:nvPr userDrawn="1">
            <p:ph type="body" idx="1" hasCustomPrompt="1"/>
          </p:nvPr>
        </p:nvSpPr>
        <p:spPr>
          <a:xfrm>
            <a:off x="669925" y="3472000"/>
            <a:ext cx="10850564" cy="1082874"/>
          </a:xfrm>
          <a:noFill/>
        </p:spPr>
        <p:txBody>
          <a:bodyPr anchor="t">
            <a:normAutofit/>
          </a:bodyPr>
          <a:lstStyle>
            <a:lvl1pPr marL="0" indent="0">
              <a:lnSpc>
                <a:spcPct val="150000"/>
              </a:lnSpc>
              <a:spcBef>
                <a:spcPts val="0"/>
              </a:spcBef>
              <a:buNone/>
              <a:defRPr sz="900">
                <a:solidFill>
                  <a:schemeClr val="tx1"/>
                </a:solidFill>
              </a:defRPr>
            </a:lvl1pPr>
            <a:lvl2pPr marL="342884" indent="0">
              <a:buNone/>
              <a:defRPr sz="1500">
                <a:solidFill>
                  <a:schemeClr val="tx1">
                    <a:tint val="75000"/>
                  </a:schemeClr>
                </a:solidFill>
              </a:defRPr>
            </a:lvl2pPr>
            <a:lvl3pPr marL="685766" indent="0">
              <a:buNone/>
              <a:defRPr sz="1350">
                <a:solidFill>
                  <a:schemeClr val="tx1">
                    <a:tint val="75000"/>
                  </a:schemeClr>
                </a:solidFill>
              </a:defRPr>
            </a:lvl3pPr>
            <a:lvl4pPr marL="1028649" indent="0">
              <a:buNone/>
              <a:defRPr sz="1200">
                <a:solidFill>
                  <a:schemeClr val="tx1">
                    <a:tint val="75000"/>
                  </a:schemeClr>
                </a:solidFill>
              </a:defRPr>
            </a:lvl4pPr>
            <a:lvl5pPr marL="1371532" indent="0">
              <a:buNone/>
              <a:defRPr sz="1200">
                <a:solidFill>
                  <a:schemeClr val="tx1">
                    <a:tint val="75000"/>
                  </a:schemeClr>
                </a:solidFill>
              </a:defRPr>
            </a:lvl5pPr>
            <a:lvl6pPr marL="1714415" indent="0">
              <a:buNone/>
              <a:defRPr sz="1200">
                <a:solidFill>
                  <a:schemeClr val="tx1">
                    <a:tint val="75000"/>
                  </a:schemeClr>
                </a:solidFill>
              </a:defRPr>
            </a:lvl6pPr>
            <a:lvl7pPr marL="2057297" indent="0">
              <a:buNone/>
              <a:defRPr sz="1200">
                <a:solidFill>
                  <a:schemeClr val="tx1">
                    <a:tint val="75000"/>
                  </a:schemeClr>
                </a:solidFill>
              </a:defRPr>
            </a:lvl7pPr>
            <a:lvl8pPr marL="2400180" indent="0">
              <a:buNone/>
              <a:defRPr sz="1200">
                <a:solidFill>
                  <a:schemeClr val="tx1">
                    <a:tint val="75000"/>
                  </a:schemeClr>
                </a:solidFill>
              </a:defRPr>
            </a:lvl8pPr>
            <a:lvl9pPr marL="2743064" indent="0">
              <a:buNone/>
              <a:defRPr sz="1200">
                <a:solidFill>
                  <a:schemeClr val="tx1">
                    <a:tint val="75000"/>
                  </a:schemeClr>
                </a:solidFill>
              </a:defRPr>
            </a:lvl9pPr>
          </a:lstStyle>
          <a:p>
            <a:pPr lvl="0"/>
            <a:r>
              <a:rPr lang="en-US" altLang="zh-CN" dirty="0"/>
              <a:t>Edit Master text styles</a:t>
            </a:r>
          </a:p>
        </p:txBody>
      </p:sp>
      <p:sp>
        <p:nvSpPr>
          <p:cNvPr id="7" name="日期占位符 6">
            <a:extLst>
              <a:ext uri="{FF2B5EF4-FFF2-40B4-BE49-F238E27FC236}">
                <a16:creationId xmlns="" xmlns:a16="http://schemas.microsoft.com/office/drawing/2014/main" id="{C9088FBD-8B5D-4818-BBCF-F951CB4468EA}"/>
              </a:ext>
            </a:extLst>
          </p:cNvPr>
          <p:cNvSpPr>
            <a:spLocks noGrp="1"/>
          </p:cNvSpPr>
          <p:nvPr>
            <p:ph type="dt" sz="half" idx="10"/>
          </p:nvPr>
        </p:nvSpPr>
        <p:spPr/>
        <p:txBody>
          <a:bodyPr/>
          <a:lstStyle/>
          <a:p>
            <a:fld id="{6489D9C7-5DC6-4263-87FF-7C99F6FB63C3}" type="datetime1">
              <a:rPr lang="zh-CN" altLang="en-US" smtClean="0"/>
              <a:pPr/>
              <a:t>2019/7/11</a:t>
            </a:fld>
            <a:endParaRPr lang="zh-CN" altLang="en-US"/>
          </a:p>
        </p:txBody>
      </p:sp>
      <p:sp>
        <p:nvSpPr>
          <p:cNvPr id="8" name="页脚占位符 7">
            <a:extLst>
              <a:ext uri="{FF2B5EF4-FFF2-40B4-BE49-F238E27FC236}">
                <a16:creationId xmlns="" xmlns:a16="http://schemas.microsoft.com/office/drawing/2014/main" id="{8D9F09E7-6842-4F67-8517-7C97FF60BFD7}"/>
              </a:ext>
            </a:extLst>
          </p:cNvPr>
          <p:cNvSpPr>
            <a:spLocks noGrp="1"/>
          </p:cNvSpPr>
          <p:nvPr>
            <p:ph type="ftr" sz="quarter" idx="11"/>
          </p:nvPr>
        </p:nvSpPr>
        <p:spPr/>
        <p:txBody>
          <a:bodyPr/>
          <a:lstStyle/>
          <a:p>
            <a:r>
              <a:rPr lang="en-US" altLang="zh-CN"/>
              <a:t>www.islide.cc</a:t>
            </a:r>
            <a:endParaRPr lang="zh-CN" altLang="en-US" dirty="0"/>
          </a:p>
        </p:txBody>
      </p:sp>
      <p:sp>
        <p:nvSpPr>
          <p:cNvPr id="9" name="灯片编号占位符 8">
            <a:extLst>
              <a:ext uri="{FF2B5EF4-FFF2-40B4-BE49-F238E27FC236}">
                <a16:creationId xmlns="" xmlns:a16="http://schemas.microsoft.com/office/drawing/2014/main" id="{2F1B22B6-C597-48AF-B31A-DADEBFD7ECB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7" name="日期占位符 6">
            <a:extLst>
              <a:ext uri="{FF2B5EF4-FFF2-40B4-BE49-F238E27FC236}">
                <a16:creationId xmlns="" xmlns:a16="http://schemas.microsoft.com/office/drawing/2014/main" id="{B98F3095-932C-4CF3-A176-654E9A54D9D9}"/>
              </a:ext>
            </a:extLst>
          </p:cNvPr>
          <p:cNvSpPr>
            <a:spLocks noGrp="1"/>
          </p:cNvSpPr>
          <p:nvPr>
            <p:ph type="dt" sz="half" idx="10"/>
          </p:nvPr>
        </p:nvSpPr>
        <p:spPr/>
        <p:txBody>
          <a:bodyPr/>
          <a:lstStyle/>
          <a:p>
            <a:fld id="{6489D9C7-5DC6-4263-87FF-7C99F6FB63C3}" type="datetime1">
              <a:rPr lang="zh-CN" altLang="en-US" smtClean="0"/>
              <a:pPr/>
              <a:t>2019/7/11</a:t>
            </a:fld>
            <a:endParaRPr lang="zh-CN" altLang="en-US"/>
          </a:p>
        </p:txBody>
      </p:sp>
      <p:sp>
        <p:nvSpPr>
          <p:cNvPr id="8" name="页脚占位符 7">
            <a:extLst>
              <a:ext uri="{FF2B5EF4-FFF2-40B4-BE49-F238E27FC236}">
                <a16:creationId xmlns="" xmlns:a16="http://schemas.microsoft.com/office/drawing/2014/main" id="{0DAEAB60-ACC6-46CE-8F2C-4439B9D9148A}"/>
              </a:ext>
            </a:extLst>
          </p:cNvPr>
          <p:cNvSpPr>
            <a:spLocks noGrp="1"/>
          </p:cNvSpPr>
          <p:nvPr>
            <p:ph type="ftr" sz="quarter" idx="11"/>
          </p:nvPr>
        </p:nvSpPr>
        <p:spPr/>
        <p:txBody>
          <a:bodyPr/>
          <a:lstStyle/>
          <a:p>
            <a:r>
              <a:rPr lang="en-US" altLang="zh-CN"/>
              <a:t>www.islide.cc</a:t>
            </a:r>
            <a:endParaRPr lang="zh-CN" altLang="en-US" dirty="0"/>
          </a:p>
        </p:txBody>
      </p:sp>
      <p:sp>
        <p:nvSpPr>
          <p:cNvPr id="9" name="灯片编号占位符 8">
            <a:extLst>
              <a:ext uri="{FF2B5EF4-FFF2-40B4-BE49-F238E27FC236}">
                <a16:creationId xmlns="" xmlns:a16="http://schemas.microsoft.com/office/drawing/2014/main" id="{740481FA-EBA9-489B-A17C-6BC258C4AFFB}"/>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925" y="3"/>
            <a:ext cx="10850563" cy="1028699"/>
          </a:xfrm>
        </p:spPr>
        <p:txBody>
          <a:bodyPr/>
          <a:lstStyle/>
          <a:p>
            <a:r>
              <a:rPr lang="en-US" altLang="zh-CN" dirty="0"/>
              <a:t>Click to edit Master title style</a:t>
            </a:r>
            <a:endParaRPr lang="zh-CN" altLang="en-US" dirty="0"/>
          </a:p>
        </p:txBody>
      </p:sp>
      <p:sp>
        <p:nvSpPr>
          <p:cNvPr id="6" name="日期占位符 5">
            <a:extLst>
              <a:ext uri="{FF2B5EF4-FFF2-40B4-BE49-F238E27FC236}">
                <a16:creationId xmlns="" xmlns:a16="http://schemas.microsoft.com/office/drawing/2014/main" id="{84CBCC54-3B90-45FE-9E7D-A2FA7EC95BFA}"/>
              </a:ext>
            </a:extLst>
          </p:cNvPr>
          <p:cNvSpPr>
            <a:spLocks noGrp="1"/>
          </p:cNvSpPr>
          <p:nvPr>
            <p:ph type="dt" sz="half" idx="10"/>
          </p:nvPr>
        </p:nvSpPr>
        <p:spPr/>
        <p:txBody>
          <a:bodyPr/>
          <a:lstStyle/>
          <a:p>
            <a:fld id="{6489D9C7-5DC6-4263-87FF-7C99F6FB63C3}" type="datetime1">
              <a:rPr lang="zh-CN" altLang="en-US" smtClean="0"/>
              <a:pPr/>
              <a:t>2019/7/11</a:t>
            </a:fld>
            <a:endParaRPr lang="zh-CN" altLang="en-US"/>
          </a:p>
        </p:txBody>
      </p:sp>
      <p:sp>
        <p:nvSpPr>
          <p:cNvPr id="7" name="页脚占位符 6">
            <a:extLst>
              <a:ext uri="{FF2B5EF4-FFF2-40B4-BE49-F238E27FC236}">
                <a16:creationId xmlns="" xmlns:a16="http://schemas.microsoft.com/office/drawing/2014/main" id="{81AF554F-2FBD-4018-B9C5-DBA95222D1D3}"/>
              </a:ext>
            </a:extLst>
          </p:cNvPr>
          <p:cNvSpPr>
            <a:spLocks noGrp="1"/>
          </p:cNvSpPr>
          <p:nvPr>
            <p:ph type="ftr" sz="quarter" idx="11"/>
          </p:nvPr>
        </p:nvSpPr>
        <p:spPr/>
        <p:txBody>
          <a:bodyPr/>
          <a:lstStyle/>
          <a:p>
            <a:r>
              <a:rPr lang="en-US" altLang="zh-CN"/>
              <a:t>www.islide.cc</a:t>
            </a:r>
            <a:endParaRPr lang="zh-CN" altLang="en-US" dirty="0"/>
          </a:p>
        </p:txBody>
      </p:sp>
      <p:sp>
        <p:nvSpPr>
          <p:cNvPr id="8" name="灯片编号占位符 7">
            <a:extLst>
              <a:ext uri="{FF2B5EF4-FFF2-40B4-BE49-F238E27FC236}">
                <a16:creationId xmlns="" xmlns:a16="http://schemas.microsoft.com/office/drawing/2014/main" id="{C5AD0406-CEC2-4D1E-AED4-75C9B4ACFCFD}"/>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1129" name="图片 1128">
            <a:extLst>
              <a:ext uri="{FF2B5EF4-FFF2-40B4-BE49-F238E27FC236}">
                <a16:creationId xmlns="" xmlns:a16="http://schemas.microsoft.com/office/drawing/2014/main" id="{21B0AEAA-D567-4486-80E1-08E446705B1E}"/>
              </a:ext>
            </a:extLst>
          </p:cNvPr>
          <p:cNvPicPr>
            <a:picLocks noChangeAspect="1"/>
          </p:cNvPicPr>
          <p:nvPr userDrawn="1"/>
        </p:nvPicPr>
        <p:blipFill>
          <a:blip r:embed="rId2"/>
          <a:stretch>
            <a:fillRect/>
          </a:stretch>
        </p:blipFill>
        <p:spPr>
          <a:xfrm>
            <a:off x="1" y="3037352"/>
            <a:ext cx="7930836" cy="3820649"/>
          </a:xfrm>
          <a:prstGeom prst="rect">
            <a:avLst/>
          </a:prstGeom>
        </p:spPr>
      </p:pic>
      <p:sp>
        <p:nvSpPr>
          <p:cNvPr id="13" name="标题 1"/>
          <p:cNvSpPr>
            <a:spLocks noGrp="1"/>
          </p:cNvSpPr>
          <p:nvPr userDrawn="1">
            <p:ph type="ctrTitle" hasCustomPrompt="1"/>
          </p:nvPr>
        </p:nvSpPr>
        <p:spPr>
          <a:xfrm>
            <a:off x="6207127" y="2235084"/>
            <a:ext cx="4482645" cy="973538"/>
          </a:xfrm>
        </p:spPr>
        <p:txBody>
          <a:bodyPr anchor="b">
            <a:normAutofit/>
          </a:bodyPr>
          <a:lstStyle>
            <a:lvl1pPr marL="0" indent="0" algn="l">
              <a:buFont typeface="Arial" panose="020B0604020202020204" pitchFamily="34" charset="0"/>
              <a:buNone/>
              <a:defRPr sz="24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6207127" y="3486127"/>
            <a:ext cx="4482645" cy="310871"/>
          </a:xfrm>
        </p:spPr>
        <p:txBody>
          <a:bodyPr vert="horz" lIns="91440" tIns="45720" rIns="91440" bIns="45720" rtlCol="0" anchor="b">
            <a:normAutofit/>
          </a:bodyPr>
          <a:lstStyle>
            <a:lvl1pPr marL="0" indent="0" algn="l">
              <a:buNone/>
              <a:defRPr lang="zh-CN" altLang="en-US" sz="1050" smtClean="0">
                <a:solidFill>
                  <a:schemeClr val="tx1"/>
                </a:solidFill>
              </a:defRPr>
            </a:lvl1pPr>
            <a:lvl2pPr>
              <a:defRPr lang="zh-CN" altLang="en-US" sz="1500" smtClean="0"/>
            </a:lvl2pPr>
            <a:lvl3pPr>
              <a:defRPr lang="zh-CN" altLang="en-US" sz="1350" smtClean="0"/>
            </a:lvl3pPr>
            <a:lvl4pPr>
              <a:defRPr lang="zh-CN" altLang="en-US" sz="1200" smtClean="0"/>
            </a:lvl4pPr>
            <a:lvl5pPr>
              <a:defRPr lang="zh-CN" altLang="en-US" sz="1200"/>
            </a:lvl5pPr>
          </a:lstStyle>
          <a:p>
            <a:pPr lvl="0"/>
            <a:r>
              <a:rPr lang="en-US" altLang="zh-CN" dirty="0"/>
              <a:t>Signature</a:t>
            </a:r>
          </a:p>
        </p:txBody>
      </p:sp>
      <p:sp>
        <p:nvSpPr>
          <p:cNvPr id="15" name="文本占位符 62"/>
          <p:cNvSpPr>
            <a:spLocks noGrp="1"/>
          </p:cNvSpPr>
          <p:nvPr>
            <p:ph type="body" sz="quarter" idx="18" hasCustomPrompt="1"/>
          </p:nvPr>
        </p:nvSpPr>
        <p:spPr>
          <a:xfrm>
            <a:off x="6207127" y="3801759"/>
            <a:ext cx="4482645" cy="310871"/>
          </a:xfrm>
        </p:spPr>
        <p:txBody>
          <a:bodyPr vert="horz" lIns="91440" tIns="45720" rIns="91440" bIns="45720" rtlCol="0">
            <a:normAutofit/>
          </a:bodyPr>
          <a:lstStyle>
            <a:lvl1pPr marL="0" indent="0" algn="l">
              <a:buNone/>
              <a:defRPr lang="zh-CN" altLang="en-US" sz="1050" smtClean="0">
                <a:solidFill>
                  <a:schemeClr val="tx1"/>
                </a:solidFill>
              </a:defRPr>
            </a:lvl1pPr>
            <a:lvl2pPr>
              <a:defRPr lang="zh-CN" altLang="en-US" sz="1500" smtClean="0"/>
            </a:lvl2pPr>
            <a:lvl3pPr>
              <a:defRPr lang="zh-CN" altLang="en-US" sz="1350" smtClean="0"/>
            </a:lvl3pPr>
            <a:lvl4pPr>
              <a:defRPr lang="zh-CN" altLang="en-US" sz="1200" smtClean="0"/>
            </a:lvl4pPr>
            <a:lvl5pPr>
              <a:defRPr lang="zh-CN" altLang="en-US" sz="1200"/>
            </a:lvl5pPr>
          </a:lstStyle>
          <a:p>
            <a:pPr lvl="0"/>
            <a:r>
              <a:rPr lang="en-US" altLang="zh-CN" dirty="0"/>
              <a:t>Date</a:t>
            </a:r>
            <a:endParaRPr lang="zh-CN" altLang="en-US" dirty="0"/>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5" y="3"/>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5" y="1123952"/>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35702"/>
            <a:ext cx="1388536" cy="206381"/>
          </a:xfrm>
          <a:prstGeom prst="rect">
            <a:avLst/>
          </a:prstGeom>
        </p:spPr>
        <p:txBody>
          <a:bodyPr vert="horz" lIns="91440" tIns="45720" rIns="91440" bIns="45720" rtlCol="0" anchor="ctr"/>
          <a:lstStyle>
            <a:lvl1pPr algn="ctr">
              <a:defRPr sz="750">
                <a:solidFill>
                  <a:schemeClr val="tx1">
                    <a:lumMod val="50000"/>
                    <a:lumOff val="50000"/>
                  </a:schemeClr>
                </a:solidFill>
              </a:defRPr>
            </a:lvl1pPr>
          </a:lstStyle>
          <a:p>
            <a:fld id="{6489D9C7-5DC6-4263-87FF-7C99F6FB63C3}" type="datetime1">
              <a:rPr lang="zh-CN" altLang="en-US" smtClean="0"/>
              <a:pPr/>
              <a:t>2019/7/11</a:t>
            </a:fld>
            <a:endParaRPr lang="zh-CN" altLang="en-US"/>
          </a:p>
        </p:txBody>
      </p:sp>
      <p:sp>
        <p:nvSpPr>
          <p:cNvPr id="5" name="页脚占位符 4"/>
          <p:cNvSpPr>
            <a:spLocks noGrp="1"/>
          </p:cNvSpPr>
          <p:nvPr>
            <p:ph type="ftr" sz="quarter" idx="3"/>
          </p:nvPr>
        </p:nvSpPr>
        <p:spPr>
          <a:xfrm>
            <a:off x="669925" y="6235702"/>
            <a:ext cx="4140201" cy="206381"/>
          </a:xfrm>
          <a:prstGeom prst="rect">
            <a:avLst/>
          </a:prstGeom>
        </p:spPr>
        <p:txBody>
          <a:bodyPr vert="horz" lIns="91440" tIns="45720" rIns="91440" bIns="45720" rtlCol="0" anchor="ctr"/>
          <a:lstStyle>
            <a:lvl1pPr algn="l">
              <a:defRPr sz="75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35702"/>
            <a:ext cx="2909888" cy="206381"/>
          </a:xfrm>
          <a:prstGeom prst="rect">
            <a:avLst/>
          </a:prstGeom>
        </p:spPr>
        <p:txBody>
          <a:bodyPr vert="horz" lIns="91440" tIns="45720" rIns="91440" bIns="45720" rtlCol="0" anchor="ctr"/>
          <a:lstStyle>
            <a:lvl1pPr algn="r">
              <a:defRPr sz="750">
                <a:solidFill>
                  <a:schemeClr val="tx1">
                    <a:lumMod val="50000"/>
                    <a:lumOff val="50000"/>
                  </a:schemeClr>
                </a:solidFill>
              </a:defRPr>
            </a:lvl1pPr>
          </a:lstStyle>
          <a:p>
            <a:fld id="{5DD3DB80-B894-403A-B48E-6FDC1A72010E}" type="slidenum">
              <a:rPr lang="zh-CN" altLang="en-US" smtClean="0"/>
              <a:pPr/>
              <a:t>‹#›</a:t>
            </a:fld>
            <a:endParaRPr lang="zh-CN" altLang="en-US"/>
          </a:p>
        </p:txBody>
      </p:sp>
      <p:cxnSp>
        <p:nvCxnSpPr>
          <p:cNvPr id="8" name="直接连接符 7"/>
          <p:cNvCxnSpPr/>
          <p:nvPr userDrawn="1"/>
        </p:nvCxnSpPr>
        <p:spPr>
          <a:xfrm>
            <a:off x="669925" y="6240463"/>
            <a:ext cx="1085056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669924" y="1028700"/>
            <a:ext cx="10850563" cy="72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3" userDrawn="1">
          <p15:clr>
            <a:srgbClr val="F26B43"/>
          </p15:clr>
        </p15:guide>
        <p15:guide id="2" pos="7257" userDrawn="1">
          <p15:clr>
            <a:srgbClr val="F26B43"/>
          </p15:clr>
        </p15:guide>
        <p15:guide id="3" orient="horz" pos="648" userDrawn="1">
          <p15:clr>
            <a:srgbClr val="F26B43"/>
          </p15:clr>
        </p15:guide>
        <p15:guide id="4" orient="horz" pos="708"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17.w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notesSlide" Target="../notesSlides/notesSlide9.xml"/><Relationship Id="rId7"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7.png"/><Relationship Id="rId4" Type="http://schemas.openxmlformats.org/officeDocument/2006/relationships/image" Target="../media/image23.png"/><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1.png"/><Relationship Id="rId1" Type="http://schemas.openxmlformats.org/officeDocument/2006/relationships/slideLayout" Target="../slideLayouts/slideLayout4.xml"/><Relationship Id="rId6" Type="http://schemas.openxmlformats.org/officeDocument/2006/relationships/image" Target="../media/image42.png"/><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3.xml"/><Relationship Id="rId7"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image" Target="../media/image7.gif"/><Relationship Id="rId5" Type="http://schemas.openxmlformats.org/officeDocument/2006/relationships/oleObject" Target="../embeddings/oleObject1.bin"/><Relationship Id="rId10" Type="http://schemas.openxmlformats.org/officeDocument/2006/relationships/image" Target="../media/image6.wmf"/><Relationship Id="rId4" Type="http://schemas.openxmlformats.org/officeDocument/2006/relationships/image" Target="../media/image10.png"/><Relationship Id="rId9"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7"/>
          <p:cNvSpPr>
            <a:spLocks noGrp="1"/>
          </p:cNvSpPr>
          <p:nvPr>
            <p:ph type="ctrTitle"/>
          </p:nvPr>
        </p:nvSpPr>
        <p:spPr>
          <a:xfrm>
            <a:off x="5355711" y="2381424"/>
            <a:ext cx="6241203" cy="646325"/>
          </a:xfrm>
        </p:spPr>
        <p:txBody>
          <a:bodyPr>
            <a:noAutofit/>
          </a:bodyPr>
          <a:lstStyle/>
          <a:p>
            <a:r>
              <a:rPr lang="zh-CN" altLang="en-US" sz="3600" dirty="0">
                <a:latin typeface="Times New Roman" panose="02020603050405020304" pitchFamily="18" charset="0"/>
                <a:cs typeface="Times New Roman" panose="02020603050405020304" pitchFamily="18" charset="0"/>
              </a:rPr>
              <a:t>支持向量</a:t>
            </a:r>
            <a:r>
              <a:rPr lang="zh-CN" altLang="en-US" sz="3600" dirty="0" smtClean="0">
                <a:latin typeface="Times New Roman" panose="02020603050405020304" pitchFamily="18" charset="0"/>
                <a:cs typeface="Times New Roman" panose="02020603050405020304" pitchFamily="18" charset="0"/>
              </a:rPr>
              <a:t>机（</a:t>
            </a:r>
            <a:r>
              <a:rPr lang="en-US" altLang="zh-CN" sz="3600" dirty="0">
                <a:latin typeface="Times New Roman" panose="02020603050405020304" pitchFamily="18" charset="0"/>
                <a:cs typeface="Times New Roman" panose="02020603050405020304" pitchFamily="18" charset="0"/>
              </a:rPr>
              <a:t>Ⅱ</a:t>
            </a:r>
            <a:r>
              <a:rPr lang="zh-CN" altLang="en-US" sz="3600" dirty="0" smtClean="0">
                <a:latin typeface="Times New Roman" panose="02020603050405020304" pitchFamily="18" charset="0"/>
                <a:cs typeface="Times New Roman" panose="02020603050405020304" pitchFamily="18" charset="0"/>
              </a:rPr>
              <a:t>）</a:t>
            </a:r>
            <a:endParaRPr lang="zh-CN" altLang="en-US" sz="3600" dirty="0">
              <a:latin typeface="Times New Roman" panose="02020603050405020304" pitchFamily="18" charset="0"/>
              <a:cs typeface="Times New Roman" panose="02020603050405020304" pitchFamily="18" charset="0"/>
            </a:endParaRPr>
          </a:p>
        </p:txBody>
      </p:sp>
      <p:cxnSp>
        <p:nvCxnSpPr>
          <p:cNvPr id="4" name="直接连接符 3">
            <a:extLst>
              <a:ext uri="{FF2B5EF4-FFF2-40B4-BE49-F238E27FC236}">
                <a16:creationId xmlns="" xmlns:a16="http://schemas.microsoft.com/office/drawing/2014/main" id="{C95079F2-B06A-45E0-8EEE-BC48961EB9C1}"/>
              </a:ext>
            </a:extLst>
          </p:cNvPr>
          <p:cNvCxnSpPr>
            <a:cxnSpLocks/>
          </p:cNvCxnSpPr>
          <p:nvPr/>
        </p:nvCxnSpPr>
        <p:spPr>
          <a:xfrm>
            <a:off x="3646299" y="2181719"/>
            <a:ext cx="7950615" cy="2445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 xmlns:a16="http://schemas.microsoft.com/office/drawing/2014/main" id="{333C24B7-DE0A-4B51-9AAB-98491724B45D}"/>
              </a:ext>
            </a:extLst>
          </p:cNvPr>
          <p:cNvSpPr/>
          <p:nvPr/>
        </p:nvSpPr>
        <p:spPr>
          <a:xfrm>
            <a:off x="3646299" y="1496502"/>
            <a:ext cx="2408032" cy="584775"/>
          </a:xfrm>
          <a:prstGeom prst="rect">
            <a:avLst/>
          </a:prstGeom>
        </p:spPr>
        <p:txBody>
          <a:bodyPr wrap="none">
            <a:spAutoFit/>
          </a:bodyPr>
          <a:lstStyle/>
          <a:p>
            <a:r>
              <a:rPr lang="en-US" altLang="zh-CN" sz="3200" b="1" dirty="0">
                <a:solidFill>
                  <a:schemeClr val="accent3">
                    <a:lumMod val="50000"/>
                  </a:schemeClr>
                </a:solidFill>
                <a:latin typeface="Agency FB" panose="020B0503020202020204" pitchFamily="34" charset="0"/>
              </a:rPr>
              <a:t>A INTRO TO SVM</a:t>
            </a:r>
            <a:endParaRPr lang="zh-CN" altLang="en-US" sz="3200" b="1" dirty="0">
              <a:solidFill>
                <a:schemeClr val="accent3">
                  <a:lumMod val="50000"/>
                </a:schemeClr>
              </a:solidFill>
              <a:latin typeface="Agency FB" panose="020B0503020202020204" pitchFamily="34" charset="0"/>
            </a:endParaRPr>
          </a:p>
        </p:txBody>
      </p:sp>
      <p:sp>
        <p:nvSpPr>
          <p:cNvPr id="3" name="矩形 2">
            <a:extLst>
              <a:ext uri="{FF2B5EF4-FFF2-40B4-BE49-F238E27FC236}">
                <a16:creationId xmlns="" xmlns:a16="http://schemas.microsoft.com/office/drawing/2014/main" id="{7AEABD63-DD11-450E-AEA1-68B51EF8B2E9}"/>
              </a:ext>
            </a:extLst>
          </p:cNvPr>
          <p:cNvSpPr/>
          <p:nvPr/>
        </p:nvSpPr>
        <p:spPr>
          <a:xfrm>
            <a:off x="9858796" y="4070087"/>
            <a:ext cx="1635443" cy="1015663"/>
          </a:xfrm>
          <a:prstGeom prst="rect">
            <a:avLst/>
          </a:prstGeom>
        </p:spPr>
        <p:txBody>
          <a:bodyPr wrap="square">
            <a:spAutoFit/>
          </a:bodyPr>
          <a:lstStyle/>
          <a:p>
            <a:pPr algn="r"/>
            <a:r>
              <a:rPr lang="zh-CN" altLang="en-US" sz="2000" b="1" dirty="0" smtClean="0">
                <a:solidFill>
                  <a:schemeClr val="accent6">
                    <a:lumMod val="50000"/>
                  </a:schemeClr>
                </a:solidFill>
              </a:rPr>
              <a:t>龙</a:t>
            </a:r>
            <a:r>
              <a:rPr lang="zh-CN" altLang="en-US" sz="2000" b="1" dirty="0">
                <a:solidFill>
                  <a:schemeClr val="accent6">
                    <a:lumMod val="50000"/>
                  </a:schemeClr>
                </a:solidFill>
              </a:rPr>
              <a:t>飞宇</a:t>
            </a:r>
            <a:endParaRPr lang="en-US" altLang="zh-CN" sz="2000" b="1" dirty="0">
              <a:solidFill>
                <a:schemeClr val="accent6">
                  <a:lumMod val="50000"/>
                </a:schemeClr>
              </a:solidFill>
            </a:endParaRPr>
          </a:p>
          <a:p>
            <a:pPr algn="r"/>
            <a:r>
              <a:rPr lang="en-US" altLang="zh-CN" sz="2000" b="1" dirty="0">
                <a:solidFill>
                  <a:schemeClr val="accent6">
                    <a:lumMod val="50000"/>
                  </a:schemeClr>
                </a:solidFill>
              </a:rPr>
              <a:t>2019.7 DSSC</a:t>
            </a:r>
          </a:p>
        </p:txBody>
      </p:sp>
    </p:spTree>
    <p:extLst>
      <p:ext uri="{BB962C8B-B14F-4D97-AF65-F5344CB8AC3E}">
        <p14:creationId xmlns:p14="http://schemas.microsoft.com/office/powerpoint/2010/main" val="2271741893"/>
      </p:ext>
    </p:extLst>
  </p:cSld>
  <p:clrMapOvr>
    <a:masterClrMapping/>
  </p:clrMapOvr>
  <mc:AlternateContent xmlns:mc="http://schemas.openxmlformats.org/markup-compatibility/2006">
    <mc:Choice xmlns=""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10</a:t>
            </a:fld>
            <a:endParaRPr lang="zh-CN" altLang="en-US"/>
          </a:p>
        </p:txBody>
      </p:sp>
      <p:sp>
        <p:nvSpPr>
          <p:cNvPr id="5" name="矩形 4">
            <a:extLst>
              <a:ext uri="{FF2B5EF4-FFF2-40B4-BE49-F238E27FC236}">
                <a16:creationId xmlns="" xmlns:a16="http://schemas.microsoft.com/office/drawing/2014/main" id="{C4F08229-393A-40A0-A163-AB58A84A5A51}"/>
              </a:ext>
            </a:extLst>
          </p:cNvPr>
          <p:cNvSpPr/>
          <p:nvPr/>
        </p:nvSpPr>
        <p:spPr>
          <a:xfrm>
            <a:off x="389615" y="169557"/>
            <a:ext cx="2335896" cy="400110"/>
          </a:xfrm>
          <a:prstGeom prst="rect">
            <a:avLst/>
          </a:prstGeom>
        </p:spPr>
        <p:txBody>
          <a:bodyPr wrap="none">
            <a:spAutoFit/>
          </a:bodyPr>
          <a:lstStyle/>
          <a:p>
            <a:r>
              <a:rPr lang="en-US" altLang="zh-CN" sz="2000" b="1" dirty="0">
                <a:solidFill>
                  <a:schemeClr val="accent1">
                    <a:lumMod val="50000"/>
                  </a:schemeClr>
                </a:solidFill>
                <a:latin typeface="Impact" panose="020B0806030902050204" pitchFamily="34" charset="0"/>
              </a:rPr>
              <a:t>04  </a:t>
            </a:r>
            <a:r>
              <a:rPr lang="zh-CN" altLang="en-US" sz="2000" b="1" dirty="0"/>
              <a:t>非线性与核技巧</a:t>
            </a:r>
          </a:p>
        </p:txBody>
      </p:sp>
      <p:pic>
        <p:nvPicPr>
          <p:cNvPr id="9" name="图片 8"/>
          <p:cNvPicPr>
            <a:picLocks noChangeAspect="1"/>
          </p:cNvPicPr>
          <p:nvPr/>
        </p:nvPicPr>
        <p:blipFill>
          <a:blip r:embed="rId3"/>
          <a:stretch>
            <a:fillRect/>
          </a:stretch>
        </p:blipFill>
        <p:spPr>
          <a:xfrm>
            <a:off x="1180871" y="1456423"/>
            <a:ext cx="9850271" cy="3000148"/>
          </a:xfrm>
          <a:prstGeom prst="rect">
            <a:avLst/>
          </a:prstGeom>
        </p:spPr>
      </p:pic>
      <mc:AlternateContent xmlns:mc="http://schemas.openxmlformats.org/markup-compatibility/2006" xmlns:a14="http://schemas.microsoft.com/office/drawing/2010/main">
        <mc:Choice Requires="a14">
          <p:sp>
            <p:nvSpPr>
              <p:cNvPr id="10" name="Rectangle 1"/>
              <p:cNvSpPr>
                <a:spLocks noChangeArrowheads="1"/>
              </p:cNvSpPr>
              <p:nvPr/>
            </p:nvSpPr>
            <p:spPr bwMode="auto">
              <a:xfrm>
                <a:off x="1180871" y="4756614"/>
                <a:ext cx="10094174" cy="1508105"/>
              </a:xfrm>
              <a:prstGeom prst="rect">
                <a:avLst/>
              </a:prstGeom>
              <a:solidFill>
                <a:srgbClr val="FFFFFF"/>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kumimoji="0" lang="zh-CN" sz="2000" b="0" i="0" u="none" strike="noStrike" cap="none" normalizeH="0" baseline="0" dirty="0" smtClean="0">
                    <a:ln>
                      <a:noFill/>
                    </a:ln>
                    <a:solidFill>
                      <a:srgbClr val="333333"/>
                    </a:solidFill>
                    <a:effectLst/>
                    <a:latin typeface="等线" panose="02010600030101010101" pitchFamily="2" charset="-122"/>
                    <a:ea typeface="等线" panose="02010600030101010101" pitchFamily="2" charset="-122"/>
                  </a:rPr>
                  <a:t>若</a:t>
                </a:r>
                <a14:m>
                  <m:oMath xmlns:m="http://schemas.openxmlformats.org/officeDocument/2006/math">
                    <m:sSub>
                      <m:sSubPr>
                        <m:ctrlPr>
                          <a:rPr kumimoji="0" lang="en-US" altLang="zh-CN" sz="2000" b="0" i="1" u="none" strike="noStrike" cap="none" normalizeH="0" baseline="0" dirty="0" smtClean="0">
                            <a:ln>
                              <a:noFill/>
                            </a:ln>
                            <a:solidFill>
                              <a:srgbClr val="333333"/>
                            </a:solidFill>
                            <a:effectLst/>
                            <a:latin typeface="Cambria Math" panose="02040503050406030204" pitchFamily="18" charset="0"/>
                            <a:ea typeface="等线" panose="02010600030101010101" pitchFamily="2" charset="-122"/>
                          </a:rPr>
                        </m:ctrlPr>
                      </m:sSubPr>
                      <m:e>
                        <m:r>
                          <a:rPr lang="en-US" altLang="zh-CN" sz="2000" i="1" dirty="0">
                            <a:solidFill>
                              <a:srgbClr val="333333"/>
                            </a:solidFill>
                            <a:latin typeface="Cambria Math" panose="02040503050406030204" pitchFamily="18" charset="0"/>
                            <a:ea typeface="等线" panose="02010600030101010101" pitchFamily="2" charset="-122"/>
                          </a:rPr>
                          <m:t>𝑘</m:t>
                        </m:r>
                      </m:e>
                      <m:sub>
                        <m:r>
                          <a:rPr kumimoji="0" lang="en-US" altLang="zh-CN" sz="2000" b="0" i="1" u="none" strike="noStrike" cap="none" normalizeH="0" baseline="0" dirty="0" smtClean="0">
                            <a:ln>
                              <a:noFill/>
                            </a:ln>
                            <a:solidFill>
                              <a:srgbClr val="333333"/>
                            </a:solidFill>
                            <a:effectLst/>
                            <a:latin typeface="Cambria Math" panose="02040503050406030204" pitchFamily="18" charset="0"/>
                            <a:ea typeface="等线" panose="02010600030101010101" pitchFamily="2" charset="-122"/>
                          </a:rPr>
                          <m:t>1</m:t>
                        </m:r>
                      </m:sub>
                    </m:sSub>
                  </m:oMath>
                </a14:m>
                <a:r>
                  <a:rPr lang="zh-CN" altLang="zh-CN" sz="2000" dirty="0" smtClean="0">
                    <a:solidFill>
                      <a:srgbClr val="333333"/>
                    </a:solidFill>
                    <a:latin typeface="等线" panose="02010600030101010101" pitchFamily="2" charset="-122"/>
                    <a:ea typeface="等线" panose="02010600030101010101" pitchFamily="2" charset="-122"/>
                  </a:rPr>
                  <a:t>和 </a:t>
                </a:r>
                <a14:m>
                  <m:oMath xmlns:m="http://schemas.openxmlformats.org/officeDocument/2006/math">
                    <m:sSub>
                      <m:sSubPr>
                        <m:ctrlPr>
                          <a:rPr lang="en-US" altLang="zh-CN" sz="2000" i="1" dirty="0">
                            <a:solidFill>
                              <a:srgbClr val="333333"/>
                            </a:solidFill>
                            <a:latin typeface="Cambria Math" panose="02040503050406030204" pitchFamily="18" charset="0"/>
                            <a:ea typeface="等线" panose="02010600030101010101" pitchFamily="2" charset="-122"/>
                          </a:rPr>
                        </m:ctrlPr>
                      </m:sSubPr>
                      <m:e>
                        <m:r>
                          <a:rPr lang="en-US" altLang="zh-CN" sz="2000" i="1" dirty="0">
                            <a:solidFill>
                              <a:srgbClr val="333333"/>
                            </a:solidFill>
                            <a:latin typeface="Cambria Math" panose="02040503050406030204" pitchFamily="18" charset="0"/>
                            <a:ea typeface="等线" panose="02010600030101010101" pitchFamily="2" charset="-122"/>
                          </a:rPr>
                          <m:t>𝑘</m:t>
                        </m:r>
                      </m:e>
                      <m:sub>
                        <m:r>
                          <a:rPr lang="en-US" altLang="zh-CN" sz="2000" b="0" i="1" dirty="0" smtClean="0">
                            <a:solidFill>
                              <a:srgbClr val="333333"/>
                            </a:solidFill>
                            <a:latin typeface="Cambria Math" panose="02040503050406030204" pitchFamily="18" charset="0"/>
                            <a:ea typeface="等线" panose="02010600030101010101" pitchFamily="2" charset="-122"/>
                          </a:rPr>
                          <m:t>2</m:t>
                        </m:r>
                      </m:sub>
                    </m:sSub>
                  </m:oMath>
                </a14:m>
                <a:r>
                  <a:rPr lang="zh-CN" altLang="zh-CN" sz="2000" dirty="0">
                    <a:solidFill>
                      <a:srgbClr val="333333"/>
                    </a:solidFill>
                    <a:latin typeface="等线" panose="02010600030101010101" pitchFamily="2" charset="-122"/>
                    <a:ea typeface="等线" panose="02010600030101010101" pitchFamily="2" charset="-122"/>
                  </a:rPr>
                  <a:t>为核函数，则对于任意正数 </a:t>
                </a:r>
                <a14:m>
                  <m:oMath xmlns:m="http://schemas.openxmlformats.org/officeDocument/2006/math">
                    <m:sSub>
                      <m:sSubPr>
                        <m:ctrlPr>
                          <a:rPr lang="en-US" altLang="zh-CN" sz="2000" i="1" dirty="0" smtClean="0">
                            <a:solidFill>
                              <a:srgbClr val="333333"/>
                            </a:solidFill>
                            <a:latin typeface="Cambria Math" panose="02040503050406030204" pitchFamily="18" charset="0"/>
                            <a:ea typeface="等线" panose="02010600030101010101" pitchFamily="2" charset="-122"/>
                          </a:rPr>
                        </m:ctrlPr>
                      </m:sSubPr>
                      <m:e>
                        <m:r>
                          <a:rPr lang="zh-CN" altLang="en-US" sz="2000" i="1" dirty="0">
                            <a:solidFill>
                              <a:srgbClr val="333333"/>
                            </a:solidFill>
                            <a:latin typeface="Cambria Math" panose="02040503050406030204" pitchFamily="18" charset="0"/>
                            <a:ea typeface="等线" panose="02010600030101010101" pitchFamily="2" charset="-122"/>
                          </a:rPr>
                          <m:t>𝛾</m:t>
                        </m:r>
                      </m:e>
                      <m:sub>
                        <m:r>
                          <a:rPr lang="en-US" altLang="zh-CN" sz="2000" b="0" i="1" dirty="0" smtClean="0">
                            <a:solidFill>
                              <a:srgbClr val="333333"/>
                            </a:solidFill>
                            <a:latin typeface="Cambria Math" panose="02040503050406030204" pitchFamily="18" charset="0"/>
                            <a:ea typeface="等线" panose="02010600030101010101" pitchFamily="2" charset="-122"/>
                          </a:rPr>
                          <m:t>1</m:t>
                        </m:r>
                      </m:sub>
                    </m:sSub>
                    <m:sSub>
                      <m:sSubPr>
                        <m:ctrlPr>
                          <a:rPr lang="en-US" altLang="zh-CN" sz="2000" i="1" dirty="0" smtClean="0">
                            <a:solidFill>
                              <a:srgbClr val="333333"/>
                            </a:solidFill>
                            <a:latin typeface="Cambria Math" panose="02040503050406030204" pitchFamily="18" charset="0"/>
                            <a:ea typeface="等线" panose="02010600030101010101" pitchFamily="2" charset="-122"/>
                          </a:rPr>
                        </m:ctrlPr>
                      </m:sSubPr>
                      <m:e>
                        <m:r>
                          <a:rPr lang="zh-CN" altLang="en-US" sz="2000" i="1" dirty="0">
                            <a:solidFill>
                              <a:srgbClr val="333333"/>
                            </a:solidFill>
                            <a:latin typeface="Cambria Math" panose="02040503050406030204" pitchFamily="18" charset="0"/>
                            <a:ea typeface="等线" panose="02010600030101010101" pitchFamily="2" charset="-122"/>
                          </a:rPr>
                          <m:t>𝛾</m:t>
                        </m:r>
                      </m:e>
                      <m:sub>
                        <m:r>
                          <a:rPr lang="en-US" altLang="zh-CN" sz="2000" b="0" i="1" dirty="0" smtClean="0">
                            <a:solidFill>
                              <a:srgbClr val="333333"/>
                            </a:solidFill>
                            <a:latin typeface="Cambria Math" panose="02040503050406030204" pitchFamily="18" charset="0"/>
                            <a:ea typeface="等线" panose="02010600030101010101" pitchFamily="2" charset="-122"/>
                          </a:rPr>
                          <m:t>2</m:t>
                        </m:r>
                      </m:sub>
                    </m:sSub>
                  </m:oMath>
                </a14:m>
                <a:r>
                  <a:rPr lang="zh-CN" altLang="zh-CN" sz="2000" dirty="0" smtClean="0">
                    <a:solidFill>
                      <a:srgbClr val="333333"/>
                    </a:solidFill>
                    <a:latin typeface="等线" panose="02010600030101010101" pitchFamily="2" charset="-122"/>
                    <a:ea typeface="等线" panose="02010600030101010101" pitchFamily="2" charset="-122"/>
                  </a:rPr>
                  <a:t>,</a:t>
                </a:r>
                <a:r>
                  <a:rPr lang="zh-CN" altLang="zh-CN" sz="2000" dirty="0">
                    <a:solidFill>
                      <a:srgbClr val="333333"/>
                    </a:solidFill>
                    <a:latin typeface="等线" panose="02010600030101010101" pitchFamily="2" charset="-122"/>
                    <a:ea typeface="等线" panose="02010600030101010101" pitchFamily="2" charset="-122"/>
                  </a:rPr>
                  <a:t>线性组合 </a:t>
                </a:r>
                <a14:m>
                  <m:oMath xmlns:m="http://schemas.openxmlformats.org/officeDocument/2006/math">
                    <m:sSub>
                      <m:sSubPr>
                        <m:ctrlPr>
                          <a:rPr lang="en-US" altLang="zh-CN" sz="2000" i="1" dirty="0">
                            <a:solidFill>
                              <a:srgbClr val="333333"/>
                            </a:solidFill>
                            <a:latin typeface="Cambria Math" panose="02040503050406030204" pitchFamily="18" charset="0"/>
                            <a:ea typeface="等线" panose="02010600030101010101" pitchFamily="2" charset="-122"/>
                          </a:rPr>
                        </m:ctrlPr>
                      </m:sSubPr>
                      <m:e>
                        <m:r>
                          <a:rPr lang="zh-CN" altLang="en-US" sz="2000" i="1" dirty="0">
                            <a:solidFill>
                              <a:srgbClr val="333333"/>
                            </a:solidFill>
                            <a:latin typeface="Cambria Math" panose="02040503050406030204" pitchFamily="18" charset="0"/>
                            <a:ea typeface="等线" panose="02010600030101010101" pitchFamily="2" charset="-122"/>
                          </a:rPr>
                          <m:t>𝛾</m:t>
                        </m:r>
                      </m:e>
                      <m:sub>
                        <m:r>
                          <a:rPr lang="en-US" altLang="zh-CN" sz="2000" i="1" dirty="0">
                            <a:solidFill>
                              <a:srgbClr val="333333"/>
                            </a:solidFill>
                            <a:latin typeface="Cambria Math" panose="02040503050406030204" pitchFamily="18" charset="0"/>
                            <a:ea typeface="等线" panose="02010600030101010101" pitchFamily="2" charset="-122"/>
                          </a:rPr>
                          <m:t>1</m:t>
                        </m:r>
                      </m:sub>
                    </m:sSub>
                    <m:sSub>
                      <m:sSubPr>
                        <m:ctrlPr>
                          <a:rPr lang="en-US" altLang="zh-CN" sz="2000" i="1" dirty="0">
                            <a:solidFill>
                              <a:srgbClr val="333333"/>
                            </a:solidFill>
                            <a:latin typeface="Cambria Math" panose="02040503050406030204" pitchFamily="18" charset="0"/>
                            <a:ea typeface="等线" panose="02010600030101010101" pitchFamily="2" charset="-122"/>
                          </a:rPr>
                        </m:ctrlPr>
                      </m:sSubPr>
                      <m:e>
                        <m:r>
                          <a:rPr lang="en-US" altLang="zh-CN" sz="2000" i="1" dirty="0">
                            <a:solidFill>
                              <a:srgbClr val="333333"/>
                            </a:solidFill>
                            <a:latin typeface="Cambria Math" panose="02040503050406030204" pitchFamily="18" charset="0"/>
                            <a:ea typeface="等线" panose="02010600030101010101" pitchFamily="2" charset="-122"/>
                          </a:rPr>
                          <m:t>𝑘</m:t>
                        </m:r>
                      </m:e>
                      <m:sub>
                        <m:r>
                          <a:rPr lang="en-US" altLang="zh-CN" sz="2000" i="1" dirty="0">
                            <a:solidFill>
                              <a:srgbClr val="333333"/>
                            </a:solidFill>
                            <a:latin typeface="Cambria Math" panose="02040503050406030204" pitchFamily="18" charset="0"/>
                            <a:ea typeface="等线" panose="02010600030101010101" pitchFamily="2" charset="-122"/>
                          </a:rPr>
                          <m:t>1</m:t>
                        </m:r>
                      </m:sub>
                    </m:sSub>
                  </m:oMath>
                </a14:m>
                <a:r>
                  <a:rPr lang="en-US" altLang="zh-CN" sz="2000" dirty="0" smtClean="0">
                    <a:solidFill>
                      <a:srgbClr val="333333"/>
                    </a:solidFill>
                    <a:latin typeface="等线" panose="02010600030101010101" pitchFamily="2" charset="-122"/>
                    <a:ea typeface="等线" panose="02010600030101010101" pitchFamily="2" charset="-122"/>
                  </a:rPr>
                  <a:t>+</a:t>
                </a:r>
                <a14:m>
                  <m:oMath xmlns:m="http://schemas.openxmlformats.org/officeDocument/2006/math">
                    <m:sSub>
                      <m:sSubPr>
                        <m:ctrlPr>
                          <a:rPr lang="en-US" altLang="zh-CN" sz="2000" i="1" dirty="0">
                            <a:solidFill>
                              <a:srgbClr val="333333"/>
                            </a:solidFill>
                            <a:latin typeface="Cambria Math" panose="02040503050406030204" pitchFamily="18" charset="0"/>
                            <a:ea typeface="等线" panose="02010600030101010101" pitchFamily="2" charset="-122"/>
                          </a:rPr>
                        </m:ctrlPr>
                      </m:sSubPr>
                      <m:e>
                        <m:r>
                          <a:rPr lang="zh-CN" altLang="en-US" sz="2000" i="1" dirty="0">
                            <a:solidFill>
                              <a:srgbClr val="333333"/>
                            </a:solidFill>
                            <a:latin typeface="Cambria Math" panose="02040503050406030204" pitchFamily="18" charset="0"/>
                            <a:ea typeface="等线" panose="02010600030101010101" pitchFamily="2" charset="-122"/>
                          </a:rPr>
                          <m:t>𝛾</m:t>
                        </m:r>
                      </m:e>
                      <m:sub>
                        <m:r>
                          <a:rPr lang="en-US" altLang="zh-CN" sz="2000" b="0" i="1" dirty="0" smtClean="0">
                            <a:solidFill>
                              <a:srgbClr val="333333"/>
                            </a:solidFill>
                            <a:latin typeface="Cambria Math" panose="02040503050406030204" pitchFamily="18" charset="0"/>
                            <a:ea typeface="等线" panose="02010600030101010101" pitchFamily="2" charset="-122"/>
                          </a:rPr>
                          <m:t>2</m:t>
                        </m:r>
                      </m:sub>
                    </m:sSub>
                    <m:sSub>
                      <m:sSubPr>
                        <m:ctrlPr>
                          <a:rPr lang="en-US" altLang="zh-CN" sz="2000" i="1" dirty="0">
                            <a:solidFill>
                              <a:srgbClr val="333333"/>
                            </a:solidFill>
                            <a:latin typeface="Cambria Math" panose="02040503050406030204" pitchFamily="18" charset="0"/>
                            <a:ea typeface="等线" panose="02010600030101010101" pitchFamily="2" charset="-122"/>
                          </a:rPr>
                        </m:ctrlPr>
                      </m:sSubPr>
                      <m:e>
                        <m:r>
                          <a:rPr lang="en-US" altLang="zh-CN" sz="2000" i="1" dirty="0">
                            <a:solidFill>
                              <a:srgbClr val="333333"/>
                            </a:solidFill>
                            <a:latin typeface="Cambria Math" panose="02040503050406030204" pitchFamily="18" charset="0"/>
                            <a:ea typeface="等线" panose="02010600030101010101" pitchFamily="2" charset="-122"/>
                          </a:rPr>
                          <m:t>𝑘</m:t>
                        </m:r>
                      </m:e>
                      <m:sub>
                        <m:r>
                          <a:rPr lang="en-US" altLang="zh-CN" sz="2000" b="0" i="1" dirty="0" smtClean="0">
                            <a:solidFill>
                              <a:srgbClr val="333333"/>
                            </a:solidFill>
                            <a:latin typeface="Cambria Math" panose="02040503050406030204" pitchFamily="18" charset="0"/>
                            <a:ea typeface="等线" panose="02010600030101010101" pitchFamily="2" charset="-122"/>
                          </a:rPr>
                          <m:t>2</m:t>
                        </m:r>
                      </m:sub>
                    </m:sSub>
                  </m:oMath>
                </a14:m>
                <a:r>
                  <a:rPr lang="zh-CN" altLang="zh-CN" sz="2000" dirty="0" smtClean="0">
                    <a:solidFill>
                      <a:srgbClr val="333333"/>
                    </a:solidFill>
                    <a:latin typeface="等线" panose="02010600030101010101" pitchFamily="2" charset="-122"/>
                    <a:ea typeface="等线" panose="02010600030101010101" pitchFamily="2" charset="-122"/>
                  </a:rPr>
                  <a:t>也</a:t>
                </a:r>
                <a:r>
                  <a:rPr lang="zh-CN" altLang="zh-CN" sz="2000" dirty="0">
                    <a:solidFill>
                      <a:srgbClr val="333333"/>
                    </a:solidFill>
                    <a:latin typeface="等线" panose="02010600030101010101" pitchFamily="2" charset="-122"/>
                    <a:ea typeface="等线" panose="02010600030101010101" pitchFamily="2" charset="-122"/>
                  </a:rPr>
                  <a:t>是核函数。</a:t>
                </a:r>
              </a:p>
              <a:p>
                <a:pPr lvl="0" eaLnBrk="0" fontAlgn="base" hangingPunct="0">
                  <a:spcBef>
                    <a:spcPct val="0"/>
                  </a:spcBef>
                  <a:spcAft>
                    <a:spcPct val="0"/>
                  </a:spcAft>
                  <a:buFontTx/>
                  <a:buChar char="•"/>
                </a:pPr>
                <a:r>
                  <a:rPr lang="zh-CN" altLang="zh-CN" sz="2000" dirty="0" smtClean="0">
                    <a:solidFill>
                      <a:srgbClr val="333333"/>
                    </a:solidFill>
                    <a:latin typeface="等线" panose="02010600030101010101" pitchFamily="2" charset="-122"/>
                    <a:ea typeface="等线" panose="02010600030101010101" pitchFamily="2" charset="-122"/>
                  </a:rPr>
                  <a:t>若</a:t>
                </a:r>
                <a14:m>
                  <m:oMath xmlns:m="http://schemas.openxmlformats.org/officeDocument/2006/math">
                    <m:sSub>
                      <m:sSubPr>
                        <m:ctrlPr>
                          <a:rPr lang="en-US" altLang="zh-CN" sz="2000" i="1" dirty="0">
                            <a:solidFill>
                              <a:srgbClr val="333333"/>
                            </a:solidFill>
                            <a:latin typeface="Cambria Math" panose="02040503050406030204" pitchFamily="18" charset="0"/>
                            <a:ea typeface="等线" panose="02010600030101010101" pitchFamily="2" charset="-122"/>
                          </a:rPr>
                        </m:ctrlPr>
                      </m:sSubPr>
                      <m:e>
                        <m:r>
                          <a:rPr lang="en-US" altLang="zh-CN" sz="2000" i="1" dirty="0">
                            <a:solidFill>
                              <a:srgbClr val="333333"/>
                            </a:solidFill>
                            <a:latin typeface="Cambria Math" panose="02040503050406030204" pitchFamily="18" charset="0"/>
                            <a:ea typeface="等线" panose="02010600030101010101" pitchFamily="2" charset="-122"/>
                          </a:rPr>
                          <m:t>𝑘</m:t>
                        </m:r>
                      </m:e>
                      <m:sub>
                        <m:r>
                          <a:rPr lang="en-US" altLang="zh-CN" sz="2000" i="1" dirty="0">
                            <a:solidFill>
                              <a:srgbClr val="333333"/>
                            </a:solidFill>
                            <a:latin typeface="Cambria Math" panose="02040503050406030204" pitchFamily="18" charset="0"/>
                            <a:ea typeface="等线" panose="02010600030101010101" pitchFamily="2" charset="-122"/>
                          </a:rPr>
                          <m:t>1</m:t>
                        </m:r>
                      </m:sub>
                    </m:sSub>
                  </m:oMath>
                </a14:m>
                <a:r>
                  <a:rPr lang="zh-CN" altLang="zh-CN" sz="2000" dirty="0">
                    <a:solidFill>
                      <a:srgbClr val="333333"/>
                    </a:solidFill>
                    <a:latin typeface="等线" panose="02010600030101010101" pitchFamily="2" charset="-122"/>
                    <a:ea typeface="等线" panose="02010600030101010101" pitchFamily="2" charset="-122"/>
                  </a:rPr>
                  <a:t>和 </a:t>
                </a:r>
                <a14:m>
                  <m:oMath xmlns:m="http://schemas.openxmlformats.org/officeDocument/2006/math">
                    <m:sSub>
                      <m:sSubPr>
                        <m:ctrlPr>
                          <a:rPr lang="en-US" altLang="zh-CN" sz="2000" i="1" dirty="0">
                            <a:solidFill>
                              <a:srgbClr val="333333"/>
                            </a:solidFill>
                            <a:latin typeface="Cambria Math" panose="02040503050406030204" pitchFamily="18" charset="0"/>
                            <a:ea typeface="等线" panose="02010600030101010101" pitchFamily="2" charset="-122"/>
                          </a:rPr>
                        </m:ctrlPr>
                      </m:sSubPr>
                      <m:e>
                        <m:r>
                          <a:rPr lang="en-US" altLang="zh-CN" sz="2000" i="1" dirty="0">
                            <a:solidFill>
                              <a:srgbClr val="333333"/>
                            </a:solidFill>
                            <a:latin typeface="Cambria Math" panose="02040503050406030204" pitchFamily="18" charset="0"/>
                            <a:ea typeface="等线" panose="02010600030101010101" pitchFamily="2" charset="-122"/>
                          </a:rPr>
                          <m:t>𝑘</m:t>
                        </m:r>
                      </m:e>
                      <m:sub>
                        <m:r>
                          <a:rPr lang="en-US" altLang="zh-CN" sz="2000" i="1" dirty="0">
                            <a:solidFill>
                              <a:srgbClr val="333333"/>
                            </a:solidFill>
                            <a:latin typeface="Cambria Math" panose="02040503050406030204" pitchFamily="18" charset="0"/>
                            <a:ea typeface="等线" panose="02010600030101010101" pitchFamily="2" charset="-122"/>
                          </a:rPr>
                          <m:t>2</m:t>
                        </m:r>
                      </m:sub>
                    </m:sSub>
                  </m:oMath>
                </a14:m>
                <a:r>
                  <a:rPr lang="zh-CN" altLang="zh-CN" sz="2000" dirty="0">
                    <a:solidFill>
                      <a:srgbClr val="333333"/>
                    </a:solidFill>
                    <a:latin typeface="等线" panose="02010600030101010101" pitchFamily="2" charset="-122"/>
                    <a:ea typeface="等线" panose="02010600030101010101" pitchFamily="2" charset="-122"/>
                  </a:rPr>
                  <a:t>为核函数</a:t>
                </a:r>
                <a:r>
                  <a:rPr kumimoji="0" lang="zh-CN" sz="2000" b="0" i="0" u="none" strike="noStrike" cap="none" normalizeH="0" baseline="0" dirty="0" smtClean="0">
                    <a:ln>
                      <a:noFill/>
                    </a:ln>
                    <a:solidFill>
                      <a:srgbClr val="333333"/>
                    </a:solidFill>
                    <a:effectLst/>
                    <a:latin typeface="等线" panose="02010600030101010101" pitchFamily="2" charset="-122"/>
                    <a:ea typeface="等线" panose="02010600030101010101" pitchFamily="2" charset="-122"/>
                  </a:rPr>
                  <a:t>，则函数的直积</a:t>
                </a:r>
                <a14:m>
                  <m:oMath xmlns:m="http://schemas.openxmlformats.org/officeDocument/2006/math">
                    <m:sSub>
                      <m:sSubPr>
                        <m:ctrlPr>
                          <a:rPr lang="en-US" altLang="zh-CN" sz="2000" i="1" dirty="0">
                            <a:solidFill>
                              <a:srgbClr val="333333"/>
                            </a:solidFill>
                            <a:latin typeface="Cambria Math" panose="02040503050406030204" pitchFamily="18" charset="0"/>
                            <a:ea typeface="等线" panose="02010600030101010101" pitchFamily="2" charset="-122"/>
                          </a:rPr>
                        </m:ctrlPr>
                      </m:sSubPr>
                      <m:e>
                        <m:r>
                          <a:rPr lang="en-US" altLang="zh-CN" sz="2000" i="1" dirty="0">
                            <a:solidFill>
                              <a:srgbClr val="333333"/>
                            </a:solidFill>
                            <a:latin typeface="Cambria Math" panose="02040503050406030204" pitchFamily="18" charset="0"/>
                            <a:ea typeface="等线" panose="02010600030101010101" pitchFamily="2" charset="-122"/>
                          </a:rPr>
                          <m:t>𝑘</m:t>
                        </m:r>
                      </m:e>
                      <m:sub>
                        <m:r>
                          <a:rPr lang="en-US" altLang="zh-CN" sz="2000" i="1" dirty="0" smtClean="0">
                            <a:solidFill>
                              <a:srgbClr val="333333"/>
                            </a:solidFill>
                            <a:latin typeface="Cambria Math" panose="02040503050406030204" pitchFamily="18" charset="0"/>
                            <a:ea typeface="等线" panose="02010600030101010101" pitchFamily="2" charset="-122"/>
                          </a:rPr>
                          <m:t>1</m:t>
                        </m:r>
                      </m:sub>
                    </m:sSub>
                    <m:r>
                      <a:rPr lang="en-US" altLang="zh-CN" sz="2000" i="1" dirty="0" smtClean="0">
                        <a:solidFill>
                          <a:srgbClr val="333333"/>
                        </a:solidFill>
                        <a:latin typeface="Cambria Math" panose="02040503050406030204" pitchFamily="18" charset="0"/>
                        <a:ea typeface="等线" panose="02010600030101010101" pitchFamily="2" charset="-122"/>
                      </a:rPr>
                      <m:t>⨂</m:t>
                    </m:r>
                    <m:sSub>
                      <m:sSubPr>
                        <m:ctrlPr>
                          <a:rPr lang="en-US" altLang="zh-CN" sz="2000" i="1" dirty="0">
                            <a:solidFill>
                              <a:srgbClr val="333333"/>
                            </a:solidFill>
                            <a:latin typeface="Cambria Math" panose="02040503050406030204" pitchFamily="18" charset="0"/>
                            <a:ea typeface="等线" panose="02010600030101010101" pitchFamily="2" charset="-122"/>
                          </a:rPr>
                        </m:ctrlPr>
                      </m:sSubPr>
                      <m:e>
                        <m:r>
                          <a:rPr lang="en-US" altLang="zh-CN" sz="2000" i="1" dirty="0">
                            <a:solidFill>
                              <a:srgbClr val="333333"/>
                            </a:solidFill>
                            <a:latin typeface="Cambria Math" panose="02040503050406030204" pitchFamily="18" charset="0"/>
                            <a:ea typeface="等线" panose="02010600030101010101" pitchFamily="2" charset="-122"/>
                          </a:rPr>
                          <m:t>𝑘</m:t>
                        </m:r>
                      </m:e>
                      <m:sub>
                        <m:r>
                          <a:rPr lang="en-US" altLang="zh-CN" sz="2000" i="1" dirty="0">
                            <a:solidFill>
                              <a:srgbClr val="333333"/>
                            </a:solidFill>
                            <a:latin typeface="Cambria Math" panose="02040503050406030204" pitchFamily="18" charset="0"/>
                            <a:ea typeface="等线" panose="02010600030101010101" pitchFamily="2" charset="-122"/>
                          </a:rPr>
                          <m:t>2</m:t>
                        </m:r>
                      </m:sub>
                    </m:sSub>
                    <m:r>
                      <a:rPr lang="en-US" altLang="zh-CN" sz="2000" b="0" i="0" dirty="0" smtClean="0">
                        <a:solidFill>
                          <a:srgbClr val="333333"/>
                        </a:solidFill>
                        <a:latin typeface="Cambria Math" panose="02040503050406030204" pitchFamily="18" charset="0"/>
                        <a:ea typeface="等线" panose="02010600030101010101" pitchFamily="2" charset="-122"/>
                      </a:rPr>
                      <m:t>=</m:t>
                    </m:r>
                    <m:sSub>
                      <m:sSubPr>
                        <m:ctrlPr>
                          <a:rPr lang="en-US" altLang="zh-CN" sz="2000" i="1" dirty="0">
                            <a:solidFill>
                              <a:srgbClr val="333333"/>
                            </a:solidFill>
                            <a:latin typeface="Cambria Math" panose="02040503050406030204" pitchFamily="18" charset="0"/>
                            <a:ea typeface="等线" panose="02010600030101010101" pitchFamily="2" charset="-122"/>
                          </a:rPr>
                        </m:ctrlPr>
                      </m:sSubPr>
                      <m:e>
                        <m:r>
                          <a:rPr lang="en-US" altLang="zh-CN" sz="2000" i="1" dirty="0">
                            <a:solidFill>
                              <a:srgbClr val="333333"/>
                            </a:solidFill>
                            <a:latin typeface="Cambria Math" panose="02040503050406030204" pitchFamily="18" charset="0"/>
                            <a:ea typeface="等线" panose="02010600030101010101" pitchFamily="2" charset="-122"/>
                          </a:rPr>
                          <m:t>𝑘</m:t>
                        </m:r>
                      </m:e>
                      <m:sub>
                        <m:r>
                          <a:rPr lang="en-US" altLang="zh-CN" sz="2000" i="1" dirty="0">
                            <a:solidFill>
                              <a:srgbClr val="333333"/>
                            </a:solidFill>
                            <a:latin typeface="Cambria Math" panose="02040503050406030204" pitchFamily="18" charset="0"/>
                            <a:ea typeface="等线" panose="02010600030101010101" pitchFamily="2" charset="-122"/>
                          </a:rPr>
                          <m:t>1</m:t>
                        </m:r>
                      </m:sub>
                    </m:sSub>
                    <m:sSub>
                      <m:sSubPr>
                        <m:ctrlPr>
                          <a:rPr lang="en-US" altLang="zh-CN" sz="2000" i="1" dirty="0">
                            <a:solidFill>
                              <a:srgbClr val="333333"/>
                            </a:solidFill>
                            <a:latin typeface="Cambria Math" panose="02040503050406030204" pitchFamily="18" charset="0"/>
                            <a:ea typeface="等线" panose="02010600030101010101" pitchFamily="2" charset="-122"/>
                          </a:rPr>
                        </m:ctrlPr>
                      </m:sSubPr>
                      <m:e>
                        <m:r>
                          <a:rPr lang="en-US" altLang="zh-CN" sz="2000" i="1" dirty="0">
                            <a:solidFill>
                              <a:srgbClr val="333333"/>
                            </a:solidFill>
                            <a:latin typeface="Cambria Math" panose="02040503050406030204" pitchFamily="18" charset="0"/>
                            <a:ea typeface="等线" panose="02010600030101010101" pitchFamily="2" charset="-122"/>
                          </a:rPr>
                          <m:t>𝑘</m:t>
                        </m:r>
                      </m:e>
                      <m:sub>
                        <m:r>
                          <a:rPr lang="en-US" altLang="zh-CN" sz="2000" i="1" dirty="0">
                            <a:solidFill>
                              <a:srgbClr val="333333"/>
                            </a:solidFill>
                            <a:latin typeface="Cambria Math" panose="02040503050406030204" pitchFamily="18" charset="0"/>
                            <a:ea typeface="等线" panose="02010600030101010101" pitchFamily="2" charset="-122"/>
                          </a:rPr>
                          <m:t>2</m:t>
                        </m:r>
                      </m:sub>
                    </m:sSub>
                  </m:oMath>
                </a14:m>
                <a:r>
                  <a:rPr kumimoji="0" lang="zh-CN" sz="2000" b="0" i="0" u="none" strike="noStrike" cap="none" normalizeH="0" baseline="0" dirty="0" smtClean="0">
                    <a:ln>
                      <a:noFill/>
                    </a:ln>
                    <a:solidFill>
                      <a:srgbClr val="333333"/>
                    </a:solidFill>
                    <a:effectLst/>
                    <a:latin typeface="等线" panose="02010600030101010101" pitchFamily="2" charset="-122"/>
                    <a:ea typeface="等线" panose="02010600030101010101" pitchFamily="2" charset="-122"/>
                  </a:rPr>
                  <a:t>也是核函数</a:t>
                </a:r>
                <a:r>
                  <a:rPr kumimoji="0" lang="zh-CN" altLang="en-US" sz="2000" b="0" i="0" u="none" strike="noStrike" cap="none" normalizeH="0" baseline="0" dirty="0" smtClean="0">
                    <a:ln>
                      <a:noFill/>
                    </a:ln>
                    <a:solidFill>
                      <a:srgbClr val="333333"/>
                    </a:solidFill>
                    <a:effectLst/>
                    <a:latin typeface="等线" panose="02010600030101010101" pitchFamily="2" charset="-122"/>
                    <a:ea typeface="等线" panose="02010600030101010101" pitchFamily="2" charset="-122"/>
                  </a:rPr>
                  <a:t>。</a:t>
                </a:r>
                <a:endParaRPr kumimoji="0" lang="zh-CN" sz="2000" b="0" i="0" u="none" strike="noStrike" cap="none" normalizeH="0" baseline="0" dirty="0" smtClean="0">
                  <a:ln>
                    <a:noFill/>
                  </a:ln>
                  <a:solidFill>
                    <a:srgbClr val="333333"/>
                  </a:solidFill>
                  <a:effectLst/>
                  <a:latin typeface="等线" panose="02010600030101010101" pitchFamily="2" charset="-122"/>
                  <a:ea typeface="等线" panose="02010600030101010101" pitchFamily="2" charset="-122"/>
                </a:endParaRPr>
              </a:p>
              <a:p>
                <a:pPr lvl="0" eaLnBrk="0" fontAlgn="base" hangingPunct="0">
                  <a:spcBef>
                    <a:spcPct val="0"/>
                  </a:spcBef>
                  <a:spcAft>
                    <a:spcPct val="0"/>
                  </a:spcAft>
                  <a:buFontTx/>
                  <a:buChar char="•"/>
                </a:pPr>
                <a:r>
                  <a:rPr lang="zh-CN" altLang="zh-CN" sz="2000" dirty="0">
                    <a:solidFill>
                      <a:srgbClr val="333333"/>
                    </a:solidFill>
                    <a:latin typeface="等线" panose="02010600030101010101" pitchFamily="2" charset="-122"/>
                    <a:ea typeface="等线" panose="02010600030101010101" pitchFamily="2" charset="-122"/>
                  </a:rPr>
                  <a:t>若</a:t>
                </a:r>
                <a14:m>
                  <m:oMath xmlns:m="http://schemas.openxmlformats.org/officeDocument/2006/math">
                    <m:sSub>
                      <m:sSubPr>
                        <m:ctrlPr>
                          <a:rPr lang="en-US" altLang="zh-CN" sz="2000" i="1" dirty="0">
                            <a:solidFill>
                              <a:srgbClr val="333333"/>
                            </a:solidFill>
                            <a:latin typeface="Cambria Math" panose="02040503050406030204" pitchFamily="18" charset="0"/>
                            <a:ea typeface="等线" panose="02010600030101010101" pitchFamily="2" charset="-122"/>
                          </a:rPr>
                        </m:ctrlPr>
                      </m:sSubPr>
                      <m:e>
                        <m:r>
                          <a:rPr lang="en-US" altLang="zh-CN" sz="2000" i="1" dirty="0">
                            <a:solidFill>
                              <a:srgbClr val="333333"/>
                            </a:solidFill>
                            <a:latin typeface="Cambria Math" panose="02040503050406030204" pitchFamily="18" charset="0"/>
                            <a:ea typeface="等线" panose="02010600030101010101" pitchFamily="2" charset="-122"/>
                          </a:rPr>
                          <m:t>𝑘</m:t>
                        </m:r>
                      </m:e>
                      <m:sub>
                        <m:r>
                          <a:rPr lang="en-US" altLang="zh-CN" sz="2000" i="1" dirty="0">
                            <a:solidFill>
                              <a:srgbClr val="333333"/>
                            </a:solidFill>
                            <a:latin typeface="Cambria Math" panose="02040503050406030204" pitchFamily="18" charset="0"/>
                            <a:ea typeface="等线" panose="02010600030101010101" pitchFamily="2" charset="-122"/>
                          </a:rPr>
                          <m:t>1</m:t>
                        </m:r>
                      </m:sub>
                    </m:sSub>
                  </m:oMath>
                </a14:m>
                <a:r>
                  <a:rPr lang="zh-CN" altLang="zh-CN" sz="2000" dirty="0">
                    <a:solidFill>
                      <a:srgbClr val="333333"/>
                    </a:solidFill>
                    <a:latin typeface="等线" panose="02010600030101010101" pitchFamily="2" charset="-122"/>
                    <a:ea typeface="等线" panose="02010600030101010101" pitchFamily="2" charset="-122"/>
                  </a:rPr>
                  <a:t>和 </a:t>
                </a:r>
                <a14:m>
                  <m:oMath xmlns:m="http://schemas.openxmlformats.org/officeDocument/2006/math">
                    <m:sSub>
                      <m:sSubPr>
                        <m:ctrlPr>
                          <a:rPr lang="en-US" altLang="zh-CN" sz="2000" i="1" dirty="0">
                            <a:solidFill>
                              <a:srgbClr val="333333"/>
                            </a:solidFill>
                            <a:latin typeface="Cambria Math" panose="02040503050406030204" pitchFamily="18" charset="0"/>
                            <a:ea typeface="等线" panose="02010600030101010101" pitchFamily="2" charset="-122"/>
                          </a:rPr>
                        </m:ctrlPr>
                      </m:sSubPr>
                      <m:e>
                        <m:r>
                          <a:rPr lang="en-US" altLang="zh-CN" sz="2000" i="1" dirty="0">
                            <a:solidFill>
                              <a:srgbClr val="333333"/>
                            </a:solidFill>
                            <a:latin typeface="Cambria Math" panose="02040503050406030204" pitchFamily="18" charset="0"/>
                            <a:ea typeface="等线" panose="02010600030101010101" pitchFamily="2" charset="-122"/>
                          </a:rPr>
                          <m:t>𝑘</m:t>
                        </m:r>
                      </m:e>
                      <m:sub>
                        <m:r>
                          <a:rPr lang="en-US" altLang="zh-CN" sz="2000" i="1" dirty="0">
                            <a:solidFill>
                              <a:srgbClr val="333333"/>
                            </a:solidFill>
                            <a:latin typeface="Cambria Math" panose="02040503050406030204" pitchFamily="18" charset="0"/>
                            <a:ea typeface="等线" panose="02010600030101010101" pitchFamily="2" charset="-122"/>
                          </a:rPr>
                          <m:t>2</m:t>
                        </m:r>
                      </m:sub>
                    </m:sSub>
                  </m:oMath>
                </a14:m>
                <a:r>
                  <a:rPr lang="zh-CN" altLang="zh-CN" sz="2000" dirty="0">
                    <a:solidFill>
                      <a:srgbClr val="333333"/>
                    </a:solidFill>
                    <a:latin typeface="等线" panose="02010600030101010101" pitchFamily="2" charset="-122"/>
                    <a:ea typeface="等线" panose="02010600030101010101" pitchFamily="2" charset="-122"/>
                  </a:rPr>
                  <a:t>为核函数，</a:t>
                </a:r>
                <a:r>
                  <a:rPr kumimoji="0" lang="zh-CN" sz="2000" b="0" i="0" u="none" strike="noStrike" cap="none" normalizeH="0" baseline="0" dirty="0" smtClean="0">
                    <a:ln>
                      <a:noFill/>
                    </a:ln>
                    <a:solidFill>
                      <a:srgbClr val="333333"/>
                    </a:solidFill>
                    <a:effectLst/>
                    <a:latin typeface="等线" panose="02010600030101010101" pitchFamily="2" charset="-122"/>
                    <a:ea typeface="等线" panose="02010600030101010101" pitchFamily="2" charset="-122"/>
                  </a:rPr>
                  <a:t>则对于任意函数</a:t>
                </a:r>
                <a14:m>
                  <m:oMath xmlns:m="http://schemas.openxmlformats.org/officeDocument/2006/math">
                    <m:r>
                      <a:rPr kumimoji="0" lang="en-US" altLang="zh-CN" sz="2000" b="0" i="1" u="none" strike="noStrike" cap="none" normalizeH="0" baseline="0" dirty="0" smtClean="0">
                        <a:ln>
                          <a:noFill/>
                        </a:ln>
                        <a:solidFill>
                          <a:srgbClr val="333333"/>
                        </a:solidFill>
                        <a:effectLst/>
                        <a:latin typeface="Cambria Math" panose="02040503050406030204" pitchFamily="18" charset="0"/>
                        <a:ea typeface="等线" panose="02010600030101010101" pitchFamily="2" charset="-122"/>
                      </a:rPr>
                      <m:t>𝑔</m:t>
                    </m:r>
                    <m:r>
                      <a:rPr kumimoji="0" lang="en-US" altLang="zh-CN" sz="2000" b="0" i="0" u="none" strike="noStrike" cap="none" normalizeH="0" baseline="0" dirty="0" smtClean="0">
                        <a:ln>
                          <a:noFill/>
                        </a:ln>
                        <a:solidFill>
                          <a:srgbClr val="333333"/>
                        </a:solidFill>
                        <a:effectLst/>
                        <a:latin typeface="Cambria Math" panose="02040503050406030204" pitchFamily="18" charset="0"/>
                        <a:ea typeface="等线" panose="02010600030101010101" pitchFamily="2" charset="-122"/>
                      </a:rPr>
                      <m:t>(</m:t>
                    </m:r>
                    <m:r>
                      <m:rPr>
                        <m:sty m:val="p"/>
                      </m:rPr>
                      <a:rPr kumimoji="0" lang="en-US" altLang="zh-CN" sz="2000" b="0" i="0" u="none" strike="noStrike" cap="none" normalizeH="0" baseline="0" dirty="0" smtClean="0">
                        <a:ln>
                          <a:noFill/>
                        </a:ln>
                        <a:solidFill>
                          <a:srgbClr val="333333"/>
                        </a:solidFill>
                        <a:effectLst/>
                        <a:latin typeface="Cambria Math" panose="02040503050406030204" pitchFamily="18" charset="0"/>
                        <a:ea typeface="等线" panose="02010600030101010101" pitchFamily="2" charset="-122"/>
                      </a:rPr>
                      <m:t>x</m:t>
                    </m:r>
                    <m:r>
                      <a:rPr kumimoji="0" lang="en-US" altLang="zh-CN" sz="2000" b="0" i="1" u="none" strike="noStrike" cap="none" normalizeH="0" baseline="0" dirty="0" smtClean="0">
                        <a:ln>
                          <a:noFill/>
                        </a:ln>
                        <a:solidFill>
                          <a:srgbClr val="333333"/>
                        </a:solidFill>
                        <a:effectLst/>
                        <a:latin typeface="Cambria Math" panose="02040503050406030204" pitchFamily="18" charset="0"/>
                        <a:ea typeface="等线" panose="02010600030101010101" pitchFamily="2" charset="-122"/>
                      </a:rPr>
                      <m:t>),</m:t>
                    </m:r>
                    <m:r>
                      <a:rPr kumimoji="0" lang="en-US" altLang="zh-CN" sz="2000" b="0" i="1" u="none" strike="noStrike" cap="none" normalizeH="0" baseline="0" dirty="0" smtClean="0">
                        <a:ln>
                          <a:noFill/>
                        </a:ln>
                        <a:solidFill>
                          <a:srgbClr val="333333"/>
                        </a:solidFill>
                        <a:effectLst/>
                        <a:latin typeface="Cambria Math" panose="02040503050406030204" pitchFamily="18" charset="0"/>
                        <a:ea typeface="等线" panose="02010600030101010101" pitchFamily="2" charset="-122"/>
                      </a:rPr>
                      <m:t>𝑘</m:t>
                    </m:r>
                    <m:r>
                      <a:rPr kumimoji="0" lang="en-US" altLang="zh-CN" sz="2000" b="0" i="1" u="none" strike="noStrike" cap="none" normalizeH="0" baseline="0" dirty="0" smtClean="0">
                        <a:ln>
                          <a:noFill/>
                        </a:ln>
                        <a:solidFill>
                          <a:srgbClr val="333333"/>
                        </a:solidFill>
                        <a:effectLst/>
                        <a:latin typeface="Cambria Math" panose="02040503050406030204" pitchFamily="18" charset="0"/>
                        <a:ea typeface="等线" panose="02010600030101010101" pitchFamily="2" charset="-122"/>
                      </a:rPr>
                      <m:t>(</m:t>
                    </m:r>
                    <m:sSub>
                      <m:sSubPr>
                        <m:ctrlPr>
                          <a:rPr kumimoji="0" lang="en-US" altLang="zh-CN" sz="2000" b="0" i="1" u="none" strike="noStrike" cap="none" normalizeH="0" baseline="0" dirty="0" smtClean="0">
                            <a:ln>
                              <a:noFill/>
                            </a:ln>
                            <a:solidFill>
                              <a:srgbClr val="333333"/>
                            </a:solidFill>
                            <a:effectLst/>
                            <a:latin typeface="Cambria Math" panose="02040503050406030204" pitchFamily="18" charset="0"/>
                            <a:ea typeface="等线" panose="02010600030101010101" pitchFamily="2" charset="-122"/>
                          </a:rPr>
                        </m:ctrlPr>
                      </m:sSubPr>
                      <m:e>
                        <m:r>
                          <a:rPr lang="en-US" altLang="zh-CN" sz="2000" i="1" dirty="0">
                            <a:solidFill>
                              <a:srgbClr val="333333"/>
                            </a:solidFill>
                            <a:latin typeface="Cambria Math" panose="02040503050406030204" pitchFamily="18" charset="0"/>
                            <a:ea typeface="等线" panose="02010600030101010101" pitchFamily="2" charset="-122"/>
                          </a:rPr>
                          <m:t>𝑥</m:t>
                        </m:r>
                      </m:e>
                      <m:sub>
                        <m:r>
                          <a:rPr kumimoji="0" lang="en-US" altLang="zh-CN" sz="2000" b="0" i="1" u="none" strike="noStrike" cap="none" normalizeH="0" baseline="0" dirty="0" smtClean="0">
                            <a:ln>
                              <a:noFill/>
                            </a:ln>
                            <a:solidFill>
                              <a:srgbClr val="333333"/>
                            </a:solidFill>
                            <a:effectLst/>
                            <a:latin typeface="Cambria Math" panose="02040503050406030204" pitchFamily="18" charset="0"/>
                            <a:ea typeface="等线" panose="02010600030101010101" pitchFamily="2" charset="-122"/>
                          </a:rPr>
                          <m:t>1</m:t>
                        </m:r>
                      </m:sub>
                    </m:sSub>
                    <m:r>
                      <a:rPr kumimoji="0" lang="en-US" altLang="zh-CN" sz="2000" b="0" i="1" u="none" strike="noStrike" cap="none" normalizeH="0" baseline="0" dirty="0" smtClean="0">
                        <a:ln>
                          <a:noFill/>
                        </a:ln>
                        <a:solidFill>
                          <a:srgbClr val="333333"/>
                        </a:solidFill>
                        <a:effectLst/>
                        <a:latin typeface="Cambria Math" panose="02040503050406030204" pitchFamily="18" charset="0"/>
                        <a:ea typeface="等线" panose="02010600030101010101" pitchFamily="2" charset="-122"/>
                      </a:rPr>
                      <m:t>,</m:t>
                    </m:r>
                    <m:r>
                      <a:rPr lang="en-US" altLang="zh-CN" sz="2000" i="1" dirty="0" smtClean="0">
                        <a:solidFill>
                          <a:srgbClr val="333333"/>
                        </a:solidFill>
                        <a:latin typeface="Cambria Math" panose="02040503050406030204" pitchFamily="18" charset="0"/>
                        <a:ea typeface="等线" panose="02010600030101010101" pitchFamily="2" charset="-122"/>
                      </a:rPr>
                      <m:t> </m:t>
                    </m:r>
                    <m:sSub>
                      <m:sSubPr>
                        <m:ctrlPr>
                          <a:rPr lang="en-US" altLang="zh-CN" sz="2000" i="1" dirty="0" smtClean="0">
                            <a:solidFill>
                              <a:srgbClr val="333333"/>
                            </a:solidFill>
                            <a:latin typeface="Cambria Math" panose="02040503050406030204" pitchFamily="18" charset="0"/>
                            <a:ea typeface="等线" panose="02010600030101010101" pitchFamily="2" charset="-122"/>
                          </a:rPr>
                        </m:ctrlPr>
                      </m:sSubPr>
                      <m:e>
                        <m:r>
                          <a:rPr lang="en-US" altLang="zh-CN" sz="2000" i="1" dirty="0">
                            <a:solidFill>
                              <a:srgbClr val="333333"/>
                            </a:solidFill>
                            <a:latin typeface="Cambria Math" panose="02040503050406030204" pitchFamily="18" charset="0"/>
                            <a:ea typeface="等线" panose="02010600030101010101" pitchFamily="2" charset="-122"/>
                          </a:rPr>
                          <m:t>𝑥</m:t>
                        </m:r>
                      </m:e>
                      <m:sub>
                        <m:r>
                          <a:rPr lang="en-US" altLang="zh-CN" sz="2000" b="0" i="1" dirty="0" smtClean="0">
                            <a:solidFill>
                              <a:srgbClr val="333333"/>
                            </a:solidFill>
                            <a:latin typeface="Cambria Math" panose="02040503050406030204" pitchFamily="18" charset="0"/>
                            <a:ea typeface="等线" panose="02010600030101010101" pitchFamily="2" charset="-122"/>
                          </a:rPr>
                          <m:t>2</m:t>
                        </m:r>
                      </m:sub>
                    </m:sSub>
                    <m:r>
                      <a:rPr kumimoji="0" lang="en-US" altLang="zh-CN" sz="2000" b="0" i="1" u="none" strike="noStrike" cap="none" normalizeH="0" baseline="0" dirty="0" smtClean="0">
                        <a:ln>
                          <a:noFill/>
                        </a:ln>
                        <a:solidFill>
                          <a:srgbClr val="333333"/>
                        </a:solidFill>
                        <a:effectLst/>
                        <a:latin typeface="Cambria Math" panose="02040503050406030204" pitchFamily="18" charset="0"/>
                        <a:ea typeface="等线" panose="02010600030101010101" pitchFamily="2" charset="-122"/>
                      </a:rPr>
                      <m:t>)=</m:t>
                    </m:r>
                    <m:r>
                      <a:rPr kumimoji="0" lang="en-US" altLang="zh-CN" sz="2000" b="0" i="1" u="none" strike="noStrike" cap="none" normalizeH="0" baseline="0" dirty="0" smtClean="0">
                        <a:ln>
                          <a:noFill/>
                        </a:ln>
                        <a:solidFill>
                          <a:srgbClr val="333333"/>
                        </a:solidFill>
                        <a:effectLst/>
                        <a:latin typeface="Cambria Math" panose="02040503050406030204" pitchFamily="18" charset="0"/>
                        <a:ea typeface="等线" panose="02010600030101010101" pitchFamily="2" charset="-122"/>
                      </a:rPr>
                      <m:t>𝑔</m:t>
                    </m:r>
                    <m:r>
                      <a:rPr kumimoji="0" lang="en-US" altLang="zh-CN" sz="2000" b="0" i="1" u="none" strike="noStrike" cap="none" normalizeH="0" baseline="0" dirty="0" smtClean="0">
                        <a:ln>
                          <a:noFill/>
                        </a:ln>
                        <a:solidFill>
                          <a:srgbClr val="333333"/>
                        </a:solidFill>
                        <a:effectLst/>
                        <a:latin typeface="Cambria Math" panose="02040503050406030204" pitchFamily="18" charset="0"/>
                        <a:ea typeface="等线" panose="02010600030101010101" pitchFamily="2" charset="-122"/>
                      </a:rPr>
                      <m:t>(</m:t>
                    </m:r>
                    <m:sSub>
                      <m:sSubPr>
                        <m:ctrlPr>
                          <a:rPr kumimoji="0" lang="en-US" altLang="zh-CN" sz="2000" b="0" i="1" u="none" strike="noStrike" cap="none" normalizeH="0" baseline="0" dirty="0" smtClean="0">
                            <a:ln>
                              <a:noFill/>
                            </a:ln>
                            <a:solidFill>
                              <a:srgbClr val="333333"/>
                            </a:solidFill>
                            <a:effectLst/>
                            <a:latin typeface="Cambria Math" panose="02040503050406030204" pitchFamily="18" charset="0"/>
                            <a:ea typeface="等线" panose="02010600030101010101" pitchFamily="2" charset="-122"/>
                          </a:rPr>
                        </m:ctrlPr>
                      </m:sSubPr>
                      <m:e>
                        <m:r>
                          <a:rPr lang="en-US" altLang="zh-CN" sz="2000" i="1" dirty="0">
                            <a:solidFill>
                              <a:srgbClr val="333333"/>
                            </a:solidFill>
                            <a:latin typeface="Cambria Math" panose="02040503050406030204" pitchFamily="18" charset="0"/>
                            <a:ea typeface="等线" panose="02010600030101010101" pitchFamily="2" charset="-122"/>
                          </a:rPr>
                          <m:t>𝑥</m:t>
                        </m:r>
                      </m:e>
                      <m:sub>
                        <m:r>
                          <a:rPr kumimoji="0" lang="en-US" altLang="zh-CN" sz="2000" b="0" i="1" u="none" strike="noStrike" cap="none" normalizeH="0" baseline="0" dirty="0" smtClean="0">
                            <a:ln>
                              <a:noFill/>
                            </a:ln>
                            <a:solidFill>
                              <a:srgbClr val="333333"/>
                            </a:solidFill>
                            <a:effectLst/>
                            <a:latin typeface="Cambria Math" panose="02040503050406030204" pitchFamily="18" charset="0"/>
                            <a:ea typeface="等线" panose="02010600030101010101" pitchFamily="2" charset="-122"/>
                          </a:rPr>
                          <m:t>1</m:t>
                        </m:r>
                      </m:sub>
                    </m:sSub>
                    <m:r>
                      <a:rPr kumimoji="0" lang="en-US" altLang="zh-CN" sz="2000" b="0" i="1" u="none" strike="noStrike" cap="none" normalizeH="0" baseline="0" dirty="0" smtClean="0">
                        <a:ln>
                          <a:noFill/>
                        </a:ln>
                        <a:solidFill>
                          <a:srgbClr val="333333"/>
                        </a:solidFill>
                        <a:effectLst/>
                        <a:latin typeface="Cambria Math" panose="02040503050406030204" pitchFamily="18" charset="0"/>
                        <a:ea typeface="等线" panose="02010600030101010101" pitchFamily="2" charset="-122"/>
                      </a:rPr>
                      <m:t>)</m:t>
                    </m:r>
                    <m:sSub>
                      <m:sSubPr>
                        <m:ctrlPr>
                          <a:rPr kumimoji="0" lang="en-US" altLang="zh-CN" sz="2000" b="0" i="1" u="none" strike="noStrike" cap="none" normalizeH="0" baseline="0" dirty="0" smtClean="0">
                            <a:ln>
                              <a:noFill/>
                            </a:ln>
                            <a:solidFill>
                              <a:srgbClr val="333333"/>
                            </a:solidFill>
                            <a:effectLst/>
                            <a:latin typeface="Cambria Math" panose="02040503050406030204" pitchFamily="18" charset="0"/>
                            <a:ea typeface="等线" panose="02010600030101010101" pitchFamily="2" charset="-122"/>
                          </a:rPr>
                        </m:ctrlPr>
                      </m:sSubPr>
                      <m:e>
                        <m:r>
                          <a:rPr lang="en-US" altLang="zh-CN" sz="2000" i="1" dirty="0">
                            <a:solidFill>
                              <a:srgbClr val="333333"/>
                            </a:solidFill>
                            <a:latin typeface="Cambria Math" panose="02040503050406030204" pitchFamily="18" charset="0"/>
                            <a:ea typeface="等线" panose="02010600030101010101" pitchFamily="2" charset="-122"/>
                          </a:rPr>
                          <m:t>𝑘</m:t>
                        </m:r>
                      </m:e>
                      <m:sub>
                        <m:r>
                          <a:rPr kumimoji="0" lang="en-US" altLang="zh-CN" sz="2000" b="0" i="1" u="none" strike="noStrike" cap="none" normalizeH="0" baseline="0" dirty="0" smtClean="0">
                            <a:ln>
                              <a:noFill/>
                            </a:ln>
                            <a:solidFill>
                              <a:srgbClr val="333333"/>
                            </a:solidFill>
                            <a:effectLst/>
                            <a:latin typeface="Cambria Math" panose="02040503050406030204" pitchFamily="18" charset="0"/>
                            <a:ea typeface="等线" panose="02010600030101010101" pitchFamily="2" charset="-122"/>
                          </a:rPr>
                          <m:t>1</m:t>
                        </m:r>
                      </m:sub>
                    </m:sSub>
                    <m:r>
                      <a:rPr kumimoji="0" lang="en-US" altLang="zh-CN" sz="2000" b="0" i="1" u="none" strike="noStrike" cap="none" normalizeH="0" baseline="0" dirty="0" smtClean="0">
                        <a:ln>
                          <a:noFill/>
                        </a:ln>
                        <a:solidFill>
                          <a:srgbClr val="333333"/>
                        </a:solidFill>
                        <a:effectLst/>
                        <a:latin typeface="Cambria Math" panose="02040503050406030204" pitchFamily="18" charset="0"/>
                        <a:ea typeface="等线" panose="02010600030101010101" pitchFamily="2" charset="-122"/>
                      </a:rPr>
                      <m:t>(</m:t>
                    </m:r>
                    <m:sSub>
                      <m:sSubPr>
                        <m:ctrlPr>
                          <a:rPr lang="en-US" altLang="zh-CN" sz="2000" i="1" dirty="0">
                            <a:solidFill>
                              <a:srgbClr val="333333"/>
                            </a:solidFill>
                            <a:latin typeface="Cambria Math" panose="02040503050406030204" pitchFamily="18" charset="0"/>
                            <a:ea typeface="等线" panose="02010600030101010101" pitchFamily="2" charset="-122"/>
                          </a:rPr>
                        </m:ctrlPr>
                      </m:sSubPr>
                      <m:e>
                        <m:r>
                          <a:rPr lang="en-US" altLang="zh-CN" sz="2000" i="1" dirty="0">
                            <a:solidFill>
                              <a:srgbClr val="333333"/>
                            </a:solidFill>
                            <a:latin typeface="Cambria Math" panose="02040503050406030204" pitchFamily="18" charset="0"/>
                            <a:ea typeface="等线" panose="02010600030101010101" pitchFamily="2" charset="-122"/>
                          </a:rPr>
                          <m:t>𝑥</m:t>
                        </m:r>
                      </m:e>
                      <m:sub>
                        <m:r>
                          <a:rPr lang="en-US" altLang="zh-CN" sz="2000" i="1" dirty="0">
                            <a:solidFill>
                              <a:srgbClr val="333333"/>
                            </a:solidFill>
                            <a:latin typeface="Cambria Math" panose="02040503050406030204" pitchFamily="18" charset="0"/>
                            <a:ea typeface="等线" panose="02010600030101010101" pitchFamily="2" charset="-122"/>
                          </a:rPr>
                          <m:t>1</m:t>
                        </m:r>
                      </m:sub>
                    </m:sSub>
                    <m:r>
                      <a:rPr kumimoji="0" lang="en-US" altLang="zh-CN" sz="2000" b="0" i="1" u="none" strike="noStrike" cap="none" normalizeH="0" baseline="0" dirty="0" smtClean="0">
                        <a:ln>
                          <a:noFill/>
                        </a:ln>
                        <a:solidFill>
                          <a:srgbClr val="333333"/>
                        </a:solidFill>
                        <a:effectLst/>
                        <a:latin typeface="Cambria Math" panose="02040503050406030204" pitchFamily="18" charset="0"/>
                        <a:ea typeface="等线" panose="02010600030101010101" pitchFamily="2" charset="-122"/>
                      </a:rPr>
                      <m:t>,</m:t>
                    </m:r>
                    <m:sSub>
                      <m:sSubPr>
                        <m:ctrlPr>
                          <a:rPr lang="en-US" altLang="zh-CN" sz="2000" i="1" dirty="0">
                            <a:solidFill>
                              <a:srgbClr val="333333"/>
                            </a:solidFill>
                            <a:latin typeface="Cambria Math" panose="02040503050406030204" pitchFamily="18" charset="0"/>
                            <a:ea typeface="等线" panose="02010600030101010101" pitchFamily="2" charset="-122"/>
                          </a:rPr>
                        </m:ctrlPr>
                      </m:sSubPr>
                      <m:e>
                        <m:r>
                          <a:rPr lang="en-US" altLang="zh-CN" sz="2000" i="1" dirty="0">
                            <a:solidFill>
                              <a:srgbClr val="333333"/>
                            </a:solidFill>
                            <a:latin typeface="Cambria Math" panose="02040503050406030204" pitchFamily="18" charset="0"/>
                            <a:ea typeface="等线" panose="02010600030101010101" pitchFamily="2" charset="-122"/>
                          </a:rPr>
                          <m:t>𝑥</m:t>
                        </m:r>
                      </m:e>
                      <m:sub>
                        <m:r>
                          <a:rPr lang="en-US" altLang="zh-CN" sz="2000" b="0" i="1" dirty="0" smtClean="0">
                            <a:solidFill>
                              <a:srgbClr val="333333"/>
                            </a:solidFill>
                            <a:latin typeface="Cambria Math" panose="02040503050406030204" pitchFamily="18" charset="0"/>
                            <a:ea typeface="等线" panose="02010600030101010101" pitchFamily="2" charset="-122"/>
                          </a:rPr>
                          <m:t>2</m:t>
                        </m:r>
                      </m:sub>
                    </m:sSub>
                    <m:r>
                      <a:rPr kumimoji="0" lang="en-US" altLang="zh-CN" sz="2000" b="0" i="1" u="none" strike="noStrike" cap="none" normalizeH="0" baseline="0" dirty="0" smtClean="0">
                        <a:ln>
                          <a:noFill/>
                        </a:ln>
                        <a:solidFill>
                          <a:srgbClr val="333333"/>
                        </a:solidFill>
                        <a:effectLst/>
                        <a:latin typeface="Cambria Math" panose="02040503050406030204" pitchFamily="18" charset="0"/>
                        <a:ea typeface="等线" panose="02010600030101010101" pitchFamily="2" charset="-122"/>
                      </a:rPr>
                      <m:t>)</m:t>
                    </m:r>
                    <m:r>
                      <a:rPr kumimoji="0" lang="en-US" altLang="zh-CN" sz="2000" b="0" i="1" u="none" strike="noStrike" cap="none" normalizeH="0" baseline="0" dirty="0" smtClean="0">
                        <a:ln>
                          <a:noFill/>
                        </a:ln>
                        <a:solidFill>
                          <a:srgbClr val="333333"/>
                        </a:solidFill>
                        <a:effectLst/>
                        <a:latin typeface="Cambria Math" panose="02040503050406030204" pitchFamily="18" charset="0"/>
                        <a:ea typeface="等线" panose="02010600030101010101" pitchFamily="2" charset="-122"/>
                      </a:rPr>
                      <m:t>𝑔</m:t>
                    </m:r>
                    <m:r>
                      <a:rPr kumimoji="0" lang="en-US" altLang="zh-CN" sz="2000" b="0" i="1" u="none" strike="noStrike" cap="none" normalizeH="0" baseline="0" dirty="0" smtClean="0">
                        <a:ln>
                          <a:noFill/>
                        </a:ln>
                        <a:solidFill>
                          <a:srgbClr val="333333"/>
                        </a:solidFill>
                        <a:effectLst/>
                        <a:latin typeface="Cambria Math" panose="02040503050406030204" pitchFamily="18" charset="0"/>
                        <a:ea typeface="等线" panose="02010600030101010101" pitchFamily="2" charset="-122"/>
                      </a:rPr>
                      <m:t>(</m:t>
                    </m:r>
                    <m:sSub>
                      <m:sSubPr>
                        <m:ctrlPr>
                          <a:rPr lang="en-US" altLang="zh-CN" sz="2000" i="1" dirty="0">
                            <a:solidFill>
                              <a:srgbClr val="333333"/>
                            </a:solidFill>
                            <a:latin typeface="Cambria Math" panose="02040503050406030204" pitchFamily="18" charset="0"/>
                            <a:ea typeface="等线" panose="02010600030101010101" pitchFamily="2" charset="-122"/>
                          </a:rPr>
                        </m:ctrlPr>
                      </m:sSubPr>
                      <m:e>
                        <m:r>
                          <a:rPr lang="en-US" altLang="zh-CN" sz="2000" i="1" dirty="0">
                            <a:solidFill>
                              <a:srgbClr val="333333"/>
                            </a:solidFill>
                            <a:latin typeface="Cambria Math" panose="02040503050406030204" pitchFamily="18" charset="0"/>
                            <a:ea typeface="等线" panose="02010600030101010101" pitchFamily="2" charset="-122"/>
                          </a:rPr>
                          <m:t>𝑥</m:t>
                        </m:r>
                      </m:e>
                      <m:sub>
                        <m:r>
                          <a:rPr lang="en-US" altLang="zh-CN" sz="2000" b="0" i="1" dirty="0" smtClean="0">
                            <a:solidFill>
                              <a:srgbClr val="333333"/>
                            </a:solidFill>
                            <a:latin typeface="Cambria Math" panose="02040503050406030204" pitchFamily="18" charset="0"/>
                            <a:ea typeface="等线" panose="02010600030101010101" pitchFamily="2" charset="-122"/>
                          </a:rPr>
                          <m:t>2</m:t>
                        </m:r>
                      </m:sub>
                    </m:sSub>
                    <m:r>
                      <a:rPr kumimoji="0" lang="en-US" altLang="zh-CN" sz="2000" b="0" i="1" u="none" strike="noStrike" cap="none" normalizeH="0" baseline="0" dirty="0" smtClean="0">
                        <a:ln>
                          <a:noFill/>
                        </a:ln>
                        <a:solidFill>
                          <a:srgbClr val="333333"/>
                        </a:solidFill>
                        <a:effectLst/>
                        <a:latin typeface="Cambria Math" panose="02040503050406030204" pitchFamily="18" charset="0"/>
                        <a:ea typeface="等线" panose="02010600030101010101" pitchFamily="2" charset="-122"/>
                      </a:rPr>
                      <m:t>)</m:t>
                    </m:r>
                  </m:oMath>
                </a14:m>
                <a:r>
                  <a:rPr kumimoji="0" lang="zh-CN" sz="2000" b="0" i="0" u="none" strike="noStrike" cap="none" normalizeH="0" baseline="0" dirty="0" smtClean="0">
                    <a:ln>
                      <a:noFill/>
                    </a:ln>
                    <a:solidFill>
                      <a:srgbClr val="333333"/>
                    </a:solidFill>
                    <a:effectLst/>
                    <a:latin typeface="等线" panose="02010600030101010101" pitchFamily="2" charset="-122"/>
                    <a:ea typeface="等线" panose="02010600030101010101" pitchFamily="2" charset="-122"/>
                  </a:rPr>
                  <a:t>也是核函数</a:t>
                </a:r>
                <a:r>
                  <a:rPr lang="zh-CN" altLang="en-US" sz="2000" dirty="0">
                    <a:solidFill>
                      <a:srgbClr val="333333"/>
                    </a:solidFill>
                    <a:latin typeface="等线" panose="02010600030101010101" pitchFamily="2" charset="-122"/>
                    <a:ea typeface="等线" panose="02010600030101010101" pitchFamily="2" charset="-122"/>
                  </a:rPr>
                  <a:t>。</a:t>
                </a:r>
                <a:endParaRPr kumimoji="0" lang="zh-CN" sz="2000" b="0" i="0" u="none" strike="noStrike" cap="none" normalizeH="0" baseline="0" dirty="0" smtClean="0">
                  <a:ln>
                    <a:noFill/>
                  </a:ln>
                  <a:solidFill>
                    <a:srgbClr val="333333"/>
                  </a:solidFill>
                  <a:effectLst/>
                  <a:latin typeface="等线" panose="02010600030101010101" pitchFamily="2" charset="-122"/>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2000" b="0" i="0" u="none" strike="noStrike" cap="none" normalizeH="0" baseline="0" dirty="0" smtClean="0">
                  <a:ln>
                    <a:noFill/>
                  </a:ln>
                  <a:solidFill>
                    <a:srgbClr val="333333"/>
                  </a:solidFill>
                  <a:effectLst/>
                  <a:latin typeface="等线" panose="02010600030101010101" pitchFamily="2" charset="-122"/>
                  <a:ea typeface="等线" panose="02010600030101010101" pitchFamily="2" charset="-122"/>
                </a:endParaRPr>
              </a:p>
            </p:txBody>
          </p:sp>
        </mc:Choice>
        <mc:Fallback xmlns="">
          <p:sp>
            <p:nvSpPr>
              <p:cNvPr id="10" name="Rectangle 1"/>
              <p:cNvSpPr>
                <a:spLocks noRot="1" noChangeAspect="1" noMove="1" noResize="1" noEditPoints="1" noAdjustHandles="1" noChangeArrowheads="1" noChangeShapeType="1" noTextEdit="1"/>
              </p:cNvSpPr>
              <p:nvPr/>
            </p:nvSpPr>
            <p:spPr bwMode="auto">
              <a:xfrm>
                <a:off x="1180871" y="4756614"/>
                <a:ext cx="10094174" cy="1508105"/>
              </a:xfrm>
              <a:prstGeom prst="rect">
                <a:avLst/>
              </a:prstGeom>
              <a:blipFill rotWithShape="0">
                <a:blip r:embed="rId4"/>
                <a:stretch>
                  <a:fillRect l="-1389"/>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1" name="AutoShape 2" descr="\kappa_1"/>
          <p:cNvSpPr>
            <a:spLocks noChangeAspect="1" noChangeArrowheads="1"/>
          </p:cNvSpPr>
          <p:nvPr/>
        </p:nvSpPr>
        <p:spPr bwMode="auto">
          <a:xfrm>
            <a:off x="1460726" y="493281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3" descr="\kappa_2"/>
          <p:cNvSpPr>
            <a:spLocks noChangeAspect="1" noChangeArrowheads="1"/>
          </p:cNvSpPr>
          <p:nvPr/>
        </p:nvSpPr>
        <p:spPr bwMode="auto">
          <a:xfrm>
            <a:off x="2010001" y="493281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4" descr="\gamma_1,\gamma_2"/>
          <p:cNvSpPr>
            <a:spLocks noChangeAspect="1" noChangeArrowheads="1"/>
          </p:cNvSpPr>
          <p:nvPr/>
        </p:nvSpPr>
        <p:spPr bwMode="auto">
          <a:xfrm>
            <a:off x="4095976" y="493281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5" descr="\gamma_1\kappa_1+\gamma_2\kappa_2"/>
          <p:cNvSpPr>
            <a:spLocks noChangeAspect="1" noChangeArrowheads="1"/>
          </p:cNvSpPr>
          <p:nvPr/>
        </p:nvSpPr>
        <p:spPr bwMode="auto">
          <a:xfrm>
            <a:off x="5102451" y="493281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6" descr="\kappa_1"/>
          <p:cNvSpPr>
            <a:spLocks noChangeAspect="1" noChangeArrowheads="1"/>
          </p:cNvSpPr>
          <p:nvPr/>
        </p:nvSpPr>
        <p:spPr bwMode="auto">
          <a:xfrm>
            <a:off x="1460726" y="522174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7" descr="\kappa_2"/>
          <p:cNvSpPr>
            <a:spLocks noChangeAspect="1" noChangeArrowheads="1"/>
          </p:cNvSpPr>
          <p:nvPr/>
        </p:nvSpPr>
        <p:spPr bwMode="auto">
          <a:xfrm>
            <a:off x="2010001" y="522174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8" descr="\kappa_1 \bigotimes \kappa_2=\kappa_1\kappa_2"/>
          <p:cNvSpPr>
            <a:spLocks noChangeAspect="1" noChangeArrowheads="1"/>
          </p:cNvSpPr>
          <p:nvPr/>
        </p:nvSpPr>
        <p:spPr bwMode="auto">
          <a:xfrm>
            <a:off x="3956276" y="522174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9" descr="\kappa_1"/>
          <p:cNvSpPr>
            <a:spLocks noChangeAspect="1" noChangeArrowheads="1"/>
          </p:cNvSpPr>
          <p:nvPr/>
        </p:nvSpPr>
        <p:spPr bwMode="auto">
          <a:xfrm>
            <a:off x="1460726" y="551066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10" descr="g(x)"/>
          <p:cNvSpPr>
            <a:spLocks noChangeAspect="1" noChangeArrowheads="1"/>
          </p:cNvSpPr>
          <p:nvPr/>
        </p:nvSpPr>
        <p:spPr bwMode="auto">
          <a:xfrm>
            <a:off x="3546701" y="551066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AutoShape 11" descr="\kappa(x_1,x_2)=g(x)\kappa_1(x_1,x_2)g(x_2)"/>
          <p:cNvSpPr>
            <a:spLocks noChangeAspect="1" noChangeArrowheads="1"/>
          </p:cNvSpPr>
          <p:nvPr/>
        </p:nvSpPr>
        <p:spPr bwMode="auto">
          <a:xfrm>
            <a:off x="3994376" y="551066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文本框 20">
            <a:extLst>
              <a:ext uri="{FF2B5EF4-FFF2-40B4-BE49-F238E27FC236}">
                <a16:creationId xmlns="" xmlns:a16="http://schemas.microsoft.com/office/drawing/2014/main" id="{7D88554A-2152-4AD1-A73B-1136A1A9A0C3}"/>
              </a:ext>
            </a:extLst>
          </p:cNvPr>
          <p:cNvSpPr txBox="1"/>
          <p:nvPr/>
        </p:nvSpPr>
        <p:spPr>
          <a:xfrm>
            <a:off x="785629" y="859696"/>
            <a:ext cx="10746198" cy="581762"/>
          </a:xfrm>
          <a:prstGeom prst="rect">
            <a:avLst/>
          </a:prstGeom>
          <a:noFill/>
        </p:spPr>
        <p:txBody>
          <a:bodyPr wrap="square" rtlCol="0">
            <a:spAutoFit/>
          </a:bodyPr>
          <a:lstStyle/>
          <a:p>
            <a:pPr>
              <a:lnSpc>
                <a:spcPct val="125000"/>
              </a:lnSpc>
            </a:pPr>
            <a:r>
              <a:rPr lang="zh-CN" altLang="en-US" sz="2800" b="1" dirty="0" smtClean="0"/>
              <a:t>常用核函数</a:t>
            </a:r>
            <a:endParaRPr lang="en-US" altLang="zh-CN" sz="2800" b="1" dirty="0">
              <a:latin typeface="+mn-ea"/>
            </a:endParaRPr>
          </a:p>
        </p:txBody>
      </p:sp>
      <p:sp>
        <p:nvSpPr>
          <p:cNvPr id="22" name="文本框 21">
            <a:extLst>
              <a:ext uri="{FF2B5EF4-FFF2-40B4-BE49-F238E27FC236}">
                <a16:creationId xmlns="" xmlns:a16="http://schemas.microsoft.com/office/drawing/2014/main" id="{7D88554A-2152-4AD1-A73B-1136A1A9A0C3}"/>
              </a:ext>
            </a:extLst>
          </p:cNvPr>
          <p:cNvSpPr txBox="1"/>
          <p:nvPr/>
        </p:nvSpPr>
        <p:spPr>
          <a:xfrm>
            <a:off x="1100815" y="4473718"/>
            <a:ext cx="10746198" cy="520784"/>
          </a:xfrm>
          <a:prstGeom prst="rect">
            <a:avLst/>
          </a:prstGeom>
          <a:noFill/>
        </p:spPr>
        <p:txBody>
          <a:bodyPr wrap="square" rtlCol="0">
            <a:spAutoFit/>
          </a:bodyPr>
          <a:lstStyle/>
          <a:p>
            <a:pPr>
              <a:lnSpc>
                <a:spcPct val="125000"/>
              </a:lnSpc>
            </a:pPr>
            <a:r>
              <a:rPr lang="zh-CN" altLang="en-US" sz="2400" b="1" dirty="0" smtClean="0">
                <a:latin typeface="等线" panose="02010600030101010101" pitchFamily="2" charset="-122"/>
                <a:ea typeface="等线" panose="02010600030101010101" pitchFamily="2" charset="-122"/>
              </a:rPr>
              <a:t>如果上表不够用，还可以采取组合的方式</a:t>
            </a:r>
            <a:endParaRPr lang="en-US" altLang="zh-CN" sz="2400" b="1"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042350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11</a:t>
            </a:fld>
            <a:endParaRPr lang="zh-CN" altLang="en-US" dirty="0"/>
          </a:p>
        </p:txBody>
      </p:sp>
      <p:sp>
        <p:nvSpPr>
          <p:cNvPr id="5" name="矩形 4">
            <a:extLst>
              <a:ext uri="{FF2B5EF4-FFF2-40B4-BE49-F238E27FC236}">
                <a16:creationId xmlns="" xmlns:a16="http://schemas.microsoft.com/office/drawing/2014/main" id="{C4F08229-393A-40A0-A163-AB58A84A5A51}"/>
              </a:ext>
            </a:extLst>
          </p:cNvPr>
          <p:cNvSpPr/>
          <p:nvPr/>
        </p:nvSpPr>
        <p:spPr>
          <a:xfrm>
            <a:off x="389615" y="169557"/>
            <a:ext cx="2335896" cy="400110"/>
          </a:xfrm>
          <a:prstGeom prst="rect">
            <a:avLst/>
          </a:prstGeom>
        </p:spPr>
        <p:txBody>
          <a:bodyPr wrap="none">
            <a:spAutoFit/>
          </a:bodyPr>
          <a:lstStyle/>
          <a:p>
            <a:r>
              <a:rPr lang="en-US" altLang="zh-CN" sz="2000" b="1" dirty="0">
                <a:solidFill>
                  <a:schemeClr val="accent1">
                    <a:lumMod val="50000"/>
                  </a:schemeClr>
                </a:solidFill>
                <a:latin typeface="Impact" panose="020B0806030902050204" pitchFamily="34" charset="0"/>
              </a:rPr>
              <a:t>04  </a:t>
            </a:r>
            <a:r>
              <a:rPr lang="zh-CN" altLang="en-US" sz="2000" b="1" dirty="0"/>
              <a:t>非线性与核技巧</a:t>
            </a:r>
          </a:p>
        </p:txBody>
      </p:sp>
      <p:sp>
        <p:nvSpPr>
          <p:cNvPr id="6" name="Rectangle 1"/>
          <p:cNvSpPr>
            <a:spLocks noChangeArrowheads="1"/>
          </p:cNvSpPr>
          <p:nvPr/>
        </p:nvSpPr>
        <p:spPr bwMode="auto">
          <a:xfrm>
            <a:off x="613227" y="1731487"/>
            <a:ext cx="1237705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对于核函数如何选择的问题，吴恩达教授是这么说的：</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如果</a:t>
            </a:r>
            <a:r>
              <a:rPr kumimoji="0" lang="zh-CN"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Feature</a:t>
            </a:r>
            <a:r>
              <a:rPr kumimoji="0" 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的数量很大，跟样本数量差不多，这时候选用</a:t>
            </a:r>
            <a:r>
              <a:rPr kumimoji="0" lang="zh-CN"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LR</a:t>
            </a:r>
            <a:r>
              <a:rPr kumimoji="0" 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或者是</a:t>
            </a:r>
            <a:r>
              <a:rPr kumimoji="0" lang="zh-CN"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Linear Kernel</a:t>
            </a:r>
            <a:r>
              <a:rPr kumimoji="0" 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的</a:t>
            </a:r>
            <a:r>
              <a:rPr kumimoji="0" lang="zh-CN"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SVM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如果</a:t>
            </a:r>
            <a:r>
              <a:rPr kumimoji="0" lang="zh-CN"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Feature</a:t>
            </a:r>
            <a:r>
              <a:rPr kumimoji="0" 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的数量比较小，样本数量不算大也不算小，选用</a:t>
            </a:r>
            <a:r>
              <a:rPr kumimoji="0" lang="zh-CN"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SVM+Gaussian Kernel</a:t>
            </a:r>
            <a:r>
              <a:rPr lang="en-US" altLang="zh-CN" sz="2000" dirty="0" smtClean="0">
                <a:latin typeface="等线" panose="02010600030101010101" pitchFamily="2" charset="-122"/>
                <a:ea typeface="等线" panose="02010600030101010101" pitchFamily="2" charset="-122"/>
              </a:rPr>
              <a:t>(RBF)</a:t>
            </a:r>
            <a:r>
              <a:rPr kumimoji="0" lang="zh-CN"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如果</a:t>
            </a:r>
            <a:r>
              <a:rPr kumimoji="0" lang="zh-CN"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Feature</a:t>
            </a:r>
            <a:r>
              <a:rPr kumimoji="0" 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的数量比较小，而样本数量很多，需要手工添加一些</a:t>
            </a:r>
            <a:r>
              <a:rPr kumimoji="0" lang="zh-CN"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feature</a:t>
            </a:r>
            <a:r>
              <a:rPr kumimoji="0" 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变成第一种情况</a:t>
            </a:r>
          </a:p>
        </p:txBody>
      </p:sp>
      <p:sp>
        <p:nvSpPr>
          <p:cNvPr id="7" name="文本框 6">
            <a:extLst>
              <a:ext uri="{FF2B5EF4-FFF2-40B4-BE49-F238E27FC236}">
                <a16:creationId xmlns="" xmlns:a16="http://schemas.microsoft.com/office/drawing/2014/main" id="{7D88554A-2152-4AD1-A73B-1136A1A9A0C3}"/>
              </a:ext>
            </a:extLst>
          </p:cNvPr>
          <p:cNvSpPr txBox="1"/>
          <p:nvPr/>
        </p:nvSpPr>
        <p:spPr>
          <a:xfrm>
            <a:off x="613227" y="1076511"/>
            <a:ext cx="10746198" cy="581762"/>
          </a:xfrm>
          <a:prstGeom prst="rect">
            <a:avLst/>
          </a:prstGeom>
          <a:noFill/>
        </p:spPr>
        <p:txBody>
          <a:bodyPr wrap="square" rtlCol="0">
            <a:spAutoFit/>
          </a:bodyPr>
          <a:lstStyle/>
          <a:p>
            <a:pPr>
              <a:lnSpc>
                <a:spcPct val="125000"/>
              </a:lnSpc>
            </a:pPr>
            <a:r>
              <a:rPr lang="zh-CN" altLang="en-US" sz="2800" b="1" dirty="0" smtClean="0"/>
              <a:t>选择与调参</a:t>
            </a:r>
            <a:endParaRPr lang="en-US" altLang="zh-CN" sz="2800" b="1" dirty="0">
              <a:latin typeface="+mn-ea"/>
            </a:endParaRPr>
          </a:p>
        </p:txBody>
      </p:sp>
      <p:sp>
        <p:nvSpPr>
          <p:cNvPr id="10" name="文本框 9">
            <a:extLst>
              <a:ext uri="{FF2B5EF4-FFF2-40B4-BE49-F238E27FC236}">
                <a16:creationId xmlns="" xmlns:a16="http://schemas.microsoft.com/office/drawing/2014/main" id="{7D88554A-2152-4AD1-A73B-1136A1A9A0C3}"/>
              </a:ext>
            </a:extLst>
          </p:cNvPr>
          <p:cNvSpPr txBox="1"/>
          <p:nvPr/>
        </p:nvSpPr>
        <p:spPr>
          <a:xfrm>
            <a:off x="613227" y="4961437"/>
            <a:ext cx="10746198" cy="630942"/>
          </a:xfrm>
          <a:prstGeom prst="rect">
            <a:avLst/>
          </a:prstGeom>
          <a:noFill/>
        </p:spPr>
        <p:txBody>
          <a:bodyPr wrap="square" rtlCol="0">
            <a:spAutoFit/>
          </a:bodyPr>
          <a:lstStyle/>
          <a:p>
            <a:pPr>
              <a:lnSpc>
                <a:spcPct val="125000"/>
              </a:lnSpc>
            </a:pPr>
            <a:r>
              <a:rPr lang="zh-CN" altLang="en-US" sz="2800" b="1" dirty="0" smtClean="0"/>
              <a:t>普遍做法</a:t>
            </a:r>
            <a:endParaRPr lang="en-US" altLang="zh-CN" sz="2800" b="1" dirty="0">
              <a:latin typeface="+mn-ea"/>
            </a:endParaRPr>
          </a:p>
        </p:txBody>
      </p:sp>
      <p:sp>
        <p:nvSpPr>
          <p:cNvPr id="11" name="Rectangle 1"/>
          <p:cNvSpPr>
            <a:spLocks noChangeArrowheads="1"/>
          </p:cNvSpPr>
          <p:nvPr/>
        </p:nvSpPr>
        <p:spPr bwMode="auto">
          <a:xfrm>
            <a:off x="613227" y="4239666"/>
            <a:ext cx="123770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主要</a:t>
            </a:r>
            <a:r>
              <a:rPr kumimoji="0" lang="zh-CN" altLang="en-US"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由模型参数</a:t>
            </a:r>
            <a:r>
              <a:rPr kumimoji="0" lang="zh-CN" altLang="en-US"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多少决定，线性核肯定是最快的</a:t>
            </a:r>
            <a:endParaRPr kumimoji="0" 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endParaRPr>
          </a:p>
        </p:txBody>
      </p:sp>
      <p:sp>
        <p:nvSpPr>
          <p:cNvPr id="12" name="矩形 11"/>
          <p:cNvSpPr/>
          <p:nvPr/>
        </p:nvSpPr>
        <p:spPr>
          <a:xfrm>
            <a:off x="617761" y="5702482"/>
            <a:ext cx="10058400" cy="400110"/>
          </a:xfrm>
          <a:prstGeom prst="rect">
            <a:avLst/>
          </a:prstGeom>
        </p:spPr>
        <p:txBody>
          <a:bodyPr wrap="square">
            <a:spAutoFit/>
          </a:bodyPr>
          <a:lstStyle/>
          <a:p>
            <a:r>
              <a:rPr lang="zh-CN" altLang="en-US" sz="2000" dirty="0">
                <a:latin typeface="等线" panose="02010600030101010101" pitchFamily="2" charset="-122"/>
                <a:ea typeface="等线" panose="02010600030101010101" pitchFamily="2" charset="-122"/>
              </a:rPr>
              <a:t>试所有的核函数，</a:t>
            </a:r>
            <a:r>
              <a:rPr lang="zh-CN" altLang="en-US" sz="2000" dirty="0" smtClean="0">
                <a:latin typeface="等线" panose="02010600030101010101" pitchFamily="2" charset="-122"/>
                <a:ea typeface="等线" panose="02010600030101010101" pitchFamily="2" charset="-122"/>
              </a:rPr>
              <a:t>看哪个</a:t>
            </a:r>
            <a:r>
              <a:rPr lang="zh-CN" altLang="en-US" sz="2000" dirty="0">
                <a:latin typeface="等线" panose="02010600030101010101" pitchFamily="2" charset="-122"/>
                <a:ea typeface="等线" panose="02010600030101010101" pitchFamily="2" charset="-122"/>
              </a:rPr>
              <a:t>效果好。就说自己的数据是适合哪种核函数的数据分布特性的。</a:t>
            </a:r>
          </a:p>
        </p:txBody>
      </p:sp>
      <p:sp>
        <p:nvSpPr>
          <p:cNvPr id="13" name="文本框 12">
            <a:extLst>
              <a:ext uri="{FF2B5EF4-FFF2-40B4-BE49-F238E27FC236}">
                <a16:creationId xmlns="" xmlns:a16="http://schemas.microsoft.com/office/drawing/2014/main" id="{7D88554A-2152-4AD1-A73B-1136A1A9A0C3}"/>
              </a:ext>
            </a:extLst>
          </p:cNvPr>
          <p:cNvSpPr txBox="1"/>
          <p:nvPr/>
        </p:nvSpPr>
        <p:spPr>
          <a:xfrm>
            <a:off x="613227" y="3397395"/>
            <a:ext cx="10746198" cy="581762"/>
          </a:xfrm>
          <a:prstGeom prst="rect">
            <a:avLst/>
          </a:prstGeom>
          <a:noFill/>
        </p:spPr>
        <p:txBody>
          <a:bodyPr wrap="square" rtlCol="0">
            <a:spAutoFit/>
          </a:bodyPr>
          <a:lstStyle/>
          <a:p>
            <a:pPr>
              <a:lnSpc>
                <a:spcPct val="125000"/>
              </a:lnSpc>
            </a:pPr>
            <a:r>
              <a:rPr lang="zh-CN" altLang="en-US" sz="2800" b="1" dirty="0" smtClean="0"/>
              <a:t>速度</a:t>
            </a:r>
            <a:endParaRPr lang="en-US" altLang="zh-CN" sz="2800" b="1" dirty="0">
              <a:latin typeface="+mn-ea"/>
            </a:endParaRPr>
          </a:p>
        </p:txBody>
      </p:sp>
    </p:spTree>
    <p:extLst>
      <p:ext uri="{BB962C8B-B14F-4D97-AF65-F5344CB8AC3E}">
        <p14:creationId xmlns:p14="http://schemas.microsoft.com/office/powerpoint/2010/main" val="27559663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71004491-22B9-45E5-A683-01C9D83F4021}"/>
              </a:ext>
            </a:extLst>
          </p:cNvPr>
          <p:cNvSpPr/>
          <p:nvPr/>
        </p:nvSpPr>
        <p:spPr>
          <a:xfrm>
            <a:off x="3731412" y="3429001"/>
            <a:ext cx="4729180" cy="1015663"/>
          </a:xfrm>
          <a:prstGeom prst="rect">
            <a:avLst/>
          </a:prstGeom>
        </p:spPr>
        <p:txBody>
          <a:bodyPr wrap="none">
            <a:spAutoFit/>
          </a:bodyPr>
          <a:lstStyle/>
          <a:p>
            <a:pPr algn="ctr"/>
            <a:r>
              <a:rPr lang="en-US" altLang="zh-CN" sz="6000" b="1" dirty="0">
                <a:solidFill>
                  <a:schemeClr val="accent6">
                    <a:lumMod val="50000"/>
                  </a:schemeClr>
                </a:solidFill>
                <a:latin typeface="Impact" panose="020B0806030902050204" pitchFamily="34" charset="0"/>
              </a:rPr>
              <a:t>05</a:t>
            </a:r>
            <a:r>
              <a:rPr lang="en-US" altLang="zh-CN" sz="6000" b="1" dirty="0"/>
              <a:t>  SMO</a:t>
            </a:r>
            <a:r>
              <a:rPr lang="zh-CN" altLang="en-US" sz="6000" b="1" dirty="0"/>
              <a:t>算法</a:t>
            </a:r>
          </a:p>
        </p:txBody>
      </p:sp>
    </p:spTree>
    <p:extLst>
      <p:ext uri="{BB962C8B-B14F-4D97-AF65-F5344CB8AC3E}">
        <p14:creationId xmlns:p14="http://schemas.microsoft.com/office/powerpoint/2010/main" val="2970018593"/>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13</a:t>
            </a:fld>
            <a:endParaRPr lang="zh-CN" altLang="en-US"/>
          </a:p>
        </p:txBody>
      </p:sp>
      <p:sp>
        <p:nvSpPr>
          <p:cNvPr id="5" name="矩形 4">
            <a:extLst>
              <a:ext uri="{FF2B5EF4-FFF2-40B4-BE49-F238E27FC236}">
                <a16:creationId xmlns="" xmlns:a16="http://schemas.microsoft.com/office/drawing/2014/main" id="{C4F08229-393A-40A0-A163-AB58A84A5A51}"/>
              </a:ext>
            </a:extLst>
          </p:cNvPr>
          <p:cNvSpPr/>
          <p:nvPr/>
        </p:nvSpPr>
        <p:spPr>
          <a:xfrm>
            <a:off x="389615" y="169557"/>
            <a:ext cx="1646605" cy="400110"/>
          </a:xfrm>
          <a:prstGeom prst="rect">
            <a:avLst/>
          </a:prstGeom>
        </p:spPr>
        <p:txBody>
          <a:bodyPr wrap="none">
            <a:spAutoFit/>
          </a:bodyPr>
          <a:lstStyle/>
          <a:p>
            <a:r>
              <a:rPr lang="en-US" altLang="zh-CN" sz="2000" b="1" dirty="0" smtClean="0">
                <a:solidFill>
                  <a:schemeClr val="accent1">
                    <a:lumMod val="50000"/>
                  </a:schemeClr>
                </a:solidFill>
                <a:latin typeface="Impact" panose="020B0806030902050204" pitchFamily="34" charset="0"/>
              </a:rPr>
              <a:t>05  </a:t>
            </a:r>
            <a:r>
              <a:rPr lang="en-US" altLang="zh-CN" sz="2000" b="1" dirty="0" smtClean="0"/>
              <a:t>SMO</a:t>
            </a:r>
            <a:r>
              <a:rPr lang="zh-CN" altLang="en-US" sz="2000" b="1" dirty="0" smtClean="0"/>
              <a:t>算法</a:t>
            </a:r>
            <a:endParaRPr lang="zh-CN" altLang="en-US" sz="2000" b="1" dirty="0"/>
          </a:p>
        </p:txBody>
      </p:sp>
      <p:sp>
        <p:nvSpPr>
          <p:cNvPr id="6" name="文本框 5">
            <a:extLst>
              <a:ext uri="{FF2B5EF4-FFF2-40B4-BE49-F238E27FC236}">
                <a16:creationId xmlns="" xmlns:a16="http://schemas.microsoft.com/office/drawing/2014/main" id="{7D88554A-2152-4AD1-A73B-1136A1A9A0C3}"/>
              </a:ext>
            </a:extLst>
          </p:cNvPr>
          <p:cNvSpPr txBox="1"/>
          <p:nvPr/>
        </p:nvSpPr>
        <p:spPr>
          <a:xfrm>
            <a:off x="774289" y="1065056"/>
            <a:ext cx="10746198" cy="5170646"/>
          </a:xfrm>
          <a:prstGeom prst="rect">
            <a:avLst/>
          </a:prstGeom>
          <a:noFill/>
        </p:spPr>
        <p:txBody>
          <a:bodyPr wrap="square" rtlCol="0">
            <a:spAutoFit/>
          </a:bodyPr>
          <a:lstStyle/>
          <a:p>
            <a:pPr marL="342900" indent="-342900">
              <a:lnSpc>
                <a:spcPct val="125000"/>
              </a:lnSpc>
              <a:buFont typeface="+mj-lt"/>
              <a:buAutoNum type="arabicPeriod"/>
            </a:pPr>
            <a:r>
              <a:rPr lang="zh-CN" altLang="en-US" sz="2400" b="1" dirty="0" smtClean="0"/>
              <a:t>动机</a:t>
            </a:r>
            <a:endParaRPr lang="en-US" altLang="zh-CN" sz="2000" b="1" dirty="0"/>
          </a:p>
          <a:p>
            <a:pPr>
              <a:lnSpc>
                <a:spcPct val="125000"/>
              </a:lnSpc>
            </a:pPr>
            <a:r>
              <a:rPr lang="en-US" altLang="zh-CN" sz="2000" dirty="0">
                <a:latin typeface="等线" panose="02010600030101010101" pitchFamily="2" charset="-122"/>
                <a:ea typeface="等线" panose="02010600030101010101" pitchFamily="2" charset="-122"/>
              </a:rPr>
              <a:t>     </a:t>
            </a:r>
            <a:r>
              <a:rPr lang="zh-CN" altLang="en-US" sz="2000" dirty="0" smtClean="0">
                <a:latin typeface="等线" panose="02010600030101010101" pitchFamily="2" charset="-122"/>
                <a:ea typeface="等线" panose="02010600030101010101" pitchFamily="2" charset="-122"/>
              </a:rPr>
              <a:t>高效实现支持向量机学习，优化凸二次规划的对偶问题中的拉普拉斯参数。</a:t>
            </a:r>
            <a:endParaRPr lang="en-US" altLang="zh-CN" sz="2000" dirty="0" smtClean="0">
              <a:latin typeface="等线" panose="02010600030101010101" pitchFamily="2" charset="-122"/>
              <a:ea typeface="等线" panose="02010600030101010101" pitchFamily="2" charset="-122"/>
            </a:endParaRPr>
          </a:p>
          <a:p>
            <a:pPr>
              <a:lnSpc>
                <a:spcPct val="125000"/>
              </a:lnSpc>
            </a:pPr>
            <a:r>
              <a:rPr lang="en-US" altLang="zh-CN" sz="2400" b="1" dirty="0" smtClean="0">
                <a:latin typeface="+mn-ea"/>
              </a:rPr>
              <a:t>2</a:t>
            </a:r>
            <a:r>
              <a:rPr lang="en-US" altLang="zh-CN" sz="2400" b="1" dirty="0">
                <a:latin typeface="+mn-ea"/>
              </a:rPr>
              <a:t>. </a:t>
            </a:r>
            <a:r>
              <a:rPr lang="zh-CN" altLang="en-US" sz="2400" b="1" dirty="0" smtClean="0">
                <a:latin typeface="+mn-ea"/>
              </a:rPr>
              <a:t>序列最小最优化（</a:t>
            </a:r>
            <a:r>
              <a:rPr lang="en-US" altLang="zh-CN" sz="2400" b="1" dirty="0" smtClean="0">
                <a:latin typeface="+mn-ea"/>
              </a:rPr>
              <a:t>SMO</a:t>
            </a:r>
            <a:r>
              <a:rPr lang="zh-CN" altLang="en-US" sz="2400" b="1" dirty="0" smtClean="0">
                <a:latin typeface="+mn-ea"/>
              </a:rPr>
              <a:t>）算法</a:t>
            </a:r>
            <a:endParaRPr lang="en-US" altLang="zh-CN" sz="2400" b="1" dirty="0" smtClean="0">
              <a:latin typeface="+mn-ea"/>
            </a:endParaRPr>
          </a:p>
          <a:p>
            <a:pPr marL="342900" indent="-342900">
              <a:lnSpc>
                <a:spcPct val="125000"/>
              </a:lnSpc>
              <a:buFont typeface="Wingdings" panose="05000000000000000000" pitchFamily="2" charset="2"/>
              <a:buChar char="Ø"/>
            </a:pPr>
            <a:r>
              <a:rPr lang="zh-CN" altLang="en-US" sz="2000" dirty="0" smtClean="0">
                <a:latin typeface="等线" panose="02010600030101010101" pitchFamily="2" charset="-122"/>
                <a:ea typeface="等线" panose="02010600030101010101" pitchFamily="2" charset="-122"/>
              </a:rPr>
              <a:t>是一种</a:t>
            </a:r>
            <a:r>
              <a:rPr lang="zh-CN" altLang="en-US" sz="2000" b="1" dirty="0" smtClean="0">
                <a:latin typeface="等线" panose="02010600030101010101" pitchFamily="2" charset="-122"/>
                <a:ea typeface="等线" panose="02010600030101010101" pitchFamily="2" charset="-122"/>
              </a:rPr>
              <a:t>启发式算法</a:t>
            </a:r>
            <a:r>
              <a:rPr lang="zh-CN" altLang="en-US" sz="2000" dirty="0">
                <a:latin typeface="等线" panose="02010600030101010101" pitchFamily="2" charset="-122"/>
                <a:ea typeface="等线" panose="02010600030101010101" pitchFamily="2" charset="-122"/>
              </a:rPr>
              <a:t>，基本思路</a:t>
            </a:r>
            <a:r>
              <a:rPr lang="zh-CN" altLang="en-US" sz="2000" dirty="0" smtClean="0">
                <a:latin typeface="等线" panose="02010600030101010101" pitchFamily="2" charset="-122"/>
                <a:ea typeface="等线" panose="02010600030101010101" pitchFamily="2" charset="-122"/>
              </a:rPr>
              <a:t>：</a:t>
            </a:r>
            <a:endParaRPr lang="en-US" altLang="zh-CN" sz="2000" dirty="0" smtClean="0">
              <a:latin typeface="等线" panose="02010600030101010101" pitchFamily="2" charset="-122"/>
              <a:ea typeface="等线" panose="02010600030101010101" pitchFamily="2" charset="-122"/>
            </a:endParaRPr>
          </a:p>
          <a:p>
            <a:pPr marL="800100" lvl="1" indent="-342900">
              <a:lnSpc>
                <a:spcPct val="125000"/>
              </a:lnSpc>
              <a:buFont typeface="Wingdings" panose="05000000000000000000" pitchFamily="2" charset="2"/>
              <a:buChar char="Ø"/>
            </a:pPr>
            <a:r>
              <a:rPr lang="zh-CN" altLang="en-US" sz="2000" dirty="0" smtClean="0">
                <a:latin typeface="等线" panose="02010600030101010101" pitchFamily="2" charset="-122"/>
                <a:ea typeface="等线" panose="02010600030101010101" pitchFamily="2" charset="-122"/>
              </a:rPr>
              <a:t>如果</a:t>
            </a:r>
            <a:r>
              <a:rPr lang="zh-CN" altLang="en-US" sz="2000" dirty="0">
                <a:latin typeface="等线" panose="02010600030101010101" pitchFamily="2" charset="-122"/>
                <a:ea typeface="等线" panose="02010600030101010101" pitchFamily="2" charset="-122"/>
              </a:rPr>
              <a:t>所有变量的解都满足此最优化问题的</a:t>
            </a:r>
            <a:r>
              <a:rPr lang="en-US" altLang="zh-CN" sz="2000" dirty="0">
                <a:latin typeface="等线" panose="02010600030101010101" pitchFamily="2" charset="-122"/>
                <a:ea typeface="等线" panose="02010600030101010101" pitchFamily="2" charset="-122"/>
              </a:rPr>
              <a:t>KKT</a:t>
            </a:r>
            <a:r>
              <a:rPr lang="zh-CN" altLang="en-US" sz="2000" dirty="0">
                <a:latin typeface="等线" panose="02010600030101010101" pitchFamily="2" charset="-122"/>
                <a:ea typeface="等线" panose="02010600030101010101" pitchFamily="2" charset="-122"/>
              </a:rPr>
              <a:t>条件，那么</a:t>
            </a:r>
            <a:r>
              <a:rPr lang="zh-CN" altLang="en-US" sz="2000" dirty="0" smtClean="0">
                <a:latin typeface="等线" panose="02010600030101010101" pitchFamily="2" charset="-122"/>
                <a:ea typeface="等线" panose="02010600030101010101" pitchFamily="2" charset="-122"/>
              </a:rPr>
              <a:t>得到</a:t>
            </a:r>
            <a:r>
              <a:rPr lang="zh-CN" altLang="en-US" sz="2000" dirty="0">
                <a:latin typeface="等线" panose="02010600030101010101" pitchFamily="2" charset="-122"/>
                <a:ea typeface="等线" panose="02010600030101010101" pitchFamily="2" charset="-122"/>
              </a:rPr>
              <a:t>解</a:t>
            </a:r>
            <a:r>
              <a:rPr lang="zh-CN" altLang="en-US" sz="2000" dirty="0" smtClean="0">
                <a:latin typeface="等线" panose="02010600030101010101" pitchFamily="2" charset="-122"/>
                <a:ea typeface="等线" panose="02010600030101010101" pitchFamily="2" charset="-122"/>
              </a:rPr>
              <a:t>；</a:t>
            </a:r>
            <a:endParaRPr lang="en-US" altLang="zh-CN" sz="2000" dirty="0" smtClean="0">
              <a:latin typeface="等线" panose="02010600030101010101" pitchFamily="2" charset="-122"/>
              <a:ea typeface="等线" panose="02010600030101010101" pitchFamily="2" charset="-122"/>
            </a:endParaRPr>
          </a:p>
          <a:p>
            <a:pPr marL="800100" lvl="1" indent="-342900">
              <a:lnSpc>
                <a:spcPct val="125000"/>
              </a:lnSpc>
              <a:buFont typeface="Wingdings" panose="05000000000000000000" pitchFamily="2" charset="2"/>
              <a:buChar char="Ø"/>
            </a:pPr>
            <a:r>
              <a:rPr lang="zh-CN" altLang="en-US" sz="2000" dirty="0">
                <a:latin typeface="等线" panose="02010600030101010101" pitchFamily="2" charset="-122"/>
                <a:ea typeface="等线" panose="02010600030101010101" pitchFamily="2" charset="-122"/>
              </a:rPr>
              <a:t>否则，选择两个变量，固定其它变量，针对这两个变量</a:t>
            </a:r>
            <a:r>
              <a:rPr lang="zh-CN" altLang="en-US" sz="2000" dirty="0" smtClean="0">
                <a:latin typeface="等线" panose="02010600030101010101" pitchFamily="2" charset="-122"/>
                <a:ea typeface="等线" panose="02010600030101010101" pitchFamily="2" charset="-122"/>
              </a:rPr>
              <a:t>构建一</a:t>
            </a:r>
            <a:r>
              <a:rPr lang="zh-CN" altLang="en-US" sz="2000" dirty="0">
                <a:latin typeface="等线" panose="02010600030101010101" pitchFamily="2" charset="-122"/>
                <a:ea typeface="等线" panose="02010600030101010101" pitchFamily="2" charset="-122"/>
              </a:rPr>
              <a:t>个二次规划问题，称为子问题，可通过解析方法求解，</a:t>
            </a:r>
            <a:r>
              <a:rPr lang="zh-CN" altLang="en-US" sz="2000" dirty="0" smtClean="0">
                <a:latin typeface="等线" panose="02010600030101010101" pitchFamily="2" charset="-122"/>
                <a:ea typeface="等线" panose="02010600030101010101" pitchFamily="2" charset="-122"/>
              </a:rPr>
              <a:t>提高计算</a:t>
            </a:r>
            <a:r>
              <a:rPr lang="zh-CN" altLang="en-US" sz="2000" dirty="0">
                <a:latin typeface="等线" panose="02010600030101010101" pitchFamily="2" charset="-122"/>
                <a:ea typeface="等线" panose="02010600030101010101" pitchFamily="2" charset="-122"/>
              </a:rPr>
              <a:t>速度</a:t>
            </a:r>
            <a:r>
              <a:rPr lang="zh-CN" altLang="en-US" sz="2000" dirty="0" smtClean="0">
                <a:latin typeface="等线" panose="02010600030101010101" pitchFamily="2" charset="-122"/>
                <a:ea typeface="等线" panose="02010600030101010101" pitchFamily="2" charset="-122"/>
              </a:rPr>
              <a:t>。</a:t>
            </a:r>
            <a:endParaRPr lang="en-US" altLang="zh-CN" sz="2000" dirty="0" smtClean="0">
              <a:latin typeface="等线" panose="02010600030101010101" pitchFamily="2" charset="-122"/>
              <a:ea typeface="等线" panose="02010600030101010101" pitchFamily="2" charset="-122"/>
            </a:endParaRPr>
          </a:p>
          <a:p>
            <a:pPr marL="800100" lvl="1" indent="-342900">
              <a:lnSpc>
                <a:spcPct val="125000"/>
              </a:lnSpc>
              <a:buFont typeface="Wingdings" panose="05000000000000000000" pitchFamily="2" charset="2"/>
              <a:buChar char="Ø"/>
            </a:pPr>
            <a:r>
              <a:rPr lang="zh-CN" altLang="en-US" sz="2000" dirty="0">
                <a:latin typeface="等线" panose="02010600030101010101" pitchFamily="2" charset="-122"/>
                <a:ea typeface="等线" panose="02010600030101010101" pitchFamily="2" charset="-122"/>
              </a:rPr>
              <a:t>子问题的两个变量：一个是违反</a:t>
            </a:r>
            <a:r>
              <a:rPr lang="en-US" altLang="zh-CN" sz="2000" dirty="0">
                <a:latin typeface="等线" panose="02010600030101010101" pitchFamily="2" charset="-122"/>
                <a:ea typeface="等线" panose="02010600030101010101" pitchFamily="2" charset="-122"/>
              </a:rPr>
              <a:t>KKT</a:t>
            </a:r>
            <a:r>
              <a:rPr lang="zh-CN" altLang="en-US" sz="2000" dirty="0">
                <a:latin typeface="等线" panose="02010600030101010101" pitchFamily="2" charset="-122"/>
                <a:ea typeface="等线" panose="02010600030101010101" pitchFamily="2" charset="-122"/>
              </a:rPr>
              <a:t>条件最严重的那个，</a:t>
            </a:r>
            <a:r>
              <a:rPr lang="zh-CN" altLang="en-US" sz="2000" dirty="0" smtClean="0">
                <a:latin typeface="等线" panose="02010600030101010101" pitchFamily="2" charset="-122"/>
                <a:ea typeface="等线" panose="02010600030101010101" pitchFamily="2" charset="-122"/>
              </a:rPr>
              <a:t>另一</a:t>
            </a:r>
            <a:r>
              <a:rPr lang="zh-CN" altLang="en-US" sz="2000" dirty="0">
                <a:latin typeface="等线" panose="02010600030101010101" pitchFamily="2" charset="-122"/>
                <a:ea typeface="等线" panose="02010600030101010101" pitchFamily="2" charset="-122"/>
              </a:rPr>
              <a:t>个由约束条件自动确定</a:t>
            </a:r>
            <a:r>
              <a:rPr lang="zh-CN" altLang="en-US" sz="2000" dirty="0" smtClean="0">
                <a:latin typeface="等线" panose="02010600030101010101" pitchFamily="2" charset="-122"/>
                <a:ea typeface="等线" panose="02010600030101010101" pitchFamily="2" charset="-122"/>
              </a:rPr>
              <a:t>。</a:t>
            </a:r>
            <a:endParaRPr lang="en-US" altLang="zh-CN" sz="2000" dirty="0" smtClean="0">
              <a:latin typeface="等线" panose="02010600030101010101" pitchFamily="2" charset="-122"/>
              <a:ea typeface="等线" panose="02010600030101010101" pitchFamily="2" charset="-122"/>
            </a:endParaRPr>
          </a:p>
          <a:p>
            <a:pPr>
              <a:lnSpc>
                <a:spcPct val="125000"/>
              </a:lnSpc>
            </a:pPr>
            <a:r>
              <a:rPr lang="en-US" altLang="zh-CN" sz="2400" b="1" dirty="0" smtClean="0">
                <a:latin typeface="+mn-ea"/>
              </a:rPr>
              <a:t>3</a:t>
            </a:r>
            <a:r>
              <a:rPr lang="en-US" altLang="zh-CN" sz="2400" b="1" dirty="0">
                <a:latin typeface="+mn-ea"/>
              </a:rPr>
              <a:t>.</a:t>
            </a:r>
            <a:r>
              <a:rPr lang="zh-CN" altLang="en-US" sz="2400" b="1" dirty="0">
                <a:latin typeface="+mn-ea"/>
              </a:rPr>
              <a:t> 操作过程</a:t>
            </a:r>
            <a:endParaRPr lang="en-US" altLang="zh-CN" sz="2400" b="1" dirty="0">
              <a:latin typeface="+mn-ea"/>
            </a:endParaRPr>
          </a:p>
          <a:p>
            <a:pPr>
              <a:lnSpc>
                <a:spcPct val="125000"/>
              </a:lnSpc>
            </a:pPr>
            <a:r>
              <a:rPr lang="en-US" altLang="zh-CN" sz="2400" b="1" dirty="0">
                <a:latin typeface="+mn-ea"/>
              </a:rPr>
              <a:t>SMO</a:t>
            </a:r>
            <a:r>
              <a:rPr lang="zh-CN" altLang="en-US" sz="2400" b="1" dirty="0">
                <a:latin typeface="+mn-ea"/>
              </a:rPr>
              <a:t>算法包括两个部分：</a:t>
            </a:r>
          </a:p>
          <a:p>
            <a:pPr marL="800100" lvl="1" indent="-342900">
              <a:lnSpc>
                <a:spcPct val="125000"/>
              </a:lnSpc>
              <a:buFont typeface="Wingdings" panose="05000000000000000000" pitchFamily="2" charset="2"/>
              <a:buChar char="Ø"/>
            </a:pPr>
            <a:r>
              <a:rPr lang="zh-CN" altLang="en-US" sz="2400" b="1" dirty="0" smtClean="0">
                <a:latin typeface="+mn-ea"/>
              </a:rPr>
              <a:t>求解</a:t>
            </a:r>
            <a:r>
              <a:rPr lang="zh-CN" altLang="en-US" sz="2400" b="1" dirty="0">
                <a:latin typeface="+mn-ea"/>
              </a:rPr>
              <a:t>两个变量二次规划的解析方法</a:t>
            </a:r>
          </a:p>
          <a:p>
            <a:pPr marL="800100" lvl="1" indent="-342900">
              <a:lnSpc>
                <a:spcPct val="125000"/>
              </a:lnSpc>
              <a:buFont typeface="Wingdings" panose="05000000000000000000" pitchFamily="2" charset="2"/>
              <a:buChar char="Ø"/>
            </a:pPr>
            <a:r>
              <a:rPr lang="zh-CN" altLang="en-US" sz="2400" b="1" dirty="0" smtClean="0">
                <a:latin typeface="+mn-ea"/>
              </a:rPr>
              <a:t>选择</a:t>
            </a:r>
            <a:r>
              <a:rPr lang="zh-CN" altLang="en-US" sz="2400" b="1" dirty="0">
                <a:latin typeface="+mn-ea"/>
              </a:rPr>
              <a:t>变量的启发式方法</a:t>
            </a:r>
            <a:endParaRPr lang="en-US" altLang="zh-CN" sz="2400" b="1" dirty="0">
              <a:latin typeface="+mn-ea"/>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334325111"/>
              </p:ext>
            </p:extLst>
          </p:nvPr>
        </p:nvGraphicFramePr>
        <p:xfrm>
          <a:off x="8071758" y="4368801"/>
          <a:ext cx="2148214" cy="748620"/>
        </p:xfrm>
        <a:graphic>
          <a:graphicData uri="http://schemas.openxmlformats.org/presentationml/2006/ole">
            <mc:AlternateContent xmlns:mc="http://schemas.openxmlformats.org/markup-compatibility/2006">
              <mc:Choice xmlns:v="urn:schemas-microsoft-com:vml" Requires="v">
                <p:oleObj spid="_x0000_s9223" name="Equation" r:id="rId4" imgW="838080" imgH="291960" progId="Equation.DSMT4">
                  <p:embed/>
                </p:oleObj>
              </mc:Choice>
              <mc:Fallback>
                <p:oleObj name="Equation" r:id="rId4" imgW="838080" imgH="291960" progId="Equation.DSMT4">
                  <p:embed/>
                  <p:pic>
                    <p:nvPicPr>
                      <p:cNvPr id="0" name=""/>
                      <p:cNvPicPr/>
                      <p:nvPr/>
                    </p:nvPicPr>
                    <p:blipFill>
                      <a:blip r:embed="rId5"/>
                      <a:stretch>
                        <a:fillRect/>
                      </a:stretch>
                    </p:blipFill>
                    <p:spPr>
                      <a:xfrm>
                        <a:off x="8071758" y="4368801"/>
                        <a:ext cx="2148214" cy="748620"/>
                      </a:xfrm>
                      <a:prstGeom prst="rect">
                        <a:avLst/>
                      </a:prstGeom>
                    </p:spPr>
                  </p:pic>
                </p:oleObj>
              </mc:Fallback>
            </mc:AlternateContent>
          </a:graphicData>
        </a:graphic>
      </p:graphicFrame>
    </p:spTree>
    <p:extLst>
      <p:ext uri="{BB962C8B-B14F-4D97-AF65-F5344CB8AC3E}">
        <p14:creationId xmlns:p14="http://schemas.microsoft.com/office/powerpoint/2010/main" val="23882234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14</a:t>
            </a:fld>
            <a:endParaRPr lang="zh-CN" altLang="en-US"/>
          </a:p>
        </p:txBody>
      </p:sp>
      <p:sp>
        <p:nvSpPr>
          <p:cNvPr id="5" name="矩形 4">
            <a:extLst>
              <a:ext uri="{FF2B5EF4-FFF2-40B4-BE49-F238E27FC236}">
                <a16:creationId xmlns="" xmlns:a16="http://schemas.microsoft.com/office/drawing/2014/main" id="{C4F08229-393A-40A0-A163-AB58A84A5A51}"/>
              </a:ext>
            </a:extLst>
          </p:cNvPr>
          <p:cNvSpPr/>
          <p:nvPr/>
        </p:nvSpPr>
        <p:spPr>
          <a:xfrm>
            <a:off x="389615" y="169557"/>
            <a:ext cx="1646605" cy="400110"/>
          </a:xfrm>
          <a:prstGeom prst="rect">
            <a:avLst/>
          </a:prstGeom>
        </p:spPr>
        <p:txBody>
          <a:bodyPr wrap="none">
            <a:spAutoFit/>
          </a:bodyPr>
          <a:lstStyle/>
          <a:p>
            <a:r>
              <a:rPr lang="en-US" altLang="zh-CN" sz="2000" b="1" dirty="0" smtClean="0">
                <a:solidFill>
                  <a:schemeClr val="accent1">
                    <a:lumMod val="50000"/>
                  </a:schemeClr>
                </a:solidFill>
                <a:latin typeface="Impact" panose="020B0806030902050204" pitchFamily="34" charset="0"/>
              </a:rPr>
              <a:t>05  </a:t>
            </a:r>
            <a:r>
              <a:rPr lang="en-US" altLang="zh-CN" sz="2000" b="1" dirty="0" smtClean="0"/>
              <a:t>SMO</a:t>
            </a:r>
            <a:r>
              <a:rPr lang="zh-CN" altLang="en-US" sz="2000" b="1" dirty="0" smtClean="0"/>
              <a:t>算法</a:t>
            </a:r>
            <a:endParaRPr lang="zh-CN" altLang="en-US" sz="2000" b="1" dirty="0"/>
          </a:p>
        </p:txBody>
      </p:sp>
      <p:sp>
        <p:nvSpPr>
          <p:cNvPr id="6" name="文本框 5">
            <a:extLst>
              <a:ext uri="{FF2B5EF4-FFF2-40B4-BE49-F238E27FC236}">
                <a16:creationId xmlns="" xmlns:a16="http://schemas.microsoft.com/office/drawing/2014/main" id="{7D88554A-2152-4AD1-A73B-1136A1A9A0C3}"/>
              </a:ext>
            </a:extLst>
          </p:cNvPr>
          <p:cNvSpPr txBox="1"/>
          <p:nvPr/>
        </p:nvSpPr>
        <p:spPr>
          <a:xfrm>
            <a:off x="643979" y="818498"/>
            <a:ext cx="10746198" cy="581762"/>
          </a:xfrm>
          <a:prstGeom prst="rect">
            <a:avLst/>
          </a:prstGeom>
          <a:noFill/>
        </p:spPr>
        <p:txBody>
          <a:bodyPr wrap="square" rtlCol="0">
            <a:spAutoFit/>
          </a:bodyPr>
          <a:lstStyle/>
          <a:p>
            <a:pPr>
              <a:lnSpc>
                <a:spcPct val="125000"/>
              </a:lnSpc>
            </a:pPr>
            <a:r>
              <a:rPr lang="zh-CN" altLang="en-US" sz="2800" b="1" dirty="0" smtClean="0"/>
              <a:t>两个变量二次规划的求解过程</a:t>
            </a:r>
            <a:endParaRPr lang="en-US" altLang="zh-CN" sz="2800" b="1" dirty="0">
              <a:latin typeface="+mn-ea"/>
            </a:endParaRPr>
          </a:p>
        </p:txBody>
      </p:sp>
      <p:sp>
        <p:nvSpPr>
          <p:cNvPr id="8" name="AutoShape 2" descr="[公式]"/>
          <p:cNvSpPr>
            <a:spLocks noChangeAspect="1" noChangeArrowheads="1"/>
          </p:cNvSpPr>
          <p:nvPr/>
        </p:nvSpPr>
        <p:spPr bwMode="auto">
          <a:xfrm>
            <a:off x="3502478" y="264228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3" descr="[公式]"/>
          <p:cNvSpPr>
            <a:spLocks noChangeAspect="1" noChangeArrowheads="1"/>
          </p:cNvSpPr>
          <p:nvPr/>
        </p:nvSpPr>
        <p:spPr bwMode="auto">
          <a:xfrm>
            <a:off x="6210753" y="264228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mc:AlternateContent xmlns:mc="http://schemas.openxmlformats.org/markup-compatibility/2006" xmlns:a14="http://schemas.microsoft.com/office/drawing/2010/main">
        <mc:Choice Requires="a14">
          <p:sp>
            <p:nvSpPr>
              <p:cNvPr id="10" name="Rectangle 4"/>
              <p:cNvSpPr>
                <a:spLocks noChangeArrowheads="1"/>
              </p:cNvSpPr>
              <p:nvPr/>
            </p:nvSpPr>
            <p:spPr bwMode="auto">
              <a:xfrm>
                <a:off x="537028" y="1646867"/>
                <a:ext cx="11698074" cy="40011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假设我们选取的两个需要优化的参数为</a:t>
                </a:r>
                <a14:m>
                  <m:oMath xmlns:m="http://schemas.openxmlformats.org/officeDocument/2006/math">
                    <m:sSub>
                      <m:sSubPr>
                        <m:ctrlPr>
                          <a:rPr kumimoji="0" lang="en-US" altLang="zh-CN" sz="2000" b="0" i="1" u="none" strike="noStrike" cap="none" normalizeH="0" baseline="0" dirty="0" smtClean="0">
                            <a:ln>
                              <a:noFill/>
                            </a:ln>
                            <a:solidFill>
                              <a:srgbClr val="1A1A1A"/>
                            </a:solidFill>
                            <a:effectLst/>
                            <a:latin typeface="Cambria Math" panose="02040503050406030204" pitchFamily="18" charset="0"/>
                            <a:ea typeface="等线" panose="02010600030101010101" pitchFamily="2" charset="-122"/>
                          </a:rPr>
                        </m:ctrlPr>
                      </m:sSubPr>
                      <m:e>
                        <m:r>
                          <a:rPr lang="zh-CN" altLang="en-US" sz="2000" i="1" dirty="0">
                            <a:solidFill>
                              <a:srgbClr val="1A1A1A"/>
                            </a:solidFill>
                            <a:latin typeface="Cambria Math" panose="02040503050406030204" pitchFamily="18" charset="0"/>
                            <a:ea typeface="等线" panose="02010600030101010101" pitchFamily="2" charset="-122"/>
                          </a:rPr>
                          <m:t>𝛼</m:t>
                        </m:r>
                      </m:e>
                      <m:sub>
                        <m:r>
                          <a:rPr kumimoji="0" lang="en-US" altLang="zh-CN" sz="2000" b="0" i="1" u="none" strike="noStrike" cap="none" normalizeH="0" baseline="0" dirty="0" smtClean="0">
                            <a:ln>
                              <a:noFill/>
                            </a:ln>
                            <a:solidFill>
                              <a:srgbClr val="1A1A1A"/>
                            </a:solidFill>
                            <a:effectLst/>
                            <a:latin typeface="Cambria Math" panose="02040503050406030204" pitchFamily="18" charset="0"/>
                            <a:ea typeface="等线" panose="02010600030101010101" pitchFamily="2" charset="-122"/>
                          </a:rPr>
                          <m:t>1</m:t>
                        </m:r>
                      </m:sub>
                    </m:sSub>
                    <m:r>
                      <a:rPr lang="zh-CN" altLang="en-US" sz="2000" i="1" dirty="0">
                        <a:solidFill>
                          <a:srgbClr val="1A1A1A"/>
                        </a:solidFill>
                        <a:latin typeface="Cambria Math" panose="02040503050406030204" pitchFamily="18" charset="0"/>
                        <a:ea typeface="等线" panose="02010600030101010101" pitchFamily="2" charset="-122"/>
                      </a:rPr>
                      <m:t>，</m:t>
                    </m:r>
                    <m:sSub>
                      <m:sSubPr>
                        <m:ctrlPr>
                          <a:rPr lang="en-US" altLang="zh-CN" sz="2000" i="1" dirty="0" smtClean="0">
                            <a:solidFill>
                              <a:srgbClr val="1A1A1A"/>
                            </a:solidFill>
                            <a:latin typeface="Cambria Math" panose="02040503050406030204" pitchFamily="18" charset="0"/>
                            <a:ea typeface="等线" panose="02010600030101010101" pitchFamily="2" charset="-122"/>
                          </a:rPr>
                        </m:ctrlPr>
                      </m:sSubPr>
                      <m:e>
                        <m:r>
                          <a:rPr lang="zh-CN" altLang="en-US" sz="2000" i="1" dirty="0">
                            <a:solidFill>
                              <a:srgbClr val="1A1A1A"/>
                            </a:solidFill>
                            <a:latin typeface="Cambria Math" panose="02040503050406030204" pitchFamily="18" charset="0"/>
                            <a:ea typeface="等线" panose="02010600030101010101" pitchFamily="2" charset="-122"/>
                          </a:rPr>
                          <m:t>𝛼</m:t>
                        </m:r>
                      </m:e>
                      <m:sub>
                        <m:r>
                          <a:rPr lang="en-US" altLang="zh-CN" sz="2000" b="0" i="1" dirty="0" smtClean="0">
                            <a:solidFill>
                              <a:srgbClr val="1A1A1A"/>
                            </a:solidFill>
                            <a:latin typeface="Cambria Math" panose="02040503050406030204" pitchFamily="18" charset="0"/>
                            <a:ea typeface="等线" panose="02010600030101010101" pitchFamily="2" charset="-122"/>
                          </a:rPr>
                          <m:t>2</m:t>
                        </m:r>
                      </m:sub>
                    </m:sSub>
                  </m:oMath>
                </a14:m>
                <a:r>
                  <a:rPr kumimoji="0" lang="zh-CN" alt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 </a:t>
                </a:r>
                <a:r>
                  <a:rPr kumimoji="0" 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剩下的</a:t>
                </a:r>
                <a14:m>
                  <m:oMath xmlns:m="http://schemas.openxmlformats.org/officeDocument/2006/math">
                    <m:r>
                      <a:rPr lang="zh-CN" altLang="en-US" sz="2000" i="1" dirty="0">
                        <a:solidFill>
                          <a:srgbClr val="1A1A1A"/>
                        </a:solidFill>
                        <a:latin typeface="Cambria Math" panose="02040503050406030204" pitchFamily="18" charset="0"/>
                        <a:ea typeface="等线" panose="02010600030101010101" pitchFamily="2" charset="-122"/>
                      </a:rPr>
                      <m:t>𝛼</m:t>
                    </m:r>
                  </m:oMath>
                </a14:m>
                <a:r>
                  <a:rPr kumimoji="0" 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则固定，作为常数处理。</a:t>
                </a:r>
                <a:r>
                  <a:rPr kumimoji="0" lang="zh-CN" altLang="en-US"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则</a:t>
                </a:r>
                <a:r>
                  <a:rPr lang="en-US" altLang="zh-CN" sz="2000" dirty="0" smtClean="0">
                    <a:solidFill>
                      <a:srgbClr val="1A1A1A"/>
                    </a:solidFill>
                    <a:latin typeface="等线" panose="02010600030101010101" pitchFamily="2" charset="-122"/>
                    <a:ea typeface="等线" panose="02010600030101010101" pitchFamily="2" charset="-122"/>
                  </a:rPr>
                  <a:t>SMO</a:t>
                </a:r>
                <a:r>
                  <a:rPr lang="zh-CN" altLang="en-US" sz="2000" dirty="0" smtClean="0">
                    <a:solidFill>
                      <a:srgbClr val="1A1A1A"/>
                    </a:solidFill>
                    <a:latin typeface="等线" panose="02010600030101010101" pitchFamily="2" charset="-122"/>
                    <a:ea typeface="等线" panose="02010600030101010101" pitchFamily="2" charset="-122"/>
                  </a:rPr>
                  <a:t>的</a:t>
                </a:r>
                <a:r>
                  <a:rPr lang="en-US" altLang="zh-CN" sz="2000" dirty="0" smtClean="0">
                    <a:solidFill>
                      <a:srgbClr val="1A1A1A"/>
                    </a:solidFill>
                    <a:latin typeface="等线" panose="02010600030101010101" pitchFamily="2" charset="-122"/>
                    <a:ea typeface="等线" panose="02010600030101010101" pitchFamily="2" charset="-122"/>
                  </a:rPr>
                  <a:t>5</a:t>
                </a:r>
                <a:r>
                  <a:rPr lang="zh-CN" altLang="en-US" sz="2000" dirty="0" smtClean="0">
                    <a:solidFill>
                      <a:srgbClr val="1A1A1A"/>
                    </a:solidFill>
                    <a:latin typeface="等线" panose="02010600030101010101" pitchFamily="2" charset="-122"/>
                    <a:ea typeface="等线" panose="02010600030101010101" pitchFamily="2" charset="-122"/>
                  </a:rPr>
                  <a:t>的子问题：</a:t>
                </a:r>
                <a:endParaRPr kumimoji="0" 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endParaRPr>
              </a:p>
            </p:txBody>
          </p:sp>
        </mc:Choice>
        <mc:Fallback xmlns="">
          <p:sp>
            <p:nvSpPr>
              <p:cNvPr id="10" name="Rectangle 4"/>
              <p:cNvSpPr>
                <a:spLocks noRot="1" noChangeAspect="1" noMove="1" noResize="1" noEditPoints="1" noAdjustHandles="1" noChangeArrowheads="1" noChangeShapeType="1" noTextEdit="1"/>
              </p:cNvSpPr>
              <p:nvPr/>
            </p:nvSpPr>
            <p:spPr bwMode="auto">
              <a:xfrm>
                <a:off x="537028" y="1646867"/>
                <a:ext cx="11698074" cy="400110"/>
              </a:xfrm>
              <a:prstGeom prst="rect">
                <a:avLst/>
              </a:prstGeom>
              <a:blipFill rotWithShape="0">
                <a:blip r:embed="rId4"/>
                <a:stretch>
                  <a:fillRect l="-521" t="-7576" b="-2575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1" name="AutoShape 5" descr="[公式]"/>
          <p:cNvSpPr>
            <a:spLocks noChangeAspect="1" noChangeArrowheads="1"/>
          </p:cNvSpPr>
          <p:nvPr/>
        </p:nvSpPr>
        <p:spPr bwMode="auto">
          <a:xfrm>
            <a:off x="4642303" y="170245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6" descr="[公式]"/>
          <p:cNvSpPr>
            <a:spLocks noChangeAspect="1" noChangeArrowheads="1"/>
          </p:cNvSpPr>
          <p:nvPr/>
        </p:nvSpPr>
        <p:spPr bwMode="auto">
          <a:xfrm>
            <a:off x="5712278" y="170245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 name="图片 12"/>
          <p:cNvPicPr>
            <a:picLocks noChangeAspect="1"/>
          </p:cNvPicPr>
          <p:nvPr/>
        </p:nvPicPr>
        <p:blipFill rotWithShape="1">
          <a:blip r:embed="rId5"/>
          <a:srcRect t="22531" b="15157"/>
          <a:stretch/>
        </p:blipFill>
        <p:spPr>
          <a:xfrm>
            <a:off x="1686605" y="2102568"/>
            <a:ext cx="7820253" cy="2280746"/>
          </a:xfrm>
          <a:prstGeom prst="rect">
            <a:avLst/>
          </a:prstGeom>
        </p:spPr>
      </p:pic>
      <p:sp>
        <p:nvSpPr>
          <p:cNvPr id="14" name="矩形 13"/>
          <p:cNvSpPr/>
          <p:nvPr/>
        </p:nvSpPr>
        <p:spPr>
          <a:xfrm>
            <a:off x="466105" y="4326967"/>
            <a:ext cx="2962671" cy="400110"/>
          </a:xfrm>
          <a:prstGeom prst="rect">
            <a:avLst/>
          </a:prstGeom>
        </p:spPr>
        <p:txBody>
          <a:bodyPr wrap="none">
            <a:spAutoFit/>
          </a:bodyPr>
          <a:lstStyle/>
          <a:p>
            <a:r>
              <a:rPr lang="en-US" altLang="zh-CN" sz="2000" b="1" dirty="0" smtClean="0">
                <a:latin typeface="+mn-ea"/>
              </a:rPr>
              <a:t>1.</a:t>
            </a:r>
            <a:r>
              <a:rPr lang="zh-CN" altLang="en-US" sz="2000" b="1" dirty="0" smtClean="0">
                <a:latin typeface="+mn-ea"/>
              </a:rPr>
              <a:t>获得</a:t>
            </a:r>
            <a:r>
              <a:rPr lang="zh-CN" altLang="en-US" sz="2000" b="1" dirty="0">
                <a:latin typeface="+mn-ea"/>
              </a:rPr>
              <a:t>没有修剪的原始解</a:t>
            </a:r>
          </a:p>
        </p:txBody>
      </p:sp>
      <mc:AlternateContent xmlns:mc="http://schemas.openxmlformats.org/markup-compatibility/2006" xmlns:a14="http://schemas.microsoft.com/office/drawing/2010/main">
        <mc:Choice Requires="a14">
          <p:sp>
            <p:nvSpPr>
              <p:cNvPr id="15" name="Rectangle 4"/>
              <p:cNvSpPr>
                <a:spLocks noChangeArrowheads="1"/>
              </p:cNvSpPr>
              <p:nvPr/>
            </p:nvSpPr>
            <p:spPr bwMode="auto">
              <a:xfrm>
                <a:off x="537028" y="4745033"/>
                <a:ext cx="10111101" cy="72827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zh-CN" altLang="en-US" sz="2000" b="0" u="none" strike="noStrike" cap="none" normalizeH="0" baseline="0" dirty="0" smtClean="0">
                    <a:ln>
                      <a:noFill/>
                    </a:ln>
                    <a:solidFill>
                      <a:srgbClr val="1A1A1A"/>
                    </a:solidFill>
                    <a:effectLst/>
                    <a:ea typeface="等线" panose="02010600030101010101" pitchFamily="2" charset="-122"/>
                  </a:rPr>
                  <a:t>用</a:t>
                </a:r>
                <a14:m>
                  <m:oMath xmlns:m="http://schemas.openxmlformats.org/officeDocument/2006/math">
                    <m:sSub>
                      <m:sSubPr>
                        <m:ctrlPr>
                          <a:rPr kumimoji="0" lang="en-US" altLang="zh-CN" sz="2000" b="0" i="1" u="none" strike="noStrike" cap="none" normalizeH="0" baseline="0" dirty="0" smtClean="0">
                            <a:ln>
                              <a:noFill/>
                            </a:ln>
                            <a:solidFill>
                              <a:srgbClr val="1A1A1A"/>
                            </a:solidFill>
                            <a:effectLst/>
                            <a:latin typeface="Cambria Math" panose="02040503050406030204" pitchFamily="18" charset="0"/>
                            <a:ea typeface="等线" panose="02010600030101010101" pitchFamily="2" charset="-122"/>
                          </a:rPr>
                        </m:ctrlPr>
                      </m:sSubPr>
                      <m:e>
                        <m:r>
                          <a:rPr lang="zh-CN" altLang="en-US" sz="2000" i="1" dirty="0">
                            <a:solidFill>
                              <a:srgbClr val="1A1A1A"/>
                            </a:solidFill>
                            <a:latin typeface="Cambria Math" panose="02040503050406030204" pitchFamily="18" charset="0"/>
                            <a:ea typeface="等线" panose="02010600030101010101" pitchFamily="2" charset="-122"/>
                          </a:rPr>
                          <m:t>𝛼</m:t>
                        </m:r>
                      </m:e>
                      <m:sub>
                        <m:r>
                          <a:rPr lang="en-US" altLang="zh-CN" sz="2000" i="1" dirty="0">
                            <a:solidFill>
                              <a:srgbClr val="1A1A1A"/>
                            </a:solidFill>
                            <a:latin typeface="Cambria Math" panose="02040503050406030204" pitchFamily="18" charset="0"/>
                            <a:ea typeface="等线" panose="02010600030101010101" pitchFamily="2" charset="-122"/>
                          </a:rPr>
                          <m:t>2</m:t>
                        </m:r>
                      </m:sub>
                    </m:sSub>
                    <m:r>
                      <a:rPr lang="zh-CN" altLang="en-US" sz="2000" i="1" dirty="0">
                        <a:solidFill>
                          <a:srgbClr val="1A1A1A"/>
                        </a:solidFill>
                        <a:latin typeface="Cambria Math" panose="02040503050406030204" pitchFamily="18" charset="0"/>
                        <a:ea typeface="等线" panose="02010600030101010101" pitchFamily="2" charset="-122"/>
                      </a:rPr>
                      <m:t>来</m:t>
                    </m:r>
                    <m:r>
                      <a:rPr lang="zh-CN" altLang="en-US" sz="2000" i="1" dirty="0" smtClean="0">
                        <a:solidFill>
                          <a:srgbClr val="1A1A1A"/>
                        </a:solidFill>
                        <a:latin typeface="Cambria Math" panose="02040503050406030204" pitchFamily="18" charset="0"/>
                        <a:ea typeface="等线" panose="02010600030101010101" pitchFamily="2" charset="-122"/>
                      </a:rPr>
                      <m:t>表示</m:t>
                    </m:r>
                    <m:sSub>
                      <m:sSubPr>
                        <m:ctrlPr>
                          <a:rPr lang="en-US" altLang="zh-CN" sz="2000" i="1" dirty="0" smtClean="0">
                            <a:solidFill>
                              <a:srgbClr val="1A1A1A"/>
                            </a:solidFill>
                            <a:latin typeface="Cambria Math" panose="02040503050406030204" pitchFamily="18" charset="0"/>
                            <a:ea typeface="等线" panose="02010600030101010101" pitchFamily="2" charset="-122"/>
                          </a:rPr>
                        </m:ctrlPr>
                      </m:sSubPr>
                      <m:e>
                        <m:r>
                          <a:rPr lang="zh-CN" altLang="en-US" sz="2000" i="1" dirty="0">
                            <a:solidFill>
                              <a:srgbClr val="1A1A1A"/>
                            </a:solidFill>
                            <a:latin typeface="Cambria Math" panose="02040503050406030204" pitchFamily="18" charset="0"/>
                            <a:ea typeface="等线" panose="02010600030101010101" pitchFamily="2" charset="-122"/>
                          </a:rPr>
                          <m:t>𝛼</m:t>
                        </m:r>
                      </m:e>
                      <m:sub>
                        <m:r>
                          <a:rPr lang="en-US" altLang="zh-CN" sz="2000" b="0" i="1" dirty="0">
                            <a:solidFill>
                              <a:srgbClr val="1A1A1A"/>
                            </a:solidFill>
                            <a:latin typeface="Cambria Math" panose="02040503050406030204" pitchFamily="18" charset="0"/>
                            <a:ea typeface="等线" panose="02010600030101010101" pitchFamily="2" charset="-122"/>
                          </a:rPr>
                          <m:t>1</m:t>
                        </m:r>
                      </m:sub>
                    </m:sSub>
                  </m:oMath>
                </a14:m>
                <a:r>
                  <a:rPr kumimoji="0" lang="zh-CN" alt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 </a:t>
                </a:r>
                <a:r>
                  <a:rPr kumimoji="0" lang="zh-CN" altLang="en-US"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带入式</a:t>
                </a:r>
                <a:r>
                  <a:rPr kumimoji="0" lang="en-US" alt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6</a:t>
                </a:r>
                <a:r>
                  <a:rPr kumimoji="0" lang="zh-CN" altLang="en-US"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得到</a:t>
                </a:r>
                <a:r>
                  <a:rPr lang="zh-CN" altLang="en-US" sz="2000" dirty="0" smtClean="0">
                    <a:solidFill>
                      <a:srgbClr val="1A1A1A"/>
                    </a:solidFill>
                    <a:latin typeface="等线" panose="02010600030101010101" pitchFamily="2" charset="-122"/>
                    <a:ea typeface="等线" panose="02010600030101010101" pitchFamily="2" charset="-122"/>
                  </a:rPr>
                  <a:t>：</a:t>
                </a:r>
                <a:r>
                  <a:rPr lang="en-US" altLang="zh-CN" sz="2000" dirty="0" smtClean="0">
                    <a:solidFill>
                      <a:srgbClr val="1A1A1A"/>
                    </a:solidFill>
                    <a:latin typeface="等线" panose="02010600030101010101" pitchFamily="2" charset="-122"/>
                    <a:ea typeface="等线" panose="02010600030101010101" pitchFamily="2" charset="-122"/>
                  </a:rPr>
                  <a:t>W(</a:t>
                </a:r>
                <a14:m>
                  <m:oMath xmlns:m="http://schemas.openxmlformats.org/officeDocument/2006/math">
                    <m:sSub>
                      <m:sSubPr>
                        <m:ctrlPr>
                          <a:rPr lang="en-US" altLang="zh-CN" sz="2000" i="1" dirty="0">
                            <a:solidFill>
                              <a:srgbClr val="1A1A1A"/>
                            </a:solidFill>
                            <a:latin typeface="Cambria Math" panose="02040503050406030204" pitchFamily="18" charset="0"/>
                            <a:ea typeface="等线" panose="02010600030101010101" pitchFamily="2" charset="-122"/>
                          </a:rPr>
                        </m:ctrlPr>
                      </m:sSubPr>
                      <m:e>
                        <m:r>
                          <a:rPr lang="zh-CN" altLang="en-US" sz="2000" i="1" dirty="0">
                            <a:solidFill>
                              <a:srgbClr val="1A1A1A"/>
                            </a:solidFill>
                            <a:latin typeface="Cambria Math" panose="02040503050406030204" pitchFamily="18" charset="0"/>
                            <a:ea typeface="等线" panose="02010600030101010101" pitchFamily="2" charset="-122"/>
                          </a:rPr>
                          <m:t>𝛼</m:t>
                        </m:r>
                      </m:e>
                      <m:sub>
                        <m:r>
                          <a:rPr lang="en-US" altLang="zh-CN" sz="2000" i="1" dirty="0">
                            <a:solidFill>
                              <a:srgbClr val="1A1A1A"/>
                            </a:solidFill>
                            <a:latin typeface="Cambria Math" panose="02040503050406030204" pitchFamily="18" charset="0"/>
                            <a:ea typeface="等线" panose="02010600030101010101" pitchFamily="2" charset="-122"/>
                          </a:rPr>
                          <m:t>2</m:t>
                        </m:r>
                      </m:sub>
                    </m:sSub>
                  </m:oMath>
                </a14:m>
                <a:r>
                  <a:rPr lang="en-US" altLang="zh-CN" sz="2000" dirty="0" smtClean="0">
                    <a:solidFill>
                      <a:srgbClr val="1A1A1A"/>
                    </a:solidFill>
                    <a:latin typeface="等线" panose="02010600030101010101" pitchFamily="2" charset="-122"/>
                    <a:ea typeface="等线" panose="02010600030101010101" pitchFamily="2" charset="-122"/>
                  </a:rPr>
                  <a:t>)</a:t>
                </a:r>
                <a:r>
                  <a:rPr lang="zh-CN" altLang="en-US" sz="2000" dirty="0" smtClean="0">
                    <a:solidFill>
                      <a:srgbClr val="1A1A1A"/>
                    </a:solidFill>
                    <a:latin typeface="等线" panose="02010600030101010101" pitchFamily="2" charset="-122"/>
                    <a:ea typeface="等线" panose="02010600030101010101" pitchFamily="2" charset="-122"/>
                  </a:rPr>
                  <a:t>，然后求极值，并用更新前的</a:t>
                </a:r>
                <a14:m>
                  <m:oMath xmlns:m="http://schemas.openxmlformats.org/officeDocument/2006/math">
                    <m:sSubSup>
                      <m:sSubSupPr>
                        <m:ctrlPr>
                          <a:rPr lang="en-US" altLang="zh-CN" sz="2000" i="1" dirty="0">
                            <a:solidFill>
                              <a:srgbClr val="1A1A1A"/>
                            </a:solidFill>
                            <a:latin typeface="Cambria Math" panose="02040503050406030204" pitchFamily="18" charset="0"/>
                            <a:ea typeface="等线" panose="02010600030101010101" pitchFamily="2" charset="-122"/>
                          </a:rPr>
                        </m:ctrlPr>
                      </m:sSubSupPr>
                      <m:e>
                        <m:r>
                          <a:rPr lang="zh-CN" altLang="en-US" sz="2000" i="1" dirty="0">
                            <a:solidFill>
                              <a:srgbClr val="1A1A1A"/>
                            </a:solidFill>
                            <a:latin typeface="Cambria Math" panose="02040503050406030204" pitchFamily="18" charset="0"/>
                            <a:ea typeface="等线" panose="02010600030101010101" pitchFamily="2" charset="-122"/>
                          </a:rPr>
                          <m:t>𝛼</m:t>
                        </m:r>
                      </m:e>
                      <m:sub>
                        <m:r>
                          <a:rPr lang="en-US" altLang="zh-CN" sz="2000" i="1" dirty="0">
                            <a:solidFill>
                              <a:srgbClr val="1A1A1A"/>
                            </a:solidFill>
                            <a:latin typeface="Cambria Math" panose="02040503050406030204" pitchFamily="18" charset="0"/>
                            <a:ea typeface="等线" panose="02010600030101010101" pitchFamily="2" charset="-122"/>
                          </a:rPr>
                          <m:t>2</m:t>
                        </m:r>
                      </m:sub>
                      <m:sup>
                        <m:r>
                          <m:rPr>
                            <m:sty m:val="p"/>
                          </m:rPr>
                          <a:rPr lang="en-US" altLang="zh-CN" sz="2000" i="1" dirty="0">
                            <a:solidFill>
                              <a:srgbClr val="1A1A1A"/>
                            </a:solidFill>
                            <a:latin typeface="Cambria Math" panose="02040503050406030204" pitchFamily="18" charset="0"/>
                            <a:ea typeface="等线" panose="02010600030101010101" pitchFamily="2" charset="-122"/>
                          </a:rPr>
                          <m:t>old</m:t>
                        </m:r>
                      </m:sup>
                    </m:sSubSup>
                  </m:oMath>
                </a14:m>
                <a:r>
                  <a:rPr kumimoji="0" lang="zh-CN" altLang="en-US"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来表示</a:t>
                </a:r>
                <a14:m>
                  <m:oMath xmlns:m="http://schemas.openxmlformats.org/officeDocument/2006/math">
                    <m:sSubSup>
                      <m:sSubSupPr>
                        <m:ctrlPr>
                          <a:rPr lang="en-US" altLang="zh-CN" sz="2000" i="1" dirty="0">
                            <a:solidFill>
                              <a:srgbClr val="1A1A1A"/>
                            </a:solidFill>
                            <a:latin typeface="Cambria Math" panose="02040503050406030204" pitchFamily="18" charset="0"/>
                            <a:ea typeface="等线" panose="02010600030101010101" pitchFamily="2" charset="-122"/>
                          </a:rPr>
                        </m:ctrlPr>
                      </m:sSubSupPr>
                      <m:e>
                        <m:r>
                          <a:rPr lang="zh-CN" altLang="en-US" sz="2000" i="1" dirty="0">
                            <a:solidFill>
                              <a:srgbClr val="1A1A1A"/>
                            </a:solidFill>
                            <a:latin typeface="Cambria Math" panose="02040503050406030204" pitchFamily="18" charset="0"/>
                            <a:ea typeface="等线" panose="02010600030101010101" pitchFamily="2" charset="-122"/>
                          </a:rPr>
                          <m:t>𝛼</m:t>
                        </m:r>
                      </m:e>
                      <m:sub>
                        <m:r>
                          <a:rPr lang="en-US" altLang="zh-CN" sz="2000" i="1" dirty="0">
                            <a:solidFill>
                              <a:srgbClr val="1A1A1A"/>
                            </a:solidFill>
                            <a:latin typeface="Cambria Math" panose="02040503050406030204" pitchFamily="18" charset="0"/>
                            <a:ea typeface="等线" panose="02010600030101010101" pitchFamily="2" charset="-122"/>
                          </a:rPr>
                          <m:t>2</m:t>
                        </m:r>
                      </m:sub>
                      <m:sup>
                        <m:r>
                          <m:rPr>
                            <m:sty m:val="p"/>
                          </m:rPr>
                          <a:rPr lang="en-US" altLang="zh-CN" sz="2000" i="1" dirty="0" smtClean="0">
                            <a:solidFill>
                              <a:srgbClr val="1A1A1A"/>
                            </a:solidFill>
                            <a:latin typeface="Cambria Math" panose="02040503050406030204" pitchFamily="18" charset="0"/>
                            <a:ea typeface="等线" panose="02010600030101010101" pitchFamily="2" charset="-122"/>
                          </a:rPr>
                          <m:t>new</m:t>
                        </m:r>
                      </m:sup>
                    </m:sSubSup>
                  </m:oMath>
                </a14:m>
                <a:r>
                  <a:rPr kumimoji="0" lang="zh-CN" altLang="en-US"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，得：</a:t>
                </a:r>
                <a:endParaRPr kumimoji="0" lang="en-US"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endParaRPr>
              </a:p>
              <a:p>
                <a:pPr lvl="0"/>
                <a:endParaRPr kumimoji="0" 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endParaRPr>
              </a:p>
            </p:txBody>
          </p:sp>
        </mc:Choice>
        <mc:Fallback xmlns="">
          <p:sp>
            <p:nvSpPr>
              <p:cNvPr id="15" name="Rectangle 4"/>
              <p:cNvSpPr>
                <a:spLocks noRot="1" noChangeAspect="1" noMove="1" noResize="1" noEditPoints="1" noAdjustHandles="1" noChangeArrowheads="1" noChangeShapeType="1" noTextEdit="1"/>
              </p:cNvSpPr>
              <p:nvPr/>
            </p:nvSpPr>
            <p:spPr bwMode="auto">
              <a:xfrm>
                <a:off x="537028" y="4745033"/>
                <a:ext cx="10111101" cy="728276"/>
              </a:xfrm>
              <a:prstGeom prst="rect">
                <a:avLst/>
              </a:prstGeom>
              <a:blipFill rotWithShape="0">
                <a:blip r:embed="rId6"/>
                <a:stretch>
                  <a:fillRect l="-603" t="-8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16" name="对象 15"/>
          <p:cNvGraphicFramePr>
            <a:graphicFrameLocks noChangeAspect="1"/>
          </p:cNvGraphicFramePr>
          <p:nvPr>
            <p:extLst>
              <p:ext uri="{D42A27DB-BD31-4B8C-83A1-F6EECF244321}">
                <p14:modId xmlns:p14="http://schemas.microsoft.com/office/powerpoint/2010/main" val="4186519376"/>
              </p:ext>
            </p:extLst>
          </p:nvPr>
        </p:nvGraphicFramePr>
        <p:xfrm>
          <a:off x="3395527" y="5147273"/>
          <a:ext cx="3606800" cy="903288"/>
        </p:xfrm>
        <a:graphic>
          <a:graphicData uri="http://schemas.openxmlformats.org/presentationml/2006/ole">
            <mc:AlternateContent xmlns:mc="http://schemas.openxmlformats.org/markup-compatibility/2006">
              <mc:Choice xmlns:v="urn:schemas-microsoft-com:vml" Requires="v">
                <p:oleObj spid="_x0000_s8208" name="Equation" r:id="rId7" imgW="1676160" imgH="419040" progId="Equation.DSMT4">
                  <p:embed/>
                </p:oleObj>
              </mc:Choice>
              <mc:Fallback>
                <p:oleObj name="Equation" r:id="rId7" imgW="1676160" imgH="419040" progId="Equation.DSMT4">
                  <p:embed/>
                  <p:pic>
                    <p:nvPicPr>
                      <p:cNvPr id="0" name=""/>
                      <p:cNvPicPr/>
                      <p:nvPr/>
                    </p:nvPicPr>
                    <p:blipFill>
                      <a:blip r:embed="rId8"/>
                      <a:stretch>
                        <a:fillRect/>
                      </a:stretch>
                    </p:blipFill>
                    <p:spPr>
                      <a:xfrm>
                        <a:off x="3395527" y="5147273"/>
                        <a:ext cx="3606800" cy="903288"/>
                      </a:xfrm>
                      <a:prstGeom prst="rect">
                        <a:avLst/>
                      </a:prstGeom>
                    </p:spPr>
                  </p:pic>
                </p:oleObj>
              </mc:Fallback>
            </mc:AlternateContent>
          </a:graphicData>
        </a:graphic>
      </p:graphicFrame>
      <p:pic>
        <p:nvPicPr>
          <p:cNvPr id="17" name="图片 16"/>
          <p:cNvPicPr>
            <a:picLocks noChangeAspect="1"/>
          </p:cNvPicPr>
          <p:nvPr/>
        </p:nvPicPr>
        <p:blipFill rotWithShape="1">
          <a:blip r:embed="rId9"/>
          <a:srcRect t="66177"/>
          <a:stretch/>
        </p:blipFill>
        <p:spPr>
          <a:xfrm>
            <a:off x="7109278" y="3714224"/>
            <a:ext cx="3871912" cy="574379"/>
          </a:xfrm>
          <a:prstGeom prst="rect">
            <a:avLst/>
          </a:prstGeom>
        </p:spPr>
      </p:pic>
      <mc:AlternateContent xmlns:mc="http://schemas.openxmlformats.org/markup-compatibility/2006" xmlns:a14="http://schemas.microsoft.com/office/drawing/2010/main">
        <mc:Choice Requires="a14">
          <p:sp>
            <p:nvSpPr>
              <p:cNvPr id="18" name="Rectangle 4"/>
              <p:cNvSpPr>
                <a:spLocks noChangeArrowheads="1"/>
              </p:cNvSpPr>
              <p:nvPr/>
            </p:nvSpPr>
            <p:spPr bwMode="auto">
              <a:xfrm>
                <a:off x="537028" y="6005165"/>
                <a:ext cx="8725787" cy="70788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zh-CN" altLang="en-US" sz="2000" b="0" u="none" strike="noStrike" cap="none" normalizeH="0" baseline="0" dirty="0" smtClean="0">
                    <a:ln>
                      <a:noFill/>
                    </a:ln>
                    <a:solidFill>
                      <a:srgbClr val="1A1A1A"/>
                    </a:solidFill>
                    <a:effectLst/>
                    <a:ea typeface="等线" panose="02010600030101010101" pitchFamily="2" charset="-122"/>
                  </a:rPr>
                  <a:t>其中</a:t>
                </a:r>
                <a14:m>
                  <m:oMath xmlns:m="http://schemas.openxmlformats.org/officeDocument/2006/math">
                    <m:sSub>
                      <m:sSubPr>
                        <m:ctrlPr>
                          <a:rPr lang="en-US" altLang="zh-CN" sz="2000" i="1" dirty="0" smtClean="0">
                            <a:latin typeface="Cambria Math" panose="02040503050406030204" pitchFamily="18" charset="0"/>
                            <a:ea typeface="等线" panose="02010600030101010101" pitchFamily="2" charset="-122"/>
                          </a:rPr>
                        </m:ctrlPr>
                      </m:sSubPr>
                      <m:e>
                        <m:r>
                          <a:rPr lang="en-US" altLang="zh-CN" sz="2000" i="1" dirty="0">
                            <a:latin typeface="Cambria Math" panose="02040503050406030204" pitchFamily="18" charset="0"/>
                            <a:ea typeface="等线" panose="02010600030101010101" pitchFamily="2" charset="-122"/>
                          </a:rPr>
                          <m:t>𝐸</m:t>
                        </m:r>
                      </m:e>
                      <m:sub>
                        <m:r>
                          <m:rPr>
                            <m:sty m:val="p"/>
                          </m:rPr>
                          <a:rPr lang="en-US" altLang="zh-CN" sz="2000" i="1" dirty="0">
                            <a:latin typeface="Cambria Math" panose="02040503050406030204" pitchFamily="18" charset="0"/>
                            <a:ea typeface="等线" panose="02010600030101010101" pitchFamily="2" charset="-122"/>
                          </a:rPr>
                          <m:t>i</m:t>
                        </m:r>
                      </m:sub>
                    </m:sSub>
                  </m:oMath>
                </a14:m>
                <a:r>
                  <a:rPr lang="zh-CN" altLang="en-US" sz="2000" dirty="0" smtClean="0">
                    <a:latin typeface="等线" panose="02010600030101010101" pitchFamily="2" charset="-122"/>
                    <a:ea typeface="等线" panose="02010600030101010101" pitchFamily="2" charset="-122"/>
                  </a:rPr>
                  <a:t>为</a:t>
                </a:r>
                <a:r>
                  <a:rPr lang="zh-CN" altLang="en-US" sz="2000" dirty="0">
                    <a:latin typeface="等线" panose="02010600030101010101" pitchFamily="2" charset="-122"/>
                    <a:ea typeface="等线" panose="02010600030101010101" pitchFamily="2" charset="-122"/>
                  </a:rPr>
                  <a:t>为</a:t>
                </a:r>
                <a:r>
                  <a:rPr lang="en-US" altLang="zh-CN" sz="2000" dirty="0">
                    <a:latin typeface="等线" panose="02010600030101010101" pitchFamily="2" charset="-122"/>
                    <a:ea typeface="等线" panose="02010600030101010101" pitchFamily="2" charset="-122"/>
                  </a:rPr>
                  <a:t>SVM</a:t>
                </a:r>
                <a:r>
                  <a:rPr lang="zh-CN" altLang="en-US" sz="2000" dirty="0">
                    <a:latin typeface="等线" panose="02010600030101010101" pitchFamily="2" charset="-122"/>
                    <a:ea typeface="等线" panose="02010600030101010101" pitchFamily="2" charset="-122"/>
                  </a:rPr>
                  <a:t>预测值与真实值的误差</a:t>
                </a:r>
                <a:r>
                  <a:rPr lang="en-US" altLang="zh-CN" sz="2000" dirty="0">
                    <a:latin typeface="等线" panose="02010600030101010101" pitchFamily="2" charset="-122"/>
                    <a:ea typeface="等线" panose="02010600030101010101" pitchFamily="2" charset="-122"/>
                  </a:rPr>
                  <a:t>:</a:t>
                </a:r>
                <a14:m>
                  <m:oMath xmlns:m="http://schemas.openxmlformats.org/officeDocument/2006/math">
                    <m:sSub>
                      <m:sSubPr>
                        <m:ctrlPr>
                          <a:rPr lang="en-US" altLang="zh-CN" sz="2000" i="1" dirty="0">
                            <a:latin typeface="Cambria Math" panose="02040503050406030204" pitchFamily="18" charset="0"/>
                            <a:ea typeface="等线" panose="02010600030101010101" pitchFamily="2" charset="-122"/>
                          </a:rPr>
                        </m:ctrlPr>
                      </m:sSubPr>
                      <m:e>
                        <m:r>
                          <a:rPr lang="en-US" altLang="zh-CN" sz="2000" i="1" dirty="0">
                            <a:latin typeface="Cambria Math" panose="02040503050406030204" pitchFamily="18" charset="0"/>
                            <a:ea typeface="等线" panose="02010600030101010101" pitchFamily="2" charset="-122"/>
                          </a:rPr>
                          <m:t>𝐸</m:t>
                        </m:r>
                      </m:e>
                      <m:sub>
                        <m:r>
                          <m:rPr>
                            <m:sty m:val="p"/>
                          </m:rPr>
                          <a:rPr lang="en-US" altLang="zh-CN" sz="2000" i="1" dirty="0">
                            <a:latin typeface="Cambria Math" panose="02040503050406030204" pitchFamily="18" charset="0"/>
                            <a:ea typeface="等线" panose="02010600030101010101" pitchFamily="2" charset="-122"/>
                          </a:rPr>
                          <m:t>i</m:t>
                        </m:r>
                      </m:sub>
                    </m:sSub>
                    <m:r>
                      <a:rPr lang="en-US" altLang="zh-CN" sz="2000" i="1" dirty="0">
                        <a:latin typeface="Cambria Math" panose="02040503050406030204" pitchFamily="18" charset="0"/>
                        <a:ea typeface="等线" panose="02010600030101010101" pitchFamily="2" charset="-122"/>
                      </a:rPr>
                      <m:t>=</m:t>
                    </m:r>
                    <m:r>
                      <a:rPr lang="en-US" altLang="zh-CN" sz="2000" b="0" i="1" dirty="0" smtClean="0">
                        <a:latin typeface="Cambria Math" panose="02040503050406030204" pitchFamily="18" charset="0"/>
                        <a:ea typeface="等线" panose="02010600030101010101" pitchFamily="2" charset="-122"/>
                      </a:rPr>
                      <m:t>𝑓</m:t>
                    </m:r>
                    <m:d>
                      <m:dPr>
                        <m:ctrlPr>
                          <a:rPr lang="en-US" altLang="zh-CN" sz="2000" b="0" i="1" dirty="0" smtClean="0">
                            <a:latin typeface="Cambria Math" panose="02040503050406030204" pitchFamily="18" charset="0"/>
                            <a:ea typeface="等线" panose="02010600030101010101" pitchFamily="2" charset="-122"/>
                          </a:rPr>
                        </m:ctrlPr>
                      </m:dPr>
                      <m:e>
                        <m:sSub>
                          <m:sSubPr>
                            <m:ctrlPr>
                              <a:rPr lang="en-US" altLang="zh-CN" sz="2000" b="0" i="1" dirty="0" smtClean="0">
                                <a:latin typeface="Cambria Math" panose="02040503050406030204" pitchFamily="18" charset="0"/>
                                <a:ea typeface="等线" panose="02010600030101010101" pitchFamily="2" charset="-122"/>
                              </a:rPr>
                            </m:ctrlPr>
                          </m:sSubPr>
                          <m:e>
                            <m:r>
                              <a:rPr lang="en-US" altLang="zh-CN" sz="2000" b="0" i="1" dirty="0" smtClean="0">
                                <a:latin typeface="Cambria Math" panose="02040503050406030204" pitchFamily="18" charset="0"/>
                                <a:ea typeface="等线" panose="02010600030101010101" pitchFamily="2" charset="-122"/>
                              </a:rPr>
                              <m:t>𝑥</m:t>
                            </m:r>
                          </m:e>
                          <m:sub>
                            <m:r>
                              <a:rPr lang="en-US" altLang="zh-CN" sz="2000" b="0" i="1" dirty="0" smtClean="0">
                                <a:latin typeface="Cambria Math" panose="02040503050406030204" pitchFamily="18" charset="0"/>
                                <a:ea typeface="等线" panose="02010600030101010101" pitchFamily="2" charset="-122"/>
                              </a:rPr>
                              <m:t>𝑖</m:t>
                            </m:r>
                          </m:sub>
                        </m:sSub>
                      </m:e>
                    </m:d>
                    <m:r>
                      <a:rPr lang="en-US" altLang="zh-CN" sz="2000" b="0" i="1" dirty="0" smtClean="0">
                        <a:latin typeface="Cambria Math" panose="02040503050406030204" pitchFamily="18" charset="0"/>
                        <a:ea typeface="等线" panose="02010600030101010101" pitchFamily="2" charset="-122"/>
                      </a:rPr>
                      <m:t>−</m:t>
                    </m:r>
                    <m:sSub>
                      <m:sSubPr>
                        <m:ctrlPr>
                          <a:rPr lang="en-US" altLang="zh-CN" sz="2000" b="0" i="1" dirty="0" smtClean="0">
                            <a:latin typeface="Cambria Math" panose="02040503050406030204" pitchFamily="18" charset="0"/>
                            <a:ea typeface="等线" panose="02010600030101010101" pitchFamily="2" charset="-122"/>
                          </a:rPr>
                        </m:ctrlPr>
                      </m:sSubPr>
                      <m:e>
                        <m:r>
                          <a:rPr lang="en-US" altLang="zh-CN" sz="2000" b="0" i="1" dirty="0" smtClean="0">
                            <a:latin typeface="Cambria Math" panose="02040503050406030204" pitchFamily="18" charset="0"/>
                            <a:ea typeface="等线" panose="02010600030101010101" pitchFamily="2" charset="-122"/>
                          </a:rPr>
                          <m:t>𝑦</m:t>
                        </m:r>
                      </m:e>
                      <m:sub>
                        <m:r>
                          <a:rPr lang="en-US" altLang="zh-CN" sz="2000" b="0" i="1" dirty="0" smtClean="0">
                            <a:latin typeface="Cambria Math" panose="02040503050406030204" pitchFamily="18" charset="0"/>
                            <a:ea typeface="等线" panose="02010600030101010101" pitchFamily="2" charset="-122"/>
                          </a:rPr>
                          <m:t>𝑖</m:t>
                        </m:r>
                      </m:sub>
                    </m:sSub>
                  </m:oMath>
                </a14:m>
                <a:r>
                  <a:rPr lang="en-US" altLang="zh-CN" sz="2000" dirty="0">
                    <a:latin typeface="等线" panose="02010600030101010101" pitchFamily="2" charset="-122"/>
                    <a:ea typeface="等线" panose="02010600030101010101" pitchFamily="2" charset="-122"/>
                  </a:rPr>
                  <a:t> </a:t>
                </a:r>
                <a:r>
                  <a:rPr lang="en-US" altLang="zh-CN" sz="2000" dirty="0" smtClean="0">
                    <a:latin typeface="等线" panose="02010600030101010101" pitchFamily="2" charset="-122"/>
                    <a:ea typeface="等线" panose="02010600030101010101" pitchFamily="2" charset="-122"/>
                  </a:rPr>
                  <a:t>,</a:t>
                </a:r>
                <a14:m>
                  <m:oMath xmlns:m="http://schemas.openxmlformats.org/officeDocument/2006/math">
                    <m:r>
                      <a:rPr lang="zh-CN" altLang="en-US" sz="2000" i="1" dirty="0" smtClean="0">
                        <a:latin typeface="Cambria Math" panose="02040503050406030204" pitchFamily="18" charset="0"/>
                        <a:ea typeface="等线" panose="02010600030101010101" pitchFamily="2" charset="-122"/>
                      </a:rPr>
                      <m:t>𝜇</m:t>
                    </m:r>
                    <m:r>
                      <a:rPr lang="en-US" altLang="zh-CN" sz="2000" b="0" i="1" dirty="0" smtClean="0">
                        <a:latin typeface="Cambria Math" panose="02040503050406030204" pitchFamily="18" charset="0"/>
                        <a:ea typeface="等线" panose="02010600030101010101" pitchFamily="2" charset="-122"/>
                      </a:rPr>
                      <m:t>=</m:t>
                    </m:r>
                    <m:sSub>
                      <m:sSubPr>
                        <m:ctrlPr>
                          <a:rPr lang="en-US" altLang="zh-CN" sz="2000" b="0" i="1" dirty="0" smtClean="0">
                            <a:latin typeface="Cambria Math" panose="02040503050406030204" pitchFamily="18" charset="0"/>
                            <a:ea typeface="等线" panose="02010600030101010101" pitchFamily="2" charset="-122"/>
                          </a:rPr>
                        </m:ctrlPr>
                      </m:sSubPr>
                      <m:e>
                        <m:r>
                          <a:rPr lang="en-US" altLang="zh-CN" sz="2000" b="0" i="1" dirty="0" smtClean="0">
                            <a:latin typeface="Cambria Math" panose="02040503050406030204" pitchFamily="18" charset="0"/>
                            <a:ea typeface="等线" panose="02010600030101010101" pitchFamily="2" charset="-122"/>
                          </a:rPr>
                          <m:t>𝐾</m:t>
                        </m:r>
                      </m:e>
                      <m:sub>
                        <m:r>
                          <a:rPr lang="en-US" altLang="zh-CN" sz="2000" b="0" i="1" dirty="0" smtClean="0">
                            <a:latin typeface="Cambria Math" panose="02040503050406030204" pitchFamily="18" charset="0"/>
                            <a:ea typeface="等线" panose="02010600030101010101" pitchFamily="2" charset="-122"/>
                          </a:rPr>
                          <m:t>11</m:t>
                        </m:r>
                      </m:sub>
                    </m:sSub>
                    <m:r>
                      <a:rPr lang="en-US" altLang="zh-CN" sz="2000" b="0" i="1" dirty="0" smtClean="0">
                        <a:latin typeface="Cambria Math" panose="02040503050406030204" pitchFamily="18" charset="0"/>
                        <a:ea typeface="等线" panose="02010600030101010101" pitchFamily="2" charset="-122"/>
                      </a:rPr>
                      <m:t>+</m:t>
                    </m:r>
                    <m:sSub>
                      <m:sSubPr>
                        <m:ctrlPr>
                          <a:rPr lang="en-US" altLang="zh-CN" sz="2000" i="1" dirty="0">
                            <a:latin typeface="Cambria Math" panose="02040503050406030204" pitchFamily="18" charset="0"/>
                            <a:ea typeface="等线" panose="02010600030101010101" pitchFamily="2" charset="-122"/>
                          </a:rPr>
                        </m:ctrlPr>
                      </m:sSubPr>
                      <m:e>
                        <m:r>
                          <a:rPr lang="en-US" altLang="zh-CN" sz="2000" i="1" dirty="0">
                            <a:latin typeface="Cambria Math" panose="02040503050406030204" pitchFamily="18" charset="0"/>
                            <a:ea typeface="等线" panose="02010600030101010101" pitchFamily="2" charset="-122"/>
                          </a:rPr>
                          <m:t>𝐾</m:t>
                        </m:r>
                      </m:e>
                      <m:sub>
                        <m:r>
                          <a:rPr lang="en-US" altLang="zh-CN" sz="2000" b="0" i="1" dirty="0" smtClean="0">
                            <a:latin typeface="Cambria Math" panose="02040503050406030204" pitchFamily="18" charset="0"/>
                            <a:ea typeface="等线" panose="02010600030101010101" pitchFamily="2" charset="-122"/>
                          </a:rPr>
                          <m:t>22</m:t>
                        </m:r>
                      </m:sub>
                    </m:sSub>
                    <m:r>
                      <a:rPr lang="en-US" altLang="zh-CN" sz="2000" b="0" i="1" dirty="0" smtClean="0">
                        <a:latin typeface="Cambria Math" panose="02040503050406030204" pitchFamily="18" charset="0"/>
                        <a:ea typeface="等线" panose="02010600030101010101" pitchFamily="2" charset="-122"/>
                      </a:rPr>
                      <m:t>−2</m:t>
                    </m:r>
                    <m:sSub>
                      <m:sSubPr>
                        <m:ctrlPr>
                          <a:rPr lang="en-US" altLang="zh-CN" sz="2000" i="1" dirty="0">
                            <a:latin typeface="Cambria Math" panose="02040503050406030204" pitchFamily="18" charset="0"/>
                            <a:ea typeface="等线" panose="02010600030101010101" pitchFamily="2" charset="-122"/>
                          </a:rPr>
                        </m:ctrlPr>
                      </m:sSubPr>
                      <m:e>
                        <m:r>
                          <a:rPr lang="en-US" altLang="zh-CN" sz="2000" i="1" dirty="0">
                            <a:latin typeface="Cambria Math" panose="02040503050406030204" pitchFamily="18" charset="0"/>
                            <a:ea typeface="等线" panose="02010600030101010101" pitchFamily="2" charset="-122"/>
                          </a:rPr>
                          <m:t>𝐾</m:t>
                        </m:r>
                      </m:e>
                      <m:sub>
                        <m:r>
                          <a:rPr lang="en-US" altLang="zh-CN" sz="2000" i="1" dirty="0">
                            <a:latin typeface="Cambria Math" panose="02040503050406030204" pitchFamily="18" charset="0"/>
                            <a:ea typeface="等线" panose="02010600030101010101" pitchFamily="2" charset="-122"/>
                          </a:rPr>
                          <m:t>1</m:t>
                        </m:r>
                        <m:r>
                          <a:rPr lang="en-US" altLang="zh-CN" sz="2000" b="0" i="1" dirty="0" smtClean="0">
                            <a:latin typeface="Cambria Math" panose="02040503050406030204" pitchFamily="18" charset="0"/>
                            <a:ea typeface="等线" panose="02010600030101010101" pitchFamily="2" charset="-122"/>
                          </a:rPr>
                          <m:t>2</m:t>
                        </m:r>
                      </m:sub>
                    </m:sSub>
                  </m:oMath>
                </a14:m>
                <a:endParaRPr kumimoji="0" lang="en-US"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endParaRPr>
              </a:p>
              <a:p>
                <a:pPr lvl="0"/>
                <a:endParaRPr kumimoji="0" 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endParaRPr>
              </a:p>
            </p:txBody>
          </p:sp>
        </mc:Choice>
        <mc:Fallback xmlns="">
          <p:sp>
            <p:nvSpPr>
              <p:cNvPr id="18" name="Rectangle 4"/>
              <p:cNvSpPr>
                <a:spLocks noRot="1" noChangeAspect="1" noMove="1" noResize="1" noEditPoints="1" noAdjustHandles="1" noChangeArrowheads="1" noChangeShapeType="1" noTextEdit="1"/>
              </p:cNvSpPr>
              <p:nvPr/>
            </p:nvSpPr>
            <p:spPr bwMode="auto">
              <a:xfrm>
                <a:off x="537028" y="6005165"/>
                <a:ext cx="8725787" cy="707886"/>
              </a:xfrm>
              <a:prstGeom prst="rect">
                <a:avLst/>
              </a:prstGeom>
              <a:blipFill rotWithShape="0">
                <a:blip r:embed="rId10"/>
                <a:stretch>
                  <a:fillRect l="-699" t="-431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4230865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5" name="矩形 4"/>
          <p:cNvSpPr/>
          <p:nvPr/>
        </p:nvSpPr>
        <p:spPr>
          <a:xfrm>
            <a:off x="554884" y="828076"/>
            <a:ext cx="2493440" cy="400110"/>
          </a:xfrm>
          <a:prstGeom prst="rect">
            <a:avLst/>
          </a:prstGeom>
        </p:spPr>
        <p:txBody>
          <a:bodyPr wrap="none">
            <a:spAutoFit/>
          </a:bodyPr>
          <a:lstStyle/>
          <a:p>
            <a:r>
              <a:rPr lang="en-US" altLang="zh-CN" sz="2000" b="1" dirty="0" smtClean="0">
                <a:latin typeface="+mn-ea"/>
              </a:rPr>
              <a:t>2.</a:t>
            </a:r>
            <a:r>
              <a:rPr lang="zh-CN" altLang="en-US" sz="2000" b="1" dirty="0" smtClean="0">
                <a:latin typeface="+mn-ea"/>
              </a:rPr>
              <a:t>对原始解进行修剪</a:t>
            </a:r>
            <a:endParaRPr lang="zh-CN" altLang="en-US" sz="2000" b="1" dirty="0">
              <a:latin typeface="+mn-ea"/>
            </a:endParaRPr>
          </a:p>
        </p:txBody>
      </p:sp>
      <p:sp>
        <p:nvSpPr>
          <p:cNvPr id="6" name="矩形 5">
            <a:extLst>
              <a:ext uri="{FF2B5EF4-FFF2-40B4-BE49-F238E27FC236}">
                <a16:creationId xmlns="" xmlns:a16="http://schemas.microsoft.com/office/drawing/2014/main" id="{C4F08229-393A-40A0-A163-AB58A84A5A51}"/>
              </a:ext>
            </a:extLst>
          </p:cNvPr>
          <p:cNvSpPr/>
          <p:nvPr/>
        </p:nvSpPr>
        <p:spPr>
          <a:xfrm>
            <a:off x="389615" y="169557"/>
            <a:ext cx="1646605" cy="400110"/>
          </a:xfrm>
          <a:prstGeom prst="rect">
            <a:avLst/>
          </a:prstGeom>
        </p:spPr>
        <p:txBody>
          <a:bodyPr wrap="none">
            <a:spAutoFit/>
          </a:bodyPr>
          <a:lstStyle/>
          <a:p>
            <a:r>
              <a:rPr lang="en-US" altLang="zh-CN" sz="2000" b="1" dirty="0" smtClean="0">
                <a:solidFill>
                  <a:schemeClr val="accent1">
                    <a:lumMod val="50000"/>
                  </a:schemeClr>
                </a:solidFill>
                <a:latin typeface="Impact" panose="020B0806030902050204" pitchFamily="34" charset="0"/>
              </a:rPr>
              <a:t>05  </a:t>
            </a:r>
            <a:r>
              <a:rPr lang="en-US" altLang="zh-CN" sz="2000" b="1" dirty="0" smtClean="0"/>
              <a:t>SMO</a:t>
            </a:r>
            <a:r>
              <a:rPr lang="zh-CN" altLang="en-US" sz="2000" b="1" dirty="0" smtClean="0"/>
              <a:t>算法</a:t>
            </a:r>
            <a:endParaRPr lang="zh-CN" altLang="en-US" sz="2000" b="1" dirty="0"/>
          </a:p>
        </p:txBody>
      </p:sp>
      <mc:AlternateContent xmlns:mc="http://schemas.openxmlformats.org/markup-compatibility/2006" xmlns:a14="http://schemas.microsoft.com/office/drawing/2010/main">
        <mc:Choice Requires="a14">
          <p:sp>
            <p:nvSpPr>
              <p:cNvPr id="7" name="矩形 6"/>
              <p:cNvSpPr/>
              <p:nvPr/>
            </p:nvSpPr>
            <p:spPr>
              <a:xfrm>
                <a:off x="669925" y="1357457"/>
                <a:ext cx="10564132" cy="1015663"/>
              </a:xfrm>
              <a:prstGeom prst="rect">
                <a:avLst/>
              </a:prstGeom>
            </p:spPr>
            <p:txBody>
              <a:bodyPr wrap="square">
                <a:spAutoFit/>
              </a:bodyPr>
              <a:lstStyle/>
              <a:p>
                <a:pPr lvl="0"/>
                <a:r>
                  <a:rPr lang="zh-CN" altLang="en-US" sz="2000" dirty="0" smtClean="0">
                    <a:solidFill>
                      <a:srgbClr val="1A1A1A"/>
                    </a:solidFill>
                    <a:ea typeface="等线" panose="02010600030101010101" pitchFamily="2" charset="-122"/>
                  </a:rPr>
                  <a:t>在</a:t>
                </a:r>
                <a:r>
                  <a:rPr lang="en-US" altLang="zh-CN" sz="2000" dirty="0" smtClean="0">
                    <a:solidFill>
                      <a:srgbClr val="1A1A1A"/>
                    </a:solidFill>
                    <a:ea typeface="等线" panose="02010600030101010101" pitchFamily="2" charset="-122"/>
                  </a:rPr>
                  <a:t>SVM</a:t>
                </a:r>
                <a:r>
                  <a:rPr lang="zh-CN" altLang="en-US" sz="2000" dirty="0" smtClean="0">
                    <a:solidFill>
                      <a:srgbClr val="1A1A1A"/>
                    </a:solidFill>
                    <a:ea typeface="等线" panose="02010600030101010101" pitchFamily="2" charset="-122"/>
                  </a:rPr>
                  <a:t>中</a:t>
                </a:r>
                <a14:m>
                  <m:oMath xmlns:m="http://schemas.openxmlformats.org/officeDocument/2006/math">
                    <m:sSub>
                      <m:sSubPr>
                        <m:ctrlPr>
                          <a:rPr lang="en-US" altLang="zh-CN" sz="2000" i="1" dirty="0">
                            <a:solidFill>
                              <a:srgbClr val="1A1A1A"/>
                            </a:solidFill>
                            <a:latin typeface="Cambria Math" panose="02040503050406030204" pitchFamily="18" charset="0"/>
                            <a:ea typeface="等线" panose="02010600030101010101" pitchFamily="2" charset="-122"/>
                          </a:rPr>
                        </m:ctrlPr>
                      </m:sSubPr>
                      <m:e>
                        <m:r>
                          <a:rPr lang="zh-CN" altLang="en-US" sz="2000" i="1" dirty="0">
                            <a:solidFill>
                              <a:srgbClr val="1A1A1A"/>
                            </a:solidFill>
                            <a:latin typeface="Cambria Math" panose="02040503050406030204" pitchFamily="18" charset="0"/>
                            <a:ea typeface="等线" panose="02010600030101010101" pitchFamily="2" charset="-122"/>
                          </a:rPr>
                          <m:t>𝛼</m:t>
                        </m:r>
                      </m:e>
                      <m:sub>
                        <m:r>
                          <m:rPr>
                            <m:sty m:val="p"/>
                          </m:rPr>
                          <a:rPr lang="en-US" altLang="zh-CN" sz="2000" i="1" dirty="0">
                            <a:solidFill>
                              <a:srgbClr val="1A1A1A"/>
                            </a:solidFill>
                            <a:latin typeface="Cambria Math" panose="02040503050406030204" pitchFamily="18" charset="0"/>
                            <a:ea typeface="等线" panose="02010600030101010101" pitchFamily="2" charset="-122"/>
                          </a:rPr>
                          <m:t>i</m:t>
                        </m:r>
                      </m:sub>
                    </m:sSub>
                  </m:oMath>
                </a14:m>
                <a:r>
                  <a:rPr lang="zh-CN" altLang="en-US" sz="2000" dirty="0" smtClean="0">
                    <a:solidFill>
                      <a:srgbClr val="1A1A1A"/>
                    </a:solidFill>
                    <a:latin typeface="等线" panose="02010600030101010101" pitchFamily="2" charset="-122"/>
                    <a:ea typeface="等线" panose="02010600030101010101" pitchFamily="2" charset="-122"/>
                  </a:rPr>
                  <a:t>是有约束的即：</a:t>
                </a:r>
                <a:endParaRPr lang="en-US" altLang="zh-CN" sz="2000" dirty="0" smtClean="0">
                  <a:solidFill>
                    <a:srgbClr val="1A1A1A"/>
                  </a:solidFill>
                  <a:latin typeface="等线" panose="02010600030101010101" pitchFamily="2" charset="-122"/>
                  <a:ea typeface="等线" panose="02010600030101010101" pitchFamily="2" charset="-122"/>
                </a:endParaRPr>
              </a:p>
              <a:p>
                <a:pPr lvl="0"/>
                <a:endParaRPr lang="en-US" altLang="zh-CN" sz="2000" dirty="0" smtClean="0">
                  <a:latin typeface="等线" panose="02010600030101010101" pitchFamily="2" charset="-122"/>
                  <a:ea typeface="等线" panose="02010600030101010101" pitchFamily="2" charset="-122"/>
                </a:endParaRPr>
              </a:p>
              <a:p>
                <a:pPr lvl="0"/>
                <a:r>
                  <a:rPr lang="zh-CN" altLang="en-US" sz="2000" dirty="0" smtClean="0">
                    <a:latin typeface="等线" panose="02010600030101010101" pitchFamily="2" charset="-122"/>
                    <a:ea typeface="等线" panose="02010600030101010101" pitchFamily="2" charset="-122"/>
                  </a:rPr>
                  <a:t>在</a:t>
                </a:r>
                <a:r>
                  <a:rPr lang="zh-CN" altLang="en-US" sz="2000" dirty="0">
                    <a:latin typeface="等线" panose="02010600030101010101" pitchFamily="2" charset="-122"/>
                    <a:ea typeface="等线" panose="02010600030101010101" pitchFamily="2" charset="-122"/>
                  </a:rPr>
                  <a:t>二维平面中我们可以看到这是个限制在方形区域中的直线（见下图）。</a:t>
                </a:r>
                <a:endParaRPr lang="en-US" altLang="zh-CN" sz="2000" dirty="0">
                  <a:latin typeface="等线" panose="02010600030101010101" pitchFamily="2" charset="-122"/>
                  <a:ea typeface="等线" panose="02010600030101010101" pitchFamily="2" charset="-122"/>
                </a:endParaRPr>
              </a:p>
            </p:txBody>
          </p:sp>
        </mc:Choice>
        <mc:Fallback xmlns="">
          <p:sp>
            <p:nvSpPr>
              <p:cNvPr id="7" name="矩形 6"/>
              <p:cNvSpPr>
                <a:spLocks noRot="1" noChangeAspect="1" noMove="1" noResize="1" noEditPoints="1" noAdjustHandles="1" noChangeArrowheads="1" noChangeShapeType="1" noTextEdit="1"/>
              </p:cNvSpPr>
              <p:nvPr/>
            </p:nvSpPr>
            <p:spPr>
              <a:xfrm>
                <a:off x="669925" y="1357457"/>
                <a:ext cx="10564132" cy="1015663"/>
              </a:xfrm>
              <a:prstGeom prst="rect">
                <a:avLst/>
              </a:prstGeom>
              <a:blipFill rotWithShape="0">
                <a:blip r:embed="rId3"/>
                <a:stretch>
                  <a:fillRect l="-635" t="-4217" b="-10241"/>
                </a:stretch>
              </a:blipFill>
            </p:spPr>
            <p:txBody>
              <a:bodyPr/>
              <a:lstStyle/>
              <a:p>
                <a:r>
                  <a:rPr lang="zh-CN" altLang="en-US">
                    <a:noFill/>
                  </a:rPr>
                  <a:t> </a:t>
                </a:r>
              </a:p>
            </p:txBody>
          </p:sp>
        </mc:Fallback>
      </mc:AlternateContent>
      <p:pic>
        <p:nvPicPr>
          <p:cNvPr id="8" name="图片 7"/>
          <p:cNvPicPr>
            <a:picLocks noChangeAspect="1"/>
          </p:cNvPicPr>
          <p:nvPr/>
        </p:nvPicPr>
        <p:blipFill rotWithShape="1">
          <a:blip r:embed="rId4"/>
          <a:srcRect t="66177"/>
          <a:stretch/>
        </p:blipFill>
        <p:spPr>
          <a:xfrm>
            <a:off x="8320088" y="1179506"/>
            <a:ext cx="3871912" cy="574379"/>
          </a:xfrm>
          <a:prstGeom prst="rect">
            <a:avLst/>
          </a:prstGeom>
        </p:spPr>
      </p:pic>
      <p:pic>
        <p:nvPicPr>
          <p:cNvPr id="10242" name="Picture 2" descr="https://pic3.zhimg.com/80/v2-449670775bab3c385b5e5930fc6d2caa_h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6886" y="2502391"/>
            <a:ext cx="6858000" cy="2819401"/>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p:nvPicPr>
        <p:blipFill>
          <a:blip r:embed="rId6"/>
          <a:stretch>
            <a:fillRect/>
          </a:stretch>
        </p:blipFill>
        <p:spPr>
          <a:xfrm>
            <a:off x="3824196" y="914216"/>
            <a:ext cx="4255589" cy="1104960"/>
          </a:xfrm>
          <a:prstGeom prst="rect">
            <a:avLst/>
          </a:prstGeom>
        </p:spPr>
      </p:pic>
      <mc:AlternateContent xmlns:mc="http://schemas.openxmlformats.org/markup-compatibility/2006" xmlns:a14="http://schemas.microsoft.com/office/drawing/2010/main">
        <mc:Choice Requires="a14">
          <p:sp>
            <p:nvSpPr>
              <p:cNvPr id="10" name="Rectangle 3"/>
              <p:cNvSpPr>
                <a:spLocks noChangeArrowheads="1"/>
              </p:cNvSpPr>
              <p:nvPr/>
            </p:nvSpPr>
            <p:spPr bwMode="auto">
              <a:xfrm>
                <a:off x="300603" y="5302081"/>
                <a:ext cx="11891397" cy="40011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zh-CN" sz="2000" b="0" i="0" u="none" strike="noStrike" cap="none" normalizeH="0" baseline="0" dirty="0" smtClean="0">
                    <a:ln>
                      <a:noFill/>
                    </a:ln>
                    <a:solidFill>
                      <a:srgbClr val="1A1A1A"/>
                    </a:solidFill>
                    <a:effectLst/>
                    <a:latin typeface="Arial" panose="020B0604020202020204" pitchFamily="34" charset="0"/>
                    <a:ea typeface="-apple-system"/>
                  </a:rPr>
                  <a:t>当</a:t>
                </a:r>
                <a14:m>
                  <m:oMath xmlns:m="http://schemas.openxmlformats.org/officeDocument/2006/math">
                    <m:sSub>
                      <m:sSubPr>
                        <m:ctrlPr>
                          <a:rPr kumimoji="0" lang="en-US" altLang="zh-CN" sz="2000" b="0" i="1" u="none" strike="noStrike" cap="none" normalizeH="0" baseline="0" smtClean="0">
                            <a:ln>
                              <a:noFill/>
                            </a:ln>
                            <a:solidFill>
                              <a:srgbClr val="1A1A1A"/>
                            </a:solidFill>
                            <a:effectLst/>
                            <a:latin typeface="Cambria Math" panose="02040503050406030204" pitchFamily="18" charset="0"/>
                          </a:rPr>
                        </m:ctrlPr>
                      </m:sSubPr>
                      <m:e>
                        <m:r>
                          <a:rPr kumimoji="0" lang="en-US" altLang="zh-CN" sz="2000" b="0" i="1" u="none" strike="noStrike" cap="none" normalizeH="0" baseline="0" smtClean="0">
                            <a:ln>
                              <a:noFill/>
                            </a:ln>
                            <a:solidFill>
                              <a:srgbClr val="1A1A1A"/>
                            </a:solidFill>
                            <a:effectLst/>
                            <a:latin typeface="Cambria Math" panose="02040503050406030204" pitchFamily="18" charset="0"/>
                          </a:rPr>
                          <m:t>𝑦</m:t>
                        </m:r>
                      </m:e>
                      <m:sub>
                        <m:r>
                          <a:rPr kumimoji="0" lang="en-US" altLang="zh-CN" sz="2000" b="0" i="1" u="none" strike="noStrike" cap="none" normalizeH="0" baseline="0" smtClean="0">
                            <a:ln>
                              <a:noFill/>
                            </a:ln>
                            <a:solidFill>
                              <a:srgbClr val="1A1A1A"/>
                            </a:solidFill>
                            <a:effectLst/>
                            <a:latin typeface="Cambria Math" panose="02040503050406030204" pitchFamily="18" charset="0"/>
                          </a:rPr>
                          <m:t>1</m:t>
                        </m:r>
                      </m:sub>
                    </m:sSub>
                    <m:r>
                      <a:rPr kumimoji="0" lang="en-US" altLang="zh-CN" sz="2000" b="0" i="1" u="none" strike="noStrike" cap="none" normalizeH="0" baseline="0" smtClean="0">
                        <a:ln>
                          <a:noFill/>
                        </a:ln>
                        <a:solidFill>
                          <a:srgbClr val="1A1A1A"/>
                        </a:solidFill>
                        <a:effectLst/>
                        <a:latin typeface="Cambria Math" panose="02040503050406030204" pitchFamily="18" charset="0"/>
                        <a:ea typeface="Cambria Math" panose="02040503050406030204" pitchFamily="18" charset="0"/>
                      </a:rPr>
                      <m:t>≠</m:t>
                    </m:r>
                    <m:sSub>
                      <m:sSubPr>
                        <m:ctrlPr>
                          <a:rPr lang="en-US" altLang="zh-CN" sz="2000" i="1">
                            <a:solidFill>
                              <a:srgbClr val="1A1A1A"/>
                            </a:solidFill>
                            <a:latin typeface="Cambria Math" panose="02040503050406030204" pitchFamily="18" charset="0"/>
                          </a:rPr>
                        </m:ctrlPr>
                      </m:sSubPr>
                      <m:e>
                        <m:r>
                          <a:rPr lang="en-US" altLang="zh-CN" sz="2000" i="1">
                            <a:solidFill>
                              <a:srgbClr val="1A1A1A"/>
                            </a:solidFill>
                            <a:latin typeface="Cambria Math" panose="02040503050406030204" pitchFamily="18" charset="0"/>
                          </a:rPr>
                          <m:t>𝑦</m:t>
                        </m:r>
                      </m:e>
                      <m:sub>
                        <m:r>
                          <a:rPr lang="en-US" altLang="zh-CN" sz="2000" b="0" i="1" smtClean="0">
                            <a:solidFill>
                              <a:srgbClr val="1A1A1A"/>
                            </a:solidFill>
                            <a:latin typeface="Cambria Math" panose="02040503050406030204" pitchFamily="18" charset="0"/>
                          </a:rPr>
                          <m:t>2</m:t>
                        </m:r>
                      </m:sub>
                    </m:sSub>
                  </m:oMath>
                </a14:m>
                <a:r>
                  <a:rPr kumimoji="0" lang="zh-CN" sz="2000" b="0" i="0" u="none" strike="noStrike" cap="none" normalizeH="0" baseline="0" dirty="0" smtClean="0">
                    <a:ln>
                      <a:noFill/>
                    </a:ln>
                    <a:solidFill>
                      <a:srgbClr val="1A1A1A"/>
                    </a:solidFill>
                    <a:effectLst/>
                    <a:latin typeface="Arial" panose="020B0604020202020204" pitchFamily="34" charset="0"/>
                    <a:ea typeface="-apple-system"/>
                  </a:rPr>
                  <a:t>时</a:t>
                </a:r>
                <a:r>
                  <a:rPr kumimoji="0" lang="en-US" altLang="zh-CN" sz="2000" b="0" i="0" u="none" strike="noStrike" cap="none" normalizeH="0" baseline="0" dirty="0" smtClean="0">
                    <a:ln>
                      <a:noFill/>
                    </a:ln>
                    <a:solidFill>
                      <a:srgbClr val="1A1A1A"/>
                    </a:solidFill>
                    <a:effectLst/>
                    <a:latin typeface="Arial" panose="020B0604020202020204" pitchFamily="34" charset="0"/>
                    <a:ea typeface="-apple-system"/>
                  </a:rPr>
                  <a:t>(</a:t>
                </a:r>
                <a:r>
                  <a:rPr kumimoji="0" lang="zh-CN" altLang="en-US" sz="2000" b="0" i="0" u="none" strike="noStrike" cap="none" normalizeH="0" baseline="0" dirty="0" smtClean="0">
                    <a:ln>
                      <a:noFill/>
                    </a:ln>
                    <a:solidFill>
                      <a:srgbClr val="1A1A1A"/>
                    </a:solidFill>
                    <a:effectLst/>
                    <a:latin typeface="Arial" panose="020B0604020202020204" pitchFamily="34" charset="0"/>
                    <a:ea typeface="-apple-system"/>
                  </a:rPr>
                  <a:t>左图</a:t>
                </a:r>
                <a:r>
                  <a:rPr kumimoji="0" lang="en-US" altLang="zh-CN" sz="2000" b="0" i="0" u="none" strike="noStrike" cap="none" normalizeH="0" baseline="0" dirty="0" smtClean="0">
                    <a:ln>
                      <a:noFill/>
                    </a:ln>
                    <a:solidFill>
                      <a:srgbClr val="1A1A1A"/>
                    </a:solidFill>
                    <a:effectLst/>
                    <a:latin typeface="Arial" panose="020B0604020202020204" pitchFamily="34" charset="0"/>
                    <a:ea typeface="-apple-system"/>
                  </a:rPr>
                  <a:t>)</a:t>
                </a:r>
                <a:r>
                  <a:rPr kumimoji="0" lang="zh-CN" sz="2000" b="0" i="0" u="none" strike="noStrike" cap="none" normalizeH="0" baseline="0" dirty="0" smtClean="0">
                    <a:ln>
                      <a:noFill/>
                    </a:ln>
                    <a:solidFill>
                      <a:srgbClr val="1A1A1A"/>
                    </a:solidFill>
                    <a:effectLst/>
                    <a:latin typeface="Arial" panose="020B0604020202020204" pitchFamily="34" charset="0"/>
                    <a:ea typeface="-apple-system"/>
                  </a:rPr>
                  <a:t>，线性限制条件可以写成</a:t>
                </a:r>
                <a:r>
                  <a:rPr kumimoji="0" lang="zh-CN" altLang="zh-CN" sz="2000" b="0" i="0" u="none" strike="noStrike" cap="none" normalizeH="0" baseline="0" dirty="0" smtClean="0">
                    <a:ln>
                      <a:noFill/>
                    </a:ln>
                    <a:solidFill>
                      <a:srgbClr val="1A1A1A"/>
                    </a:solidFill>
                    <a:effectLst/>
                    <a:latin typeface="Arial" panose="020B0604020202020204" pitchFamily="34" charset="0"/>
                    <a:ea typeface="-apple-system"/>
                  </a:rPr>
                  <a:t>:</a:t>
                </a:r>
                <a14:m>
                  <m:oMath xmlns:m="http://schemas.openxmlformats.org/officeDocument/2006/math">
                    <m:sSub>
                      <m:sSubPr>
                        <m:ctrlPr>
                          <a:rPr lang="en-US" altLang="zh-CN" sz="2000" i="1">
                            <a:solidFill>
                              <a:srgbClr val="1A1A1A"/>
                            </a:solidFill>
                            <a:latin typeface="Cambria Math" panose="02040503050406030204" pitchFamily="18" charset="0"/>
                          </a:rPr>
                        </m:ctrlPr>
                      </m:sSubPr>
                      <m:e>
                        <m:r>
                          <a:rPr lang="en-US" altLang="zh-CN" sz="2000" b="0" i="1" smtClean="0">
                            <a:solidFill>
                              <a:srgbClr val="1A1A1A"/>
                            </a:solidFill>
                            <a:latin typeface="Cambria Math" panose="02040503050406030204" pitchFamily="18" charset="0"/>
                          </a:rPr>
                          <m:t>𝑎</m:t>
                        </m:r>
                      </m:e>
                      <m:sub>
                        <m:r>
                          <a:rPr lang="en-US" altLang="zh-CN" sz="2000" i="1">
                            <a:solidFill>
                              <a:srgbClr val="1A1A1A"/>
                            </a:solidFill>
                            <a:latin typeface="Cambria Math" panose="02040503050406030204" pitchFamily="18" charset="0"/>
                          </a:rPr>
                          <m:t>1</m:t>
                        </m:r>
                      </m:sub>
                    </m:sSub>
                    <m:r>
                      <a:rPr lang="en-US" altLang="zh-CN" sz="2000" b="0" i="1" smtClean="0">
                        <a:solidFill>
                          <a:srgbClr val="1A1A1A"/>
                        </a:solidFill>
                        <a:latin typeface="Cambria Math" panose="02040503050406030204" pitchFamily="18" charset="0"/>
                      </a:rPr>
                      <m:t>−</m:t>
                    </m:r>
                    <m:sSub>
                      <m:sSubPr>
                        <m:ctrlPr>
                          <a:rPr lang="en-US" altLang="zh-CN" sz="2000" i="1">
                            <a:solidFill>
                              <a:srgbClr val="1A1A1A"/>
                            </a:solidFill>
                            <a:latin typeface="Cambria Math" panose="02040503050406030204" pitchFamily="18" charset="0"/>
                          </a:rPr>
                        </m:ctrlPr>
                      </m:sSubPr>
                      <m:e>
                        <m:r>
                          <a:rPr lang="en-US" altLang="zh-CN" sz="2000" b="0" i="1" smtClean="0">
                            <a:solidFill>
                              <a:srgbClr val="1A1A1A"/>
                            </a:solidFill>
                            <a:latin typeface="Cambria Math" panose="02040503050406030204" pitchFamily="18" charset="0"/>
                          </a:rPr>
                          <m:t>𝑎</m:t>
                        </m:r>
                      </m:e>
                      <m:sub>
                        <m:r>
                          <a:rPr lang="en-US" altLang="zh-CN" sz="2000" i="1">
                            <a:solidFill>
                              <a:srgbClr val="1A1A1A"/>
                            </a:solidFill>
                            <a:latin typeface="Cambria Math" panose="02040503050406030204" pitchFamily="18" charset="0"/>
                          </a:rPr>
                          <m:t>2</m:t>
                        </m:r>
                      </m:sub>
                    </m:sSub>
                    <m:r>
                      <a:rPr lang="en-US" altLang="zh-CN" sz="2000" b="0" i="1" smtClean="0">
                        <a:solidFill>
                          <a:srgbClr val="1A1A1A"/>
                        </a:solidFill>
                        <a:latin typeface="Cambria Math" panose="02040503050406030204" pitchFamily="18" charset="0"/>
                      </a:rPr>
                      <m:t>=</m:t>
                    </m:r>
                    <m:r>
                      <a:rPr lang="en-US" altLang="zh-CN" sz="2000" b="0" i="1" smtClean="0">
                        <a:solidFill>
                          <a:srgbClr val="1A1A1A"/>
                        </a:solidFill>
                        <a:latin typeface="Cambria Math" panose="02040503050406030204" pitchFamily="18" charset="0"/>
                      </a:rPr>
                      <m:t>𝑘</m:t>
                    </m:r>
                  </m:oMath>
                </a14:m>
                <a:r>
                  <a:rPr kumimoji="0" lang="zh-CN" altLang="zh-CN" sz="2000" b="0" i="0" u="none" strike="noStrike" cap="none" normalizeH="0" baseline="0" dirty="0" smtClean="0">
                    <a:ln>
                      <a:noFill/>
                    </a:ln>
                    <a:solidFill>
                      <a:srgbClr val="1A1A1A"/>
                    </a:solidFill>
                    <a:effectLst/>
                    <a:latin typeface="Arial" panose="020B0604020202020204" pitchFamily="34" charset="0"/>
                    <a:ea typeface="-apple-system"/>
                  </a:rPr>
                  <a:t> </a:t>
                </a:r>
                <a:r>
                  <a:rPr kumimoji="0" lang="zh-CN" sz="2000" b="0" i="0" u="none" strike="noStrike" cap="none" normalizeH="0" baseline="0" dirty="0" smtClean="0">
                    <a:ln>
                      <a:noFill/>
                    </a:ln>
                    <a:solidFill>
                      <a:srgbClr val="1A1A1A"/>
                    </a:solidFill>
                    <a:effectLst/>
                    <a:latin typeface="Arial" panose="020B0604020202020204" pitchFamily="34" charset="0"/>
                    <a:ea typeface="-apple-system"/>
                  </a:rPr>
                  <a:t>，根据</a:t>
                </a:r>
                <a:r>
                  <a:rPr kumimoji="0" lang="en-US" altLang="zh-CN" sz="2000" b="0" i="0" u="none" strike="noStrike" cap="none" normalizeH="0" baseline="0" dirty="0" smtClean="0">
                    <a:ln>
                      <a:noFill/>
                    </a:ln>
                    <a:solidFill>
                      <a:srgbClr val="1A1A1A"/>
                    </a:solidFill>
                    <a:effectLst/>
                    <a:latin typeface="Arial" panose="020B0604020202020204" pitchFamily="34" charset="0"/>
                    <a:ea typeface="-apple-system"/>
                  </a:rPr>
                  <a:t>k</a:t>
                </a:r>
                <a:r>
                  <a:rPr kumimoji="0" lang="zh-CN" sz="2000" b="0" i="0" u="none" strike="noStrike" cap="none" normalizeH="0" baseline="0" dirty="0" smtClean="0">
                    <a:ln>
                      <a:noFill/>
                    </a:ln>
                    <a:solidFill>
                      <a:srgbClr val="1A1A1A"/>
                    </a:solidFill>
                    <a:effectLst/>
                    <a:latin typeface="Arial" panose="020B0604020202020204" pitchFamily="34" charset="0"/>
                    <a:ea typeface="-apple-system"/>
                  </a:rPr>
                  <a:t>的正负可以得到不同的上下界，表示成</a:t>
                </a:r>
                <a:r>
                  <a:rPr kumimoji="0" lang="zh-CN" altLang="zh-CN" sz="2000" b="0" i="0" u="none" strike="noStrike" cap="none" normalizeH="0" baseline="0" dirty="0" smtClean="0">
                    <a:ln>
                      <a:noFill/>
                    </a:ln>
                    <a:solidFill>
                      <a:srgbClr val="1A1A1A"/>
                    </a:solidFill>
                    <a:effectLst/>
                    <a:latin typeface="Arial" panose="020B0604020202020204" pitchFamily="34" charset="0"/>
                    <a:ea typeface="-apple-system"/>
                  </a:rPr>
                  <a:t>:</a:t>
                </a:r>
                <a:r>
                  <a:rPr kumimoji="0" lang="zh-CN" altLang="zh-CN" sz="2000" b="0" i="0" u="none" strike="noStrike" cap="none" normalizeH="0" baseline="0" dirty="0" smtClean="0">
                    <a:ln>
                      <a:noFill/>
                    </a:ln>
                    <a:solidFill>
                      <a:schemeClr val="tx1"/>
                    </a:solidFill>
                    <a:effectLst/>
                    <a:latin typeface="Arial" panose="020B0604020202020204" pitchFamily="34" charset="0"/>
                  </a:rPr>
                  <a:t> </a:t>
                </a:r>
              </a:p>
            </p:txBody>
          </p:sp>
        </mc:Choice>
        <mc:Fallback xmlns="">
          <p:sp>
            <p:nvSpPr>
              <p:cNvPr id="10" name="Rectangle 3"/>
              <p:cNvSpPr>
                <a:spLocks noRot="1" noChangeAspect="1" noMove="1" noResize="1" noEditPoints="1" noAdjustHandles="1" noChangeArrowheads="1" noChangeShapeType="1" noTextEdit="1"/>
              </p:cNvSpPr>
              <p:nvPr/>
            </p:nvSpPr>
            <p:spPr bwMode="auto">
              <a:xfrm>
                <a:off x="300603" y="5302081"/>
                <a:ext cx="11891397" cy="400110"/>
              </a:xfrm>
              <a:prstGeom prst="rect">
                <a:avLst/>
              </a:prstGeom>
              <a:blipFill rotWithShape="0">
                <a:blip r:embed="rId7"/>
                <a:stretch>
                  <a:fillRect l="-513" t="-10769" b="-2923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1" name="AutoShape 4" descr="[公式]"/>
          <p:cNvSpPr>
            <a:spLocks noChangeAspect="1" noChangeArrowheads="1"/>
          </p:cNvSpPr>
          <p:nvPr/>
        </p:nvSpPr>
        <p:spPr bwMode="auto">
          <a:xfrm>
            <a:off x="5005161" y="275351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5" descr="[公式]"/>
          <p:cNvSpPr>
            <a:spLocks noChangeAspect="1" noChangeArrowheads="1"/>
          </p:cNvSpPr>
          <p:nvPr/>
        </p:nvSpPr>
        <p:spPr bwMode="auto">
          <a:xfrm>
            <a:off x="8069036" y="275351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6" descr="[公式]"/>
          <p:cNvSpPr>
            <a:spLocks noChangeAspect="1" noChangeArrowheads="1"/>
          </p:cNvSpPr>
          <p:nvPr/>
        </p:nvSpPr>
        <p:spPr bwMode="auto">
          <a:xfrm>
            <a:off x="9012011" y="275351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 name="图片 13"/>
          <p:cNvPicPr>
            <a:picLocks noChangeAspect="1"/>
          </p:cNvPicPr>
          <p:nvPr/>
        </p:nvPicPr>
        <p:blipFill>
          <a:blip r:embed="rId8"/>
          <a:stretch>
            <a:fillRect/>
          </a:stretch>
        </p:blipFill>
        <p:spPr>
          <a:xfrm>
            <a:off x="3715339" y="5746129"/>
            <a:ext cx="4252097" cy="847685"/>
          </a:xfrm>
          <a:prstGeom prst="rect">
            <a:avLst/>
          </a:prstGeom>
        </p:spPr>
      </p:pic>
    </p:spTree>
    <p:extLst>
      <p:ext uri="{BB962C8B-B14F-4D97-AF65-F5344CB8AC3E}">
        <p14:creationId xmlns:p14="http://schemas.microsoft.com/office/powerpoint/2010/main" val="27246118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3029402" y="2631448"/>
            <a:ext cx="4343400" cy="1543050"/>
          </a:xfrm>
          <a:prstGeom prst="rect">
            <a:avLst/>
          </a:prstGeom>
        </p:spPr>
      </p:pic>
      <p:sp>
        <p:nvSpPr>
          <p:cNvPr id="4" name="灯片编号占位符 3"/>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5" name="矩形 4">
            <a:extLst>
              <a:ext uri="{FF2B5EF4-FFF2-40B4-BE49-F238E27FC236}">
                <a16:creationId xmlns="" xmlns:a16="http://schemas.microsoft.com/office/drawing/2014/main" id="{C4F08229-393A-40A0-A163-AB58A84A5A51}"/>
              </a:ext>
            </a:extLst>
          </p:cNvPr>
          <p:cNvSpPr/>
          <p:nvPr/>
        </p:nvSpPr>
        <p:spPr>
          <a:xfrm>
            <a:off x="389615" y="169557"/>
            <a:ext cx="1646605" cy="400110"/>
          </a:xfrm>
          <a:prstGeom prst="rect">
            <a:avLst/>
          </a:prstGeom>
        </p:spPr>
        <p:txBody>
          <a:bodyPr wrap="none">
            <a:spAutoFit/>
          </a:bodyPr>
          <a:lstStyle/>
          <a:p>
            <a:r>
              <a:rPr lang="en-US" altLang="zh-CN" sz="2000" b="1" dirty="0" smtClean="0">
                <a:solidFill>
                  <a:schemeClr val="accent1">
                    <a:lumMod val="50000"/>
                  </a:schemeClr>
                </a:solidFill>
                <a:latin typeface="Impact" panose="020B0806030902050204" pitchFamily="34" charset="0"/>
              </a:rPr>
              <a:t>05  </a:t>
            </a:r>
            <a:r>
              <a:rPr lang="en-US" altLang="zh-CN" sz="2000" b="1" dirty="0" smtClean="0"/>
              <a:t>SMO</a:t>
            </a:r>
            <a:r>
              <a:rPr lang="zh-CN" altLang="en-US" sz="2000" b="1" dirty="0" smtClean="0"/>
              <a:t>算法</a:t>
            </a:r>
            <a:endParaRPr lang="zh-CN" altLang="en-US" sz="2000" b="1" dirty="0"/>
          </a:p>
        </p:txBody>
      </p:sp>
      <mc:AlternateContent xmlns:mc="http://schemas.openxmlformats.org/markup-compatibility/2006" xmlns:a14="http://schemas.microsoft.com/office/drawing/2010/main">
        <mc:Choice Requires="a14">
          <p:sp>
            <p:nvSpPr>
              <p:cNvPr id="6" name="Rectangle 3"/>
              <p:cNvSpPr>
                <a:spLocks noChangeArrowheads="1"/>
              </p:cNvSpPr>
              <p:nvPr/>
            </p:nvSpPr>
            <p:spPr bwMode="auto">
              <a:xfrm>
                <a:off x="300603" y="817164"/>
                <a:ext cx="8685391" cy="40011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zh-CN" sz="2000" b="0" i="0" u="none" strike="noStrike" cap="none" normalizeH="0" baseline="0" dirty="0" smtClean="0">
                    <a:ln>
                      <a:noFill/>
                    </a:ln>
                    <a:solidFill>
                      <a:srgbClr val="1A1A1A"/>
                    </a:solidFill>
                    <a:effectLst/>
                    <a:latin typeface="Arial" panose="020B0604020202020204" pitchFamily="34" charset="0"/>
                    <a:ea typeface="-apple-system"/>
                  </a:rPr>
                  <a:t>当</a:t>
                </a:r>
                <a14:m>
                  <m:oMath xmlns:m="http://schemas.openxmlformats.org/officeDocument/2006/math">
                    <m:sSub>
                      <m:sSubPr>
                        <m:ctrlPr>
                          <a:rPr kumimoji="0" lang="en-US" altLang="zh-CN" sz="2000" b="0" i="1" u="none" strike="noStrike" cap="none" normalizeH="0" baseline="0" smtClean="0">
                            <a:ln>
                              <a:noFill/>
                            </a:ln>
                            <a:solidFill>
                              <a:srgbClr val="1A1A1A"/>
                            </a:solidFill>
                            <a:effectLst/>
                            <a:latin typeface="Cambria Math" panose="02040503050406030204" pitchFamily="18" charset="0"/>
                          </a:rPr>
                        </m:ctrlPr>
                      </m:sSubPr>
                      <m:e>
                        <m:r>
                          <a:rPr kumimoji="0" lang="en-US" altLang="zh-CN" sz="2000" b="0" i="1" u="none" strike="noStrike" cap="none" normalizeH="0" baseline="0" smtClean="0">
                            <a:ln>
                              <a:noFill/>
                            </a:ln>
                            <a:solidFill>
                              <a:srgbClr val="1A1A1A"/>
                            </a:solidFill>
                            <a:effectLst/>
                            <a:latin typeface="Cambria Math" panose="02040503050406030204" pitchFamily="18" charset="0"/>
                          </a:rPr>
                          <m:t>𝑦</m:t>
                        </m:r>
                      </m:e>
                      <m:sub>
                        <m:r>
                          <a:rPr kumimoji="0" lang="en-US" altLang="zh-CN" sz="2000" b="0" i="1" u="none" strike="noStrike" cap="none" normalizeH="0" baseline="0" smtClean="0">
                            <a:ln>
                              <a:noFill/>
                            </a:ln>
                            <a:solidFill>
                              <a:srgbClr val="1A1A1A"/>
                            </a:solidFill>
                            <a:effectLst/>
                            <a:latin typeface="Cambria Math" panose="02040503050406030204" pitchFamily="18" charset="0"/>
                          </a:rPr>
                          <m:t>1</m:t>
                        </m:r>
                      </m:sub>
                    </m:sSub>
                    <m:r>
                      <a:rPr lang="en-US" altLang="zh-CN" sz="2000" i="1">
                        <a:solidFill>
                          <a:srgbClr val="1A1A1A"/>
                        </a:solidFill>
                        <a:latin typeface="Cambria Math" panose="02040503050406030204" pitchFamily="18" charset="0"/>
                        <a:ea typeface="Cambria Math" panose="02040503050406030204" pitchFamily="18" charset="0"/>
                      </a:rPr>
                      <m:t>=</m:t>
                    </m:r>
                    <m:sSub>
                      <m:sSubPr>
                        <m:ctrlPr>
                          <a:rPr lang="en-US" altLang="zh-CN" sz="2000" i="1">
                            <a:solidFill>
                              <a:srgbClr val="1A1A1A"/>
                            </a:solidFill>
                            <a:latin typeface="Cambria Math" panose="02040503050406030204" pitchFamily="18" charset="0"/>
                          </a:rPr>
                        </m:ctrlPr>
                      </m:sSubPr>
                      <m:e>
                        <m:r>
                          <a:rPr lang="en-US" altLang="zh-CN" sz="2000" i="1">
                            <a:solidFill>
                              <a:srgbClr val="1A1A1A"/>
                            </a:solidFill>
                            <a:latin typeface="Cambria Math" panose="02040503050406030204" pitchFamily="18" charset="0"/>
                          </a:rPr>
                          <m:t>𝑦</m:t>
                        </m:r>
                      </m:e>
                      <m:sub>
                        <m:r>
                          <a:rPr lang="en-US" altLang="zh-CN" sz="2000" b="0" i="1" smtClean="0">
                            <a:solidFill>
                              <a:srgbClr val="1A1A1A"/>
                            </a:solidFill>
                            <a:latin typeface="Cambria Math" panose="02040503050406030204" pitchFamily="18" charset="0"/>
                          </a:rPr>
                          <m:t>2</m:t>
                        </m:r>
                      </m:sub>
                    </m:sSub>
                  </m:oMath>
                </a14:m>
                <a:r>
                  <a:rPr kumimoji="0" lang="zh-CN" sz="2000" b="0" i="0" u="none" strike="noStrike" cap="none" normalizeH="0" baseline="0" dirty="0" smtClean="0">
                    <a:ln>
                      <a:noFill/>
                    </a:ln>
                    <a:solidFill>
                      <a:srgbClr val="1A1A1A"/>
                    </a:solidFill>
                    <a:effectLst/>
                    <a:latin typeface="Arial" panose="020B0604020202020204" pitchFamily="34" charset="0"/>
                    <a:ea typeface="-apple-system"/>
                  </a:rPr>
                  <a:t>时</a:t>
                </a:r>
                <a:r>
                  <a:rPr kumimoji="0" lang="en-US" altLang="zh-CN" sz="2000" b="0" i="0" u="none" strike="noStrike" cap="none" normalizeH="0" baseline="0" dirty="0" smtClean="0">
                    <a:ln>
                      <a:noFill/>
                    </a:ln>
                    <a:solidFill>
                      <a:srgbClr val="1A1A1A"/>
                    </a:solidFill>
                    <a:effectLst/>
                    <a:latin typeface="Arial" panose="020B0604020202020204" pitchFamily="34" charset="0"/>
                    <a:ea typeface="-apple-system"/>
                  </a:rPr>
                  <a:t>(</a:t>
                </a:r>
                <a:r>
                  <a:rPr kumimoji="0" lang="zh-CN" altLang="en-US" sz="2000" b="0" i="0" u="none" strike="noStrike" cap="none" normalizeH="0" baseline="0" dirty="0" smtClean="0">
                    <a:ln>
                      <a:noFill/>
                    </a:ln>
                    <a:solidFill>
                      <a:srgbClr val="1A1A1A"/>
                    </a:solidFill>
                    <a:effectLst/>
                    <a:latin typeface="Arial" panose="020B0604020202020204" pitchFamily="34" charset="0"/>
                    <a:ea typeface="-apple-system"/>
                  </a:rPr>
                  <a:t>右图</a:t>
                </a:r>
                <a:r>
                  <a:rPr kumimoji="0" lang="en-US" altLang="zh-CN" sz="2000" b="0" i="0" u="none" strike="noStrike" cap="none" normalizeH="0" baseline="0" dirty="0" smtClean="0">
                    <a:ln>
                      <a:noFill/>
                    </a:ln>
                    <a:solidFill>
                      <a:srgbClr val="1A1A1A"/>
                    </a:solidFill>
                    <a:effectLst/>
                    <a:latin typeface="Arial" panose="020B0604020202020204" pitchFamily="34" charset="0"/>
                    <a:ea typeface="-apple-system"/>
                  </a:rPr>
                  <a:t>)</a:t>
                </a:r>
                <a:r>
                  <a:rPr kumimoji="0" lang="zh-CN" sz="2000" b="0" i="0" u="none" strike="noStrike" cap="none" normalizeH="0" baseline="0" dirty="0" smtClean="0">
                    <a:ln>
                      <a:noFill/>
                    </a:ln>
                    <a:solidFill>
                      <a:srgbClr val="1A1A1A"/>
                    </a:solidFill>
                    <a:effectLst/>
                    <a:latin typeface="Arial" panose="020B0604020202020204" pitchFamily="34" charset="0"/>
                    <a:ea typeface="-apple-system"/>
                  </a:rPr>
                  <a:t>，线性限制条件可以写成</a:t>
                </a:r>
                <a:r>
                  <a:rPr kumimoji="0" lang="zh-CN" altLang="zh-CN" sz="2000" b="0" i="0" u="none" strike="noStrike" cap="none" normalizeH="0" baseline="0" dirty="0" smtClean="0">
                    <a:ln>
                      <a:noFill/>
                    </a:ln>
                    <a:solidFill>
                      <a:srgbClr val="1A1A1A"/>
                    </a:solidFill>
                    <a:effectLst/>
                    <a:latin typeface="Arial" panose="020B0604020202020204" pitchFamily="34" charset="0"/>
                    <a:ea typeface="-apple-system"/>
                  </a:rPr>
                  <a:t>:</a:t>
                </a:r>
                <a14:m>
                  <m:oMath xmlns:m="http://schemas.openxmlformats.org/officeDocument/2006/math">
                    <m:sSub>
                      <m:sSubPr>
                        <m:ctrlPr>
                          <a:rPr lang="en-US" altLang="zh-CN" sz="2000" i="1">
                            <a:solidFill>
                              <a:srgbClr val="1A1A1A"/>
                            </a:solidFill>
                            <a:latin typeface="Cambria Math" panose="02040503050406030204" pitchFamily="18" charset="0"/>
                          </a:rPr>
                        </m:ctrlPr>
                      </m:sSubPr>
                      <m:e>
                        <m:r>
                          <a:rPr lang="en-US" altLang="zh-CN" sz="2000" b="0" i="1" smtClean="0">
                            <a:solidFill>
                              <a:srgbClr val="1A1A1A"/>
                            </a:solidFill>
                            <a:latin typeface="Cambria Math" panose="02040503050406030204" pitchFamily="18" charset="0"/>
                          </a:rPr>
                          <m:t>𝑎</m:t>
                        </m:r>
                      </m:e>
                      <m:sub>
                        <m:r>
                          <a:rPr lang="en-US" altLang="zh-CN" sz="2000" i="1">
                            <a:solidFill>
                              <a:srgbClr val="1A1A1A"/>
                            </a:solidFill>
                            <a:latin typeface="Cambria Math" panose="02040503050406030204" pitchFamily="18" charset="0"/>
                          </a:rPr>
                          <m:t>1</m:t>
                        </m:r>
                      </m:sub>
                    </m:sSub>
                    <m:r>
                      <a:rPr lang="en-US" altLang="zh-CN" sz="2000" b="0" i="1" smtClean="0">
                        <a:solidFill>
                          <a:srgbClr val="1A1A1A"/>
                        </a:solidFill>
                        <a:latin typeface="Cambria Math" panose="02040503050406030204" pitchFamily="18" charset="0"/>
                      </a:rPr>
                      <m:t>+</m:t>
                    </m:r>
                    <m:sSub>
                      <m:sSubPr>
                        <m:ctrlPr>
                          <a:rPr lang="en-US" altLang="zh-CN" sz="2000" i="1">
                            <a:solidFill>
                              <a:srgbClr val="1A1A1A"/>
                            </a:solidFill>
                            <a:latin typeface="Cambria Math" panose="02040503050406030204" pitchFamily="18" charset="0"/>
                          </a:rPr>
                        </m:ctrlPr>
                      </m:sSubPr>
                      <m:e>
                        <m:r>
                          <a:rPr lang="en-US" altLang="zh-CN" sz="2000" b="0" i="1" smtClean="0">
                            <a:solidFill>
                              <a:srgbClr val="1A1A1A"/>
                            </a:solidFill>
                            <a:latin typeface="Cambria Math" panose="02040503050406030204" pitchFamily="18" charset="0"/>
                          </a:rPr>
                          <m:t>𝑎</m:t>
                        </m:r>
                      </m:e>
                      <m:sub>
                        <m:r>
                          <a:rPr lang="en-US" altLang="zh-CN" sz="2000" i="1">
                            <a:solidFill>
                              <a:srgbClr val="1A1A1A"/>
                            </a:solidFill>
                            <a:latin typeface="Cambria Math" panose="02040503050406030204" pitchFamily="18" charset="0"/>
                          </a:rPr>
                          <m:t>2</m:t>
                        </m:r>
                      </m:sub>
                    </m:sSub>
                    <m:r>
                      <a:rPr lang="en-US" altLang="zh-CN" sz="2000" b="0" i="1" smtClean="0">
                        <a:solidFill>
                          <a:srgbClr val="1A1A1A"/>
                        </a:solidFill>
                        <a:latin typeface="Cambria Math" panose="02040503050406030204" pitchFamily="18" charset="0"/>
                      </a:rPr>
                      <m:t>=</m:t>
                    </m:r>
                    <m:r>
                      <a:rPr lang="en-US" altLang="zh-CN" sz="2000" b="0" i="1" smtClean="0">
                        <a:solidFill>
                          <a:srgbClr val="1A1A1A"/>
                        </a:solidFill>
                        <a:latin typeface="Cambria Math" panose="02040503050406030204" pitchFamily="18" charset="0"/>
                      </a:rPr>
                      <m:t>𝑘</m:t>
                    </m:r>
                  </m:oMath>
                </a14:m>
                <a:r>
                  <a:rPr kumimoji="0" lang="zh-CN" altLang="zh-CN" sz="2000" b="0" i="0" u="none" strike="noStrike" cap="none" normalizeH="0" baseline="0" dirty="0" smtClean="0">
                    <a:ln>
                      <a:noFill/>
                    </a:ln>
                    <a:solidFill>
                      <a:srgbClr val="1A1A1A"/>
                    </a:solidFill>
                    <a:effectLst/>
                    <a:latin typeface="Arial" panose="020B0604020202020204" pitchFamily="34" charset="0"/>
                    <a:ea typeface="-apple-system"/>
                  </a:rPr>
                  <a:t> </a:t>
                </a:r>
                <a:r>
                  <a:rPr kumimoji="0" lang="zh-CN" sz="2000" b="0" i="0" u="none" strike="noStrike" cap="none" normalizeH="0" baseline="0" dirty="0" smtClean="0">
                    <a:ln>
                      <a:noFill/>
                    </a:ln>
                    <a:solidFill>
                      <a:srgbClr val="1A1A1A"/>
                    </a:solidFill>
                    <a:effectLst/>
                    <a:latin typeface="Arial" panose="020B0604020202020204" pitchFamily="34" charset="0"/>
                    <a:ea typeface="-apple-system"/>
                  </a:rPr>
                  <a:t>，上下界表示成</a:t>
                </a:r>
                <a:r>
                  <a:rPr kumimoji="0" lang="zh-CN" altLang="zh-CN" sz="2000" b="0" i="0" u="none" strike="noStrike" cap="none" normalizeH="0" baseline="0" dirty="0" smtClean="0">
                    <a:ln>
                      <a:noFill/>
                    </a:ln>
                    <a:solidFill>
                      <a:srgbClr val="1A1A1A"/>
                    </a:solidFill>
                    <a:effectLst/>
                    <a:latin typeface="Arial" panose="020B0604020202020204" pitchFamily="34" charset="0"/>
                    <a:ea typeface="-apple-system"/>
                  </a:rPr>
                  <a:t>:</a:t>
                </a:r>
                <a:r>
                  <a:rPr kumimoji="0" lang="zh-CN" altLang="zh-CN" sz="2000" b="0" i="0" u="none" strike="noStrike" cap="none" normalizeH="0" baseline="0" dirty="0" smtClean="0">
                    <a:ln>
                      <a:noFill/>
                    </a:ln>
                    <a:solidFill>
                      <a:schemeClr val="tx1"/>
                    </a:solidFill>
                    <a:effectLst/>
                    <a:latin typeface="Arial" panose="020B0604020202020204" pitchFamily="34" charset="0"/>
                  </a:rPr>
                  <a:t> </a:t>
                </a:r>
              </a:p>
            </p:txBody>
          </p:sp>
        </mc:Choice>
        <mc:Fallback xmlns="">
          <p:sp>
            <p:nvSpPr>
              <p:cNvPr id="6" name="Rectangle 3"/>
              <p:cNvSpPr>
                <a:spLocks noRot="1" noChangeAspect="1" noMove="1" noResize="1" noEditPoints="1" noAdjustHandles="1" noChangeArrowheads="1" noChangeShapeType="1" noTextEdit="1"/>
              </p:cNvSpPr>
              <p:nvPr/>
            </p:nvSpPr>
            <p:spPr bwMode="auto">
              <a:xfrm>
                <a:off x="300603" y="817164"/>
                <a:ext cx="8685391" cy="400110"/>
              </a:xfrm>
              <a:prstGeom prst="rect">
                <a:avLst/>
              </a:prstGeom>
              <a:blipFill rotWithShape="0">
                <a:blip r:embed="rId3"/>
                <a:stretch>
                  <a:fillRect l="-702" t="-10606" b="-2727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pic>
        <p:nvPicPr>
          <p:cNvPr id="7" name="图片 6"/>
          <p:cNvPicPr>
            <a:picLocks noChangeAspect="1"/>
          </p:cNvPicPr>
          <p:nvPr/>
        </p:nvPicPr>
        <p:blipFill>
          <a:blip r:embed="rId4"/>
          <a:stretch>
            <a:fillRect/>
          </a:stretch>
        </p:blipFill>
        <p:spPr>
          <a:xfrm>
            <a:off x="2930978" y="1217274"/>
            <a:ext cx="4540249" cy="884464"/>
          </a:xfrm>
          <a:prstGeom prst="rect">
            <a:avLst/>
          </a:prstGeom>
        </p:spPr>
      </p:pic>
      <mc:AlternateContent xmlns:mc="http://schemas.openxmlformats.org/markup-compatibility/2006" xmlns:a14="http://schemas.microsoft.com/office/drawing/2010/main">
        <mc:Choice Requires="a14">
          <p:sp>
            <p:nvSpPr>
              <p:cNvPr id="8" name="矩形 7"/>
              <p:cNvSpPr/>
              <p:nvPr/>
            </p:nvSpPr>
            <p:spPr>
              <a:xfrm>
                <a:off x="389615" y="2317182"/>
                <a:ext cx="5687134" cy="400110"/>
              </a:xfrm>
              <a:prstGeom prst="rect">
                <a:avLst/>
              </a:prstGeom>
            </p:spPr>
            <p:txBody>
              <a:bodyPr wrap="none">
                <a:spAutoFit/>
              </a:bodyPr>
              <a:lstStyle/>
              <a:p>
                <a:r>
                  <a:rPr lang="zh-CN" altLang="en-US" sz="2000" dirty="0" smtClean="0">
                    <a:solidFill>
                      <a:srgbClr val="1A1A1A"/>
                    </a:solidFill>
                    <a:latin typeface="等线" panose="02010600030101010101" pitchFamily="2" charset="-122"/>
                    <a:ea typeface="等线" panose="02010600030101010101" pitchFamily="2" charset="-122"/>
                  </a:rPr>
                  <a:t>根据得到的上下界，我们可以得到修剪后的</a:t>
                </a:r>
                <a14:m>
                  <m:oMath xmlns:m="http://schemas.openxmlformats.org/officeDocument/2006/math">
                    <m:sSubSup>
                      <m:sSubSupPr>
                        <m:ctrlPr>
                          <a:rPr lang="en-US" altLang="zh-CN" sz="2000" i="1" dirty="0">
                            <a:solidFill>
                              <a:srgbClr val="1A1A1A"/>
                            </a:solidFill>
                            <a:latin typeface="Cambria Math" panose="02040503050406030204" pitchFamily="18" charset="0"/>
                            <a:ea typeface="等线" panose="02010600030101010101" pitchFamily="2" charset="-122"/>
                          </a:rPr>
                        </m:ctrlPr>
                      </m:sSubSupPr>
                      <m:e>
                        <m:r>
                          <a:rPr lang="zh-CN" altLang="en-US" sz="2000" i="1" dirty="0">
                            <a:solidFill>
                              <a:srgbClr val="1A1A1A"/>
                            </a:solidFill>
                            <a:latin typeface="Cambria Math" panose="02040503050406030204" pitchFamily="18" charset="0"/>
                            <a:ea typeface="等线" panose="02010600030101010101" pitchFamily="2" charset="-122"/>
                          </a:rPr>
                          <m:t>𝛼</m:t>
                        </m:r>
                      </m:e>
                      <m:sub>
                        <m:r>
                          <a:rPr lang="en-US" altLang="zh-CN" sz="2000" i="1" dirty="0">
                            <a:solidFill>
                              <a:srgbClr val="1A1A1A"/>
                            </a:solidFill>
                            <a:latin typeface="Cambria Math" panose="02040503050406030204" pitchFamily="18" charset="0"/>
                            <a:ea typeface="等线" panose="02010600030101010101" pitchFamily="2" charset="-122"/>
                          </a:rPr>
                          <m:t>2</m:t>
                        </m:r>
                      </m:sub>
                      <m:sup>
                        <m:r>
                          <m:rPr>
                            <m:sty m:val="p"/>
                          </m:rPr>
                          <a:rPr lang="en-US" altLang="zh-CN" sz="2000" i="1" dirty="0">
                            <a:solidFill>
                              <a:srgbClr val="1A1A1A"/>
                            </a:solidFill>
                            <a:latin typeface="Cambria Math" panose="02040503050406030204" pitchFamily="18" charset="0"/>
                            <a:ea typeface="等线" panose="02010600030101010101" pitchFamily="2" charset="-122"/>
                          </a:rPr>
                          <m:t>new</m:t>
                        </m:r>
                      </m:sup>
                    </m:sSubSup>
                    <m:r>
                      <a:rPr lang="en-US" altLang="zh-CN" sz="2000" b="0" i="1" dirty="0" smtClean="0">
                        <a:solidFill>
                          <a:srgbClr val="1A1A1A"/>
                        </a:solidFill>
                        <a:latin typeface="Cambria Math" panose="02040503050406030204" pitchFamily="18" charset="0"/>
                        <a:ea typeface="等线" panose="02010600030101010101" pitchFamily="2" charset="-122"/>
                      </a:rPr>
                      <m:t>:</m:t>
                    </m:r>
                  </m:oMath>
                </a14:m>
                <a:endParaRPr lang="zh-CN" altLang="en-US" sz="2000" dirty="0">
                  <a:latin typeface="等线" panose="02010600030101010101" pitchFamily="2" charset="-122"/>
                  <a:ea typeface="等线" panose="02010600030101010101" pitchFamily="2" charset="-122"/>
                </a:endParaRPr>
              </a:p>
            </p:txBody>
          </p:sp>
        </mc:Choice>
        <mc:Fallback xmlns="">
          <p:sp>
            <p:nvSpPr>
              <p:cNvPr id="8" name="矩形 7"/>
              <p:cNvSpPr>
                <a:spLocks noRot="1" noChangeAspect="1" noMove="1" noResize="1" noEditPoints="1" noAdjustHandles="1" noChangeArrowheads="1" noChangeShapeType="1" noTextEdit="1"/>
              </p:cNvSpPr>
              <p:nvPr/>
            </p:nvSpPr>
            <p:spPr>
              <a:xfrm>
                <a:off x="389615" y="2317182"/>
                <a:ext cx="5687134" cy="400110"/>
              </a:xfrm>
              <a:prstGeom prst="rect">
                <a:avLst/>
              </a:prstGeom>
              <a:blipFill rotWithShape="0">
                <a:blip r:embed="rId5"/>
                <a:stretch>
                  <a:fillRect l="-1179" t="-757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508492" y="4287437"/>
                <a:ext cx="6988260" cy="1643399"/>
              </a:xfrm>
              <a:prstGeom prst="rect">
                <a:avLst/>
              </a:prstGeom>
            </p:spPr>
            <p:txBody>
              <a:bodyPr wrap="none">
                <a:spAutoFit/>
              </a:bodyPr>
              <a:lstStyle/>
              <a:p>
                <a:r>
                  <a:rPr lang="zh-CN" altLang="en-US" sz="2000" dirty="0" smtClean="0">
                    <a:solidFill>
                      <a:srgbClr val="1A1A1A"/>
                    </a:solidFill>
                    <a:latin typeface="等线" panose="02010600030101010101" pitchFamily="2" charset="-122"/>
                    <a:ea typeface="等线" panose="02010600030101010101" pitchFamily="2" charset="-122"/>
                  </a:rPr>
                  <a:t>得到</a:t>
                </a:r>
                <a14:m>
                  <m:oMath xmlns:m="http://schemas.openxmlformats.org/officeDocument/2006/math">
                    <m:sSubSup>
                      <m:sSubSupPr>
                        <m:ctrlPr>
                          <a:rPr lang="en-US" altLang="zh-CN" sz="2000" i="1" dirty="0">
                            <a:solidFill>
                              <a:srgbClr val="1A1A1A"/>
                            </a:solidFill>
                            <a:latin typeface="Cambria Math" panose="02040503050406030204" pitchFamily="18" charset="0"/>
                            <a:ea typeface="等线" panose="02010600030101010101" pitchFamily="2" charset="-122"/>
                          </a:rPr>
                        </m:ctrlPr>
                      </m:sSubSupPr>
                      <m:e>
                        <m:r>
                          <a:rPr lang="zh-CN" altLang="en-US" sz="2000" i="1" dirty="0">
                            <a:solidFill>
                              <a:srgbClr val="1A1A1A"/>
                            </a:solidFill>
                            <a:latin typeface="Cambria Math" panose="02040503050406030204" pitchFamily="18" charset="0"/>
                            <a:ea typeface="等线" panose="02010600030101010101" pitchFamily="2" charset="-122"/>
                          </a:rPr>
                          <m:t>𝛼</m:t>
                        </m:r>
                      </m:e>
                      <m:sub>
                        <m:r>
                          <a:rPr lang="en-US" altLang="zh-CN" sz="2000" i="1" dirty="0">
                            <a:solidFill>
                              <a:srgbClr val="1A1A1A"/>
                            </a:solidFill>
                            <a:latin typeface="Cambria Math" panose="02040503050406030204" pitchFamily="18" charset="0"/>
                            <a:ea typeface="等线" panose="02010600030101010101" pitchFamily="2" charset="-122"/>
                          </a:rPr>
                          <m:t>2</m:t>
                        </m:r>
                      </m:sub>
                      <m:sup>
                        <m:r>
                          <m:rPr>
                            <m:sty m:val="p"/>
                          </m:rPr>
                          <a:rPr lang="en-US" altLang="zh-CN" sz="2000" i="1" dirty="0">
                            <a:solidFill>
                              <a:srgbClr val="1A1A1A"/>
                            </a:solidFill>
                            <a:latin typeface="Cambria Math" panose="02040503050406030204" pitchFamily="18" charset="0"/>
                            <a:ea typeface="等线" panose="02010600030101010101" pitchFamily="2" charset="-122"/>
                          </a:rPr>
                          <m:t>new</m:t>
                        </m:r>
                      </m:sup>
                    </m:sSubSup>
                  </m:oMath>
                </a14:m>
                <a:r>
                  <a:rPr lang="zh-CN" altLang="en-US" sz="2000" dirty="0" smtClean="0">
                    <a:solidFill>
                      <a:srgbClr val="1A1A1A"/>
                    </a:solidFill>
                    <a:latin typeface="等线" panose="02010600030101010101" pitchFamily="2" charset="-122"/>
                    <a:ea typeface="等线" panose="02010600030101010101" pitchFamily="2" charset="-122"/>
                  </a:rPr>
                  <a:t>后</a:t>
                </a:r>
                <a14:m>
                  <m:oMath xmlns:m="http://schemas.openxmlformats.org/officeDocument/2006/math">
                    <m:r>
                      <a:rPr lang="zh-CN" altLang="en-US" sz="2000" i="1" dirty="0">
                        <a:solidFill>
                          <a:srgbClr val="1A1A1A"/>
                        </a:solidFill>
                        <a:latin typeface="Cambria Math" panose="02040503050406030204" pitchFamily="18" charset="0"/>
                        <a:ea typeface="等线" panose="02010600030101010101" pitchFamily="2" charset="-122"/>
                      </a:rPr>
                      <m:t>可</m:t>
                    </m:r>
                    <m:sSubSup>
                      <m:sSubSupPr>
                        <m:ctrlPr>
                          <a:rPr lang="en-US" altLang="zh-CN" sz="2000" i="1" dirty="0">
                            <a:solidFill>
                              <a:srgbClr val="1A1A1A"/>
                            </a:solidFill>
                            <a:latin typeface="Cambria Math" panose="02040503050406030204" pitchFamily="18" charset="0"/>
                            <a:ea typeface="等线" panose="02010600030101010101" pitchFamily="2" charset="-122"/>
                          </a:rPr>
                        </m:ctrlPr>
                      </m:sSubSupPr>
                      <m:e>
                        <m:r>
                          <a:rPr lang="zh-CN" altLang="en-US" sz="2000" i="1" dirty="0">
                            <a:solidFill>
                              <a:srgbClr val="1A1A1A"/>
                            </a:solidFill>
                            <a:latin typeface="Cambria Math" panose="02040503050406030204" pitchFamily="18" charset="0"/>
                            <a:ea typeface="等线" panose="02010600030101010101" pitchFamily="2" charset="-122"/>
                          </a:rPr>
                          <m:t>𝛼</m:t>
                        </m:r>
                      </m:e>
                      <m:sub>
                        <m:r>
                          <a:rPr lang="en-US" altLang="zh-CN" sz="2000" b="0" i="1" dirty="0" smtClean="0">
                            <a:solidFill>
                              <a:srgbClr val="1A1A1A"/>
                            </a:solidFill>
                            <a:latin typeface="Cambria Math" panose="02040503050406030204" pitchFamily="18" charset="0"/>
                            <a:ea typeface="等线" panose="02010600030101010101" pitchFamily="2" charset="-122"/>
                          </a:rPr>
                          <m:t>1</m:t>
                        </m:r>
                      </m:sub>
                      <m:sup>
                        <m:r>
                          <m:rPr>
                            <m:sty m:val="p"/>
                          </m:rPr>
                          <a:rPr lang="en-US" altLang="zh-CN" sz="2000" i="1" dirty="0">
                            <a:solidFill>
                              <a:srgbClr val="1A1A1A"/>
                            </a:solidFill>
                            <a:latin typeface="Cambria Math" panose="02040503050406030204" pitchFamily="18" charset="0"/>
                            <a:ea typeface="等线" panose="02010600030101010101" pitchFamily="2" charset="-122"/>
                          </a:rPr>
                          <m:t>new</m:t>
                        </m:r>
                      </m:sup>
                    </m:sSubSup>
                    <m:sSub>
                      <m:sSubPr>
                        <m:ctrlPr>
                          <a:rPr lang="en-US" altLang="zh-CN" sz="2000" i="1" dirty="0" smtClean="0">
                            <a:solidFill>
                              <a:srgbClr val="1A1A1A"/>
                            </a:solidFill>
                            <a:latin typeface="Cambria Math" panose="02040503050406030204" pitchFamily="18" charset="0"/>
                            <a:ea typeface="等线" panose="02010600030101010101" pitchFamily="2" charset="-122"/>
                          </a:rPr>
                        </m:ctrlPr>
                      </m:sSubPr>
                      <m:e>
                        <m:r>
                          <m:rPr>
                            <m:sty m:val="p"/>
                          </m:rPr>
                          <a:rPr lang="en-US" altLang="zh-CN" sz="2000" i="1" dirty="0">
                            <a:solidFill>
                              <a:srgbClr val="1A1A1A"/>
                            </a:solidFill>
                            <a:latin typeface="Cambria Math" panose="02040503050406030204" pitchFamily="18" charset="0"/>
                            <a:ea typeface="等线" panose="02010600030101010101" pitchFamily="2" charset="-122"/>
                          </a:rPr>
                          <m:t>y</m:t>
                        </m:r>
                      </m:e>
                      <m:sub>
                        <m:r>
                          <a:rPr lang="en-US" altLang="zh-CN" sz="2000" b="0" i="1" dirty="0" smtClean="0">
                            <a:solidFill>
                              <a:srgbClr val="1A1A1A"/>
                            </a:solidFill>
                            <a:latin typeface="Cambria Math" panose="02040503050406030204" pitchFamily="18" charset="0"/>
                            <a:ea typeface="等线" panose="02010600030101010101" pitchFamily="2" charset="-122"/>
                          </a:rPr>
                          <m:t>1</m:t>
                        </m:r>
                      </m:sub>
                    </m:sSub>
                    <m:r>
                      <a:rPr lang="en-US" altLang="zh-CN" sz="2000" b="0" i="1" dirty="0" smtClean="0">
                        <a:solidFill>
                          <a:srgbClr val="1A1A1A"/>
                        </a:solidFill>
                        <a:latin typeface="Cambria Math" panose="02040503050406030204" pitchFamily="18" charset="0"/>
                        <a:ea typeface="等线" panose="02010600030101010101" pitchFamily="2" charset="-122"/>
                      </a:rPr>
                      <m:t>+</m:t>
                    </m:r>
                    <m:sSubSup>
                      <m:sSubSupPr>
                        <m:ctrlPr>
                          <a:rPr lang="en-US" altLang="zh-CN" sz="2000" i="1" dirty="0">
                            <a:solidFill>
                              <a:srgbClr val="1A1A1A"/>
                            </a:solidFill>
                            <a:latin typeface="Cambria Math" panose="02040503050406030204" pitchFamily="18" charset="0"/>
                            <a:ea typeface="等线" panose="02010600030101010101" pitchFamily="2" charset="-122"/>
                          </a:rPr>
                        </m:ctrlPr>
                      </m:sSubSupPr>
                      <m:e>
                        <m:r>
                          <a:rPr lang="zh-CN" altLang="en-US" sz="2000" i="1" dirty="0">
                            <a:solidFill>
                              <a:srgbClr val="1A1A1A"/>
                            </a:solidFill>
                            <a:latin typeface="Cambria Math" panose="02040503050406030204" pitchFamily="18" charset="0"/>
                            <a:ea typeface="等线" panose="02010600030101010101" pitchFamily="2" charset="-122"/>
                          </a:rPr>
                          <m:t>𝛼</m:t>
                        </m:r>
                      </m:e>
                      <m:sub>
                        <m:r>
                          <a:rPr lang="en-US" altLang="zh-CN" sz="2000" b="0" i="1" dirty="0" smtClean="0">
                            <a:solidFill>
                              <a:srgbClr val="1A1A1A"/>
                            </a:solidFill>
                            <a:latin typeface="Cambria Math" panose="02040503050406030204" pitchFamily="18" charset="0"/>
                            <a:ea typeface="等线" panose="02010600030101010101" pitchFamily="2" charset="-122"/>
                          </a:rPr>
                          <m:t>2</m:t>
                        </m:r>
                      </m:sub>
                      <m:sup>
                        <m:r>
                          <m:rPr>
                            <m:sty m:val="p"/>
                          </m:rPr>
                          <a:rPr lang="en-US" altLang="zh-CN" sz="2000" i="1" dirty="0">
                            <a:solidFill>
                              <a:srgbClr val="1A1A1A"/>
                            </a:solidFill>
                            <a:latin typeface="Cambria Math" panose="02040503050406030204" pitchFamily="18" charset="0"/>
                            <a:ea typeface="等线" panose="02010600030101010101" pitchFamily="2" charset="-122"/>
                          </a:rPr>
                          <m:t>new</m:t>
                        </m:r>
                      </m:sup>
                    </m:sSubSup>
                    <m:sSub>
                      <m:sSubPr>
                        <m:ctrlPr>
                          <a:rPr lang="en-US" altLang="zh-CN" sz="2000" i="1" dirty="0">
                            <a:solidFill>
                              <a:srgbClr val="1A1A1A"/>
                            </a:solidFill>
                            <a:latin typeface="Cambria Math" panose="02040503050406030204" pitchFamily="18" charset="0"/>
                            <a:ea typeface="等线" panose="02010600030101010101" pitchFamily="2" charset="-122"/>
                          </a:rPr>
                        </m:ctrlPr>
                      </m:sSubPr>
                      <m:e>
                        <m:r>
                          <m:rPr>
                            <m:sty m:val="p"/>
                          </m:rPr>
                          <a:rPr lang="en-US" altLang="zh-CN" sz="2000" i="1" dirty="0">
                            <a:solidFill>
                              <a:srgbClr val="1A1A1A"/>
                            </a:solidFill>
                            <a:latin typeface="Cambria Math" panose="02040503050406030204" pitchFamily="18" charset="0"/>
                            <a:ea typeface="等线" panose="02010600030101010101" pitchFamily="2" charset="-122"/>
                          </a:rPr>
                          <m:t>y</m:t>
                        </m:r>
                      </m:e>
                      <m:sub>
                        <m:r>
                          <a:rPr lang="en-US" altLang="zh-CN" sz="2000" b="0" i="1" dirty="0" smtClean="0">
                            <a:solidFill>
                              <a:srgbClr val="1A1A1A"/>
                            </a:solidFill>
                            <a:latin typeface="Cambria Math" panose="02040503050406030204" pitchFamily="18" charset="0"/>
                            <a:ea typeface="等线" panose="02010600030101010101" pitchFamily="2" charset="-122"/>
                          </a:rPr>
                          <m:t>2</m:t>
                        </m:r>
                      </m:sub>
                    </m:sSub>
                    <m:r>
                      <a:rPr lang="en-US" altLang="zh-CN" sz="2000" b="0" i="1" dirty="0" smtClean="0">
                        <a:solidFill>
                          <a:srgbClr val="1A1A1A"/>
                        </a:solidFill>
                        <a:latin typeface="Cambria Math" panose="02040503050406030204" pitchFamily="18" charset="0"/>
                        <a:ea typeface="等线" panose="02010600030101010101" pitchFamily="2" charset="-122"/>
                      </a:rPr>
                      <m:t>=</m:t>
                    </m:r>
                    <m:sSubSup>
                      <m:sSubSupPr>
                        <m:ctrlPr>
                          <a:rPr lang="en-US" altLang="zh-CN" sz="2000" i="1" dirty="0">
                            <a:solidFill>
                              <a:srgbClr val="1A1A1A"/>
                            </a:solidFill>
                            <a:latin typeface="Cambria Math" panose="02040503050406030204" pitchFamily="18" charset="0"/>
                            <a:ea typeface="等线" panose="02010600030101010101" pitchFamily="2" charset="-122"/>
                          </a:rPr>
                        </m:ctrlPr>
                      </m:sSubSupPr>
                      <m:e>
                        <m:r>
                          <a:rPr lang="zh-CN" altLang="en-US" sz="2000" i="1" dirty="0">
                            <a:solidFill>
                              <a:srgbClr val="1A1A1A"/>
                            </a:solidFill>
                            <a:latin typeface="Cambria Math" panose="02040503050406030204" pitchFamily="18" charset="0"/>
                            <a:ea typeface="等线" panose="02010600030101010101" pitchFamily="2" charset="-122"/>
                          </a:rPr>
                          <m:t>𝛼</m:t>
                        </m:r>
                      </m:e>
                      <m:sub>
                        <m:r>
                          <a:rPr lang="en-US" altLang="zh-CN" sz="2000" i="1" dirty="0">
                            <a:solidFill>
                              <a:srgbClr val="1A1A1A"/>
                            </a:solidFill>
                            <a:latin typeface="Cambria Math" panose="02040503050406030204" pitchFamily="18" charset="0"/>
                            <a:ea typeface="等线" panose="02010600030101010101" pitchFamily="2" charset="-122"/>
                          </a:rPr>
                          <m:t>1</m:t>
                        </m:r>
                      </m:sub>
                      <m:sup>
                        <m:r>
                          <a:rPr lang="en-US" altLang="zh-CN" sz="2000" b="0" i="1" dirty="0" smtClean="0">
                            <a:solidFill>
                              <a:srgbClr val="1A1A1A"/>
                            </a:solidFill>
                            <a:latin typeface="Cambria Math" panose="02040503050406030204" pitchFamily="18" charset="0"/>
                            <a:ea typeface="等线" panose="02010600030101010101" pitchFamily="2" charset="-122"/>
                          </a:rPr>
                          <m:t>𝑜𝑙𝑑</m:t>
                        </m:r>
                      </m:sup>
                    </m:sSubSup>
                    <m:sSub>
                      <m:sSubPr>
                        <m:ctrlPr>
                          <a:rPr lang="en-US" altLang="zh-CN" sz="2000" i="1" dirty="0">
                            <a:solidFill>
                              <a:srgbClr val="1A1A1A"/>
                            </a:solidFill>
                            <a:latin typeface="Cambria Math" panose="02040503050406030204" pitchFamily="18" charset="0"/>
                            <a:ea typeface="等线" panose="02010600030101010101" pitchFamily="2" charset="-122"/>
                          </a:rPr>
                        </m:ctrlPr>
                      </m:sSubPr>
                      <m:e>
                        <m:r>
                          <m:rPr>
                            <m:sty m:val="p"/>
                          </m:rPr>
                          <a:rPr lang="en-US" altLang="zh-CN" sz="2000" i="1" dirty="0">
                            <a:solidFill>
                              <a:srgbClr val="1A1A1A"/>
                            </a:solidFill>
                            <a:latin typeface="Cambria Math" panose="02040503050406030204" pitchFamily="18" charset="0"/>
                            <a:ea typeface="等线" panose="02010600030101010101" pitchFamily="2" charset="-122"/>
                          </a:rPr>
                          <m:t>y</m:t>
                        </m:r>
                      </m:e>
                      <m:sub>
                        <m:r>
                          <a:rPr lang="en-US" altLang="zh-CN" sz="2000" i="1" dirty="0">
                            <a:solidFill>
                              <a:srgbClr val="1A1A1A"/>
                            </a:solidFill>
                            <a:latin typeface="Cambria Math" panose="02040503050406030204" pitchFamily="18" charset="0"/>
                            <a:ea typeface="等线" panose="02010600030101010101" pitchFamily="2" charset="-122"/>
                          </a:rPr>
                          <m:t>1</m:t>
                        </m:r>
                      </m:sub>
                    </m:sSub>
                    <m:r>
                      <a:rPr lang="en-US" altLang="zh-CN" sz="2000" i="1" dirty="0">
                        <a:solidFill>
                          <a:srgbClr val="1A1A1A"/>
                        </a:solidFill>
                        <a:latin typeface="Cambria Math" panose="02040503050406030204" pitchFamily="18" charset="0"/>
                        <a:ea typeface="等线" panose="02010600030101010101" pitchFamily="2" charset="-122"/>
                      </a:rPr>
                      <m:t>+</m:t>
                    </m:r>
                    <m:sSubSup>
                      <m:sSubSupPr>
                        <m:ctrlPr>
                          <a:rPr lang="en-US" altLang="zh-CN" sz="2000" i="1" dirty="0">
                            <a:solidFill>
                              <a:srgbClr val="1A1A1A"/>
                            </a:solidFill>
                            <a:latin typeface="Cambria Math" panose="02040503050406030204" pitchFamily="18" charset="0"/>
                            <a:ea typeface="等线" panose="02010600030101010101" pitchFamily="2" charset="-122"/>
                          </a:rPr>
                        </m:ctrlPr>
                      </m:sSubSupPr>
                      <m:e>
                        <m:r>
                          <a:rPr lang="zh-CN" altLang="en-US" sz="2000" i="1" dirty="0">
                            <a:solidFill>
                              <a:srgbClr val="1A1A1A"/>
                            </a:solidFill>
                            <a:latin typeface="Cambria Math" panose="02040503050406030204" pitchFamily="18" charset="0"/>
                            <a:ea typeface="等线" panose="02010600030101010101" pitchFamily="2" charset="-122"/>
                          </a:rPr>
                          <m:t>𝛼</m:t>
                        </m:r>
                      </m:e>
                      <m:sub>
                        <m:r>
                          <a:rPr lang="en-US" altLang="zh-CN" sz="2000" i="1" dirty="0">
                            <a:solidFill>
                              <a:srgbClr val="1A1A1A"/>
                            </a:solidFill>
                            <a:latin typeface="Cambria Math" panose="02040503050406030204" pitchFamily="18" charset="0"/>
                            <a:ea typeface="等线" panose="02010600030101010101" pitchFamily="2" charset="-122"/>
                          </a:rPr>
                          <m:t>2</m:t>
                        </m:r>
                      </m:sub>
                      <m:sup>
                        <m:r>
                          <a:rPr lang="en-US" altLang="zh-CN" sz="2000" b="0" i="1" dirty="0" smtClean="0">
                            <a:solidFill>
                              <a:srgbClr val="1A1A1A"/>
                            </a:solidFill>
                            <a:latin typeface="Cambria Math" panose="02040503050406030204" pitchFamily="18" charset="0"/>
                            <a:ea typeface="等线" panose="02010600030101010101" pitchFamily="2" charset="-122"/>
                          </a:rPr>
                          <m:t>𝑜𝑙𝑑</m:t>
                        </m:r>
                      </m:sup>
                    </m:sSubSup>
                    <m:sSub>
                      <m:sSubPr>
                        <m:ctrlPr>
                          <a:rPr lang="en-US" altLang="zh-CN" sz="2000" i="1" dirty="0">
                            <a:solidFill>
                              <a:srgbClr val="1A1A1A"/>
                            </a:solidFill>
                            <a:latin typeface="Cambria Math" panose="02040503050406030204" pitchFamily="18" charset="0"/>
                            <a:ea typeface="等线" panose="02010600030101010101" pitchFamily="2" charset="-122"/>
                          </a:rPr>
                        </m:ctrlPr>
                      </m:sSubPr>
                      <m:e>
                        <m:r>
                          <m:rPr>
                            <m:sty m:val="p"/>
                          </m:rPr>
                          <a:rPr lang="en-US" altLang="zh-CN" sz="2000" i="1" dirty="0">
                            <a:solidFill>
                              <a:srgbClr val="1A1A1A"/>
                            </a:solidFill>
                            <a:latin typeface="Cambria Math" panose="02040503050406030204" pitchFamily="18" charset="0"/>
                            <a:ea typeface="等线" panose="02010600030101010101" pitchFamily="2" charset="-122"/>
                          </a:rPr>
                          <m:t>y</m:t>
                        </m:r>
                      </m:e>
                      <m:sub>
                        <m:r>
                          <a:rPr lang="en-US" altLang="zh-CN" sz="2000" i="1" dirty="0">
                            <a:solidFill>
                              <a:srgbClr val="1A1A1A"/>
                            </a:solidFill>
                            <a:latin typeface="Cambria Math" panose="02040503050406030204" pitchFamily="18" charset="0"/>
                            <a:ea typeface="等线" panose="02010600030101010101" pitchFamily="2" charset="-122"/>
                          </a:rPr>
                          <m:t>2</m:t>
                        </m:r>
                      </m:sub>
                    </m:sSub>
                  </m:oMath>
                </a14:m>
                <a:r>
                  <a:rPr lang="en-US" altLang="zh-CN" sz="2000" dirty="0" smtClean="0">
                    <a:latin typeface="等线" panose="02010600030101010101" pitchFamily="2" charset="-122"/>
                    <a:ea typeface="等线" panose="02010600030101010101" pitchFamily="2" charset="-122"/>
                  </a:rPr>
                  <a:t>,</a:t>
                </a:r>
                <a:r>
                  <a:rPr lang="zh-CN" altLang="en-US" sz="2000" dirty="0">
                    <a:solidFill>
                      <a:srgbClr val="1A1A1A"/>
                    </a:solidFill>
                    <a:latin typeface="等线" panose="02010600030101010101" pitchFamily="2" charset="-122"/>
                    <a:ea typeface="等线" panose="02010600030101010101" pitchFamily="2" charset="-122"/>
                  </a:rPr>
                  <a:t>得到</a:t>
                </a:r>
                <a14:m>
                  <m:oMath xmlns:m="http://schemas.openxmlformats.org/officeDocument/2006/math">
                    <m:sSubSup>
                      <m:sSubSupPr>
                        <m:ctrlPr>
                          <a:rPr lang="en-US" altLang="zh-CN" sz="2000" i="1" dirty="0">
                            <a:solidFill>
                              <a:srgbClr val="1A1A1A"/>
                            </a:solidFill>
                            <a:latin typeface="Cambria Math" panose="02040503050406030204" pitchFamily="18" charset="0"/>
                            <a:ea typeface="等线" panose="02010600030101010101" pitchFamily="2" charset="-122"/>
                          </a:rPr>
                        </m:ctrlPr>
                      </m:sSubSupPr>
                      <m:e>
                        <m:r>
                          <a:rPr lang="zh-CN" altLang="en-US" sz="2000" i="1" dirty="0">
                            <a:solidFill>
                              <a:srgbClr val="1A1A1A"/>
                            </a:solidFill>
                            <a:latin typeface="Cambria Math" panose="02040503050406030204" pitchFamily="18" charset="0"/>
                            <a:ea typeface="等线" panose="02010600030101010101" pitchFamily="2" charset="-122"/>
                          </a:rPr>
                          <m:t>𝛼</m:t>
                        </m:r>
                      </m:e>
                      <m:sub>
                        <m:r>
                          <a:rPr lang="en-US" altLang="zh-CN" sz="2000" b="0" i="1" dirty="0" smtClean="0">
                            <a:solidFill>
                              <a:srgbClr val="1A1A1A"/>
                            </a:solidFill>
                            <a:latin typeface="Cambria Math" panose="02040503050406030204" pitchFamily="18" charset="0"/>
                            <a:ea typeface="等线" panose="02010600030101010101" pitchFamily="2" charset="-122"/>
                          </a:rPr>
                          <m:t>1</m:t>
                        </m:r>
                      </m:sub>
                      <m:sup>
                        <m:r>
                          <m:rPr>
                            <m:sty m:val="p"/>
                          </m:rPr>
                          <a:rPr lang="en-US" altLang="zh-CN" sz="2000" i="1" dirty="0">
                            <a:solidFill>
                              <a:srgbClr val="1A1A1A"/>
                            </a:solidFill>
                            <a:latin typeface="Cambria Math" panose="02040503050406030204" pitchFamily="18" charset="0"/>
                            <a:ea typeface="等线" panose="02010600030101010101" pitchFamily="2" charset="-122"/>
                          </a:rPr>
                          <m:t>new</m:t>
                        </m:r>
                      </m:sup>
                    </m:sSubSup>
                    <m:r>
                      <a:rPr lang="en-US" altLang="zh-CN" sz="2000" b="0" i="1" dirty="0" smtClean="0">
                        <a:solidFill>
                          <a:srgbClr val="1A1A1A"/>
                        </a:solidFill>
                        <a:latin typeface="Cambria Math" panose="02040503050406030204" pitchFamily="18" charset="0"/>
                        <a:ea typeface="等线" panose="02010600030101010101" pitchFamily="2" charset="-122"/>
                      </a:rPr>
                      <m:t>:</m:t>
                    </m:r>
                  </m:oMath>
                </a14:m>
                <a:endParaRPr lang="en-US" altLang="zh-CN" sz="2000" b="0" dirty="0" smtClean="0">
                  <a:solidFill>
                    <a:srgbClr val="1A1A1A"/>
                  </a:solidFill>
                  <a:latin typeface="等线" panose="02010600030101010101" pitchFamily="2" charset="-122"/>
                  <a:ea typeface="等线" panose="02010600030101010101" pitchFamily="2" charset="-122"/>
                </a:endParaRPr>
              </a:p>
              <a:p>
                <a:endParaRPr lang="en-US" altLang="zh-CN" sz="2000" dirty="0">
                  <a:solidFill>
                    <a:srgbClr val="1A1A1A"/>
                  </a:solidFill>
                  <a:latin typeface="等线" panose="02010600030101010101" pitchFamily="2" charset="-122"/>
                  <a:ea typeface="等线" panose="02010600030101010101" pitchFamily="2" charset="-122"/>
                </a:endParaRPr>
              </a:p>
              <a:p>
                <a:endParaRPr lang="en-US" altLang="zh-CN" sz="2000" b="0" dirty="0" smtClean="0">
                  <a:solidFill>
                    <a:srgbClr val="1A1A1A"/>
                  </a:solidFill>
                  <a:latin typeface="等线" panose="02010600030101010101" pitchFamily="2" charset="-122"/>
                  <a:ea typeface="等线" panose="02010600030101010101" pitchFamily="2" charset="-122"/>
                </a:endParaRPr>
              </a:p>
              <a:p>
                <a:r>
                  <a:rPr lang="zh-CN" altLang="en-US" sz="2000" b="0" dirty="0" smtClean="0">
                    <a:solidFill>
                      <a:srgbClr val="1A1A1A"/>
                    </a:solidFill>
                    <a:latin typeface="等线" panose="02010600030101010101" pitchFamily="2" charset="-122"/>
                    <a:ea typeface="等线" panose="02010600030101010101" pitchFamily="2" charset="-122"/>
                  </a:rPr>
                  <a:t>于是就得到了二次最优化问题的解。</a:t>
                </a:r>
                <a:endParaRPr lang="en-US" altLang="zh-CN" sz="2000" b="0" dirty="0" smtClean="0">
                  <a:solidFill>
                    <a:srgbClr val="1A1A1A"/>
                  </a:solidFill>
                  <a:latin typeface="等线" panose="02010600030101010101" pitchFamily="2" charset="-122"/>
                  <a:ea typeface="等线" panose="02010600030101010101" pitchFamily="2" charset="-122"/>
                </a:endParaRPr>
              </a:p>
              <a:p>
                <a:endParaRPr lang="en-US" altLang="zh-CN" sz="2000" b="0" dirty="0" smtClean="0">
                  <a:solidFill>
                    <a:srgbClr val="1A1A1A"/>
                  </a:solidFill>
                  <a:latin typeface="等线" panose="02010600030101010101" pitchFamily="2" charset="-122"/>
                  <a:ea typeface="等线" panose="02010600030101010101" pitchFamily="2" charset="-122"/>
                </a:endParaRPr>
              </a:p>
            </p:txBody>
          </p:sp>
        </mc:Choice>
        <mc:Fallback xmlns="">
          <p:sp>
            <p:nvSpPr>
              <p:cNvPr id="10" name="矩形 9"/>
              <p:cNvSpPr>
                <a:spLocks noRot="1" noChangeAspect="1" noMove="1" noResize="1" noEditPoints="1" noAdjustHandles="1" noChangeArrowheads="1" noChangeShapeType="1" noTextEdit="1"/>
              </p:cNvSpPr>
              <p:nvPr/>
            </p:nvSpPr>
            <p:spPr>
              <a:xfrm>
                <a:off x="508492" y="4287437"/>
                <a:ext cx="6988260" cy="1643399"/>
              </a:xfrm>
              <a:prstGeom prst="rect">
                <a:avLst/>
              </a:prstGeom>
              <a:blipFill rotWithShape="0">
                <a:blip r:embed="rId6"/>
                <a:stretch>
                  <a:fillRect l="-872" t="-1111"/>
                </a:stretch>
              </a:blipFill>
            </p:spPr>
            <p:txBody>
              <a:bodyPr/>
              <a:lstStyle/>
              <a:p>
                <a:r>
                  <a:rPr lang="zh-CN" altLang="en-US">
                    <a:noFill/>
                  </a:rPr>
                  <a:t> </a:t>
                </a:r>
              </a:p>
            </p:txBody>
          </p:sp>
        </mc:Fallback>
      </mc:AlternateContent>
      <p:pic>
        <p:nvPicPr>
          <p:cNvPr id="11" name="图片 10"/>
          <p:cNvPicPr>
            <a:picLocks noChangeAspect="1"/>
          </p:cNvPicPr>
          <p:nvPr/>
        </p:nvPicPr>
        <p:blipFill>
          <a:blip r:embed="rId7"/>
          <a:stretch>
            <a:fillRect/>
          </a:stretch>
        </p:blipFill>
        <p:spPr>
          <a:xfrm>
            <a:off x="3474479" y="4664226"/>
            <a:ext cx="4022273" cy="506204"/>
          </a:xfrm>
          <a:prstGeom prst="rect">
            <a:avLst/>
          </a:prstGeom>
        </p:spPr>
      </p:pic>
    </p:spTree>
    <p:extLst>
      <p:ext uri="{BB962C8B-B14F-4D97-AF65-F5344CB8AC3E}">
        <p14:creationId xmlns:p14="http://schemas.microsoft.com/office/powerpoint/2010/main" val="8556490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17</a:t>
            </a:fld>
            <a:endParaRPr lang="zh-CN" altLang="en-US"/>
          </a:p>
        </p:txBody>
      </p:sp>
      <p:sp>
        <p:nvSpPr>
          <p:cNvPr id="5" name="矩形 4">
            <a:extLst>
              <a:ext uri="{FF2B5EF4-FFF2-40B4-BE49-F238E27FC236}">
                <a16:creationId xmlns="" xmlns:a16="http://schemas.microsoft.com/office/drawing/2014/main" id="{C4F08229-393A-40A0-A163-AB58A84A5A51}"/>
              </a:ext>
            </a:extLst>
          </p:cNvPr>
          <p:cNvSpPr/>
          <p:nvPr/>
        </p:nvSpPr>
        <p:spPr>
          <a:xfrm>
            <a:off x="389615" y="169557"/>
            <a:ext cx="1646605" cy="400110"/>
          </a:xfrm>
          <a:prstGeom prst="rect">
            <a:avLst/>
          </a:prstGeom>
        </p:spPr>
        <p:txBody>
          <a:bodyPr wrap="none">
            <a:spAutoFit/>
          </a:bodyPr>
          <a:lstStyle/>
          <a:p>
            <a:r>
              <a:rPr lang="en-US" altLang="zh-CN" sz="2000" b="1" dirty="0" smtClean="0">
                <a:solidFill>
                  <a:schemeClr val="accent1">
                    <a:lumMod val="50000"/>
                  </a:schemeClr>
                </a:solidFill>
                <a:latin typeface="Impact" panose="020B0806030902050204" pitchFamily="34" charset="0"/>
              </a:rPr>
              <a:t>05  </a:t>
            </a:r>
            <a:r>
              <a:rPr lang="en-US" altLang="zh-CN" sz="2000" b="1" dirty="0" smtClean="0"/>
              <a:t>SMO</a:t>
            </a:r>
            <a:r>
              <a:rPr lang="zh-CN" altLang="en-US" sz="2000" b="1" dirty="0" smtClean="0"/>
              <a:t>算法</a:t>
            </a:r>
            <a:endParaRPr lang="zh-CN" altLang="en-US" sz="2000" b="1" dirty="0"/>
          </a:p>
        </p:txBody>
      </p:sp>
      <p:sp>
        <p:nvSpPr>
          <p:cNvPr id="6" name="文本框 5">
            <a:extLst>
              <a:ext uri="{FF2B5EF4-FFF2-40B4-BE49-F238E27FC236}">
                <a16:creationId xmlns="" xmlns:a16="http://schemas.microsoft.com/office/drawing/2014/main" id="{7D88554A-2152-4AD1-A73B-1136A1A9A0C3}"/>
              </a:ext>
            </a:extLst>
          </p:cNvPr>
          <p:cNvSpPr txBox="1"/>
          <p:nvPr/>
        </p:nvSpPr>
        <p:spPr>
          <a:xfrm>
            <a:off x="389615" y="677346"/>
            <a:ext cx="10746198" cy="581762"/>
          </a:xfrm>
          <a:prstGeom prst="rect">
            <a:avLst/>
          </a:prstGeom>
          <a:noFill/>
        </p:spPr>
        <p:txBody>
          <a:bodyPr wrap="square" rtlCol="0">
            <a:spAutoFit/>
          </a:bodyPr>
          <a:lstStyle/>
          <a:p>
            <a:pPr>
              <a:lnSpc>
                <a:spcPct val="125000"/>
              </a:lnSpc>
            </a:pPr>
            <a:r>
              <a:rPr lang="zh-CN" altLang="en-US" sz="2800" b="1" dirty="0" smtClean="0"/>
              <a:t>变量的选择过程</a:t>
            </a:r>
            <a:endParaRPr lang="en-US" altLang="zh-CN" sz="2800" b="1" dirty="0">
              <a:latin typeface="+mn-ea"/>
            </a:endParaRPr>
          </a:p>
        </p:txBody>
      </p:sp>
      <p:sp>
        <p:nvSpPr>
          <p:cNvPr id="7" name="矩形 6"/>
          <p:cNvSpPr/>
          <p:nvPr/>
        </p:nvSpPr>
        <p:spPr>
          <a:xfrm>
            <a:off x="789500" y="1366787"/>
            <a:ext cx="4113177" cy="1015663"/>
          </a:xfrm>
          <a:prstGeom prst="rect">
            <a:avLst/>
          </a:prstGeom>
        </p:spPr>
        <p:txBody>
          <a:bodyPr wrap="none">
            <a:spAutoFit/>
          </a:bodyPr>
          <a:lstStyle/>
          <a:p>
            <a:r>
              <a:rPr lang="en-US" altLang="zh-CN" sz="2000" b="1" dirty="0" smtClean="0">
                <a:latin typeface="+mn-ea"/>
              </a:rPr>
              <a:t>1.</a:t>
            </a:r>
            <a:r>
              <a:rPr lang="zh-CN" altLang="en-US" sz="2000" b="1" dirty="0" smtClean="0">
                <a:latin typeface="+mn-ea"/>
              </a:rPr>
              <a:t>第一个变量</a:t>
            </a:r>
            <a:r>
              <a:rPr lang="zh-CN" altLang="en-US" sz="2000" b="1" dirty="0">
                <a:latin typeface="+mn-ea"/>
              </a:rPr>
              <a:t>的选择</a:t>
            </a:r>
            <a:r>
              <a:rPr lang="zh-CN" altLang="en-US" sz="2000" b="1" dirty="0" smtClean="0">
                <a:latin typeface="+mn-ea"/>
              </a:rPr>
              <a:t>：</a:t>
            </a:r>
            <a:r>
              <a:rPr lang="zh-CN" altLang="en-US" sz="2000" b="1" dirty="0">
                <a:latin typeface="+mn-ea"/>
              </a:rPr>
              <a:t>外循环</a:t>
            </a:r>
          </a:p>
          <a:p>
            <a:r>
              <a:rPr lang="zh-CN" altLang="en-US" sz="2000" dirty="0" smtClean="0">
                <a:latin typeface="等线" panose="02010600030101010101" pitchFamily="2" charset="-122"/>
                <a:ea typeface="等线" panose="02010600030101010101" pitchFamily="2" charset="-122"/>
              </a:rPr>
              <a:t>违反</a:t>
            </a:r>
            <a:r>
              <a:rPr lang="en-US" altLang="zh-CN" sz="2000" dirty="0">
                <a:latin typeface="等线" panose="02010600030101010101" pitchFamily="2" charset="-122"/>
                <a:ea typeface="等线" panose="02010600030101010101" pitchFamily="2" charset="-122"/>
              </a:rPr>
              <a:t>KKT</a:t>
            </a:r>
            <a:r>
              <a:rPr lang="zh-CN" altLang="en-US" sz="2000" dirty="0">
                <a:latin typeface="等线" panose="02010600030101010101" pitchFamily="2" charset="-122"/>
                <a:ea typeface="等线" panose="02010600030101010101" pitchFamily="2" charset="-122"/>
              </a:rPr>
              <a:t>最严重的样本点，</a:t>
            </a:r>
          </a:p>
          <a:p>
            <a:r>
              <a:rPr lang="zh-CN" altLang="en-US" sz="2000" dirty="0">
                <a:latin typeface="等线" panose="02010600030101010101" pitchFamily="2" charset="-122"/>
                <a:ea typeface="等线" panose="02010600030101010101" pitchFamily="2" charset="-122"/>
              </a:rPr>
              <a:t> 检验样本点是否满足</a:t>
            </a:r>
            <a:r>
              <a:rPr lang="en-US" altLang="zh-CN" sz="2000" dirty="0">
                <a:latin typeface="等线" panose="02010600030101010101" pitchFamily="2" charset="-122"/>
                <a:ea typeface="等线" panose="02010600030101010101" pitchFamily="2" charset="-122"/>
              </a:rPr>
              <a:t>KKT</a:t>
            </a:r>
            <a:r>
              <a:rPr lang="zh-CN" altLang="en-US" sz="2000" dirty="0">
                <a:latin typeface="等线" panose="02010600030101010101" pitchFamily="2" charset="-122"/>
                <a:ea typeface="等线" panose="02010600030101010101" pitchFamily="2" charset="-122"/>
              </a:rPr>
              <a:t>条件</a:t>
            </a:r>
            <a:r>
              <a:rPr lang="zh-CN" altLang="en-US" sz="2000" dirty="0" smtClean="0">
                <a:latin typeface="等线" panose="02010600030101010101" pitchFamily="2" charset="-122"/>
                <a:ea typeface="等线" panose="02010600030101010101" pitchFamily="2" charset="-122"/>
              </a:rPr>
              <a:t>：</a:t>
            </a:r>
            <a:endParaRPr lang="zh-CN" altLang="en-US" sz="2000" dirty="0">
              <a:latin typeface="等线" panose="02010600030101010101" pitchFamily="2" charset="-122"/>
              <a:ea typeface="等线" panose="02010600030101010101" pitchFamily="2" charset="-122"/>
            </a:endParaRPr>
          </a:p>
        </p:txBody>
      </p:sp>
      <p:pic>
        <p:nvPicPr>
          <p:cNvPr id="8" name="图片 7"/>
          <p:cNvPicPr>
            <a:picLocks noChangeAspect="1"/>
          </p:cNvPicPr>
          <p:nvPr/>
        </p:nvPicPr>
        <p:blipFill>
          <a:blip r:embed="rId3"/>
          <a:stretch>
            <a:fillRect/>
          </a:stretch>
        </p:blipFill>
        <p:spPr>
          <a:xfrm>
            <a:off x="5058454" y="1557337"/>
            <a:ext cx="5819775" cy="2524125"/>
          </a:xfrm>
          <a:prstGeom prst="rect">
            <a:avLst/>
          </a:prstGeom>
        </p:spPr>
      </p:pic>
      <mc:AlternateContent xmlns:mc="http://schemas.openxmlformats.org/markup-compatibility/2006" xmlns:a14="http://schemas.microsoft.com/office/drawing/2010/main">
        <mc:Choice Requires="a14">
          <p:sp>
            <p:nvSpPr>
              <p:cNvPr id="9" name="矩形 8"/>
              <p:cNvSpPr/>
              <p:nvPr/>
            </p:nvSpPr>
            <p:spPr>
              <a:xfrm>
                <a:off x="789499" y="4081462"/>
                <a:ext cx="10088729" cy="2246769"/>
              </a:xfrm>
              <a:prstGeom prst="rect">
                <a:avLst/>
              </a:prstGeom>
            </p:spPr>
            <p:txBody>
              <a:bodyPr wrap="square">
                <a:spAutoFit/>
              </a:bodyPr>
              <a:lstStyle/>
              <a:p>
                <a:r>
                  <a:rPr lang="en-US" altLang="zh-CN" sz="2000" b="1" dirty="0" smtClean="0">
                    <a:latin typeface="+mn-ea"/>
                  </a:rPr>
                  <a:t>2.</a:t>
                </a:r>
                <a:r>
                  <a:rPr lang="zh-CN" altLang="en-US" sz="2000" b="1" dirty="0" smtClean="0">
                    <a:latin typeface="+mn-ea"/>
                  </a:rPr>
                  <a:t>第二</a:t>
                </a:r>
                <a:r>
                  <a:rPr lang="zh-CN" altLang="en-US" sz="2000" b="1" dirty="0">
                    <a:latin typeface="+mn-ea"/>
                  </a:rPr>
                  <a:t>个变量的检查</a:t>
                </a:r>
                <a:r>
                  <a:rPr lang="en-US" altLang="zh-CN" sz="2000" b="1" dirty="0">
                    <a:latin typeface="+mn-ea"/>
                  </a:rPr>
                  <a:t>: </a:t>
                </a:r>
                <a:r>
                  <a:rPr lang="zh-CN" altLang="en-US" sz="2000" b="1" dirty="0">
                    <a:latin typeface="+mn-ea"/>
                  </a:rPr>
                  <a:t>内</a:t>
                </a:r>
                <a:r>
                  <a:rPr lang="zh-CN" altLang="en-US" sz="2000" b="1" dirty="0" smtClean="0">
                    <a:latin typeface="+mn-ea"/>
                  </a:rPr>
                  <a:t>循环</a:t>
                </a:r>
                <a:endParaRPr lang="en-US" altLang="zh-CN" sz="2000" b="1" dirty="0" smtClean="0">
                  <a:latin typeface="+mn-ea"/>
                </a:endParaRPr>
              </a:p>
              <a:p>
                <a:r>
                  <a:rPr lang="zh-CN" altLang="en-US" sz="2000" dirty="0">
                    <a:latin typeface="等线" panose="02010600030101010101" pitchFamily="2" charset="-122"/>
                    <a:ea typeface="等线" panose="02010600030101010101" pitchFamily="2" charset="-122"/>
                  </a:rPr>
                  <a:t>选择的标准是希望能使目标函数有足够大的变化</a:t>
                </a:r>
              </a:p>
              <a:p>
                <a:r>
                  <a:rPr lang="zh-CN" altLang="en-US" sz="2000" dirty="0">
                    <a:latin typeface="等线" panose="02010600030101010101" pitchFamily="2" charset="-122"/>
                    <a:ea typeface="等线" panose="02010600030101010101" pitchFamily="2" charset="-122"/>
                  </a:rPr>
                  <a:t>即</a:t>
                </a:r>
                <a:r>
                  <a:rPr lang="zh-CN" altLang="en-US" sz="2000" dirty="0" smtClean="0">
                    <a:latin typeface="等线" panose="02010600030101010101" pitchFamily="2" charset="-122"/>
                    <a:ea typeface="等线" panose="02010600030101010101" pitchFamily="2" charset="-122"/>
                  </a:rPr>
                  <a:t>对应</a:t>
                </a:r>
                <a14:m>
                  <m:oMath xmlns:m="http://schemas.openxmlformats.org/officeDocument/2006/math">
                    <m:r>
                      <a:rPr lang="en-US" altLang="zh-CN" sz="2000" i="1" dirty="0" smtClean="0">
                        <a:latin typeface="Cambria Math" panose="02040503050406030204" pitchFamily="18" charset="0"/>
                        <a:ea typeface="等线" panose="02010600030101010101" pitchFamily="2" charset="-122"/>
                      </a:rPr>
                      <m:t>|</m:t>
                    </m:r>
                    <m:r>
                      <a:rPr lang="en-US" altLang="zh-CN" sz="2000" i="1" dirty="0" smtClean="0">
                        <a:latin typeface="Cambria Math" panose="02040503050406030204" pitchFamily="18" charset="0"/>
                        <a:ea typeface="等线" panose="02010600030101010101" pitchFamily="2" charset="-122"/>
                      </a:rPr>
                      <m:t>𝐸</m:t>
                    </m:r>
                    <m:r>
                      <a:rPr lang="en-US" altLang="zh-CN" sz="2000" i="1" dirty="0" smtClean="0">
                        <a:latin typeface="Cambria Math" panose="02040503050406030204" pitchFamily="18" charset="0"/>
                        <a:ea typeface="等线" panose="02010600030101010101" pitchFamily="2" charset="-122"/>
                      </a:rPr>
                      <m:t>1−</m:t>
                    </m:r>
                    <m:r>
                      <a:rPr lang="en-US" altLang="zh-CN" sz="2000" i="1" dirty="0" smtClean="0">
                        <a:latin typeface="Cambria Math" panose="02040503050406030204" pitchFamily="18" charset="0"/>
                        <a:ea typeface="等线" panose="02010600030101010101" pitchFamily="2" charset="-122"/>
                      </a:rPr>
                      <m:t>𝐸</m:t>
                    </m:r>
                    <m:r>
                      <a:rPr lang="en-US" altLang="zh-CN" sz="2000" i="1" dirty="0" smtClean="0">
                        <a:latin typeface="Cambria Math" panose="02040503050406030204" pitchFamily="18" charset="0"/>
                        <a:ea typeface="等线" panose="02010600030101010101" pitchFamily="2" charset="-122"/>
                      </a:rPr>
                      <m:t>2|</m:t>
                    </m:r>
                  </m:oMath>
                </a14:m>
                <a:r>
                  <a:rPr lang="zh-CN" altLang="en-US" sz="2000" dirty="0" smtClean="0">
                    <a:latin typeface="等线" panose="02010600030101010101" pitchFamily="2" charset="-122"/>
                    <a:ea typeface="等线" panose="02010600030101010101" pitchFamily="2" charset="-122"/>
                  </a:rPr>
                  <a:t>最大 ，比如</a:t>
                </a:r>
                <a:r>
                  <a:rPr lang="en-US" altLang="zh-CN" sz="2000" dirty="0" smtClean="0">
                    <a:latin typeface="等线" panose="02010600030101010101" pitchFamily="2" charset="-122"/>
                    <a:ea typeface="等线" panose="02010600030101010101" pitchFamily="2" charset="-122"/>
                  </a:rPr>
                  <a:t>E1</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E2 </a:t>
                </a:r>
                <a:r>
                  <a:rPr lang="zh-CN" altLang="en-US" sz="2000" dirty="0">
                    <a:latin typeface="等线" panose="02010600030101010101" pitchFamily="2" charset="-122"/>
                    <a:ea typeface="等线" panose="02010600030101010101" pitchFamily="2" charset="-122"/>
                  </a:rPr>
                  <a:t>的符号相反，差异最大</a:t>
                </a:r>
              </a:p>
              <a:p>
                <a:r>
                  <a:rPr lang="zh-CN" altLang="en-US" sz="2000" dirty="0" smtClean="0">
                    <a:latin typeface="等线" panose="02010600030101010101" pitchFamily="2" charset="-122"/>
                    <a:ea typeface="等线" panose="02010600030101010101" pitchFamily="2" charset="-122"/>
                  </a:rPr>
                  <a:t>如果</a:t>
                </a:r>
                <a:r>
                  <a:rPr lang="zh-CN" altLang="en-US" sz="2000" dirty="0">
                    <a:latin typeface="等线" panose="02010600030101010101" pitchFamily="2" charset="-122"/>
                    <a:ea typeface="等线" panose="02010600030101010101" pitchFamily="2" charset="-122"/>
                  </a:rPr>
                  <a:t>内循环通过上述方法找到的点不能使目标函数有</a:t>
                </a:r>
                <a:r>
                  <a:rPr lang="zh-CN" altLang="en-US" sz="2000" dirty="0" smtClean="0">
                    <a:latin typeface="等线" panose="02010600030101010101" pitchFamily="2" charset="-122"/>
                    <a:ea typeface="等线" panose="02010600030101010101" pitchFamily="2" charset="-122"/>
                  </a:rPr>
                  <a:t>足够</a:t>
                </a:r>
                <a:r>
                  <a:rPr lang="zh-CN" altLang="en-US" sz="2000" dirty="0">
                    <a:latin typeface="等线" panose="02010600030101010101" pitchFamily="2" charset="-122"/>
                    <a:ea typeface="等线" panose="02010600030101010101" pitchFamily="2" charset="-122"/>
                  </a:rPr>
                  <a:t>的下降</a:t>
                </a:r>
              </a:p>
              <a:p>
                <a:r>
                  <a:rPr lang="zh-CN" altLang="en-US" sz="2000" dirty="0">
                    <a:latin typeface="等线" panose="02010600030101010101" pitchFamily="2" charset="-122"/>
                    <a:ea typeface="等线" panose="02010600030101010101" pitchFamily="2" charset="-122"/>
                  </a:rPr>
                  <a:t>则：遍历间隔边界上的样本点，测试目标函数下降</a:t>
                </a:r>
              </a:p>
              <a:p>
                <a:r>
                  <a:rPr lang="en-US" altLang="zh-CN" sz="2000" dirty="0" smtClean="0">
                    <a:latin typeface="等线" panose="02010600030101010101" pitchFamily="2" charset="-122"/>
                    <a:ea typeface="等线" panose="02010600030101010101" pitchFamily="2" charset="-122"/>
                  </a:rPr>
                  <a:t>	</a:t>
                </a:r>
                <a:r>
                  <a:rPr lang="zh-CN" altLang="en-US" sz="2000" dirty="0" smtClean="0">
                    <a:latin typeface="等线" panose="02010600030101010101" pitchFamily="2" charset="-122"/>
                    <a:ea typeface="等线" panose="02010600030101010101" pitchFamily="2" charset="-122"/>
                  </a:rPr>
                  <a:t>如果</a:t>
                </a:r>
                <a:r>
                  <a:rPr lang="zh-CN" altLang="en-US" sz="2000" dirty="0">
                    <a:latin typeface="等线" panose="02010600030101010101" pitchFamily="2" charset="-122"/>
                    <a:ea typeface="等线" panose="02010600030101010101" pitchFamily="2" charset="-122"/>
                  </a:rPr>
                  <a:t>下降不大，则遍历所有样本点</a:t>
                </a:r>
              </a:p>
              <a:p>
                <a:r>
                  <a:rPr lang="en-US" altLang="zh-CN" sz="2000" dirty="0">
                    <a:latin typeface="等线" panose="02010600030101010101" pitchFamily="2" charset="-122"/>
                    <a:ea typeface="等线" panose="02010600030101010101" pitchFamily="2" charset="-122"/>
                  </a:rPr>
                  <a:t>	</a:t>
                </a:r>
                <a:r>
                  <a:rPr lang="zh-CN" altLang="en-US" sz="2000" dirty="0" smtClean="0">
                    <a:latin typeface="等线" panose="02010600030101010101" pitchFamily="2" charset="-122"/>
                    <a:ea typeface="等线" panose="02010600030101010101" pitchFamily="2" charset="-122"/>
                  </a:rPr>
                  <a:t>如果</a:t>
                </a:r>
                <a:r>
                  <a:rPr lang="zh-CN" altLang="en-US" sz="2000" dirty="0">
                    <a:latin typeface="等线" panose="02010600030101010101" pitchFamily="2" charset="-122"/>
                    <a:ea typeface="等线" panose="02010600030101010101" pitchFamily="2" charset="-122"/>
                  </a:rPr>
                  <a:t>依然下降不大，则丢弃外循环点，重新选择</a:t>
                </a:r>
              </a:p>
            </p:txBody>
          </p:sp>
        </mc:Choice>
        <mc:Fallback xmlns="">
          <p:sp>
            <p:nvSpPr>
              <p:cNvPr id="9" name="矩形 8"/>
              <p:cNvSpPr>
                <a:spLocks noRot="1" noChangeAspect="1" noMove="1" noResize="1" noEditPoints="1" noAdjustHandles="1" noChangeArrowheads="1" noChangeShapeType="1" noTextEdit="1"/>
              </p:cNvSpPr>
              <p:nvPr/>
            </p:nvSpPr>
            <p:spPr>
              <a:xfrm>
                <a:off x="789499" y="4081462"/>
                <a:ext cx="10088729" cy="2246769"/>
              </a:xfrm>
              <a:prstGeom prst="rect">
                <a:avLst/>
              </a:prstGeom>
              <a:blipFill rotWithShape="0">
                <a:blip r:embed="rId4"/>
                <a:stretch>
                  <a:fillRect l="-665" t="-1630" b="-40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069347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18</a:t>
            </a:fld>
            <a:endParaRPr lang="zh-CN" altLang="en-US"/>
          </a:p>
        </p:txBody>
      </p:sp>
      <p:sp>
        <p:nvSpPr>
          <p:cNvPr id="5" name="矩形 4">
            <a:extLst>
              <a:ext uri="{FF2B5EF4-FFF2-40B4-BE49-F238E27FC236}">
                <a16:creationId xmlns="" xmlns:a16="http://schemas.microsoft.com/office/drawing/2014/main" id="{C4F08229-393A-40A0-A163-AB58A84A5A51}"/>
              </a:ext>
            </a:extLst>
          </p:cNvPr>
          <p:cNvSpPr/>
          <p:nvPr/>
        </p:nvSpPr>
        <p:spPr>
          <a:xfrm>
            <a:off x="389615" y="169557"/>
            <a:ext cx="1646605" cy="400110"/>
          </a:xfrm>
          <a:prstGeom prst="rect">
            <a:avLst/>
          </a:prstGeom>
        </p:spPr>
        <p:txBody>
          <a:bodyPr wrap="none">
            <a:spAutoFit/>
          </a:bodyPr>
          <a:lstStyle/>
          <a:p>
            <a:r>
              <a:rPr lang="en-US" altLang="zh-CN" sz="2000" b="1" dirty="0" smtClean="0">
                <a:solidFill>
                  <a:schemeClr val="accent1">
                    <a:lumMod val="50000"/>
                  </a:schemeClr>
                </a:solidFill>
                <a:latin typeface="Impact" panose="020B0806030902050204" pitchFamily="34" charset="0"/>
              </a:rPr>
              <a:t>05  </a:t>
            </a:r>
            <a:r>
              <a:rPr lang="en-US" altLang="zh-CN" sz="2000" b="1" dirty="0" smtClean="0"/>
              <a:t>SMO</a:t>
            </a:r>
            <a:r>
              <a:rPr lang="zh-CN" altLang="en-US" sz="2000" b="1" dirty="0" smtClean="0"/>
              <a:t>算法</a:t>
            </a:r>
            <a:endParaRPr lang="zh-CN" altLang="en-US" sz="2000" b="1" dirty="0"/>
          </a:p>
        </p:txBody>
      </p:sp>
      <p:sp>
        <p:nvSpPr>
          <p:cNvPr id="7" name="文本框 6">
            <a:extLst>
              <a:ext uri="{FF2B5EF4-FFF2-40B4-BE49-F238E27FC236}">
                <a16:creationId xmlns="" xmlns:a16="http://schemas.microsoft.com/office/drawing/2014/main" id="{7D88554A-2152-4AD1-A73B-1136A1A9A0C3}"/>
              </a:ext>
            </a:extLst>
          </p:cNvPr>
          <p:cNvSpPr txBox="1"/>
          <p:nvPr/>
        </p:nvSpPr>
        <p:spPr>
          <a:xfrm>
            <a:off x="389615" y="677346"/>
            <a:ext cx="10746198" cy="630942"/>
          </a:xfrm>
          <a:prstGeom prst="rect">
            <a:avLst/>
          </a:prstGeom>
          <a:noFill/>
        </p:spPr>
        <p:txBody>
          <a:bodyPr wrap="square" rtlCol="0">
            <a:spAutoFit/>
          </a:bodyPr>
          <a:lstStyle/>
          <a:p>
            <a:pPr>
              <a:lnSpc>
                <a:spcPct val="125000"/>
              </a:lnSpc>
            </a:pPr>
            <a:r>
              <a:rPr lang="zh-CN" altLang="en-US" sz="2800" b="1" dirty="0" smtClean="0"/>
              <a:t>变量更新后重新计算阈值</a:t>
            </a:r>
            <a:r>
              <a:rPr lang="en-US" altLang="zh-CN" sz="2800" b="1" dirty="0" smtClean="0"/>
              <a:t>b</a:t>
            </a:r>
            <a:endParaRPr lang="en-US" altLang="zh-CN" sz="2800" b="1" dirty="0">
              <a:latin typeface="+mn-ea"/>
            </a:endParaRPr>
          </a:p>
        </p:txBody>
      </p:sp>
      <mc:AlternateContent xmlns:mc="http://schemas.openxmlformats.org/markup-compatibility/2006" xmlns:a14="http://schemas.microsoft.com/office/drawing/2010/main">
        <mc:Choice Requires="a14">
          <p:sp>
            <p:nvSpPr>
              <p:cNvPr id="8" name="Rectangle 1"/>
              <p:cNvSpPr>
                <a:spLocks noChangeArrowheads="1"/>
              </p:cNvSpPr>
              <p:nvPr/>
            </p:nvSpPr>
            <p:spPr bwMode="auto">
              <a:xfrm>
                <a:off x="183827" y="1516769"/>
                <a:ext cx="11779788" cy="409342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当</a:t>
                </a:r>
                <a14:m>
                  <m:oMath xmlns:m="http://schemas.openxmlformats.org/officeDocument/2006/math">
                    <m:sSubSup>
                      <m:sSubSupPr>
                        <m:ctrlPr>
                          <a:rPr lang="en-US" altLang="zh-CN" sz="2000" i="1" dirty="0">
                            <a:solidFill>
                              <a:srgbClr val="1A1A1A"/>
                            </a:solidFill>
                            <a:latin typeface="Cambria Math" panose="02040503050406030204" pitchFamily="18" charset="0"/>
                            <a:ea typeface="等线" panose="02010600030101010101" pitchFamily="2" charset="-122"/>
                          </a:rPr>
                        </m:ctrlPr>
                      </m:sSubSupPr>
                      <m:e>
                        <m:r>
                          <a:rPr lang="zh-CN" altLang="en-US" sz="2000" i="1" dirty="0">
                            <a:solidFill>
                              <a:srgbClr val="1A1A1A"/>
                            </a:solidFill>
                            <a:latin typeface="Cambria Math" panose="02040503050406030204" pitchFamily="18" charset="0"/>
                            <a:ea typeface="等线" panose="02010600030101010101" pitchFamily="2" charset="-122"/>
                          </a:rPr>
                          <m:t>𝛼</m:t>
                        </m:r>
                      </m:e>
                      <m:sub>
                        <m:r>
                          <a:rPr lang="en-US" altLang="zh-CN" sz="2000" b="0" i="1" dirty="0" smtClean="0">
                            <a:solidFill>
                              <a:srgbClr val="1A1A1A"/>
                            </a:solidFill>
                            <a:latin typeface="Cambria Math" panose="02040503050406030204" pitchFamily="18" charset="0"/>
                            <a:ea typeface="等线" panose="02010600030101010101" pitchFamily="2" charset="-122"/>
                          </a:rPr>
                          <m:t>1</m:t>
                        </m:r>
                      </m:sub>
                      <m:sup>
                        <m:r>
                          <m:rPr>
                            <m:sty m:val="p"/>
                          </m:rPr>
                          <a:rPr lang="en-US" altLang="zh-CN" sz="2000" i="1" dirty="0">
                            <a:solidFill>
                              <a:srgbClr val="1A1A1A"/>
                            </a:solidFill>
                            <a:latin typeface="Cambria Math" panose="02040503050406030204" pitchFamily="18" charset="0"/>
                            <a:ea typeface="等线" panose="02010600030101010101" pitchFamily="2" charset="-122"/>
                          </a:rPr>
                          <m:t>new</m:t>
                        </m:r>
                      </m:sup>
                    </m:sSubSup>
                  </m:oMath>
                </a14:m>
                <a:r>
                  <a:rPr kumimoji="0" 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不在边界，即</a:t>
                </a:r>
                <a14:m>
                  <m:oMath xmlns:m="http://schemas.openxmlformats.org/officeDocument/2006/math">
                    <m:sSubSup>
                      <m:sSubSupPr>
                        <m:ctrlPr>
                          <a:rPr lang="en-US" altLang="zh-CN" sz="2000" i="1" dirty="0">
                            <a:solidFill>
                              <a:srgbClr val="1A1A1A"/>
                            </a:solidFill>
                            <a:latin typeface="Cambria Math" panose="02040503050406030204" pitchFamily="18" charset="0"/>
                            <a:ea typeface="等线" panose="02010600030101010101" pitchFamily="2" charset="-122"/>
                          </a:rPr>
                        </m:ctrlPr>
                      </m:sSubSupPr>
                      <m:e>
                        <m:r>
                          <a:rPr lang="en-US" altLang="zh-CN" sz="2000" b="0" i="1" dirty="0" smtClean="0">
                            <a:solidFill>
                              <a:srgbClr val="1A1A1A"/>
                            </a:solidFill>
                            <a:latin typeface="Cambria Math" panose="02040503050406030204" pitchFamily="18" charset="0"/>
                            <a:ea typeface="等线" panose="02010600030101010101" pitchFamily="2" charset="-122"/>
                          </a:rPr>
                          <m:t>0</m:t>
                        </m:r>
                        <m:r>
                          <a:rPr lang="en-US" altLang="zh-CN" sz="2000" i="1" dirty="0" smtClean="0">
                            <a:solidFill>
                              <a:srgbClr val="1A1A1A"/>
                            </a:solidFill>
                            <a:latin typeface="Cambria Math" panose="02040503050406030204" pitchFamily="18" charset="0"/>
                            <a:ea typeface="Cambria Math" panose="02040503050406030204" pitchFamily="18" charset="0"/>
                          </a:rPr>
                          <m:t>&lt;</m:t>
                        </m:r>
                        <m:r>
                          <a:rPr lang="zh-CN" altLang="en-US" sz="2000" i="1" dirty="0">
                            <a:solidFill>
                              <a:srgbClr val="1A1A1A"/>
                            </a:solidFill>
                            <a:latin typeface="Cambria Math" panose="02040503050406030204" pitchFamily="18" charset="0"/>
                            <a:ea typeface="等线" panose="02010600030101010101" pitchFamily="2" charset="-122"/>
                          </a:rPr>
                          <m:t>𝛼</m:t>
                        </m:r>
                      </m:e>
                      <m:sub>
                        <m:r>
                          <a:rPr lang="en-US" altLang="zh-CN" sz="2000" i="1" dirty="0">
                            <a:solidFill>
                              <a:srgbClr val="1A1A1A"/>
                            </a:solidFill>
                            <a:latin typeface="Cambria Math" panose="02040503050406030204" pitchFamily="18" charset="0"/>
                            <a:ea typeface="等线" panose="02010600030101010101" pitchFamily="2" charset="-122"/>
                          </a:rPr>
                          <m:t>1</m:t>
                        </m:r>
                      </m:sub>
                      <m:sup>
                        <m:r>
                          <m:rPr>
                            <m:sty m:val="p"/>
                          </m:rPr>
                          <a:rPr lang="en-US" altLang="zh-CN" sz="2000" i="1" dirty="0">
                            <a:solidFill>
                              <a:srgbClr val="1A1A1A"/>
                            </a:solidFill>
                            <a:latin typeface="Cambria Math" panose="02040503050406030204" pitchFamily="18" charset="0"/>
                            <a:ea typeface="等线" panose="02010600030101010101" pitchFamily="2" charset="-122"/>
                          </a:rPr>
                          <m:t>new</m:t>
                        </m:r>
                      </m:sup>
                    </m:sSubSup>
                    <m:r>
                      <a:rPr lang="en-US" altLang="zh-CN" sz="2000" i="1" dirty="0" smtClean="0">
                        <a:solidFill>
                          <a:srgbClr val="1A1A1A"/>
                        </a:solidFill>
                        <a:latin typeface="Cambria Math" panose="02040503050406030204" pitchFamily="18" charset="0"/>
                        <a:ea typeface="Cambria Math" panose="02040503050406030204" pitchFamily="18" charset="0"/>
                      </a:rPr>
                      <m:t>&lt;</m:t>
                    </m:r>
                    <m:r>
                      <a:rPr lang="en-US" altLang="zh-CN" sz="2000" b="0" i="1" dirty="0" smtClean="0">
                        <a:solidFill>
                          <a:srgbClr val="1A1A1A"/>
                        </a:solidFill>
                        <a:latin typeface="Cambria Math" panose="02040503050406030204" pitchFamily="18" charset="0"/>
                        <a:ea typeface="Cambria Math" panose="02040503050406030204" pitchFamily="18" charset="0"/>
                      </a:rPr>
                      <m:t>𝐶</m:t>
                    </m:r>
                  </m:oMath>
                </a14:m>
                <a:r>
                  <a:rPr kumimoji="0" lang="zh-CN" alt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 </a:t>
                </a:r>
                <a:r>
                  <a:rPr kumimoji="0" 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根据</a:t>
                </a:r>
                <a:r>
                  <a:rPr kumimoji="0" lang="zh-CN" alt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KKT</a:t>
                </a:r>
                <a:r>
                  <a:rPr kumimoji="0" 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条件可知相应的数据点为支持向量，满足</a:t>
                </a:r>
                <a14:m>
                  <m:oMath xmlns:m="http://schemas.openxmlformats.org/officeDocument/2006/math">
                    <m:sSub>
                      <m:sSubPr>
                        <m:ctrlPr>
                          <a:rPr kumimoji="0" lang="en-US" altLang="zh-CN" sz="2000" b="0" i="1" u="none" strike="noStrike" cap="none" normalizeH="0" baseline="0" dirty="0" smtClean="0">
                            <a:ln>
                              <a:noFill/>
                            </a:ln>
                            <a:solidFill>
                              <a:srgbClr val="1A1A1A"/>
                            </a:solidFill>
                            <a:effectLst/>
                            <a:latin typeface="Cambria Math" panose="02040503050406030204" pitchFamily="18" charset="0"/>
                          </a:rPr>
                        </m:ctrlPr>
                      </m:sSubPr>
                      <m:e>
                        <m:r>
                          <m:rPr>
                            <m:sty m:val="p"/>
                          </m:rPr>
                          <a:rPr lang="en-US" altLang="zh-CN" sz="2000" i="1" dirty="0">
                            <a:solidFill>
                              <a:srgbClr val="1A1A1A"/>
                            </a:solidFill>
                            <a:latin typeface="Cambria Math" panose="02040503050406030204" pitchFamily="18" charset="0"/>
                          </a:rPr>
                          <m:t>y</m:t>
                        </m:r>
                      </m:e>
                      <m:sub>
                        <m:r>
                          <a:rPr kumimoji="0" lang="en-US" altLang="zh-CN" sz="2000" b="0" i="1" u="none" strike="noStrike" cap="none" normalizeH="0" baseline="0" dirty="0" smtClean="0">
                            <a:ln>
                              <a:noFill/>
                            </a:ln>
                            <a:solidFill>
                              <a:srgbClr val="1A1A1A"/>
                            </a:solidFill>
                            <a:effectLst/>
                            <a:latin typeface="Cambria Math" panose="02040503050406030204" pitchFamily="18" charset="0"/>
                          </a:rPr>
                          <m:t>1</m:t>
                        </m:r>
                      </m:sub>
                    </m:sSub>
                    <m:d>
                      <m:dPr>
                        <m:ctrlPr>
                          <a:rPr kumimoji="0" lang="en-US" altLang="zh-CN" sz="2000" b="0" i="1" u="none" strike="noStrike" cap="none" normalizeH="0" baseline="0" dirty="0" smtClean="0">
                            <a:ln>
                              <a:noFill/>
                            </a:ln>
                            <a:solidFill>
                              <a:srgbClr val="1A1A1A"/>
                            </a:solidFill>
                            <a:effectLst/>
                            <a:latin typeface="Cambria Math" panose="02040503050406030204" pitchFamily="18" charset="0"/>
                          </a:rPr>
                        </m:ctrlPr>
                      </m:dPr>
                      <m:e>
                        <m:sSup>
                          <m:sSupPr>
                            <m:ctrlPr>
                              <a:rPr kumimoji="0" lang="en-US" altLang="zh-CN" sz="2000" b="0" i="1" u="none" strike="noStrike" cap="none" normalizeH="0" baseline="0" dirty="0" smtClean="0">
                                <a:ln>
                                  <a:noFill/>
                                </a:ln>
                                <a:solidFill>
                                  <a:srgbClr val="1A1A1A"/>
                                </a:solidFill>
                                <a:effectLst/>
                                <a:latin typeface="Cambria Math" panose="02040503050406030204" pitchFamily="18" charset="0"/>
                              </a:rPr>
                            </m:ctrlPr>
                          </m:sSupPr>
                          <m:e>
                            <m:r>
                              <a:rPr kumimoji="0" lang="en-US" altLang="zh-CN" sz="2000" b="0" i="1" u="none" strike="noStrike" cap="none" normalizeH="0" baseline="0" dirty="0" smtClean="0">
                                <a:ln>
                                  <a:noFill/>
                                </a:ln>
                                <a:solidFill>
                                  <a:srgbClr val="1A1A1A"/>
                                </a:solidFill>
                                <a:effectLst/>
                                <a:latin typeface="Cambria Math" panose="02040503050406030204" pitchFamily="18" charset="0"/>
                              </a:rPr>
                              <m:t>𝑤</m:t>
                            </m:r>
                          </m:e>
                          <m:sup>
                            <m:r>
                              <a:rPr kumimoji="0" lang="en-US" altLang="zh-CN" sz="2000" b="0" i="1" u="none" strike="noStrike" cap="none" normalizeH="0" baseline="0" dirty="0" smtClean="0">
                                <a:ln>
                                  <a:noFill/>
                                </a:ln>
                                <a:solidFill>
                                  <a:srgbClr val="1A1A1A"/>
                                </a:solidFill>
                                <a:effectLst/>
                                <a:latin typeface="Cambria Math" panose="02040503050406030204" pitchFamily="18" charset="0"/>
                              </a:rPr>
                              <m:t>𝑇</m:t>
                            </m:r>
                          </m:sup>
                        </m:sSup>
                        <m:r>
                          <a:rPr kumimoji="0" lang="en-US" altLang="zh-CN" sz="2000" b="0" i="1" u="none" strike="noStrike" cap="none" normalizeH="0" baseline="0" dirty="0" smtClean="0">
                            <a:ln>
                              <a:noFill/>
                            </a:ln>
                            <a:solidFill>
                              <a:srgbClr val="1A1A1A"/>
                            </a:solidFill>
                            <a:effectLst/>
                            <a:latin typeface="Cambria Math" panose="02040503050406030204" pitchFamily="18" charset="0"/>
                          </a:rPr>
                          <m:t>+</m:t>
                        </m:r>
                        <m:r>
                          <a:rPr kumimoji="0" lang="en-US" altLang="zh-CN" sz="2000" b="0" i="1" u="none" strike="noStrike" cap="none" normalizeH="0" baseline="0" dirty="0" smtClean="0">
                            <a:ln>
                              <a:noFill/>
                            </a:ln>
                            <a:solidFill>
                              <a:srgbClr val="1A1A1A"/>
                            </a:solidFill>
                            <a:effectLst/>
                            <a:latin typeface="Cambria Math" panose="02040503050406030204" pitchFamily="18" charset="0"/>
                          </a:rPr>
                          <m:t>𝑏</m:t>
                        </m:r>
                      </m:e>
                    </m:d>
                    <m:r>
                      <a:rPr kumimoji="0" lang="en-US" altLang="zh-CN" sz="2000" b="0" i="1" u="none" strike="noStrike" cap="none" normalizeH="0" baseline="0" dirty="0" smtClean="0">
                        <a:ln>
                          <a:noFill/>
                        </a:ln>
                        <a:solidFill>
                          <a:srgbClr val="1A1A1A"/>
                        </a:solidFill>
                        <a:effectLst/>
                        <a:latin typeface="Cambria Math" panose="02040503050406030204" pitchFamily="18" charset="0"/>
                      </a:rPr>
                      <m:t>=1</m:t>
                    </m:r>
                  </m:oMath>
                </a14:m>
                <a:r>
                  <a:rPr kumimoji="0" lang="zh-CN" alt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 </a:t>
                </a:r>
                <a:r>
                  <a:rPr kumimoji="0" 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两边同时乘上</a:t>
                </a:r>
                <a14:m>
                  <m:oMath xmlns:m="http://schemas.openxmlformats.org/officeDocument/2006/math">
                    <m:sSub>
                      <m:sSubPr>
                        <m:ctrlPr>
                          <a:rPr lang="en-US" altLang="zh-CN" sz="2000" i="1" dirty="0">
                            <a:solidFill>
                              <a:srgbClr val="1A1A1A"/>
                            </a:solidFill>
                            <a:latin typeface="Cambria Math" panose="02040503050406030204" pitchFamily="18" charset="0"/>
                          </a:rPr>
                        </m:ctrlPr>
                      </m:sSubPr>
                      <m:e>
                        <m:r>
                          <m:rPr>
                            <m:sty m:val="p"/>
                          </m:rPr>
                          <a:rPr lang="en-US" altLang="zh-CN" sz="2000" i="1" dirty="0">
                            <a:solidFill>
                              <a:srgbClr val="1A1A1A"/>
                            </a:solidFill>
                            <a:latin typeface="Cambria Math" panose="02040503050406030204" pitchFamily="18" charset="0"/>
                          </a:rPr>
                          <m:t>y</m:t>
                        </m:r>
                      </m:e>
                      <m:sub>
                        <m:r>
                          <a:rPr lang="en-US" altLang="zh-CN" sz="2000" i="1" dirty="0">
                            <a:solidFill>
                              <a:srgbClr val="1A1A1A"/>
                            </a:solidFill>
                            <a:latin typeface="Cambria Math" panose="02040503050406030204" pitchFamily="18" charset="0"/>
                          </a:rPr>
                          <m:t>1</m:t>
                        </m:r>
                      </m:sub>
                    </m:sSub>
                  </m:oMath>
                </a14:m>
                <a:r>
                  <a:rPr kumimoji="0" 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得到    </a:t>
                </a:r>
                <a:r>
                  <a:rPr kumimoji="0" lang="zh-CN" alt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 </a:t>
                </a:r>
                <a:r>
                  <a:rPr kumimoji="0" 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进而得到</a:t>
                </a:r>
                <a14:m>
                  <m:oMath xmlns:m="http://schemas.openxmlformats.org/officeDocument/2006/math">
                    <m:sSubSup>
                      <m:sSubSupPr>
                        <m:ctrlPr>
                          <a:rPr lang="en-US" altLang="zh-CN" sz="2000" i="1" dirty="0">
                            <a:solidFill>
                              <a:srgbClr val="1A1A1A"/>
                            </a:solidFill>
                            <a:latin typeface="Cambria Math" panose="02040503050406030204" pitchFamily="18" charset="0"/>
                            <a:ea typeface="等线" panose="02010600030101010101" pitchFamily="2" charset="-122"/>
                          </a:rPr>
                        </m:ctrlPr>
                      </m:sSubSupPr>
                      <m:e>
                        <m:r>
                          <m:rPr>
                            <m:sty m:val="p"/>
                          </m:rPr>
                          <a:rPr lang="en-US" altLang="zh-CN" sz="2000" i="1" dirty="0" smtClean="0">
                            <a:solidFill>
                              <a:srgbClr val="1A1A1A"/>
                            </a:solidFill>
                            <a:latin typeface="Cambria Math" panose="02040503050406030204" pitchFamily="18" charset="0"/>
                            <a:ea typeface="等线" panose="02010600030101010101" pitchFamily="2" charset="-122"/>
                          </a:rPr>
                          <m:t>b</m:t>
                        </m:r>
                      </m:e>
                      <m:sub>
                        <m:r>
                          <a:rPr lang="en-US" altLang="zh-CN" sz="2000" i="1" dirty="0">
                            <a:solidFill>
                              <a:srgbClr val="1A1A1A"/>
                            </a:solidFill>
                            <a:latin typeface="Cambria Math" panose="02040503050406030204" pitchFamily="18" charset="0"/>
                            <a:ea typeface="等线" panose="02010600030101010101" pitchFamily="2" charset="-122"/>
                          </a:rPr>
                          <m:t>1</m:t>
                        </m:r>
                      </m:sub>
                      <m:sup>
                        <m:r>
                          <m:rPr>
                            <m:sty m:val="p"/>
                          </m:rPr>
                          <a:rPr lang="en-US" altLang="zh-CN" sz="2000" i="1" dirty="0">
                            <a:solidFill>
                              <a:srgbClr val="1A1A1A"/>
                            </a:solidFill>
                            <a:latin typeface="Cambria Math" panose="02040503050406030204" pitchFamily="18" charset="0"/>
                            <a:ea typeface="等线" panose="02010600030101010101" pitchFamily="2" charset="-122"/>
                          </a:rPr>
                          <m:t>new</m:t>
                        </m:r>
                      </m:sup>
                    </m:sSubSup>
                  </m:oMath>
                </a14:m>
                <a:r>
                  <a:rPr kumimoji="0" 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的值</a:t>
                </a:r>
                <a:r>
                  <a:rPr kumimoji="0" lang="zh-CN" alt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a:t>
                </a:r>
                <a:endParaRPr kumimoji="0" lang="zh-CN"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  </a:t>
                </a:r>
                <a:endParaRPr kumimoji="0" lang="zh-CN"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		</a:t>
                </a:r>
                <a:r>
                  <a:rPr kumimoji="0" 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其中上式的前两项可以写成</a:t>
                </a:r>
                <a:r>
                  <a:rPr kumimoji="0" lang="zh-CN" alt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a:t>
                </a:r>
                <a:endParaRPr kumimoji="0" lang="zh-CN"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  </a:t>
                </a:r>
                <a:endParaRPr kumimoji="0" lang="en-US" alt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endParaRPr>
              </a:p>
              <a:p>
                <a:pPr lvl="0"/>
                <a:r>
                  <a:rPr kumimoji="0" 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当</a:t>
                </a:r>
                <a14:m>
                  <m:oMath xmlns:m="http://schemas.openxmlformats.org/officeDocument/2006/math">
                    <m:sSubSup>
                      <m:sSubSupPr>
                        <m:ctrlPr>
                          <a:rPr lang="en-US" altLang="zh-CN" sz="2000" i="1" dirty="0">
                            <a:solidFill>
                              <a:srgbClr val="1A1A1A"/>
                            </a:solidFill>
                            <a:latin typeface="Cambria Math" panose="02040503050406030204" pitchFamily="18" charset="0"/>
                            <a:ea typeface="等线" panose="02010600030101010101" pitchFamily="2" charset="-122"/>
                          </a:rPr>
                        </m:ctrlPr>
                      </m:sSubSupPr>
                      <m:e>
                        <m:r>
                          <a:rPr lang="en-US" altLang="zh-CN" sz="2000" i="1" dirty="0">
                            <a:solidFill>
                              <a:srgbClr val="1A1A1A"/>
                            </a:solidFill>
                            <a:latin typeface="Cambria Math" panose="02040503050406030204" pitchFamily="18" charset="0"/>
                            <a:ea typeface="等线" panose="02010600030101010101" pitchFamily="2" charset="-122"/>
                          </a:rPr>
                          <m:t>0</m:t>
                        </m:r>
                        <m:r>
                          <a:rPr lang="en-US" altLang="zh-CN" sz="2000" i="1" dirty="0">
                            <a:solidFill>
                              <a:srgbClr val="1A1A1A"/>
                            </a:solidFill>
                            <a:latin typeface="Cambria Math" panose="02040503050406030204" pitchFamily="18" charset="0"/>
                            <a:ea typeface="Cambria Math" panose="02040503050406030204" pitchFamily="18" charset="0"/>
                          </a:rPr>
                          <m:t>&lt;</m:t>
                        </m:r>
                        <m:r>
                          <a:rPr lang="zh-CN" altLang="en-US" sz="2000" i="1" dirty="0">
                            <a:solidFill>
                              <a:srgbClr val="1A1A1A"/>
                            </a:solidFill>
                            <a:latin typeface="Cambria Math" panose="02040503050406030204" pitchFamily="18" charset="0"/>
                            <a:ea typeface="等线" panose="02010600030101010101" pitchFamily="2" charset="-122"/>
                          </a:rPr>
                          <m:t>𝛼</m:t>
                        </m:r>
                      </m:e>
                      <m:sub>
                        <m:r>
                          <a:rPr lang="en-US" altLang="zh-CN" sz="2000" b="0" i="1" dirty="0" smtClean="0">
                            <a:solidFill>
                              <a:srgbClr val="1A1A1A"/>
                            </a:solidFill>
                            <a:latin typeface="Cambria Math" panose="02040503050406030204" pitchFamily="18" charset="0"/>
                            <a:ea typeface="等线" panose="02010600030101010101" pitchFamily="2" charset="-122"/>
                          </a:rPr>
                          <m:t>2</m:t>
                        </m:r>
                      </m:sub>
                      <m:sup>
                        <m:r>
                          <m:rPr>
                            <m:sty m:val="p"/>
                          </m:rPr>
                          <a:rPr lang="en-US" altLang="zh-CN" sz="2000" i="1" dirty="0">
                            <a:solidFill>
                              <a:srgbClr val="1A1A1A"/>
                            </a:solidFill>
                            <a:latin typeface="Cambria Math" panose="02040503050406030204" pitchFamily="18" charset="0"/>
                            <a:ea typeface="等线" panose="02010600030101010101" pitchFamily="2" charset="-122"/>
                          </a:rPr>
                          <m:t>new</m:t>
                        </m:r>
                      </m:sup>
                    </m:sSubSup>
                    <m:r>
                      <a:rPr lang="en-US" altLang="zh-CN" sz="2000" i="1" dirty="0">
                        <a:solidFill>
                          <a:srgbClr val="1A1A1A"/>
                        </a:solidFill>
                        <a:latin typeface="Cambria Math" panose="02040503050406030204" pitchFamily="18" charset="0"/>
                        <a:ea typeface="Cambria Math" panose="02040503050406030204" pitchFamily="18" charset="0"/>
                      </a:rPr>
                      <m:t>&lt;</m:t>
                    </m:r>
                    <m:r>
                      <a:rPr lang="en-US" altLang="zh-CN" sz="2000" i="1" dirty="0">
                        <a:solidFill>
                          <a:srgbClr val="1A1A1A"/>
                        </a:solidFill>
                        <a:latin typeface="Cambria Math" panose="02040503050406030204" pitchFamily="18" charset="0"/>
                        <a:ea typeface="Cambria Math" panose="02040503050406030204" pitchFamily="18" charset="0"/>
                      </a:rPr>
                      <m:t>𝐶</m:t>
                    </m:r>
                  </m:oMath>
                </a14:m>
                <a:r>
                  <a:rPr kumimoji="0" lang="zh-CN" alt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 </a:t>
                </a:r>
                <a:r>
                  <a:rPr kumimoji="0" 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可以得到的表达式</a:t>
                </a:r>
                <a:r>
                  <a:rPr kumimoji="0" lang="zh-CN" alt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a:t>
                </a:r>
                <a:r>
                  <a:rPr kumimoji="0" 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推导同上</a:t>
                </a:r>
                <a:r>
                  <a:rPr kumimoji="0" lang="zh-CN" alt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a:t>
                </a:r>
                <a:endParaRPr kumimoji="0" lang="en-US" alt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  </a:t>
                </a:r>
                <a:endParaRPr kumimoji="0" lang="zh-CN"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endParaRPr>
              </a:p>
              <a:p>
                <a:pPr lvl="0"/>
                <a:r>
                  <a:rPr kumimoji="0" 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当</a:t>
                </a:r>
                <a14:m>
                  <m:oMath xmlns:m="http://schemas.openxmlformats.org/officeDocument/2006/math">
                    <m:sSub>
                      <m:sSubPr>
                        <m:ctrlPr>
                          <a:rPr lang="en-US" altLang="zh-CN" sz="2000" i="1" dirty="0">
                            <a:solidFill>
                              <a:srgbClr val="1A1A1A"/>
                            </a:solidFill>
                            <a:latin typeface="Cambria Math" panose="02040503050406030204" pitchFamily="18" charset="0"/>
                          </a:rPr>
                        </m:ctrlPr>
                      </m:sSubPr>
                      <m:e>
                        <m:r>
                          <a:rPr lang="en-US" altLang="zh-CN" sz="2000" b="0" i="1" dirty="0" smtClean="0">
                            <a:solidFill>
                              <a:srgbClr val="1A1A1A"/>
                            </a:solidFill>
                            <a:latin typeface="Cambria Math" panose="02040503050406030204" pitchFamily="18" charset="0"/>
                          </a:rPr>
                          <m:t>𝑏</m:t>
                        </m:r>
                      </m:e>
                      <m:sub>
                        <m:r>
                          <a:rPr lang="en-US" altLang="zh-CN" sz="2000" i="1" dirty="0">
                            <a:solidFill>
                              <a:srgbClr val="1A1A1A"/>
                            </a:solidFill>
                            <a:latin typeface="Cambria Math" panose="02040503050406030204" pitchFamily="18" charset="0"/>
                          </a:rPr>
                          <m:t>1</m:t>
                        </m:r>
                      </m:sub>
                    </m:sSub>
                  </m:oMath>
                </a14:m>
                <a:r>
                  <a:rPr kumimoji="0" 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和</a:t>
                </a:r>
                <a14:m>
                  <m:oMath xmlns:m="http://schemas.openxmlformats.org/officeDocument/2006/math">
                    <m:sSub>
                      <m:sSubPr>
                        <m:ctrlPr>
                          <a:rPr lang="en-US" altLang="zh-CN" sz="2000" i="1" dirty="0">
                            <a:solidFill>
                              <a:srgbClr val="1A1A1A"/>
                            </a:solidFill>
                            <a:latin typeface="Cambria Math" panose="02040503050406030204" pitchFamily="18" charset="0"/>
                          </a:rPr>
                        </m:ctrlPr>
                      </m:sSubPr>
                      <m:e>
                        <m:r>
                          <a:rPr lang="en-US" altLang="zh-CN" sz="2000" b="0" i="1" dirty="0" smtClean="0">
                            <a:solidFill>
                              <a:srgbClr val="1A1A1A"/>
                            </a:solidFill>
                            <a:latin typeface="Cambria Math" panose="02040503050406030204" pitchFamily="18" charset="0"/>
                          </a:rPr>
                          <m:t>𝑏</m:t>
                        </m:r>
                      </m:e>
                      <m:sub>
                        <m:r>
                          <a:rPr lang="en-US" altLang="zh-CN" sz="2000" b="0" i="1" dirty="0" smtClean="0">
                            <a:solidFill>
                              <a:srgbClr val="1A1A1A"/>
                            </a:solidFill>
                            <a:latin typeface="Cambria Math" panose="02040503050406030204" pitchFamily="18" charset="0"/>
                          </a:rPr>
                          <m:t>2</m:t>
                        </m:r>
                      </m:sub>
                    </m:sSub>
                  </m:oMath>
                </a14:m>
                <a:r>
                  <a:rPr kumimoji="0" 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都有效的时候</a:t>
                </a:r>
                <a14:m>
                  <m:oMath xmlns:m="http://schemas.openxmlformats.org/officeDocument/2006/math">
                    <m:sSubSup>
                      <m:sSubSupPr>
                        <m:ctrlPr>
                          <a:rPr lang="en-US" altLang="zh-CN" sz="2000" i="1" dirty="0">
                            <a:solidFill>
                              <a:srgbClr val="1A1A1A"/>
                            </a:solidFill>
                            <a:latin typeface="Cambria Math" panose="02040503050406030204" pitchFamily="18" charset="0"/>
                            <a:ea typeface="等线" panose="02010600030101010101" pitchFamily="2" charset="-122"/>
                          </a:rPr>
                        </m:ctrlPr>
                      </m:sSubSupPr>
                      <m:e>
                        <m:r>
                          <m:rPr>
                            <m:sty m:val="p"/>
                          </m:rPr>
                          <a:rPr lang="en-US" altLang="zh-CN" sz="2000" i="1" dirty="0">
                            <a:solidFill>
                              <a:srgbClr val="1A1A1A"/>
                            </a:solidFill>
                            <a:latin typeface="Cambria Math" panose="02040503050406030204" pitchFamily="18" charset="0"/>
                            <a:ea typeface="等线" panose="02010600030101010101" pitchFamily="2" charset="-122"/>
                          </a:rPr>
                          <m:t>b</m:t>
                        </m:r>
                      </m:e>
                      <m:sub>
                        <m:r>
                          <a:rPr lang="en-US" altLang="zh-CN" sz="2000" i="1" dirty="0">
                            <a:solidFill>
                              <a:srgbClr val="1A1A1A"/>
                            </a:solidFill>
                            <a:latin typeface="Cambria Math" panose="02040503050406030204" pitchFamily="18" charset="0"/>
                            <a:ea typeface="等线" panose="02010600030101010101" pitchFamily="2" charset="-122"/>
                          </a:rPr>
                          <m:t>1</m:t>
                        </m:r>
                      </m:sub>
                      <m:sup>
                        <m:r>
                          <m:rPr>
                            <m:sty m:val="p"/>
                          </m:rPr>
                          <a:rPr lang="en-US" altLang="zh-CN" sz="2000" i="1" dirty="0">
                            <a:solidFill>
                              <a:srgbClr val="1A1A1A"/>
                            </a:solidFill>
                            <a:latin typeface="Cambria Math" panose="02040503050406030204" pitchFamily="18" charset="0"/>
                            <a:ea typeface="等线" panose="02010600030101010101" pitchFamily="2" charset="-122"/>
                          </a:rPr>
                          <m:t>new</m:t>
                        </m:r>
                      </m:sup>
                    </m:sSubSup>
                  </m:oMath>
                </a14:m>
                <a:r>
                  <a:rPr kumimoji="0" lang="zh-CN" altLang="en-US"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与</a:t>
                </a:r>
                <a14:m>
                  <m:oMath xmlns:m="http://schemas.openxmlformats.org/officeDocument/2006/math">
                    <m:sSubSup>
                      <m:sSubSupPr>
                        <m:ctrlPr>
                          <a:rPr lang="en-US" altLang="zh-CN" sz="2000" i="1" dirty="0">
                            <a:solidFill>
                              <a:srgbClr val="1A1A1A"/>
                            </a:solidFill>
                            <a:latin typeface="Cambria Math" panose="02040503050406030204" pitchFamily="18" charset="0"/>
                            <a:ea typeface="等线" panose="02010600030101010101" pitchFamily="2" charset="-122"/>
                          </a:rPr>
                        </m:ctrlPr>
                      </m:sSubSupPr>
                      <m:e>
                        <m:r>
                          <m:rPr>
                            <m:sty m:val="p"/>
                          </m:rPr>
                          <a:rPr lang="en-US" altLang="zh-CN" sz="2000" i="1" dirty="0">
                            <a:solidFill>
                              <a:srgbClr val="1A1A1A"/>
                            </a:solidFill>
                            <a:latin typeface="Cambria Math" panose="02040503050406030204" pitchFamily="18" charset="0"/>
                            <a:ea typeface="等线" panose="02010600030101010101" pitchFamily="2" charset="-122"/>
                          </a:rPr>
                          <m:t>b</m:t>
                        </m:r>
                      </m:e>
                      <m:sub>
                        <m:r>
                          <a:rPr lang="en-US" altLang="zh-CN" sz="2000" b="0" i="1" dirty="0" smtClean="0">
                            <a:solidFill>
                              <a:srgbClr val="1A1A1A"/>
                            </a:solidFill>
                            <a:latin typeface="Cambria Math" panose="02040503050406030204" pitchFamily="18" charset="0"/>
                            <a:ea typeface="等线" panose="02010600030101010101" pitchFamily="2" charset="-122"/>
                          </a:rPr>
                          <m:t>2</m:t>
                        </m:r>
                      </m:sub>
                      <m:sup>
                        <m:r>
                          <m:rPr>
                            <m:sty m:val="p"/>
                          </m:rPr>
                          <a:rPr lang="en-US" altLang="zh-CN" sz="2000" i="1" dirty="0">
                            <a:solidFill>
                              <a:srgbClr val="1A1A1A"/>
                            </a:solidFill>
                            <a:latin typeface="Cambria Math" panose="02040503050406030204" pitchFamily="18" charset="0"/>
                            <a:ea typeface="等线" panose="02010600030101010101" pitchFamily="2" charset="-122"/>
                          </a:rPr>
                          <m:t>new</m:t>
                        </m:r>
                      </m:sup>
                    </m:sSubSup>
                  </m:oMath>
                </a14:m>
                <a:r>
                  <a:rPr kumimoji="0" 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是相等的 。</a:t>
                </a:r>
                <a:endParaRPr kumimoji="0" 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endParaRPr>
              </a:p>
              <a:p>
                <a:pPr lvl="0"/>
                <a:r>
                  <a:rPr kumimoji="0" 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当两个乘子都在边界上，且</a:t>
                </a:r>
                <a14:m>
                  <m:oMath xmlns:m="http://schemas.openxmlformats.org/officeDocument/2006/math">
                    <m:r>
                      <m:rPr>
                        <m:sty m:val="p"/>
                      </m:rPr>
                      <a:rPr lang="en-US" altLang="zh-CN" sz="2000" dirty="0" smtClean="0">
                        <a:solidFill>
                          <a:srgbClr val="1A1A1A"/>
                        </a:solidFill>
                        <a:latin typeface="Cambria Math" panose="02040503050406030204" pitchFamily="18" charset="0"/>
                        <a:ea typeface="Cambria Math" panose="02040503050406030204" pitchFamily="18" charset="0"/>
                      </a:rPr>
                      <m:t>L</m:t>
                    </m:r>
                    <m:r>
                      <a:rPr kumimoji="0" lang="en-US" altLang="zh-CN" sz="2000" b="0" i="1" u="none" strike="noStrike" cap="none" normalizeH="0" baseline="0" dirty="0" smtClean="0">
                        <a:ln>
                          <a:noFill/>
                        </a:ln>
                        <a:solidFill>
                          <a:srgbClr val="1A1A1A"/>
                        </a:solidFill>
                        <a:effectLst/>
                        <a:latin typeface="Cambria Math" panose="02040503050406030204" pitchFamily="18" charset="0"/>
                        <a:ea typeface="Cambria Math" panose="02040503050406030204" pitchFamily="18" charset="0"/>
                      </a:rPr>
                      <m:t>≠</m:t>
                    </m:r>
                    <m:r>
                      <a:rPr kumimoji="0" lang="en-US" altLang="zh-CN" sz="2000" b="0" i="1" u="none" strike="noStrike" cap="none" normalizeH="0" baseline="0" dirty="0" smtClean="0">
                        <a:ln>
                          <a:noFill/>
                        </a:ln>
                        <a:solidFill>
                          <a:srgbClr val="1A1A1A"/>
                        </a:solidFill>
                        <a:effectLst/>
                        <a:latin typeface="Cambria Math" panose="02040503050406030204" pitchFamily="18" charset="0"/>
                        <a:ea typeface="Cambria Math" panose="02040503050406030204" pitchFamily="18" charset="0"/>
                      </a:rPr>
                      <m:t>𝐻</m:t>
                    </m:r>
                  </m:oMath>
                </a14:m>
                <a:r>
                  <a:rPr kumimoji="0" 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时，</a:t>
                </a:r>
                <a14:m>
                  <m:oMath xmlns:m="http://schemas.openxmlformats.org/officeDocument/2006/math">
                    <m:sSub>
                      <m:sSubPr>
                        <m:ctrlPr>
                          <a:rPr lang="en-US" altLang="zh-CN" sz="2000" i="1" dirty="0">
                            <a:solidFill>
                              <a:srgbClr val="1A1A1A"/>
                            </a:solidFill>
                            <a:latin typeface="Cambria Math" panose="02040503050406030204" pitchFamily="18" charset="0"/>
                          </a:rPr>
                        </m:ctrlPr>
                      </m:sSubPr>
                      <m:e>
                        <m:r>
                          <a:rPr lang="en-US" altLang="zh-CN" sz="2000" i="1" dirty="0">
                            <a:solidFill>
                              <a:srgbClr val="1A1A1A"/>
                            </a:solidFill>
                            <a:latin typeface="Cambria Math" panose="02040503050406030204" pitchFamily="18" charset="0"/>
                          </a:rPr>
                          <m:t>𝑏</m:t>
                        </m:r>
                      </m:e>
                      <m:sub>
                        <m:r>
                          <a:rPr lang="en-US" altLang="zh-CN" sz="2000" i="1" dirty="0">
                            <a:solidFill>
                              <a:srgbClr val="1A1A1A"/>
                            </a:solidFill>
                            <a:latin typeface="Cambria Math" panose="02040503050406030204" pitchFamily="18" charset="0"/>
                          </a:rPr>
                          <m:t>1</m:t>
                        </m:r>
                      </m:sub>
                    </m:sSub>
                  </m:oMath>
                </a14:m>
                <a:r>
                  <a:rPr kumimoji="0" lang="en-US" alt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a:t>
                </a:r>
                <a:r>
                  <a:rPr lang="en-US" altLang="zh-CN" sz="2000" dirty="0">
                    <a:solidFill>
                      <a:srgbClr val="1A1A1A"/>
                    </a:solidFill>
                    <a:latin typeface="等线" panose="02010600030101010101" pitchFamily="2" charset="-122"/>
                    <a:ea typeface="等线" panose="02010600030101010101" pitchFamily="2" charset="-122"/>
                  </a:rPr>
                  <a:t> </a:t>
                </a:r>
                <a14:m>
                  <m:oMath xmlns:m="http://schemas.openxmlformats.org/officeDocument/2006/math">
                    <m:sSub>
                      <m:sSubPr>
                        <m:ctrlPr>
                          <a:rPr lang="en-US" altLang="zh-CN" sz="2000" i="1" dirty="0">
                            <a:solidFill>
                              <a:srgbClr val="1A1A1A"/>
                            </a:solidFill>
                            <a:latin typeface="Cambria Math" panose="02040503050406030204" pitchFamily="18" charset="0"/>
                          </a:rPr>
                        </m:ctrlPr>
                      </m:sSubPr>
                      <m:e>
                        <m:r>
                          <a:rPr lang="en-US" altLang="zh-CN" sz="2000" i="1" dirty="0">
                            <a:solidFill>
                              <a:srgbClr val="1A1A1A"/>
                            </a:solidFill>
                            <a:latin typeface="Cambria Math" panose="02040503050406030204" pitchFamily="18" charset="0"/>
                          </a:rPr>
                          <m:t>𝑏</m:t>
                        </m:r>
                      </m:e>
                      <m:sub>
                        <m:r>
                          <a:rPr lang="en-US" altLang="zh-CN" sz="2000" b="0" i="1" dirty="0" smtClean="0">
                            <a:solidFill>
                              <a:srgbClr val="1A1A1A"/>
                            </a:solidFill>
                            <a:latin typeface="Cambria Math" panose="02040503050406030204" pitchFamily="18" charset="0"/>
                          </a:rPr>
                          <m:t>2</m:t>
                        </m:r>
                      </m:sub>
                    </m:sSub>
                  </m:oMath>
                </a14:m>
                <a:r>
                  <a:rPr kumimoji="0" 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之间的值就是和</a:t>
                </a:r>
                <a:r>
                  <a:rPr kumimoji="0" lang="zh-CN" alt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KKT</a:t>
                </a:r>
                <a:r>
                  <a:rPr kumimoji="0" 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条件一直的阈值。</a:t>
                </a:r>
                <a:r>
                  <a:rPr kumimoji="0" lang="zh-CN" alt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SMO</a:t>
                </a:r>
                <a:r>
                  <a:rPr kumimoji="0" 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选择他们的中点作为新的阈值</a:t>
                </a:r>
                <a:r>
                  <a:rPr kumimoji="0" lang="zh-CN" alt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a:t>
                </a:r>
                <a:endParaRPr kumimoji="0" lang="zh-CN"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1A1A1A"/>
                    </a:solidFill>
                    <a:effectLst/>
                    <a:latin typeface="等线" panose="02010600030101010101" pitchFamily="2" charset="-122"/>
                    <a:ea typeface="等线" panose="02010600030101010101" pitchFamily="2" charset="-122"/>
                  </a:rPr>
                  <a:t>  </a:t>
                </a:r>
              </a:p>
            </p:txBody>
          </p:sp>
        </mc:Choice>
        <mc:Fallback xmlns="">
          <p:sp>
            <p:nvSpPr>
              <p:cNvPr id="8" name="Rectangle 1"/>
              <p:cNvSpPr>
                <a:spLocks noRot="1" noChangeAspect="1" noMove="1" noResize="1" noEditPoints="1" noAdjustHandles="1" noChangeArrowheads="1" noChangeShapeType="1" noTextEdit="1"/>
              </p:cNvSpPr>
              <p:nvPr/>
            </p:nvSpPr>
            <p:spPr bwMode="auto">
              <a:xfrm>
                <a:off x="183827" y="1516769"/>
                <a:ext cx="11779788" cy="4093428"/>
              </a:xfrm>
              <a:prstGeom prst="rect">
                <a:avLst/>
              </a:prstGeom>
              <a:blipFill rotWithShape="0">
                <a:blip r:embed="rId2"/>
                <a:stretch>
                  <a:fillRect l="-517" t="-298" r="-20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9" name="AutoShape 2" descr="[公式]"/>
          <p:cNvSpPr>
            <a:spLocks noChangeAspect="1" noChangeArrowheads="1"/>
          </p:cNvSpPr>
          <p:nvPr/>
        </p:nvSpPr>
        <p:spPr bwMode="auto">
          <a:xfrm>
            <a:off x="355600" y="182834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3" descr="[公式]"/>
          <p:cNvSpPr>
            <a:spLocks noChangeAspect="1" noChangeArrowheads="1"/>
          </p:cNvSpPr>
          <p:nvPr/>
        </p:nvSpPr>
        <p:spPr bwMode="auto">
          <a:xfrm>
            <a:off x="1984375" y="182834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4" descr="[公式]"/>
          <p:cNvSpPr>
            <a:spLocks noChangeAspect="1" noChangeArrowheads="1"/>
          </p:cNvSpPr>
          <p:nvPr/>
        </p:nvSpPr>
        <p:spPr bwMode="auto">
          <a:xfrm>
            <a:off x="7385050" y="182834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5" descr="[公式]"/>
          <p:cNvSpPr>
            <a:spLocks noChangeAspect="1" noChangeArrowheads="1"/>
          </p:cNvSpPr>
          <p:nvPr/>
        </p:nvSpPr>
        <p:spPr bwMode="auto">
          <a:xfrm>
            <a:off x="9140825" y="182834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6" descr="[公式]"/>
          <p:cNvSpPr>
            <a:spLocks noChangeAspect="1" noChangeArrowheads="1"/>
          </p:cNvSpPr>
          <p:nvPr/>
        </p:nvSpPr>
        <p:spPr bwMode="auto">
          <a:xfrm>
            <a:off x="9855200" y="182834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7" descr="[公式]"/>
          <p:cNvSpPr>
            <a:spLocks noChangeAspect="1" noChangeArrowheads="1"/>
          </p:cNvSpPr>
          <p:nvPr/>
        </p:nvSpPr>
        <p:spPr bwMode="auto">
          <a:xfrm>
            <a:off x="11153775" y="182834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8" descr="[公式]"/>
          <p:cNvSpPr>
            <a:spLocks noChangeAspect="1" noChangeArrowheads="1"/>
          </p:cNvSpPr>
          <p:nvPr/>
        </p:nvSpPr>
        <p:spPr bwMode="auto">
          <a:xfrm>
            <a:off x="63500" y="211727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9" descr="[公式]"/>
          <p:cNvSpPr>
            <a:spLocks noChangeAspect="1" noChangeArrowheads="1"/>
          </p:cNvSpPr>
          <p:nvPr/>
        </p:nvSpPr>
        <p:spPr bwMode="auto">
          <a:xfrm>
            <a:off x="66675" y="268083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10" descr="[公式]"/>
          <p:cNvSpPr>
            <a:spLocks noChangeAspect="1" noChangeArrowheads="1"/>
          </p:cNvSpPr>
          <p:nvPr/>
        </p:nvSpPr>
        <p:spPr bwMode="auto">
          <a:xfrm>
            <a:off x="374650" y="296975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11" descr="[公式]"/>
          <p:cNvSpPr>
            <a:spLocks noChangeAspect="1" noChangeArrowheads="1"/>
          </p:cNvSpPr>
          <p:nvPr/>
        </p:nvSpPr>
        <p:spPr bwMode="auto">
          <a:xfrm>
            <a:off x="66675" y="325868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12" descr="[公式]"/>
          <p:cNvSpPr>
            <a:spLocks noChangeAspect="1" noChangeArrowheads="1"/>
          </p:cNvSpPr>
          <p:nvPr/>
        </p:nvSpPr>
        <p:spPr bwMode="auto">
          <a:xfrm>
            <a:off x="374650" y="354760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AutoShape 13" descr="[公式]"/>
          <p:cNvSpPr>
            <a:spLocks noChangeAspect="1" noChangeArrowheads="1"/>
          </p:cNvSpPr>
          <p:nvPr/>
        </p:nvSpPr>
        <p:spPr bwMode="auto">
          <a:xfrm>
            <a:off x="882650" y="354760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AutoShape 14" descr="[公式]"/>
          <p:cNvSpPr>
            <a:spLocks noChangeAspect="1" noChangeArrowheads="1"/>
          </p:cNvSpPr>
          <p:nvPr/>
        </p:nvSpPr>
        <p:spPr bwMode="auto">
          <a:xfrm>
            <a:off x="4419600" y="354760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AutoShape 15" descr="[公式]"/>
          <p:cNvSpPr>
            <a:spLocks noChangeAspect="1" noChangeArrowheads="1"/>
          </p:cNvSpPr>
          <p:nvPr/>
        </p:nvSpPr>
        <p:spPr bwMode="auto">
          <a:xfrm>
            <a:off x="1339850" y="383653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AutoShape 16" descr="[公式]"/>
          <p:cNvSpPr>
            <a:spLocks noChangeAspect="1" noChangeArrowheads="1"/>
          </p:cNvSpPr>
          <p:nvPr/>
        </p:nvSpPr>
        <p:spPr bwMode="auto">
          <a:xfrm>
            <a:off x="3295650" y="383653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AutoShape 17" descr="[公式]"/>
          <p:cNvSpPr>
            <a:spLocks noChangeAspect="1" noChangeArrowheads="1"/>
          </p:cNvSpPr>
          <p:nvPr/>
        </p:nvSpPr>
        <p:spPr bwMode="auto">
          <a:xfrm>
            <a:off x="4044950" y="383653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AutoShape 18" descr="[公式]"/>
          <p:cNvSpPr>
            <a:spLocks noChangeAspect="1" noChangeArrowheads="1"/>
          </p:cNvSpPr>
          <p:nvPr/>
        </p:nvSpPr>
        <p:spPr bwMode="auto">
          <a:xfrm>
            <a:off x="66675" y="412545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6" name="图片 25"/>
          <p:cNvPicPr>
            <a:picLocks noChangeAspect="1"/>
          </p:cNvPicPr>
          <p:nvPr/>
        </p:nvPicPr>
        <p:blipFill>
          <a:blip r:embed="rId3"/>
          <a:stretch>
            <a:fillRect/>
          </a:stretch>
        </p:blipFill>
        <p:spPr>
          <a:xfrm>
            <a:off x="5311033" y="2624063"/>
            <a:ext cx="5987143" cy="839107"/>
          </a:xfrm>
          <a:prstGeom prst="rect">
            <a:avLst/>
          </a:prstGeom>
        </p:spPr>
      </p:pic>
      <p:pic>
        <p:nvPicPr>
          <p:cNvPr id="28" name="图片 27"/>
          <p:cNvPicPr>
            <a:picLocks noChangeAspect="1"/>
          </p:cNvPicPr>
          <p:nvPr/>
        </p:nvPicPr>
        <p:blipFill>
          <a:blip r:embed="rId4"/>
          <a:stretch>
            <a:fillRect/>
          </a:stretch>
        </p:blipFill>
        <p:spPr>
          <a:xfrm>
            <a:off x="5395961" y="1919532"/>
            <a:ext cx="5552286" cy="752852"/>
          </a:xfrm>
          <a:prstGeom prst="rect">
            <a:avLst/>
          </a:prstGeom>
        </p:spPr>
      </p:pic>
      <p:pic>
        <p:nvPicPr>
          <p:cNvPr id="29" name="图片 28"/>
          <p:cNvPicPr>
            <a:picLocks noChangeAspect="1"/>
          </p:cNvPicPr>
          <p:nvPr/>
        </p:nvPicPr>
        <p:blipFill>
          <a:blip r:embed="rId5"/>
          <a:stretch>
            <a:fillRect/>
          </a:stretch>
        </p:blipFill>
        <p:spPr>
          <a:xfrm>
            <a:off x="5251450" y="3796958"/>
            <a:ext cx="6744238" cy="562020"/>
          </a:xfrm>
          <a:prstGeom prst="rect">
            <a:avLst/>
          </a:prstGeom>
        </p:spPr>
      </p:pic>
      <p:pic>
        <p:nvPicPr>
          <p:cNvPr id="31" name="图片 30"/>
          <p:cNvPicPr>
            <a:picLocks noChangeAspect="1"/>
          </p:cNvPicPr>
          <p:nvPr/>
        </p:nvPicPr>
        <p:blipFill>
          <a:blip r:embed="rId6"/>
          <a:stretch>
            <a:fillRect/>
          </a:stretch>
        </p:blipFill>
        <p:spPr>
          <a:xfrm>
            <a:off x="5251450" y="5092482"/>
            <a:ext cx="2526331" cy="865765"/>
          </a:xfrm>
          <a:prstGeom prst="rect">
            <a:avLst/>
          </a:prstGeom>
        </p:spPr>
      </p:pic>
    </p:spTree>
    <p:extLst>
      <p:ext uri="{BB962C8B-B14F-4D97-AF65-F5344CB8AC3E}">
        <p14:creationId xmlns:p14="http://schemas.microsoft.com/office/powerpoint/2010/main" val="34011143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19</a:t>
            </a:fld>
            <a:endParaRPr lang="zh-CN" altLang="en-US"/>
          </a:p>
        </p:txBody>
      </p:sp>
      <p:sp>
        <p:nvSpPr>
          <p:cNvPr id="5" name="矩形 4">
            <a:extLst>
              <a:ext uri="{FF2B5EF4-FFF2-40B4-BE49-F238E27FC236}">
                <a16:creationId xmlns="" xmlns:a16="http://schemas.microsoft.com/office/drawing/2014/main" id="{C4F08229-393A-40A0-A163-AB58A84A5A51}"/>
              </a:ext>
            </a:extLst>
          </p:cNvPr>
          <p:cNvSpPr/>
          <p:nvPr/>
        </p:nvSpPr>
        <p:spPr>
          <a:xfrm>
            <a:off x="389615" y="169557"/>
            <a:ext cx="1646605" cy="400110"/>
          </a:xfrm>
          <a:prstGeom prst="rect">
            <a:avLst/>
          </a:prstGeom>
        </p:spPr>
        <p:txBody>
          <a:bodyPr wrap="none">
            <a:spAutoFit/>
          </a:bodyPr>
          <a:lstStyle/>
          <a:p>
            <a:r>
              <a:rPr lang="en-US" altLang="zh-CN" sz="2000" b="1" dirty="0" smtClean="0">
                <a:solidFill>
                  <a:schemeClr val="accent1">
                    <a:lumMod val="50000"/>
                  </a:schemeClr>
                </a:solidFill>
                <a:latin typeface="Impact" panose="020B0806030902050204" pitchFamily="34" charset="0"/>
              </a:rPr>
              <a:t>05  </a:t>
            </a:r>
            <a:r>
              <a:rPr lang="en-US" altLang="zh-CN" sz="2000" b="1" dirty="0" smtClean="0"/>
              <a:t>SMO</a:t>
            </a:r>
            <a:r>
              <a:rPr lang="zh-CN" altLang="en-US" sz="2000" b="1" dirty="0" smtClean="0"/>
              <a:t>算法</a:t>
            </a:r>
            <a:endParaRPr lang="zh-CN" altLang="en-US" sz="2000" b="1" dirty="0"/>
          </a:p>
        </p:txBody>
      </p:sp>
      <p:pic>
        <p:nvPicPr>
          <p:cNvPr id="6" name="图片 5"/>
          <p:cNvPicPr>
            <a:picLocks noChangeAspect="1"/>
          </p:cNvPicPr>
          <p:nvPr/>
        </p:nvPicPr>
        <p:blipFill>
          <a:blip r:embed="rId2"/>
          <a:stretch>
            <a:fillRect/>
          </a:stretch>
        </p:blipFill>
        <p:spPr>
          <a:xfrm>
            <a:off x="1799095" y="1165036"/>
            <a:ext cx="8686800" cy="5457825"/>
          </a:xfrm>
          <a:prstGeom prst="rect">
            <a:avLst/>
          </a:prstGeom>
        </p:spPr>
      </p:pic>
      <p:sp>
        <p:nvSpPr>
          <p:cNvPr id="7" name="文本框 6">
            <a:extLst>
              <a:ext uri="{FF2B5EF4-FFF2-40B4-BE49-F238E27FC236}">
                <a16:creationId xmlns="" xmlns:a16="http://schemas.microsoft.com/office/drawing/2014/main" id="{7D88554A-2152-4AD1-A73B-1136A1A9A0C3}"/>
              </a:ext>
            </a:extLst>
          </p:cNvPr>
          <p:cNvSpPr txBox="1"/>
          <p:nvPr/>
        </p:nvSpPr>
        <p:spPr>
          <a:xfrm>
            <a:off x="389615" y="569667"/>
            <a:ext cx="10746198" cy="581762"/>
          </a:xfrm>
          <a:prstGeom prst="rect">
            <a:avLst/>
          </a:prstGeom>
          <a:noFill/>
        </p:spPr>
        <p:txBody>
          <a:bodyPr wrap="square" rtlCol="0">
            <a:spAutoFit/>
          </a:bodyPr>
          <a:lstStyle/>
          <a:p>
            <a:pPr>
              <a:lnSpc>
                <a:spcPct val="125000"/>
              </a:lnSpc>
            </a:pPr>
            <a:r>
              <a:rPr lang="zh-CN" altLang="en-US" sz="2800" b="1" dirty="0">
                <a:latin typeface="+mn-ea"/>
              </a:rPr>
              <a:t>序列最小最优化（</a:t>
            </a:r>
            <a:r>
              <a:rPr lang="en-US" altLang="zh-CN" sz="2800" b="1" dirty="0">
                <a:latin typeface="+mn-ea"/>
              </a:rPr>
              <a:t>SMO</a:t>
            </a:r>
            <a:r>
              <a:rPr lang="zh-CN" altLang="en-US" sz="2800" b="1" dirty="0">
                <a:latin typeface="+mn-ea"/>
              </a:rPr>
              <a:t>）</a:t>
            </a:r>
            <a:r>
              <a:rPr lang="zh-CN" altLang="en-US" sz="2800" b="1" dirty="0" smtClean="0">
                <a:latin typeface="+mn-ea"/>
              </a:rPr>
              <a:t>算法总结</a:t>
            </a:r>
            <a:endParaRPr lang="en-US" altLang="zh-CN" sz="2800" b="1" dirty="0">
              <a:latin typeface="+mn-ea"/>
            </a:endParaRPr>
          </a:p>
        </p:txBody>
      </p:sp>
    </p:spTree>
    <p:extLst>
      <p:ext uri="{BB962C8B-B14F-4D97-AF65-F5344CB8AC3E}">
        <p14:creationId xmlns:p14="http://schemas.microsoft.com/office/powerpoint/2010/main" val="39618386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71004491-22B9-45E5-A683-01C9D83F4021}"/>
              </a:ext>
            </a:extLst>
          </p:cNvPr>
          <p:cNvSpPr/>
          <p:nvPr/>
        </p:nvSpPr>
        <p:spPr>
          <a:xfrm>
            <a:off x="2698276" y="3429001"/>
            <a:ext cx="6795450" cy="1015663"/>
          </a:xfrm>
          <a:prstGeom prst="rect">
            <a:avLst/>
          </a:prstGeom>
        </p:spPr>
        <p:txBody>
          <a:bodyPr wrap="none">
            <a:spAutoFit/>
          </a:bodyPr>
          <a:lstStyle/>
          <a:p>
            <a:pPr algn="ctr"/>
            <a:r>
              <a:rPr lang="en-US" altLang="zh-CN" sz="6000" b="1" dirty="0">
                <a:solidFill>
                  <a:schemeClr val="accent6">
                    <a:lumMod val="50000"/>
                  </a:schemeClr>
                </a:solidFill>
                <a:latin typeface="Impact" panose="020B0806030902050204" pitchFamily="34" charset="0"/>
              </a:rPr>
              <a:t>04</a:t>
            </a:r>
            <a:r>
              <a:rPr lang="en-US" altLang="zh-CN" sz="6000" b="1" dirty="0"/>
              <a:t>  </a:t>
            </a:r>
            <a:r>
              <a:rPr lang="zh-CN" altLang="en-US" sz="6000" b="1" dirty="0"/>
              <a:t>非线性与核技巧</a:t>
            </a:r>
          </a:p>
        </p:txBody>
      </p:sp>
    </p:spTree>
    <p:extLst>
      <p:ext uri="{BB962C8B-B14F-4D97-AF65-F5344CB8AC3E}">
        <p14:creationId xmlns:p14="http://schemas.microsoft.com/office/powerpoint/2010/main" val="2057190507"/>
      </p:ext>
    </p:ext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0611" y="-174169"/>
            <a:ext cx="10850563" cy="1028699"/>
          </a:xfrm>
        </p:spPr>
        <p:txBody>
          <a:bodyPr/>
          <a:lstStyle/>
          <a:p>
            <a:r>
              <a:rPr lang="zh-CN" altLang="en-US" dirty="0" smtClean="0"/>
              <a:t>后续</a:t>
            </a:r>
            <a:r>
              <a:rPr lang="en-US" altLang="zh-CN" dirty="0" smtClean="0"/>
              <a:t>——SVM</a:t>
            </a:r>
            <a:r>
              <a:rPr lang="zh-CN" altLang="en-US" dirty="0" smtClean="0"/>
              <a:t>算法包</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20</a:t>
            </a:fld>
            <a:endParaRPr lang="zh-CN" altLang="en-US"/>
          </a:p>
        </p:txBody>
      </p:sp>
      <p:sp>
        <p:nvSpPr>
          <p:cNvPr id="5" name="矩形 4"/>
          <p:cNvSpPr/>
          <p:nvPr/>
        </p:nvSpPr>
        <p:spPr>
          <a:xfrm>
            <a:off x="551541" y="1884350"/>
            <a:ext cx="9071429" cy="830997"/>
          </a:xfrm>
          <a:prstGeom prst="rect">
            <a:avLst/>
          </a:prstGeom>
        </p:spPr>
        <p:txBody>
          <a:bodyPr wrap="square">
            <a:spAutoFit/>
          </a:bodyPr>
          <a:lstStyle/>
          <a:p>
            <a:pPr marL="342900" indent="-342900">
              <a:buFont typeface="Wingdings" panose="05000000000000000000" pitchFamily="2" charset="2"/>
              <a:buChar char="Ø"/>
            </a:pPr>
            <a:r>
              <a:rPr lang="zh-CN" altLang="en-US" sz="2400" dirty="0"/>
              <a:t>Joachims </a:t>
            </a:r>
            <a:r>
              <a:rPr lang="zh-CN" altLang="en-US" sz="2400" b="1" dirty="0" smtClean="0"/>
              <a:t>SVM </a:t>
            </a:r>
            <a:r>
              <a:rPr lang="zh-CN" altLang="en-US" sz="2400" b="1" dirty="0"/>
              <a:t>light</a:t>
            </a:r>
            <a:r>
              <a:rPr lang="zh-CN" altLang="en-US" sz="2400" dirty="0" smtClean="0"/>
              <a:t>：http</a:t>
            </a:r>
            <a:r>
              <a:rPr lang="zh-CN" altLang="en-US" sz="2400" dirty="0"/>
              <a:t>://svmlight.joachims.org</a:t>
            </a:r>
          </a:p>
          <a:p>
            <a:pPr marL="342900" indent="-342900">
              <a:buFont typeface="Wingdings" panose="05000000000000000000" pitchFamily="2" charset="2"/>
              <a:buChar char="Ø"/>
            </a:pPr>
            <a:r>
              <a:rPr lang="zh-CN" altLang="en-US" sz="2400" b="1" dirty="0" smtClean="0"/>
              <a:t>LIBSVM</a:t>
            </a:r>
            <a:r>
              <a:rPr lang="zh-CN" altLang="en-US" sz="2400" dirty="0" smtClean="0"/>
              <a:t>：http</a:t>
            </a:r>
            <a:r>
              <a:rPr lang="zh-CN" altLang="en-US" sz="2400" dirty="0"/>
              <a:t>://www.csie.ntu.edu.tw/~cjlin/libsvm</a:t>
            </a:r>
          </a:p>
        </p:txBody>
      </p:sp>
    </p:spTree>
    <p:extLst>
      <p:ext uri="{BB962C8B-B14F-4D97-AF65-F5344CB8AC3E}">
        <p14:creationId xmlns:p14="http://schemas.microsoft.com/office/powerpoint/2010/main" val="18172280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3</a:t>
            </a:fld>
            <a:endParaRPr lang="zh-CN" altLang="en-US"/>
          </a:p>
        </p:txBody>
      </p:sp>
      <p:sp>
        <p:nvSpPr>
          <p:cNvPr id="5" name="矩形 4">
            <a:extLst>
              <a:ext uri="{FF2B5EF4-FFF2-40B4-BE49-F238E27FC236}">
                <a16:creationId xmlns="" xmlns:a16="http://schemas.microsoft.com/office/drawing/2014/main" id="{C4F08229-393A-40A0-A163-AB58A84A5A51}"/>
              </a:ext>
            </a:extLst>
          </p:cNvPr>
          <p:cNvSpPr/>
          <p:nvPr/>
        </p:nvSpPr>
        <p:spPr>
          <a:xfrm>
            <a:off x="389615" y="169557"/>
            <a:ext cx="2335896" cy="400110"/>
          </a:xfrm>
          <a:prstGeom prst="rect">
            <a:avLst/>
          </a:prstGeom>
        </p:spPr>
        <p:txBody>
          <a:bodyPr wrap="none">
            <a:spAutoFit/>
          </a:bodyPr>
          <a:lstStyle/>
          <a:p>
            <a:r>
              <a:rPr lang="en-US" altLang="zh-CN" sz="2000" b="1" dirty="0">
                <a:solidFill>
                  <a:schemeClr val="accent1">
                    <a:lumMod val="50000"/>
                  </a:schemeClr>
                </a:solidFill>
                <a:latin typeface="Impact" panose="020B0806030902050204" pitchFamily="34" charset="0"/>
              </a:rPr>
              <a:t>04  </a:t>
            </a:r>
            <a:r>
              <a:rPr lang="zh-CN" altLang="en-US" sz="2000" b="1" dirty="0"/>
              <a:t>非线性与核技巧</a:t>
            </a:r>
          </a:p>
        </p:txBody>
      </p:sp>
      <p:sp>
        <p:nvSpPr>
          <p:cNvPr id="6" name="文本框 5">
            <a:extLst>
              <a:ext uri="{FF2B5EF4-FFF2-40B4-BE49-F238E27FC236}">
                <a16:creationId xmlns="" xmlns:a16="http://schemas.microsoft.com/office/drawing/2014/main" id="{7D88554A-2152-4AD1-A73B-1136A1A9A0C3}"/>
              </a:ext>
            </a:extLst>
          </p:cNvPr>
          <p:cNvSpPr txBox="1"/>
          <p:nvPr/>
        </p:nvSpPr>
        <p:spPr>
          <a:xfrm>
            <a:off x="774289" y="1272732"/>
            <a:ext cx="10746198" cy="2477601"/>
          </a:xfrm>
          <a:prstGeom prst="rect">
            <a:avLst/>
          </a:prstGeom>
          <a:noFill/>
        </p:spPr>
        <p:txBody>
          <a:bodyPr wrap="square" rtlCol="0">
            <a:spAutoFit/>
          </a:bodyPr>
          <a:lstStyle/>
          <a:p>
            <a:pPr>
              <a:lnSpc>
                <a:spcPct val="125000"/>
              </a:lnSpc>
            </a:pPr>
            <a:r>
              <a:rPr lang="zh-CN" altLang="en-US" sz="2800" b="1" dirty="0" smtClean="0"/>
              <a:t>非线性</a:t>
            </a:r>
            <a:r>
              <a:rPr lang="en-US" altLang="zh-CN" sz="2800" b="1" dirty="0" smtClean="0"/>
              <a:t>SVM</a:t>
            </a:r>
            <a:r>
              <a:rPr lang="zh-CN" altLang="en-US" sz="2800" b="1" dirty="0" smtClean="0"/>
              <a:t>的主要思想</a:t>
            </a:r>
            <a:endParaRPr lang="en-US" altLang="zh-CN" sz="2800" b="1" dirty="0" smtClean="0"/>
          </a:p>
          <a:p>
            <a:pPr>
              <a:lnSpc>
                <a:spcPct val="125000"/>
              </a:lnSpc>
            </a:pPr>
            <a:r>
              <a:rPr lang="zh-CN" altLang="en-US" sz="2400" b="1" dirty="0" smtClean="0"/>
              <a:t>用线性分类方法求解非线性分类问题，分两步</a:t>
            </a:r>
            <a:endParaRPr lang="en-US" altLang="zh-CN" sz="2400" b="1" dirty="0" smtClean="0"/>
          </a:p>
          <a:p>
            <a:pPr marL="342900" indent="-342900">
              <a:lnSpc>
                <a:spcPct val="125000"/>
              </a:lnSpc>
              <a:buFont typeface="Wingdings" panose="05000000000000000000" pitchFamily="2" charset="2"/>
              <a:buChar char="Ø"/>
            </a:pPr>
            <a:r>
              <a:rPr lang="zh-CN" altLang="en-US" sz="2400" dirty="0">
                <a:latin typeface="等线" panose="02010600030101010101" pitchFamily="2" charset="-122"/>
                <a:ea typeface="等线" panose="02010600030101010101" pitchFamily="2" charset="-122"/>
              </a:rPr>
              <a:t>首先使用一个变换将原空间的数据映射到新空间</a:t>
            </a:r>
            <a:r>
              <a:rPr lang="en-US" altLang="zh-CN" sz="2400" dirty="0">
                <a:latin typeface="等线" panose="02010600030101010101" pitchFamily="2" charset="-122"/>
                <a:ea typeface="等线" panose="02010600030101010101" pitchFamily="2" charset="-122"/>
              </a:rPr>
              <a:t>;</a:t>
            </a:r>
          </a:p>
          <a:p>
            <a:pPr marL="342900" indent="-342900">
              <a:lnSpc>
                <a:spcPct val="125000"/>
              </a:lnSpc>
              <a:buFont typeface="Wingdings" panose="05000000000000000000" pitchFamily="2" charset="2"/>
              <a:buChar char="Ø"/>
            </a:pPr>
            <a:r>
              <a:rPr lang="zh-CN" altLang="en-US" sz="2400" dirty="0" smtClean="0">
                <a:latin typeface="等线" panose="02010600030101010101" pitchFamily="2" charset="-122"/>
                <a:ea typeface="等线" panose="02010600030101010101" pitchFamily="2" charset="-122"/>
              </a:rPr>
              <a:t>然后</a:t>
            </a:r>
            <a:r>
              <a:rPr lang="zh-CN" altLang="en-US" sz="2400" dirty="0">
                <a:latin typeface="等线" panose="02010600030101010101" pitchFamily="2" charset="-122"/>
                <a:ea typeface="等线" panose="02010600030101010101" pitchFamily="2" charset="-122"/>
              </a:rPr>
              <a:t>在新空间里用线性分类学习方法从训练数据中</a:t>
            </a:r>
            <a:r>
              <a:rPr lang="zh-CN" altLang="en-US" sz="2400" dirty="0" smtClean="0">
                <a:latin typeface="等线" panose="02010600030101010101" pitchFamily="2" charset="-122"/>
                <a:ea typeface="等线" panose="02010600030101010101" pitchFamily="2" charset="-122"/>
              </a:rPr>
              <a:t>学习分类</a:t>
            </a:r>
            <a:r>
              <a:rPr lang="zh-CN" altLang="en-US" sz="2400" dirty="0">
                <a:latin typeface="等线" panose="02010600030101010101" pitchFamily="2" charset="-122"/>
                <a:ea typeface="等线" panose="02010600030101010101" pitchFamily="2" charset="-122"/>
              </a:rPr>
              <a:t>模型</a:t>
            </a:r>
            <a:r>
              <a:rPr lang="zh-CN" altLang="en-US" sz="2400" b="1" dirty="0">
                <a:latin typeface="等线" panose="02010600030101010101" pitchFamily="2" charset="-122"/>
                <a:ea typeface="等线" panose="02010600030101010101" pitchFamily="2" charset="-122"/>
              </a:rPr>
              <a:t>。</a:t>
            </a:r>
            <a:endParaRPr lang="en-US" altLang="zh-CN" sz="2400" b="1" dirty="0" smtClean="0">
              <a:latin typeface="等线" panose="02010600030101010101" pitchFamily="2" charset="-122"/>
              <a:ea typeface="等线" panose="02010600030101010101" pitchFamily="2" charset="-122"/>
            </a:endParaRPr>
          </a:p>
          <a:p>
            <a:pPr>
              <a:lnSpc>
                <a:spcPct val="125000"/>
              </a:lnSpc>
            </a:pPr>
            <a:endParaRPr lang="en-US" altLang="zh-CN" sz="2400" b="1" dirty="0">
              <a:latin typeface="+mn-ea"/>
            </a:endParaRPr>
          </a:p>
        </p:txBody>
      </p:sp>
    </p:spTree>
    <p:extLst>
      <p:ext uri="{BB962C8B-B14F-4D97-AF65-F5344CB8AC3E}">
        <p14:creationId xmlns:p14="http://schemas.microsoft.com/office/powerpoint/2010/main" val="3597370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矩形 111">
            <a:extLst>
              <a:ext uri="{FF2B5EF4-FFF2-40B4-BE49-F238E27FC236}">
                <a16:creationId xmlns="" xmlns:a16="http://schemas.microsoft.com/office/drawing/2014/main" id="{C4F08229-393A-40A0-A163-AB58A84A5A51}"/>
              </a:ext>
            </a:extLst>
          </p:cNvPr>
          <p:cNvSpPr/>
          <p:nvPr/>
        </p:nvSpPr>
        <p:spPr>
          <a:xfrm>
            <a:off x="389615" y="169557"/>
            <a:ext cx="2335896" cy="400110"/>
          </a:xfrm>
          <a:prstGeom prst="rect">
            <a:avLst/>
          </a:prstGeom>
        </p:spPr>
        <p:txBody>
          <a:bodyPr wrap="none">
            <a:spAutoFit/>
          </a:bodyPr>
          <a:lstStyle/>
          <a:p>
            <a:r>
              <a:rPr lang="en-US" altLang="zh-CN" sz="2000" b="1" dirty="0">
                <a:solidFill>
                  <a:schemeClr val="accent1">
                    <a:lumMod val="50000"/>
                  </a:schemeClr>
                </a:solidFill>
                <a:latin typeface="Impact" panose="020B0806030902050204" pitchFamily="34" charset="0"/>
              </a:rPr>
              <a:t>04  </a:t>
            </a:r>
            <a:r>
              <a:rPr lang="zh-CN" altLang="en-US" sz="2000" b="1" dirty="0"/>
              <a:t>非线性与核技巧</a:t>
            </a:r>
          </a:p>
        </p:txBody>
      </p:sp>
      <p:sp>
        <p:nvSpPr>
          <p:cNvPr id="23" name="矩形 22">
            <a:extLst>
              <a:ext uri="{FF2B5EF4-FFF2-40B4-BE49-F238E27FC236}">
                <a16:creationId xmlns="" xmlns:a16="http://schemas.microsoft.com/office/drawing/2014/main" id="{3BAC39B3-450B-4ACC-BBC3-F432BA9C4223}"/>
              </a:ext>
            </a:extLst>
          </p:cNvPr>
          <p:cNvSpPr/>
          <p:nvPr/>
        </p:nvSpPr>
        <p:spPr>
          <a:xfrm>
            <a:off x="4174402" y="-12445663"/>
            <a:ext cx="4487126" cy="1015663"/>
          </a:xfrm>
          <a:prstGeom prst="rect">
            <a:avLst/>
          </a:prstGeom>
        </p:spPr>
        <p:txBody>
          <a:bodyPr wrap="none">
            <a:spAutoFit/>
          </a:bodyPr>
          <a:lstStyle/>
          <a:p>
            <a:pPr algn="ctr"/>
            <a:r>
              <a:rPr lang="en-US" altLang="zh-CN" sz="6000" b="1" dirty="0">
                <a:solidFill>
                  <a:schemeClr val="bg1"/>
                </a:solidFill>
                <a:latin typeface="Impact" panose="020B0806030902050204" pitchFamily="34" charset="0"/>
              </a:rPr>
              <a:t>04</a:t>
            </a:r>
            <a:r>
              <a:rPr lang="en-US" altLang="zh-CN" sz="6000" b="1" dirty="0">
                <a:solidFill>
                  <a:schemeClr val="bg1"/>
                </a:solidFill>
              </a:rPr>
              <a:t>  </a:t>
            </a:r>
            <a:r>
              <a:rPr lang="zh-CN" altLang="en-US" sz="6000" b="1" dirty="0">
                <a:solidFill>
                  <a:schemeClr val="bg1"/>
                </a:solidFill>
              </a:rPr>
              <a:t>应用领域</a:t>
            </a:r>
          </a:p>
        </p:txBody>
      </p:sp>
      <p:sp>
        <p:nvSpPr>
          <p:cNvPr id="6" name="文本框 5">
            <a:extLst>
              <a:ext uri="{FF2B5EF4-FFF2-40B4-BE49-F238E27FC236}">
                <a16:creationId xmlns="" xmlns:a16="http://schemas.microsoft.com/office/drawing/2014/main" id="{7D88554A-2152-4AD1-A73B-1136A1A9A0C3}"/>
              </a:ext>
            </a:extLst>
          </p:cNvPr>
          <p:cNvSpPr txBox="1"/>
          <p:nvPr/>
        </p:nvSpPr>
        <p:spPr>
          <a:xfrm>
            <a:off x="705574" y="996961"/>
            <a:ext cx="10746198" cy="4016484"/>
          </a:xfrm>
          <a:prstGeom prst="rect">
            <a:avLst/>
          </a:prstGeom>
          <a:noFill/>
        </p:spPr>
        <p:txBody>
          <a:bodyPr wrap="square" rtlCol="0">
            <a:spAutoFit/>
          </a:bodyPr>
          <a:lstStyle/>
          <a:p>
            <a:pPr>
              <a:lnSpc>
                <a:spcPct val="125000"/>
              </a:lnSpc>
            </a:pPr>
            <a:r>
              <a:rPr lang="zh-CN" altLang="en-US" sz="2400" b="1" dirty="0" smtClean="0"/>
              <a:t>一</a:t>
            </a:r>
            <a:r>
              <a:rPr lang="en-US" altLang="zh-CN" sz="2400" b="1" dirty="0"/>
              <a:t>.</a:t>
            </a:r>
            <a:r>
              <a:rPr lang="zh-CN" altLang="en-US" sz="2400" b="1" dirty="0" smtClean="0"/>
              <a:t>升</a:t>
            </a:r>
            <a:r>
              <a:rPr lang="zh-CN" altLang="en-US" sz="2400" b="1" dirty="0"/>
              <a:t>维操作</a:t>
            </a:r>
            <a:endParaRPr lang="en-US" altLang="zh-CN" sz="2400" b="1" dirty="0"/>
          </a:p>
          <a:p>
            <a:pPr marL="342900" indent="-342900">
              <a:lnSpc>
                <a:spcPct val="125000"/>
              </a:lnSpc>
              <a:buFont typeface="+mj-lt"/>
              <a:buAutoNum type="arabicPeriod"/>
            </a:pPr>
            <a:r>
              <a:rPr lang="zh-CN" altLang="en-US" sz="2400" b="1" dirty="0"/>
              <a:t>动机</a:t>
            </a:r>
            <a:endParaRPr lang="en-US" altLang="zh-CN" sz="2000" b="1" dirty="0"/>
          </a:p>
          <a:p>
            <a:pPr>
              <a:lnSpc>
                <a:spcPct val="125000"/>
              </a:lnSpc>
            </a:pP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数据集线性不可分，软间隔的支持向量机误分类点过多，无法取得很好效果的情况下，考虑</a:t>
            </a:r>
            <a:r>
              <a:rPr lang="zh-CN" altLang="en-US" sz="2000" dirty="0">
                <a:solidFill>
                  <a:srgbClr val="FF0000"/>
                </a:solidFill>
                <a:latin typeface="等线" panose="02010600030101010101" pitchFamily="2" charset="-122"/>
                <a:ea typeface="等线" panose="02010600030101010101" pitchFamily="2" charset="-122"/>
              </a:rPr>
              <a:t>提升维度</a:t>
            </a:r>
            <a:r>
              <a:rPr lang="zh-CN" altLang="en-US" sz="2000" dirty="0">
                <a:latin typeface="等线" panose="02010600030101010101" pitchFamily="2" charset="-122"/>
                <a:ea typeface="等线" panose="02010600030101010101" pitchFamily="2" charset="-122"/>
              </a:rPr>
              <a:t>来将非线性分类转化成线性分类。</a:t>
            </a:r>
            <a:endParaRPr lang="en-US" altLang="zh-CN" sz="2000" dirty="0">
              <a:latin typeface="等线" panose="02010600030101010101" pitchFamily="2" charset="-122"/>
              <a:ea typeface="等线" panose="02010600030101010101" pitchFamily="2" charset="-122"/>
            </a:endParaRPr>
          </a:p>
          <a:p>
            <a:pPr>
              <a:lnSpc>
                <a:spcPct val="125000"/>
              </a:lnSpc>
            </a:pPr>
            <a:r>
              <a:rPr lang="en-US" altLang="zh-CN" sz="2400" b="1" dirty="0">
                <a:latin typeface="+mn-ea"/>
              </a:rPr>
              <a:t>2. </a:t>
            </a:r>
            <a:r>
              <a:rPr lang="zh-CN" altLang="en-US" sz="2400" b="1" dirty="0">
                <a:latin typeface="+mn-ea"/>
              </a:rPr>
              <a:t>可行性</a:t>
            </a:r>
            <a:endParaRPr lang="en-US" altLang="zh-CN" sz="2400" b="1" dirty="0">
              <a:latin typeface="+mn-ea"/>
            </a:endParaRPr>
          </a:p>
          <a:p>
            <a:pPr>
              <a:lnSpc>
                <a:spcPct val="125000"/>
              </a:lnSpc>
            </a:pPr>
            <a:r>
              <a:rPr lang="en-US" altLang="zh-CN" sz="2400" dirty="0">
                <a:latin typeface="等线" panose="02010600030101010101" pitchFamily="2" charset="-122"/>
                <a:ea typeface="等线" panose="02010600030101010101" pitchFamily="2" charset="-122"/>
              </a:rPr>
              <a:t>    </a:t>
            </a:r>
            <a:r>
              <a:rPr lang="en-US" altLang="zh-CN" sz="2400" dirty="0" smtClean="0">
                <a:latin typeface="等线" panose="02010600030101010101" pitchFamily="2" charset="-122"/>
                <a:ea typeface="等线" panose="02010600030101010101" pitchFamily="2" charset="-122"/>
              </a:rPr>
              <a:t>Cover</a:t>
            </a:r>
            <a:r>
              <a:rPr lang="zh-CN" altLang="en-US" sz="2400" dirty="0" smtClean="0">
                <a:latin typeface="等线" panose="02010600030101010101" pitchFamily="2" charset="-122"/>
                <a:ea typeface="等线" panose="02010600030101010101" pitchFamily="2" charset="-122"/>
              </a:rPr>
              <a:t>定理</a:t>
            </a:r>
            <a:r>
              <a:rPr lang="zh-CN" altLang="en-US" sz="2400" dirty="0">
                <a:latin typeface="等线" panose="02010600030101010101" pitchFamily="2" charset="-122"/>
                <a:ea typeface="等线" panose="02010600030101010101" pitchFamily="2" charset="-122"/>
              </a:rPr>
              <a:t>：</a:t>
            </a:r>
            <a:r>
              <a:rPr lang="zh-CN" altLang="en-US" sz="2400" dirty="0" smtClean="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假设空间不是稠密分布的，将复杂的模式分类问题非线性地投射到高维空间将比投射到低维空间更可能将其变为线性可分的。”</a:t>
            </a:r>
            <a:endParaRPr lang="en-US" altLang="zh-CN" sz="2000" dirty="0">
              <a:latin typeface="等线" panose="02010600030101010101" pitchFamily="2" charset="-122"/>
              <a:ea typeface="等线" panose="02010600030101010101" pitchFamily="2" charset="-122"/>
            </a:endParaRPr>
          </a:p>
          <a:p>
            <a:pPr>
              <a:lnSpc>
                <a:spcPct val="125000"/>
              </a:lnSpc>
            </a:pPr>
            <a:r>
              <a:rPr lang="en-US" altLang="zh-CN" sz="2400" b="1" dirty="0">
                <a:latin typeface="+mn-ea"/>
              </a:rPr>
              <a:t>3.</a:t>
            </a:r>
            <a:r>
              <a:rPr lang="zh-CN" altLang="en-US" sz="2400" b="1" dirty="0">
                <a:latin typeface="+mn-ea"/>
              </a:rPr>
              <a:t> 操作过程</a:t>
            </a:r>
            <a:endParaRPr lang="en-US" altLang="zh-CN" sz="2400" b="1" dirty="0">
              <a:latin typeface="+mn-ea"/>
            </a:endParaRPr>
          </a:p>
          <a:p>
            <a:pPr>
              <a:lnSpc>
                <a:spcPct val="125000"/>
              </a:lnSpc>
            </a:pPr>
            <a:endParaRPr lang="en-US" altLang="zh-CN" sz="2400" b="1" dirty="0">
              <a:latin typeface="+mn-ea"/>
            </a:endParaRPr>
          </a:p>
        </p:txBody>
      </p:sp>
      <p:pic>
        <p:nvPicPr>
          <p:cNvPr id="2" name="图片 1"/>
          <p:cNvPicPr>
            <a:picLocks noChangeAspect="1"/>
          </p:cNvPicPr>
          <p:nvPr/>
        </p:nvPicPr>
        <p:blipFill>
          <a:blip r:embed="rId3"/>
          <a:stretch>
            <a:fillRect/>
          </a:stretch>
        </p:blipFill>
        <p:spPr>
          <a:xfrm>
            <a:off x="2725511" y="4013154"/>
            <a:ext cx="7074226" cy="2637271"/>
          </a:xfrm>
          <a:prstGeom prst="rect">
            <a:avLst/>
          </a:prstGeom>
        </p:spPr>
      </p:pic>
    </p:spTree>
    <p:extLst>
      <p:ext uri="{BB962C8B-B14F-4D97-AF65-F5344CB8AC3E}">
        <p14:creationId xmlns:p14="http://schemas.microsoft.com/office/powerpoint/2010/main" val="2580555227"/>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5</a:t>
            </a:fld>
            <a:endParaRPr lang="zh-CN" altLang="en-US"/>
          </a:p>
        </p:txBody>
      </p:sp>
      <mc:AlternateContent xmlns:mc="http://schemas.openxmlformats.org/markup-compatibility/2006" xmlns:a14="http://schemas.microsoft.com/office/drawing/2010/main">
        <mc:Choice Requires="a14">
          <p:sp>
            <p:nvSpPr>
              <p:cNvPr id="7" name="Rectangle 1"/>
              <p:cNvSpPr>
                <a:spLocks noChangeArrowheads="1"/>
              </p:cNvSpPr>
              <p:nvPr/>
            </p:nvSpPr>
            <p:spPr bwMode="auto">
              <a:xfrm>
                <a:off x="389615" y="1038872"/>
                <a:ext cx="11628214" cy="332398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kumimoji="0" lang="zh-CN" altLang="en-US"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上图中</a:t>
                </a:r>
                <a:r>
                  <a:rPr lang="zh-CN" altLang="zh-CN" sz="2000" dirty="0" smtClean="0">
                    <a:latin typeface="等线" panose="02010600030101010101" pitchFamily="2" charset="-122"/>
                    <a:ea typeface="等线" panose="02010600030101010101" pitchFamily="2" charset="-122"/>
                  </a:rPr>
                  <a:t>特征</a:t>
                </a:r>
                <a:r>
                  <a:rPr lang="zh-CN" altLang="zh-CN" sz="2000" dirty="0">
                    <a:latin typeface="等线" panose="02010600030101010101" pitchFamily="2" charset="-122"/>
                    <a:ea typeface="等线" panose="02010600030101010101" pitchFamily="2" charset="-122"/>
                  </a:rPr>
                  <a:t>空间只有两</a:t>
                </a:r>
                <a:r>
                  <a:rPr lang="zh-CN" altLang="zh-CN" sz="2000" dirty="0" smtClean="0">
                    <a:latin typeface="等线" panose="02010600030101010101" pitchFamily="2" charset="-122"/>
                    <a:ea typeface="等线" panose="02010600030101010101" pitchFamily="2" charset="-122"/>
                  </a:rPr>
                  <a:t>维</a:t>
                </a:r>
                <a:r>
                  <a:rPr lang="zh-CN" altLang="en-US" sz="2000" dirty="0">
                    <a:latin typeface="等线" panose="02010600030101010101" pitchFamily="2" charset="-122"/>
                    <a:ea typeface="等线" panose="02010600030101010101" pitchFamily="2" charset="-122"/>
                  </a:rPr>
                  <a:t>。</a:t>
                </a:r>
                <a:r>
                  <a:rPr kumimoji="0" 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我们设定横坐标为</a:t>
                </a:r>
                <a14:m>
                  <m:oMath xmlns:m="http://schemas.openxmlformats.org/officeDocument/2006/math">
                    <m:sSub>
                      <m:sSubPr>
                        <m:ctrlPr>
                          <a:rPr kumimoji="0" lang="en-US" altLang="zh-CN" sz="2000" b="0" i="1" u="none" strike="noStrike" cap="none" normalizeH="0" baseline="0" dirty="0" smtClean="0">
                            <a:ln>
                              <a:noFill/>
                            </a:ln>
                            <a:solidFill>
                              <a:schemeClr val="tx1"/>
                            </a:solidFill>
                            <a:effectLst/>
                            <a:latin typeface="Cambria Math" panose="02040503050406030204" pitchFamily="18" charset="0"/>
                          </a:rPr>
                        </m:ctrlPr>
                      </m:sSubPr>
                      <m:e>
                        <m:r>
                          <a:rPr lang="en-US" altLang="zh-CN" sz="2000" i="1" dirty="0">
                            <a:latin typeface="Cambria Math" panose="02040503050406030204" pitchFamily="18" charset="0"/>
                          </a:rPr>
                          <m:t>𝑥</m:t>
                        </m:r>
                      </m:e>
                      <m:sub>
                        <m:r>
                          <a:rPr kumimoji="0" lang="en-US" altLang="zh-CN" sz="2000" b="0" i="1" u="none" strike="noStrike" cap="none" normalizeH="0" baseline="0" dirty="0" smtClean="0">
                            <a:ln>
                              <a:noFill/>
                            </a:ln>
                            <a:solidFill>
                              <a:schemeClr val="tx1"/>
                            </a:solidFill>
                            <a:effectLst/>
                            <a:latin typeface="Cambria Math" panose="02040503050406030204" pitchFamily="18" charset="0"/>
                          </a:rPr>
                          <m:t>1</m:t>
                        </m:r>
                      </m:sub>
                    </m:sSub>
                  </m:oMath>
                </a14:m>
                <a:r>
                  <a:rPr kumimoji="0" lang="zh-CN"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a:t>
                </a:r>
                <a:r>
                  <a:rPr kumimoji="0" 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纵坐标为</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𝑥</m:t>
                        </m:r>
                      </m:e>
                      <m:sub>
                        <m:r>
                          <a:rPr lang="en-US" altLang="zh-CN" sz="2000" b="0" i="1" dirty="0" smtClean="0">
                            <a:latin typeface="Cambria Math" panose="02040503050406030204" pitchFamily="18" charset="0"/>
                          </a:rPr>
                          <m:t>2</m:t>
                        </m:r>
                      </m:sub>
                    </m:sSub>
                  </m:oMath>
                </a14:m>
                <a:r>
                  <a:rPr kumimoji="0" 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，那我们可以得到这条分隔线的函数为：</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endParaRPr kumimoji="0" lang="en-US"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这里的</a:t>
                </a:r>
                <a14:m>
                  <m:oMath xmlns:m="http://schemas.openxmlformats.org/officeDocument/2006/math">
                    <m:r>
                      <a:rPr kumimoji="0" lang="en-US" altLang="zh-CN" sz="2000" b="0" i="1" u="none" strike="noStrike" cap="none" normalizeH="0" baseline="0" dirty="0" smtClean="0">
                        <a:ln>
                          <a:noFill/>
                        </a:ln>
                        <a:solidFill>
                          <a:schemeClr val="tx1"/>
                        </a:solidFill>
                        <a:effectLst/>
                        <a:latin typeface="Cambria Math" panose="02040503050406030204" pitchFamily="18" charset="0"/>
                      </a:rPr>
                      <m:t>𝑎</m:t>
                    </m:r>
                  </m:oMath>
                </a14:m>
                <a:r>
                  <a:rPr kumimoji="0" 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为系数。那我们现在可以令 </a:t>
                </a:r>
                <a:r>
                  <a:rPr kumimoji="0" lang="en-US"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r>
                  <a:rPr kumimoji="0" 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并且由</a:t>
                </a:r>
                <a:r>
                  <a:rPr kumimoji="0" lang="en-US"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Z</a:t>
                </a:r>
                <a:r>
                  <a:rPr kumimoji="0" 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构建新的坐标系的坐标轴</a:t>
                </a:r>
                <a:r>
                  <a:rPr kumimoji="0" lang="zh-CN"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a:t>
                </a:r>
                <a:r>
                  <a:rPr kumimoji="0" 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那我们得到一个五维的映射空间。在这新的五维空间中，我们可以看出这个椭圆形分隔线函数为：</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这是一个分割超平面的方程，是一个线性方程。那么我们便通过这一次由</a:t>
                </a:r>
                <a:r>
                  <a:rPr kumimoji="0" lang="en-US"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x</a:t>
                </a:r>
                <a:r>
                  <a:rPr kumimoji="0" 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到</a:t>
                </a:r>
                <a:r>
                  <a:rPr kumimoji="0" lang="en-US" alt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z</a:t>
                </a:r>
                <a:r>
                  <a:rPr kumimoji="0" lang="zh-CN" sz="20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的映射，成功使用升维的办法将非线性分类问题转化成线性分类问题。</a:t>
                </a:r>
              </a:p>
            </p:txBody>
          </p:sp>
        </mc:Choice>
        <mc:Fallback xmlns="">
          <p:sp>
            <p:nvSpPr>
              <p:cNvPr id="7" name="Rectangle 1"/>
              <p:cNvSpPr>
                <a:spLocks noRot="1" noChangeAspect="1" noMove="1" noResize="1" noEditPoints="1" noAdjustHandles="1" noChangeArrowheads="1" noChangeShapeType="1" noTextEdit="1"/>
              </p:cNvSpPr>
              <p:nvPr/>
            </p:nvSpPr>
            <p:spPr bwMode="auto">
              <a:xfrm>
                <a:off x="389615" y="1038872"/>
                <a:ext cx="11628214" cy="3323987"/>
              </a:xfrm>
              <a:prstGeom prst="rect">
                <a:avLst/>
              </a:prstGeom>
              <a:blipFill rotWithShape="0">
                <a:blip r:embed="rId4"/>
                <a:stretch>
                  <a:fillRect l="-577" r="-367" b="-128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8" name="AutoShape 2" descr="x_1"/>
          <p:cNvSpPr>
            <a:spLocks noChangeAspect="1" noChangeArrowheads="1"/>
          </p:cNvSpPr>
          <p:nvPr/>
        </p:nvSpPr>
        <p:spPr bwMode="auto">
          <a:xfrm>
            <a:off x="1984375" y="-13176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3" descr="x_2"/>
          <p:cNvSpPr>
            <a:spLocks noChangeAspect="1" noChangeArrowheads="1"/>
          </p:cNvSpPr>
          <p:nvPr/>
        </p:nvSpPr>
        <p:spPr bwMode="auto">
          <a:xfrm>
            <a:off x="3092450" y="-13176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4" descr="f(x_1,x_2)=a_1x_1+a_2x_2+a_3x_1^2+a_4x_2^2+a_5x_1x_2+a_6"/>
          <p:cNvSpPr>
            <a:spLocks noChangeAspect="1" noChangeArrowheads="1"/>
          </p:cNvSpPr>
          <p:nvPr/>
        </p:nvSpPr>
        <p:spPr bwMode="auto">
          <a:xfrm>
            <a:off x="155575" y="-10287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5" descr="a"/>
          <p:cNvSpPr>
            <a:spLocks noChangeAspect="1" noChangeArrowheads="1"/>
          </p:cNvSpPr>
          <p:nvPr/>
        </p:nvSpPr>
        <p:spPr bwMode="auto">
          <a:xfrm>
            <a:off x="841375" y="-7397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6" descr="Z=[x_1,x_2,x_1^2,x_2^2,x_1x_2]"/>
          <p:cNvSpPr>
            <a:spLocks noChangeAspect="1" noChangeArrowheads="1"/>
          </p:cNvSpPr>
          <p:nvPr/>
        </p:nvSpPr>
        <p:spPr bwMode="auto">
          <a:xfrm>
            <a:off x="5095875" y="-7397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7" descr="Z"/>
          <p:cNvSpPr>
            <a:spLocks noChangeAspect="1" noChangeArrowheads="1"/>
          </p:cNvSpPr>
          <p:nvPr/>
        </p:nvSpPr>
        <p:spPr bwMode="auto">
          <a:xfrm>
            <a:off x="6149975" y="-7397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8" descr="(x_1,x_2)"/>
          <p:cNvSpPr>
            <a:spLocks noChangeAspect="1" noChangeArrowheads="1"/>
          </p:cNvSpPr>
          <p:nvPr/>
        </p:nvSpPr>
        <p:spPr bwMode="auto">
          <a:xfrm>
            <a:off x="14811375" y="-7397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9" descr="f(z_1,z_2,z_3,z_4,z_5)=a_1z_1+a_2z_2+a_3z_3+a_4z_4+a_5z_5+a_6"/>
          <p:cNvSpPr>
            <a:spLocks noChangeAspect="1" noChangeArrowheads="1"/>
          </p:cNvSpPr>
          <p:nvPr/>
        </p:nvSpPr>
        <p:spPr bwMode="auto">
          <a:xfrm>
            <a:off x="155575" y="-1762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10" descr="x"/>
          <p:cNvSpPr>
            <a:spLocks noChangeAspect="1" noChangeArrowheads="1"/>
          </p:cNvSpPr>
          <p:nvPr/>
        </p:nvSpPr>
        <p:spPr bwMode="auto">
          <a:xfrm>
            <a:off x="8842375" y="1127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11" descr="z"/>
          <p:cNvSpPr>
            <a:spLocks noChangeAspect="1" noChangeArrowheads="1"/>
          </p:cNvSpPr>
          <p:nvPr/>
        </p:nvSpPr>
        <p:spPr bwMode="auto">
          <a:xfrm>
            <a:off x="9210675" y="1127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矩形 17">
            <a:extLst>
              <a:ext uri="{FF2B5EF4-FFF2-40B4-BE49-F238E27FC236}">
                <a16:creationId xmlns="" xmlns:a16="http://schemas.microsoft.com/office/drawing/2014/main" id="{C4F08229-393A-40A0-A163-AB58A84A5A51}"/>
              </a:ext>
            </a:extLst>
          </p:cNvPr>
          <p:cNvSpPr/>
          <p:nvPr/>
        </p:nvSpPr>
        <p:spPr>
          <a:xfrm>
            <a:off x="389615" y="169557"/>
            <a:ext cx="2335896" cy="400110"/>
          </a:xfrm>
          <a:prstGeom prst="rect">
            <a:avLst/>
          </a:prstGeom>
        </p:spPr>
        <p:txBody>
          <a:bodyPr wrap="none">
            <a:spAutoFit/>
          </a:bodyPr>
          <a:lstStyle/>
          <a:p>
            <a:r>
              <a:rPr lang="en-US" altLang="zh-CN" sz="2000" b="1" dirty="0">
                <a:solidFill>
                  <a:schemeClr val="accent1">
                    <a:lumMod val="50000"/>
                  </a:schemeClr>
                </a:solidFill>
                <a:latin typeface="Impact" panose="020B0806030902050204" pitchFamily="34" charset="0"/>
              </a:rPr>
              <a:t>04  </a:t>
            </a:r>
            <a:r>
              <a:rPr lang="zh-CN" altLang="en-US" sz="2000" b="1" dirty="0"/>
              <a:t>非线性与核技巧</a:t>
            </a:r>
          </a:p>
        </p:txBody>
      </p:sp>
      <p:graphicFrame>
        <p:nvGraphicFramePr>
          <p:cNvPr id="2" name="对象 1"/>
          <p:cNvGraphicFramePr>
            <a:graphicFrameLocks noChangeAspect="1"/>
          </p:cNvGraphicFramePr>
          <p:nvPr>
            <p:extLst>
              <p:ext uri="{D42A27DB-BD31-4B8C-83A1-F6EECF244321}">
                <p14:modId xmlns:p14="http://schemas.microsoft.com/office/powerpoint/2010/main" val="89168160"/>
              </p:ext>
            </p:extLst>
          </p:nvPr>
        </p:nvGraphicFramePr>
        <p:xfrm>
          <a:off x="1686832" y="1443797"/>
          <a:ext cx="7720123" cy="646135"/>
        </p:xfrm>
        <a:graphic>
          <a:graphicData uri="http://schemas.openxmlformats.org/presentationml/2006/ole">
            <mc:AlternateContent xmlns:mc="http://schemas.openxmlformats.org/markup-compatibility/2006">
              <mc:Choice xmlns:v="urn:schemas-microsoft-com:vml" Requires="v">
                <p:oleObj spid="_x0000_s1053" name="Equation" r:id="rId5" imgW="3187440" imgH="266400" progId="Equation.DSMT4">
                  <p:embed/>
                </p:oleObj>
              </mc:Choice>
              <mc:Fallback>
                <p:oleObj name="Equation" r:id="rId5" imgW="3187440" imgH="266400" progId="Equation.DSMT4">
                  <p:embed/>
                  <p:pic>
                    <p:nvPicPr>
                      <p:cNvPr id="0" name=""/>
                      <p:cNvPicPr/>
                      <p:nvPr/>
                    </p:nvPicPr>
                    <p:blipFill>
                      <a:blip r:embed="rId6"/>
                      <a:stretch>
                        <a:fillRect/>
                      </a:stretch>
                    </p:blipFill>
                    <p:spPr>
                      <a:xfrm>
                        <a:off x="1686832" y="1443797"/>
                        <a:ext cx="7720123" cy="64613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652698416"/>
              </p:ext>
            </p:extLst>
          </p:nvPr>
        </p:nvGraphicFramePr>
        <p:xfrm>
          <a:off x="4521485" y="1976203"/>
          <a:ext cx="3256980" cy="557501"/>
        </p:xfrm>
        <a:graphic>
          <a:graphicData uri="http://schemas.openxmlformats.org/presentationml/2006/ole">
            <mc:AlternateContent xmlns:mc="http://schemas.openxmlformats.org/markup-compatibility/2006">
              <mc:Choice xmlns:v="urn:schemas-microsoft-com:vml" Requires="v">
                <p:oleObj spid="_x0000_s1054" name="Equation" r:id="rId7" imgW="1409400" imgH="241200" progId="Equation.DSMT4">
                  <p:embed/>
                </p:oleObj>
              </mc:Choice>
              <mc:Fallback>
                <p:oleObj name="Equation" r:id="rId7" imgW="1409400" imgH="241200" progId="Equation.DSMT4">
                  <p:embed/>
                  <p:pic>
                    <p:nvPicPr>
                      <p:cNvPr id="0" name=""/>
                      <p:cNvPicPr/>
                      <p:nvPr/>
                    </p:nvPicPr>
                    <p:blipFill>
                      <a:blip r:embed="rId8"/>
                      <a:stretch>
                        <a:fillRect/>
                      </a:stretch>
                    </p:blipFill>
                    <p:spPr>
                      <a:xfrm>
                        <a:off x="4521485" y="1976203"/>
                        <a:ext cx="3256980" cy="557501"/>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1718979023"/>
              </p:ext>
            </p:extLst>
          </p:nvPr>
        </p:nvGraphicFramePr>
        <p:xfrm>
          <a:off x="1616981" y="2930092"/>
          <a:ext cx="8079468" cy="592606"/>
        </p:xfrm>
        <a:graphic>
          <a:graphicData uri="http://schemas.openxmlformats.org/presentationml/2006/ole">
            <mc:AlternateContent xmlns:mc="http://schemas.openxmlformats.org/markup-compatibility/2006">
              <mc:Choice xmlns:v="urn:schemas-microsoft-com:vml" Requires="v">
                <p:oleObj spid="_x0000_s1055" name="Equation" r:id="rId9" imgW="3454200" imgH="253800" progId="Equation.DSMT4">
                  <p:embed/>
                </p:oleObj>
              </mc:Choice>
              <mc:Fallback>
                <p:oleObj name="Equation" r:id="rId9" imgW="3454200" imgH="253800" progId="Equation.DSMT4">
                  <p:embed/>
                  <p:pic>
                    <p:nvPicPr>
                      <p:cNvPr id="0" name=""/>
                      <p:cNvPicPr/>
                      <p:nvPr/>
                    </p:nvPicPr>
                    <p:blipFill>
                      <a:blip r:embed="rId10"/>
                      <a:stretch>
                        <a:fillRect/>
                      </a:stretch>
                    </p:blipFill>
                    <p:spPr>
                      <a:xfrm>
                        <a:off x="1616981" y="2930092"/>
                        <a:ext cx="8079468" cy="592606"/>
                      </a:xfrm>
                      <a:prstGeom prst="rect">
                        <a:avLst/>
                      </a:prstGeom>
                    </p:spPr>
                  </p:pic>
                </p:oleObj>
              </mc:Fallback>
            </mc:AlternateContent>
          </a:graphicData>
        </a:graphic>
      </p:graphicFrame>
      <p:pic>
        <p:nvPicPr>
          <p:cNvPr id="5" name="图片 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632251" y="4012078"/>
            <a:ext cx="3549408" cy="2845922"/>
          </a:xfrm>
          <a:prstGeom prst="rect">
            <a:avLst/>
          </a:prstGeom>
        </p:spPr>
      </p:pic>
      <p:sp>
        <p:nvSpPr>
          <p:cNvPr id="6" name="矩形 5"/>
          <p:cNvSpPr/>
          <p:nvPr/>
        </p:nvSpPr>
        <p:spPr>
          <a:xfrm>
            <a:off x="841375" y="4858453"/>
            <a:ext cx="6096000" cy="830997"/>
          </a:xfrm>
          <a:prstGeom prst="rect">
            <a:avLst/>
          </a:prstGeom>
        </p:spPr>
        <p:txBody>
          <a:bodyPr>
            <a:spAutoFit/>
          </a:bodyPr>
          <a:lstStyle/>
          <a:p>
            <a:r>
              <a:rPr lang="zh-CN" altLang="en-US" sz="2400" b="1" dirty="0">
                <a:solidFill>
                  <a:srgbClr val="333333"/>
                </a:solidFill>
                <a:latin typeface="-apple-system"/>
              </a:rPr>
              <a:t>升维其实是一种解决办法，但是我们很容易发现其致命缺点</a:t>
            </a:r>
            <a:r>
              <a:rPr lang="en-US" altLang="zh-CN" sz="2400" b="1" dirty="0">
                <a:solidFill>
                  <a:srgbClr val="333333"/>
                </a:solidFill>
                <a:latin typeface="-apple-system"/>
              </a:rPr>
              <a:t>——</a:t>
            </a:r>
            <a:r>
              <a:rPr lang="zh-CN" altLang="en-US" sz="2400" b="1" dirty="0">
                <a:solidFill>
                  <a:srgbClr val="333333"/>
                </a:solidFill>
                <a:latin typeface="-apple-system"/>
              </a:rPr>
              <a:t>维度灾难。</a:t>
            </a:r>
            <a:endParaRPr lang="zh-CN" altLang="en-US" sz="2400" b="1" dirty="0"/>
          </a:p>
        </p:txBody>
      </p:sp>
    </p:spTree>
    <p:extLst>
      <p:ext uri="{BB962C8B-B14F-4D97-AF65-F5344CB8AC3E}">
        <p14:creationId xmlns:p14="http://schemas.microsoft.com/office/powerpoint/2010/main" val="295211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5" name="矩形 4">
            <a:extLst>
              <a:ext uri="{FF2B5EF4-FFF2-40B4-BE49-F238E27FC236}">
                <a16:creationId xmlns="" xmlns:a16="http://schemas.microsoft.com/office/drawing/2014/main" id="{C4F08229-393A-40A0-A163-AB58A84A5A51}"/>
              </a:ext>
            </a:extLst>
          </p:cNvPr>
          <p:cNvSpPr/>
          <p:nvPr/>
        </p:nvSpPr>
        <p:spPr>
          <a:xfrm>
            <a:off x="389615" y="169557"/>
            <a:ext cx="2335896" cy="400110"/>
          </a:xfrm>
          <a:prstGeom prst="rect">
            <a:avLst/>
          </a:prstGeom>
        </p:spPr>
        <p:txBody>
          <a:bodyPr wrap="none">
            <a:spAutoFit/>
          </a:bodyPr>
          <a:lstStyle/>
          <a:p>
            <a:r>
              <a:rPr lang="en-US" altLang="zh-CN" sz="2000" b="1" dirty="0">
                <a:solidFill>
                  <a:schemeClr val="accent1">
                    <a:lumMod val="50000"/>
                  </a:schemeClr>
                </a:solidFill>
                <a:latin typeface="Impact" panose="020B0806030902050204" pitchFamily="34" charset="0"/>
              </a:rPr>
              <a:t>04  </a:t>
            </a:r>
            <a:r>
              <a:rPr lang="zh-CN" altLang="en-US" sz="2000" b="1" dirty="0"/>
              <a:t>非线性与核技巧</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 xmlns:a16="http://schemas.microsoft.com/office/drawing/2014/main" id="{7D88554A-2152-4AD1-A73B-1136A1A9A0C3}"/>
                  </a:ext>
                </a:extLst>
              </p:cNvPr>
              <p:cNvSpPr txBox="1"/>
              <p:nvPr/>
            </p:nvSpPr>
            <p:spPr>
              <a:xfrm>
                <a:off x="502374" y="735704"/>
                <a:ext cx="10746198" cy="3785652"/>
              </a:xfrm>
              <a:prstGeom prst="rect">
                <a:avLst/>
              </a:prstGeom>
              <a:noFill/>
            </p:spPr>
            <p:txBody>
              <a:bodyPr wrap="square" rtlCol="0">
                <a:spAutoFit/>
              </a:bodyPr>
              <a:lstStyle/>
              <a:p>
                <a:pPr>
                  <a:lnSpc>
                    <a:spcPct val="125000"/>
                  </a:lnSpc>
                </a:pPr>
                <a:r>
                  <a:rPr lang="zh-CN" altLang="en-US" sz="2400" b="1" dirty="0" smtClean="0"/>
                  <a:t>二</a:t>
                </a:r>
                <a:r>
                  <a:rPr lang="en-US" altLang="zh-CN" sz="2400" b="1" dirty="0" smtClean="0"/>
                  <a:t>.</a:t>
                </a:r>
                <a:r>
                  <a:rPr lang="zh-CN" altLang="en-US" sz="2400" b="1" dirty="0" smtClean="0"/>
                  <a:t>核技巧（</a:t>
                </a:r>
                <a:r>
                  <a:rPr lang="en-US" altLang="zh-CN" sz="2400" b="1" dirty="0" smtClean="0"/>
                  <a:t>Kernel Trick</a:t>
                </a:r>
                <a:r>
                  <a:rPr lang="zh-CN" altLang="en-US" sz="2400" b="1" dirty="0" smtClean="0"/>
                  <a:t>）</a:t>
                </a:r>
                <a:endParaRPr lang="en-US" altLang="zh-CN" sz="2400" b="1" dirty="0" smtClean="0"/>
              </a:p>
              <a:p>
                <a:pPr>
                  <a:lnSpc>
                    <a:spcPct val="125000"/>
                  </a:lnSpc>
                </a:pPr>
                <a:r>
                  <a:rPr lang="zh-CN" altLang="en-US" sz="2400" b="1" dirty="0" smtClean="0"/>
                  <a:t>我们将定义成核函数</a:t>
                </a:r>
                <a14:m>
                  <m:oMath xmlns:m="http://schemas.openxmlformats.org/officeDocument/2006/math">
                    <m:r>
                      <a:rPr lang="en-US" altLang="zh-CN" sz="2400" b="1" i="1" smtClean="0">
                        <a:latin typeface="Cambria Math" panose="02040503050406030204" pitchFamily="18" charset="0"/>
                      </a:rPr>
                      <m:t>𝑲</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𝒛</m:t>
                    </m:r>
                    <m:r>
                      <a:rPr lang="en-US" altLang="zh-CN" sz="2400" b="1" i="1" smtClean="0">
                        <a:latin typeface="Cambria Math" panose="02040503050406030204" pitchFamily="18" charset="0"/>
                      </a:rPr>
                      <m:t>)</m:t>
                    </m:r>
                  </m:oMath>
                </a14:m>
                <a:r>
                  <a:rPr lang="en-US" altLang="zh-CN" sz="2400" b="1" dirty="0" smtClean="0"/>
                  <a:t>=</a:t>
                </a:r>
                <a:r>
                  <a:rPr lang="el-GR" altLang="zh-CN" sz="2400" b="1" dirty="0"/>
                  <a:t> </a:t>
                </a:r>
                <a14:m>
                  <m:oMath xmlns:m="http://schemas.openxmlformats.org/officeDocument/2006/math">
                    <m:r>
                      <m:rPr>
                        <m:sty m:val="p"/>
                      </m:rPr>
                      <a:rPr lang="el-GR" altLang="zh-CN" sz="2400" b="1" i="1">
                        <a:latin typeface="Cambria Math" panose="02040503050406030204" pitchFamily="18" charset="0"/>
                      </a:rPr>
                      <m:t>Φ</m:t>
                    </m:r>
                    <m:d>
                      <m:dPr>
                        <m:ctrlPr>
                          <a:rPr lang="en-US" altLang="zh-CN" sz="2400" b="1" i="1">
                            <a:latin typeface="Cambria Math" panose="02040503050406030204" pitchFamily="18" charset="0"/>
                          </a:rPr>
                        </m:ctrlPr>
                      </m:dPr>
                      <m:e>
                        <m:r>
                          <a:rPr lang="en-US" altLang="zh-CN" sz="2400" b="1" i="1">
                            <a:latin typeface="Cambria Math" panose="02040503050406030204" pitchFamily="18" charset="0"/>
                          </a:rPr>
                          <m:t>𝒙</m:t>
                        </m:r>
                      </m:e>
                    </m:d>
                    <m:r>
                      <a:rPr lang="en-US" altLang="zh-CN" sz="2400" b="1" i="1" smtClean="0">
                        <a:latin typeface="Cambria Math" panose="02040503050406030204" pitchFamily="18" charset="0"/>
                      </a:rPr>
                      <m:t>·</m:t>
                    </m:r>
                    <m:r>
                      <m:rPr>
                        <m:sty m:val="p"/>
                      </m:rPr>
                      <a:rPr lang="el-GR" altLang="zh-CN" sz="2400" b="1" i="1">
                        <a:latin typeface="Cambria Math" panose="02040503050406030204" pitchFamily="18" charset="0"/>
                      </a:rPr>
                      <m:t>Φ</m:t>
                    </m:r>
                    <m:d>
                      <m:dPr>
                        <m:ctrlPr>
                          <a:rPr lang="en-US" altLang="zh-CN" sz="2400" b="1" i="1">
                            <a:latin typeface="Cambria Math" panose="02040503050406030204" pitchFamily="18" charset="0"/>
                          </a:rPr>
                        </m:ctrlPr>
                      </m:dPr>
                      <m:e>
                        <m:r>
                          <m:rPr>
                            <m:sty m:val="p"/>
                          </m:rPr>
                          <a:rPr lang="en-US" altLang="zh-CN" sz="2400" b="1" i="1">
                            <a:latin typeface="Cambria Math" panose="02040503050406030204" pitchFamily="18" charset="0"/>
                          </a:rPr>
                          <m:t>z</m:t>
                        </m:r>
                      </m:e>
                    </m:d>
                  </m:oMath>
                </a14:m>
                <a:r>
                  <a:rPr lang="el-GR" altLang="zh-CN" sz="2400" b="1" dirty="0" smtClean="0"/>
                  <a:t> </a:t>
                </a:r>
                <a:r>
                  <a:rPr lang="zh-CN" altLang="en-US" sz="2400" b="1" dirty="0" smtClean="0"/>
                  <a:t>，定义为</a:t>
                </a:r>
                <a14:m>
                  <m:oMath xmlns:m="http://schemas.openxmlformats.org/officeDocument/2006/math">
                    <m:r>
                      <m:rPr>
                        <m:sty m:val="p"/>
                      </m:rPr>
                      <a:rPr lang="el-GR" altLang="zh-CN" sz="2400" b="1" i="1" smtClean="0">
                        <a:latin typeface="Cambria Math" panose="02040503050406030204" pitchFamily="18" charset="0"/>
                      </a:rPr>
                      <m:t>Φ</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oMath>
                </a14:m>
                <a:r>
                  <a:rPr lang="zh-CN" altLang="en-US" sz="2400" b="1" dirty="0" smtClean="0"/>
                  <a:t>映射函数。</a:t>
                </a:r>
                <a:endParaRPr lang="en-US" altLang="zh-CN" sz="2400" b="1" dirty="0" smtClean="0"/>
              </a:p>
              <a:p>
                <a:pPr>
                  <a:lnSpc>
                    <a:spcPct val="125000"/>
                  </a:lnSpc>
                </a:pPr>
                <a:r>
                  <a:rPr lang="zh-CN" altLang="en-US" sz="2400" b="1" dirty="0"/>
                  <a:t>核技巧</a:t>
                </a:r>
                <a:r>
                  <a:rPr lang="zh-CN" altLang="en-US" sz="2400" dirty="0">
                    <a:latin typeface="等线" panose="02010600030101010101" pitchFamily="2" charset="-122"/>
                    <a:ea typeface="等线" panose="02010600030101010101" pitchFamily="2" charset="-122"/>
                  </a:rPr>
                  <a:t>的思想是：</a:t>
                </a:r>
                <a:r>
                  <a:rPr lang="zh-CN" altLang="en-US" sz="2400" dirty="0" smtClean="0">
                    <a:latin typeface="等线" panose="02010600030101010101" pitchFamily="2" charset="-122"/>
                    <a:ea typeface="等线" panose="02010600030101010101" pitchFamily="2" charset="-122"/>
                  </a:rPr>
                  <a:t>在</a:t>
                </a:r>
                <a:r>
                  <a:rPr lang="zh-CN" altLang="en-US" sz="2400" dirty="0">
                    <a:latin typeface="等线" panose="02010600030101010101" pitchFamily="2" charset="-122"/>
                    <a:ea typeface="等线" panose="02010600030101010101" pitchFamily="2" charset="-122"/>
                  </a:rPr>
                  <a:t>学习和预测中只</a:t>
                </a:r>
                <a:r>
                  <a:rPr lang="zh-CN" altLang="en-US" sz="2400" dirty="0" smtClean="0">
                    <a:latin typeface="等线" panose="02010600030101010101" pitchFamily="2" charset="-122"/>
                    <a:ea typeface="等线" panose="02010600030101010101" pitchFamily="2" charset="-122"/>
                  </a:rPr>
                  <a:t>使用</a:t>
                </a:r>
                <a14:m>
                  <m:oMath xmlns:m="http://schemas.openxmlformats.org/officeDocument/2006/math">
                    <m:r>
                      <a:rPr lang="en-US" altLang="zh-CN" sz="2400" b="1" i="1">
                        <a:latin typeface="Cambria Math" panose="02040503050406030204" pitchFamily="18" charset="0"/>
                      </a:rPr>
                      <m:t>𝑲</m:t>
                    </m:r>
                    <m:r>
                      <a:rPr lang="en-US" altLang="zh-CN" sz="2400" b="1" i="1">
                        <a:latin typeface="Cambria Math" panose="02040503050406030204" pitchFamily="18" charset="0"/>
                      </a:rPr>
                      <m:t>(</m:t>
                    </m:r>
                    <m:r>
                      <a:rPr lang="en-US" altLang="zh-CN" sz="2400" b="1" i="1">
                        <a:latin typeface="Cambria Math" panose="02040503050406030204" pitchFamily="18" charset="0"/>
                      </a:rPr>
                      <m:t>𝒙</m:t>
                    </m:r>
                    <m:r>
                      <a:rPr lang="en-US" altLang="zh-CN" sz="2400" b="1" i="1">
                        <a:latin typeface="Cambria Math" panose="02040503050406030204" pitchFamily="18" charset="0"/>
                      </a:rPr>
                      <m:t>,</m:t>
                    </m:r>
                    <m:r>
                      <a:rPr lang="en-US" altLang="zh-CN" sz="2400" b="1" i="1">
                        <a:latin typeface="Cambria Math" panose="02040503050406030204" pitchFamily="18" charset="0"/>
                      </a:rPr>
                      <m:t>𝒛</m:t>
                    </m:r>
                    <m:r>
                      <a:rPr lang="en-US" altLang="zh-CN" sz="2400" b="1" i="1">
                        <a:latin typeface="Cambria Math" panose="02040503050406030204" pitchFamily="18" charset="0"/>
                      </a:rPr>
                      <m:t>) </m:t>
                    </m:r>
                  </m:oMath>
                </a14:m>
                <a:r>
                  <a:rPr lang="zh-CN" altLang="en-US" sz="2400" dirty="0" smtClean="0">
                    <a:latin typeface="等线" panose="02010600030101010101" pitchFamily="2" charset="-122"/>
                    <a:ea typeface="等线" panose="02010600030101010101" pitchFamily="2" charset="-122"/>
                  </a:rPr>
                  <a:t>，</a:t>
                </a:r>
                <a:r>
                  <a:rPr lang="zh-CN" altLang="en-US" sz="2400" dirty="0">
                    <a:latin typeface="等线" panose="02010600030101010101" pitchFamily="2" charset="-122"/>
                    <a:ea typeface="等线" panose="02010600030101010101" pitchFamily="2" charset="-122"/>
                  </a:rPr>
                  <a:t>而并不使用或者显式</a:t>
                </a:r>
                <a:r>
                  <a:rPr lang="zh-CN" altLang="en-US" sz="2400" dirty="0" smtClean="0">
                    <a:latin typeface="等线" panose="02010600030101010101" pitchFamily="2" charset="-122"/>
                    <a:ea typeface="等线" panose="02010600030101010101" pitchFamily="2" charset="-122"/>
                  </a:rPr>
                  <a:t>计算</a:t>
                </a:r>
                <a14:m>
                  <m:oMath xmlns:m="http://schemas.openxmlformats.org/officeDocument/2006/math">
                    <m:r>
                      <m:rPr>
                        <m:sty m:val="p"/>
                      </m:rPr>
                      <a:rPr lang="el-GR" altLang="zh-CN" sz="2400" b="1" i="1">
                        <a:latin typeface="Cambria Math" panose="02040503050406030204" pitchFamily="18" charset="0"/>
                      </a:rPr>
                      <m:t>Φ</m:t>
                    </m:r>
                    <m:d>
                      <m:dPr>
                        <m:ctrlPr>
                          <a:rPr lang="en-US" altLang="zh-CN" sz="2400" b="1" i="1">
                            <a:latin typeface="Cambria Math" panose="02040503050406030204" pitchFamily="18" charset="0"/>
                          </a:rPr>
                        </m:ctrlPr>
                      </m:dPr>
                      <m:e>
                        <m:r>
                          <a:rPr lang="en-US" altLang="zh-CN" sz="2400" b="1" i="1">
                            <a:latin typeface="Cambria Math" panose="02040503050406030204" pitchFamily="18" charset="0"/>
                          </a:rPr>
                          <m:t>𝒙</m:t>
                        </m:r>
                      </m:e>
                    </m:d>
                    <m:r>
                      <a:rPr lang="en-US" altLang="zh-CN" sz="2400" b="1" i="1">
                        <a:latin typeface="Cambria Math" panose="02040503050406030204" pitchFamily="18" charset="0"/>
                      </a:rPr>
                      <m:t>·</m:t>
                    </m:r>
                    <m:r>
                      <m:rPr>
                        <m:sty m:val="p"/>
                      </m:rPr>
                      <a:rPr lang="el-GR" altLang="zh-CN" sz="2400" b="1" i="1">
                        <a:latin typeface="Cambria Math" panose="02040503050406030204" pitchFamily="18" charset="0"/>
                      </a:rPr>
                      <m:t>Φ</m:t>
                    </m:r>
                    <m:d>
                      <m:dPr>
                        <m:ctrlPr>
                          <a:rPr lang="en-US" altLang="zh-CN" sz="2400" b="1" i="1">
                            <a:latin typeface="Cambria Math" panose="02040503050406030204" pitchFamily="18" charset="0"/>
                          </a:rPr>
                        </m:ctrlPr>
                      </m:dPr>
                      <m:e>
                        <m:r>
                          <m:rPr>
                            <m:sty m:val="p"/>
                          </m:rPr>
                          <a:rPr lang="en-US" altLang="zh-CN" sz="2400" b="1" i="1">
                            <a:latin typeface="Cambria Math" panose="02040503050406030204" pitchFamily="18" charset="0"/>
                          </a:rPr>
                          <m:t>z</m:t>
                        </m:r>
                      </m:e>
                    </m:d>
                  </m:oMath>
                </a14:m>
                <a:r>
                  <a:rPr lang="zh-CN" altLang="en-US" sz="2400" dirty="0" smtClean="0">
                    <a:latin typeface="等线" panose="02010600030101010101" pitchFamily="2" charset="-122"/>
                    <a:ea typeface="等线" panose="02010600030101010101" pitchFamily="2" charset="-122"/>
                  </a:rPr>
                  <a:t>。因为通常计算</a:t>
                </a:r>
                <a14:m>
                  <m:oMath xmlns:m="http://schemas.openxmlformats.org/officeDocument/2006/math">
                    <m:r>
                      <a:rPr lang="en-US" altLang="zh-CN" sz="2400" b="1" i="1">
                        <a:latin typeface="Cambria Math" panose="02040503050406030204" pitchFamily="18" charset="0"/>
                      </a:rPr>
                      <m:t>𝑲</m:t>
                    </m:r>
                    <m:r>
                      <a:rPr lang="en-US" altLang="zh-CN" sz="2400" b="1" i="1">
                        <a:latin typeface="Cambria Math" panose="02040503050406030204" pitchFamily="18" charset="0"/>
                      </a:rPr>
                      <m:t>(</m:t>
                    </m:r>
                    <m:r>
                      <a:rPr lang="en-US" altLang="zh-CN" sz="2400" b="1" i="1">
                        <a:latin typeface="Cambria Math" panose="02040503050406030204" pitchFamily="18" charset="0"/>
                      </a:rPr>
                      <m:t>𝒙</m:t>
                    </m:r>
                    <m:r>
                      <a:rPr lang="en-US" altLang="zh-CN" sz="2400" b="1" i="1">
                        <a:latin typeface="Cambria Math" panose="02040503050406030204" pitchFamily="18" charset="0"/>
                      </a:rPr>
                      <m:t>,</m:t>
                    </m:r>
                    <m:r>
                      <a:rPr lang="en-US" altLang="zh-CN" sz="2400" b="1" i="1">
                        <a:latin typeface="Cambria Math" panose="02040503050406030204" pitchFamily="18" charset="0"/>
                      </a:rPr>
                      <m:t>𝒛</m:t>
                    </m:r>
                    <m:r>
                      <a:rPr lang="en-US" altLang="zh-CN" sz="2400" b="1" i="1">
                        <a:latin typeface="Cambria Math" panose="02040503050406030204" pitchFamily="18" charset="0"/>
                      </a:rPr>
                      <m:t>)</m:t>
                    </m:r>
                  </m:oMath>
                </a14:m>
                <a:r>
                  <a:rPr lang="zh-CN" altLang="en-US" sz="2400" dirty="0" smtClean="0">
                    <a:latin typeface="等线" panose="02010600030101010101" pitchFamily="2" charset="-122"/>
                    <a:ea typeface="等线" panose="02010600030101010101" pitchFamily="2" charset="-122"/>
                  </a:rPr>
                  <a:t>比较容易。</a:t>
                </a:r>
                <a:endParaRPr lang="en-US" altLang="zh-CN" sz="2400" dirty="0">
                  <a:latin typeface="等线" panose="02010600030101010101" pitchFamily="2" charset="-122"/>
                  <a:ea typeface="等线" panose="02010600030101010101" pitchFamily="2" charset="-122"/>
                </a:endParaRPr>
              </a:p>
              <a:p>
                <a:pPr>
                  <a:lnSpc>
                    <a:spcPct val="125000"/>
                  </a:lnSpc>
                </a:pPr>
                <a:r>
                  <a:rPr lang="zh-CN" altLang="en-US" sz="2400" dirty="0" smtClean="0">
                    <a:latin typeface="等线" panose="02010600030101010101" pitchFamily="2" charset="-122"/>
                    <a:ea typeface="等线" panose="02010600030101010101" pitchFamily="2" charset="-122"/>
                  </a:rPr>
                  <a:t>下面用简单例子来说明核函数和映射函数的关系：</a:t>
                </a:r>
                <a:endParaRPr lang="en-US" altLang="zh-CN" sz="2400" dirty="0" smtClean="0">
                  <a:latin typeface="等线" panose="02010600030101010101" pitchFamily="2" charset="-122"/>
                  <a:ea typeface="等线" panose="02010600030101010101" pitchFamily="2" charset="-122"/>
                </a:endParaRPr>
              </a:p>
              <a:p>
                <a:pPr>
                  <a:lnSpc>
                    <a:spcPct val="125000"/>
                  </a:lnSpc>
                </a:pPr>
                <a:endParaRPr lang="en-US" altLang="zh-CN" sz="2400" dirty="0" smtClean="0">
                  <a:latin typeface="等线" panose="02010600030101010101" pitchFamily="2" charset="-122"/>
                  <a:ea typeface="等线" panose="02010600030101010101" pitchFamily="2" charset="-122"/>
                </a:endParaRPr>
              </a:p>
              <a:p>
                <a:pPr>
                  <a:lnSpc>
                    <a:spcPct val="125000"/>
                  </a:lnSpc>
                </a:pPr>
                <a:endParaRPr lang="en-US" altLang="zh-CN" sz="2400" b="1" dirty="0" smtClean="0">
                  <a:latin typeface="等线" panose="02010600030101010101" pitchFamily="2" charset="-122"/>
                  <a:ea typeface="等线" panose="02010600030101010101" pitchFamily="2" charset="-122"/>
                </a:endParaRPr>
              </a:p>
              <a:p>
                <a:pPr>
                  <a:lnSpc>
                    <a:spcPct val="125000"/>
                  </a:lnSpc>
                </a:pPr>
                <a:endParaRPr lang="en-US" altLang="zh-CN" sz="2400" b="1" dirty="0">
                  <a:latin typeface="等线" panose="02010600030101010101" pitchFamily="2" charset="-122"/>
                  <a:ea typeface="等线" panose="02010600030101010101" pitchFamily="2" charset="-122"/>
                </a:endParaRPr>
              </a:p>
            </p:txBody>
          </p:sp>
        </mc:Choice>
        <mc:Fallback xmlns="">
          <p:sp>
            <p:nvSpPr>
              <p:cNvPr id="6" name="文本框 5">
                <a:extLst>
                  <a:ext uri="{FF2B5EF4-FFF2-40B4-BE49-F238E27FC236}">
                    <a16:creationId xmlns="" xmlns:a16="http://schemas.microsoft.com/office/drawing/2014/main" id="{7D88554A-2152-4AD1-A73B-1136A1A9A0C3}"/>
                  </a:ext>
                </a:extLst>
              </p:cNvPr>
              <p:cNvSpPr txBox="1">
                <a:spLocks noRot="1" noChangeAspect="1" noMove="1" noResize="1" noEditPoints="1" noAdjustHandles="1" noChangeArrowheads="1" noChangeShapeType="1" noTextEdit="1"/>
              </p:cNvSpPr>
              <p:nvPr/>
            </p:nvSpPr>
            <p:spPr>
              <a:xfrm>
                <a:off x="502374" y="735704"/>
                <a:ext cx="10746198" cy="3785652"/>
              </a:xfrm>
              <a:prstGeom prst="rect">
                <a:avLst/>
              </a:prstGeom>
              <a:blipFill rotWithShape="0">
                <a:blip r:embed="rId3"/>
                <a:stretch>
                  <a:fillRect l="-851"/>
                </a:stretch>
              </a:blipFill>
            </p:spPr>
            <p:txBody>
              <a:bodyPr/>
              <a:lstStyle/>
              <a:p>
                <a:r>
                  <a:rPr lang="zh-CN" altLang="en-US">
                    <a:noFill/>
                  </a:rPr>
                  <a:t> </a:t>
                </a:r>
              </a:p>
            </p:txBody>
          </p:sp>
        </mc:Fallback>
      </mc:AlternateContent>
      <p:sp>
        <p:nvSpPr>
          <p:cNvPr id="8" name="AutoShape 2" descr="\kappa(x_i,x_j)"/>
          <p:cNvSpPr>
            <a:spLocks noChangeAspect="1" noChangeArrowheads="1"/>
          </p:cNvSpPr>
          <p:nvPr/>
        </p:nvSpPr>
        <p:spPr bwMode="auto">
          <a:xfrm>
            <a:off x="15208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3" descr="\Phi(x)"/>
          <p:cNvSpPr>
            <a:spLocks noChangeAspect="1" noChangeArrowheads="1"/>
          </p:cNvSpPr>
          <p:nvPr/>
        </p:nvSpPr>
        <p:spPr bwMode="auto">
          <a:xfrm>
            <a:off x="31877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4" descr="\Phi(x_i) \cdot\Phi(x_j)"/>
          <p:cNvSpPr>
            <a:spLocks noChangeAspect="1" noChangeArrowheads="1"/>
          </p:cNvSpPr>
          <p:nvPr/>
        </p:nvSpPr>
        <p:spPr bwMode="auto">
          <a:xfrm>
            <a:off x="50292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5" descr="\Phi(x_i) \cdot\Phi(x_j)"/>
          <p:cNvSpPr>
            <a:spLocks noChangeAspect="1" noChangeArrowheads="1"/>
          </p:cNvSpPr>
          <p:nvPr/>
        </p:nvSpPr>
        <p:spPr bwMode="auto">
          <a:xfrm>
            <a:off x="79883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2" name="图片 11"/>
          <p:cNvPicPr>
            <a:picLocks noChangeAspect="1"/>
          </p:cNvPicPr>
          <p:nvPr/>
        </p:nvPicPr>
        <p:blipFill>
          <a:blip r:embed="rId4"/>
          <a:stretch>
            <a:fillRect/>
          </a:stretch>
        </p:blipFill>
        <p:spPr>
          <a:xfrm>
            <a:off x="502374" y="3337458"/>
            <a:ext cx="6885397" cy="3508091"/>
          </a:xfrm>
          <a:prstGeom prst="rect">
            <a:avLst/>
          </a:prstGeom>
        </p:spPr>
      </p:pic>
      <p:pic>
        <p:nvPicPr>
          <p:cNvPr id="13" name="图片 12"/>
          <p:cNvPicPr>
            <a:picLocks noChangeAspect="1"/>
          </p:cNvPicPr>
          <p:nvPr/>
        </p:nvPicPr>
        <p:blipFill rotWithShape="1">
          <a:blip r:embed="rId5"/>
          <a:srcRect t="16976" b="-840"/>
          <a:stretch/>
        </p:blipFill>
        <p:spPr>
          <a:xfrm>
            <a:off x="5774871" y="5408998"/>
            <a:ext cx="5036458" cy="1449002"/>
          </a:xfrm>
          <a:prstGeom prst="rect">
            <a:avLst/>
          </a:prstGeom>
        </p:spPr>
      </p:pic>
    </p:spTree>
    <p:extLst>
      <p:ext uri="{BB962C8B-B14F-4D97-AF65-F5344CB8AC3E}">
        <p14:creationId xmlns:p14="http://schemas.microsoft.com/office/powerpoint/2010/main" val="24573466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7</a:t>
            </a:fld>
            <a:endParaRPr lang="zh-CN" altLang="en-US" dirty="0"/>
          </a:p>
        </p:txBody>
      </p:sp>
      <p:sp>
        <p:nvSpPr>
          <p:cNvPr id="5" name="矩形 4">
            <a:extLst>
              <a:ext uri="{FF2B5EF4-FFF2-40B4-BE49-F238E27FC236}">
                <a16:creationId xmlns="" xmlns:a16="http://schemas.microsoft.com/office/drawing/2014/main" id="{C4F08229-393A-40A0-A163-AB58A84A5A51}"/>
              </a:ext>
            </a:extLst>
          </p:cNvPr>
          <p:cNvSpPr/>
          <p:nvPr/>
        </p:nvSpPr>
        <p:spPr>
          <a:xfrm>
            <a:off x="389615" y="169557"/>
            <a:ext cx="2335896" cy="400110"/>
          </a:xfrm>
          <a:prstGeom prst="rect">
            <a:avLst/>
          </a:prstGeom>
        </p:spPr>
        <p:txBody>
          <a:bodyPr wrap="none">
            <a:spAutoFit/>
          </a:bodyPr>
          <a:lstStyle/>
          <a:p>
            <a:r>
              <a:rPr lang="en-US" altLang="zh-CN" sz="2000" b="1" dirty="0">
                <a:solidFill>
                  <a:schemeClr val="accent1">
                    <a:lumMod val="50000"/>
                  </a:schemeClr>
                </a:solidFill>
                <a:latin typeface="Impact" panose="020B0806030902050204" pitchFamily="34" charset="0"/>
              </a:rPr>
              <a:t>04  </a:t>
            </a:r>
            <a:r>
              <a:rPr lang="zh-CN" altLang="en-US" sz="2000" b="1" dirty="0"/>
              <a:t>非线性与核技巧</a:t>
            </a:r>
          </a:p>
        </p:txBody>
      </p:sp>
      <p:pic>
        <p:nvPicPr>
          <p:cNvPr id="7" name="图片 6"/>
          <p:cNvPicPr>
            <a:picLocks noChangeAspect="1"/>
          </p:cNvPicPr>
          <p:nvPr/>
        </p:nvPicPr>
        <p:blipFill>
          <a:blip r:embed="rId2"/>
          <a:stretch>
            <a:fillRect/>
          </a:stretch>
        </p:blipFill>
        <p:spPr>
          <a:xfrm>
            <a:off x="1297441" y="1441458"/>
            <a:ext cx="8639175" cy="5000625"/>
          </a:xfrm>
          <a:prstGeom prst="rect">
            <a:avLst/>
          </a:prstGeom>
        </p:spPr>
      </p:pic>
      <p:sp>
        <p:nvSpPr>
          <p:cNvPr id="9" name="文本框 8">
            <a:extLst>
              <a:ext uri="{FF2B5EF4-FFF2-40B4-BE49-F238E27FC236}">
                <a16:creationId xmlns="" xmlns:a16="http://schemas.microsoft.com/office/drawing/2014/main" id="{7D88554A-2152-4AD1-A73B-1136A1A9A0C3}"/>
              </a:ext>
            </a:extLst>
          </p:cNvPr>
          <p:cNvSpPr txBox="1"/>
          <p:nvPr/>
        </p:nvSpPr>
        <p:spPr>
          <a:xfrm>
            <a:off x="785629" y="859696"/>
            <a:ext cx="10746198" cy="581762"/>
          </a:xfrm>
          <a:prstGeom prst="rect">
            <a:avLst/>
          </a:prstGeom>
          <a:noFill/>
        </p:spPr>
        <p:txBody>
          <a:bodyPr wrap="square" rtlCol="0">
            <a:spAutoFit/>
          </a:bodyPr>
          <a:lstStyle/>
          <a:p>
            <a:pPr>
              <a:lnSpc>
                <a:spcPct val="125000"/>
              </a:lnSpc>
            </a:pPr>
            <a:r>
              <a:rPr lang="zh-CN" altLang="en-US" sz="2800" b="1" dirty="0" smtClean="0"/>
              <a:t>非线性支持向量机算法</a:t>
            </a:r>
            <a:endParaRPr lang="en-US" altLang="zh-CN" sz="2800" b="1" dirty="0">
              <a:latin typeface="+mn-ea"/>
            </a:endParaRPr>
          </a:p>
        </p:txBody>
      </p:sp>
    </p:spTree>
    <p:extLst>
      <p:ext uri="{BB962C8B-B14F-4D97-AF65-F5344CB8AC3E}">
        <p14:creationId xmlns:p14="http://schemas.microsoft.com/office/powerpoint/2010/main" val="22148401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8</a:t>
            </a:fld>
            <a:endParaRPr lang="zh-CN" altLang="en-US" dirty="0"/>
          </a:p>
        </p:txBody>
      </p:sp>
      <p:sp>
        <p:nvSpPr>
          <p:cNvPr id="5" name="矩形 4">
            <a:extLst>
              <a:ext uri="{FF2B5EF4-FFF2-40B4-BE49-F238E27FC236}">
                <a16:creationId xmlns="" xmlns:a16="http://schemas.microsoft.com/office/drawing/2014/main" id="{C4F08229-393A-40A0-A163-AB58A84A5A51}"/>
              </a:ext>
            </a:extLst>
          </p:cNvPr>
          <p:cNvSpPr/>
          <p:nvPr/>
        </p:nvSpPr>
        <p:spPr>
          <a:xfrm>
            <a:off x="389615" y="169557"/>
            <a:ext cx="2335896" cy="400110"/>
          </a:xfrm>
          <a:prstGeom prst="rect">
            <a:avLst/>
          </a:prstGeom>
        </p:spPr>
        <p:txBody>
          <a:bodyPr wrap="none">
            <a:spAutoFit/>
          </a:bodyPr>
          <a:lstStyle/>
          <a:p>
            <a:r>
              <a:rPr lang="en-US" altLang="zh-CN" sz="2000" b="1" dirty="0">
                <a:solidFill>
                  <a:schemeClr val="accent1">
                    <a:lumMod val="50000"/>
                  </a:schemeClr>
                </a:solidFill>
                <a:latin typeface="Impact" panose="020B0806030902050204" pitchFamily="34" charset="0"/>
              </a:rPr>
              <a:t>04  </a:t>
            </a:r>
            <a:r>
              <a:rPr lang="zh-CN" altLang="en-US" sz="2000" b="1" dirty="0"/>
              <a:t>非线性与核技巧</a:t>
            </a:r>
          </a:p>
        </p:txBody>
      </p:sp>
      <p:pic>
        <p:nvPicPr>
          <p:cNvPr id="2" name="图片 1"/>
          <p:cNvPicPr>
            <a:picLocks noChangeAspect="1"/>
          </p:cNvPicPr>
          <p:nvPr/>
        </p:nvPicPr>
        <p:blipFill>
          <a:blip r:embed="rId2"/>
          <a:stretch>
            <a:fillRect/>
          </a:stretch>
        </p:blipFill>
        <p:spPr>
          <a:xfrm>
            <a:off x="1368876" y="1441458"/>
            <a:ext cx="8048625" cy="3276600"/>
          </a:xfrm>
          <a:prstGeom prst="rect">
            <a:avLst/>
          </a:prstGeom>
        </p:spPr>
      </p:pic>
      <p:sp>
        <p:nvSpPr>
          <p:cNvPr id="6" name="文本框 5">
            <a:extLst>
              <a:ext uri="{FF2B5EF4-FFF2-40B4-BE49-F238E27FC236}">
                <a16:creationId xmlns="" xmlns:a16="http://schemas.microsoft.com/office/drawing/2014/main" id="{7D88554A-2152-4AD1-A73B-1136A1A9A0C3}"/>
              </a:ext>
            </a:extLst>
          </p:cNvPr>
          <p:cNvSpPr txBox="1"/>
          <p:nvPr/>
        </p:nvSpPr>
        <p:spPr>
          <a:xfrm>
            <a:off x="785629" y="859696"/>
            <a:ext cx="10746198" cy="581762"/>
          </a:xfrm>
          <a:prstGeom prst="rect">
            <a:avLst/>
          </a:prstGeom>
          <a:noFill/>
        </p:spPr>
        <p:txBody>
          <a:bodyPr wrap="square" rtlCol="0">
            <a:spAutoFit/>
          </a:bodyPr>
          <a:lstStyle/>
          <a:p>
            <a:pPr>
              <a:lnSpc>
                <a:spcPct val="125000"/>
              </a:lnSpc>
            </a:pPr>
            <a:r>
              <a:rPr lang="zh-CN" altLang="en-US" sz="2800" b="1" dirty="0" smtClean="0"/>
              <a:t>非线性支持向量机算法</a:t>
            </a:r>
            <a:endParaRPr lang="en-US" altLang="zh-CN" sz="2800" b="1" dirty="0">
              <a:latin typeface="+mn-ea"/>
            </a:endParaRPr>
          </a:p>
        </p:txBody>
      </p:sp>
      <p:sp>
        <p:nvSpPr>
          <p:cNvPr id="8" name="文本框 7">
            <a:extLst>
              <a:ext uri="{FF2B5EF4-FFF2-40B4-BE49-F238E27FC236}">
                <a16:creationId xmlns="" xmlns:a16="http://schemas.microsoft.com/office/drawing/2014/main" id="{7D88554A-2152-4AD1-A73B-1136A1A9A0C3}"/>
              </a:ext>
            </a:extLst>
          </p:cNvPr>
          <p:cNvSpPr txBox="1"/>
          <p:nvPr/>
        </p:nvSpPr>
        <p:spPr>
          <a:xfrm>
            <a:off x="785629" y="5185999"/>
            <a:ext cx="10746198" cy="1092607"/>
          </a:xfrm>
          <a:prstGeom prst="rect">
            <a:avLst/>
          </a:prstGeom>
          <a:noFill/>
        </p:spPr>
        <p:txBody>
          <a:bodyPr wrap="square" rtlCol="0">
            <a:spAutoFit/>
          </a:bodyPr>
          <a:lstStyle/>
          <a:p>
            <a:pPr>
              <a:lnSpc>
                <a:spcPct val="125000"/>
              </a:lnSpc>
            </a:pPr>
            <a:r>
              <a:rPr lang="zh-CN" altLang="en-US" sz="2800" b="1" dirty="0" smtClean="0">
                <a:solidFill>
                  <a:srgbClr val="FF0000"/>
                </a:solidFill>
              </a:rPr>
              <a:t>提问：</a:t>
            </a:r>
            <a:endParaRPr lang="en-US" altLang="zh-CN" sz="2800" b="1" dirty="0" smtClean="0">
              <a:solidFill>
                <a:srgbClr val="FF0000"/>
              </a:solidFill>
            </a:endParaRPr>
          </a:p>
          <a:p>
            <a:pPr>
              <a:lnSpc>
                <a:spcPct val="125000"/>
              </a:lnSpc>
            </a:pPr>
            <a:r>
              <a:rPr lang="zh-CN" altLang="en-US" sz="2400" b="1" dirty="0" smtClean="0">
                <a:latin typeface="+mn-ea"/>
              </a:rPr>
              <a:t>采用什么样的核函数才能使得式</a:t>
            </a:r>
            <a:r>
              <a:rPr lang="en-US" altLang="zh-CN" sz="2400" b="1" dirty="0" smtClean="0">
                <a:latin typeface="+mn-ea"/>
              </a:rPr>
              <a:t>5</a:t>
            </a:r>
            <a:r>
              <a:rPr lang="zh-CN" altLang="en-US" sz="2400" b="1" dirty="0" smtClean="0">
                <a:latin typeface="+mn-ea"/>
              </a:rPr>
              <a:t>有解？（凸二次优化问题解存在）</a:t>
            </a:r>
            <a:endParaRPr lang="en-US" altLang="zh-CN" sz="2400" b="1" dirty="0">
              <a:latin typeface="+mn-ea"/>
            </a:endParaRPr>
          </a:p>
        </p:txBody>
      </p:sp>
    </p:spTree>
    <p:extLst>
      <p:ext uri="{BB962C8B-B14F-4D97-AF65-F5344CB8AC3E}">
        <p14:creationId xmlns:p14="http://schemas.microsoft.com/office/powerpoint/2010/main" val="42633542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9</a:t>
            </a:fld>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 xmlns:a16="http://schemas.microsoft.com/office/drawing/2014/main" id="{7D88554A-2152-4AD1-A73B-1136A1A9A0C3}"/>
                  </a:ext>
                </a:extLst>
              </p:cNvPr>
              <p:cNvSpPr txBox="1"/>
              <p:nvPr/>
            </p:nvSpPr>
            <p:spPr>
              <a:xfrm>
                <a:off x="502373" y="735704"/>
                <a:ext cx="11018113" cy="4708981"/>
              </a:xfrm>
              <a:prstGeom prst="rect">
                <a:avLst/>
              </a:prstGeom>
              <a:noFill/>
            </p:spPr>
            <p:txBody>
              <a:bodyPr wrap="square" rtlCol="0">
                <a:spAutoFit/>
              </a:bodyPr>
              <a:lstStyle/>
              <a:p>
                <a:pPr>
                  <a:lnSpc>
                    <a:spcPct val="125000"/>
                  </a:lnSpc>
                </a:pPr>
                <a:r>
                  <a:rPr lang="zh-CN" altLang="en-US" sz="2400" b="1" dirty="0" smtClean="0"/>
                  <a:t>三</a:t>
                </a:r>
                <a:r>
                  <a:rPr lang="en-US" altLang="zh-CN" sz="2400" b="1" dirty="0" smtClean="0"/>
                  <a:t>.</a:t>
                </a:r>
                <a:r>
                  <a:rPr lang="zh-CN" altLang="en-US" sz="2400" b="1" dirty="0" smtClean="0"/>
                  <a:t>正定核</a:t>
                </a:r>
                <a:endParaRPr lang="en-US" altLang="zh-CN" sz="2400" b="1" dirty="0" smtClean="0"/>
              </a:p>
              <a:p>
                <a:pPr>
                  <a:lnSpc>
                    <a:spcPct val="125000"/>
                  </a:lnSpc>
                </a:pPr>
                <a:r>
                  <a:rPr lang="zh-CN" altLang="en-US" sz="2400" dirty="0" smtClean="0">
                    <a:latin typeface="等线" panose="02010600030101010101" pitchFamily="2" charset="-122"/>
                    <a:ea typeface="等线" panose="02010600030101010101" pitchFamily="2" charset="-122"/>
                  </a:rPr>
                  <a:t>假设</a:t>
                </a:r>
                <a14:m>
                  <m:oMath xmlns:m="http://schemas.openxmlformats.org/officeDocument/2006/math">
                    <m:r>
                      <a:rPr lang="en-US" altLang="zh-CN" sz="2400" b="0" i="1">
                        <a:latin typeface="Cambria Math" panose="02040503050406030204" pitchFamily="18" charset="0"/>
                      </a:rPr>
                      <m:t>𝐾</m:t>
                    </m:r>
                    <m:r>
                      <a:rPr lang="en-US" altLang="zh-CN" sz="2400" b="0" i="1">
                        <a:latin typeface="Cambria Math" panose="02040503050406030204" pitchFamily="18" charset="0"/>
                      </a:rPr>
                      <m:t>(</m:t>
                    </m:r>
                    <m:r>
                      <a:rPr lang="en-US" altLang="zh-CN" sz="2400" b="0" i="1">
                        <a:latin typeface="Cambria Math" panose="02040503050406030204" pitchFamily="18" charset="0"/>
                      </a:rPr>
                      <m:t>𝑥</m:t>
                    </m:r>
                    <m:r>
                      <a:rPr lang="en-US" altLang="zh-CN" sz="2400" b="0" i="1">
                        <a:latin typeface="Cambria Math" panose="02040503050406030204" pitchFamily="18" charset="0"/>
                      </a:rPr>
                      <m:t>,</m:t>
                    </m:r>
                    <m:r>
                      <a:rPr lang="en-US" altLang="zh-CN" sz="2400" b="0" i="1">
                        <a:latin typeface="Cambria Math" panose="02040503050406030204" pitchFamily="18" charset="0"/>
                      </a:rPr>
                      <m:t>𝑧</m:t>
                    </m:r>
                    <m:r>
                      <a:rPr lang="en-US" altLang="zh-CN" sz="2400" b="0" i="1">
                        <a:latin typeface="Cambria Math" panose="02040503050406030204" pitchFamily="18" charset="0"/>
                      </a:rPr>
                      <m:t>)</m:t>
                    </m:r>
                  </m:oMath>
                </a14:m>
                <a:r>
                  <a:rPr lang="zh-CN" altLang="en-US" sz="2400" dirty="0" smtClean="0">
                    <a:latin typeface="等线" panose="02010600030101010101" pitchFamily="2" charset="-122"/>
                    <a:ea typeface="等线" panose="02010600030101010101" pitchFamily="2" charset="-122"/>
                  </a:rPr>
                  <a:t>是定义在</a:t>
                </a:r>
                <a14:m>
                  <m:oMath xmlns:m="http://schemas.openxmlformats.org/officeDocument/2006/math">
                    <m:r>
                      <a:rPr lang="zh-CN" altLang="en-US" sz="2400" b="0" i="1" dirty="0">
                        <a:latin typeface="Cambria Math" panose="02040503050406030204" pitchFamily="18" charset="0"/>
                        <a:ea typeface="Cambria Math" panose="02040503050406030204" pitchFamily="18" charset="0"/>
                      </a:rPr>
                      <m:t>𝒳</m:t>
                    </m:r>
                    <m:r>
                      <a:rPr lang="en-US" altLang="zh-CN" sz="2400" b="0" i="1" dirty="0" smtClean="0">
                        <a:latin typeface="Cambria Math" panose="02040503050406030204" pitchFamily="18" charset="0"/>
                        <a:ea typeface="Cambria Math" panose="02040503050406030204" pitchFamily="18" charset="0"/>
                      </a:rPr>
                      <m:t>×</m:t>
                    </m:r>
                    <m:r>
                      <a:rPr lang="zh-CN" altLang="en-US" sz="2400" b="0" i="1" dirty="0" smtClean="0">
                        <a:latin typeface="Cambria Math" panose="02040503050406030204" pitchFamily="18" charset="0"/>
                        <a:ea typeface="Cambria Math" panose="02040503050406030204" pitchFamily="18" charset="0"/>
                      </a:rPr>
                      <m:t>𝒳</m:t>
                    </m:r>
                  </m:oMath>
                </a14:m>
                <a:r>
                  <a:rPr lang="zh-CN" altLang="en-US" sz="2400" dirty="0" smtClean="0">
                    <a:latin typeface="等线" panose="02010600030101010101" pitchFamily="2" charset="-122"/>
                    <a:ea typeface="等线" panose="02010600030101010101" pitchFamily="2" charset="-122"/>
                  </a:rPr>
                  <a:t>上的对称函数，并且对任意的</a:t>
                </a:r>
                <a14:m>
                  <m:oMath xmlns:m="http://schemas.openxmlformats.org/officeDocument/2006/math">
                    <m:sSub>
                      <m:sSubPr>
                        <m:ctrlPr>
                          <a:rPr lang="en-US" altLang="zh-CN" sz="2400" i="1" dirty="0" smtClean="0">
                            <a:latin typeface="Cambria Math" panose="02040503050406030204" pitchFamily="18" charset="0"/>
                            <a:ea typeface="Cambria Math" panose="02040503050406030204" pitchFamily="18" charset="0"/>
                          </a:rPr>
                        </m:ctrlPr>
                      </m:sSubPr>
                      <m:e>
                        <m:r>
                          <a:rPr lang="en-US" altLang="zh-CN" sz="2400" b="0" i="1" dirty="0" smtClean="0">
                            <a:latin typeface="Cambria Math" panose="02040503050406030204" pitchFamily="18" charset="0"/>
                            <a:ea typeface="Cambria Math" panose="02040503050406030204" pitchFamily="18" charset="0"/>
                          </a:rPr>
                          <m:t>𝑥</m:t>
                        </m:r>
                      </m:e>
                      <m:sub>
                        <m:r>
                          <a:rPr lang="en-US" altLang="zh-CN" sz="2400" b="0" i="1" dirty="0" smtClean="0">
                            <a:latin typeface="Cambria Math" panose="02040503050406030204" pitchFamily="18" charset="0"/>
                            <a:ea typeface="Cambria Math" panose="02040503050406030204" pitchFamily="18" charset="0"/>
                          </a:rPr>
                          <m:t>𝑖</m:t>
                        </m:r>
                      </m:sub>
                    </m:sSub>
                    <m:r>
                      <a:rPr lang="en-US" altLang="zh-CN" sz="2400" b="0" i="1" dirty="0" smtClean="0">
                        <a:latin typeface="Cambria Math" panose="02040503050406030204" pitchFamily="18" charset="0"/>
                        <a:ea typeface="Cambria Math" panose="02040503050406030204" pitchFamily="18" charset="0"/>
                      </a:rPr>
                      <m:t>∈</m:t>
                    </m:r>
                    <m:r>
                      <a:rPr lang="zh-CN" altLang="en-US" sz="2400" b="0" i="1" dirty="0">
                        <a:latin typeface="Cambria Math" panose="02040503050406030204" pitchFamily="18" charset="0"/>
                        <a:ea typeface="Cambria Math" panose="02040503050406030204" pitchFamily="18" charset="0"/>
                      </a:rPr>
                      <m:t>𝒳</m:t>
                    </m:r>
                  </m:oMath>
                </a14:m>
                <a:r>
                  <a:rPr lang="en-US" altLang="zh-CN" sz="2400" dirty="0" smtClean="0">
                    <a:latin typeface="等线" panose="02010600030101010101" pitchFamily="2" charset="-122"/>
                    <a:ea typeface="等线" panose="02010600030101010101" pitchFamily="2" charset="-122"/>
                  </a:rPr>
                  <a:t>,</a:t>
                </a:r>
                <a:r>
                  <a:rPr lang="en-US" altLang="zh-CN" sz="2400" dirty="0" err="1" smtClean="0">
                    <a:latin typeface="等线" panose="02010600030101010101" pitchFamily="2" charset="-122"/>
                    <a:ea typeface="等线" panose="02010600030101010101" pitchFamily="2" charset="-122"/>
                  </a:rPr>
                  <a:t>i</a:t>
                </a:r>
                <a:r>
                  <a:rPr lang="en-US" altLang="zh-CN" sz="2400" dirty="0" smtClean="0">
                    <a:latin typeface="等线" panose="02010600030101010101" pitchFamily="2" charset="-122"/>
                    <a:ea typeface="等线" panose="02010600030101010101" pitchFamily="2" charset="-122"/>
                  </a:rPr>
                  <a:t>=1,2,…</a:t>
                </a:r>
                <a:r>
                  <a:rPr lang="zh-CN" altLang="en-US" sz="2400" dirty="0" smtClean="0">
                    <a:latin typeface="等线" panose="02010600030101010101" pitchFamily="2" charset="-122"/>
                    <a:ea typeface="等线" panose="02010600030101010101" pitchFamily="2" charset="-122"/>
                  </a:rPr>
                  <a:t>，</a:t>
                </a:r>
                <a:r>
                  <a:rPr lang="en-US" altLang="zh-CN" sz="2400" dirty="0" smtClean="0">
                    <a:latin typeface="等线" panose="02010600030101010101" pitchFamily="2" charset="-122"/>
                    <a:ea typeface="等线" panose="02010600030101010101" pitchFamily="2" charset="-122"/>
                  </a:rPr>
                  <a:t>m,</a:t>
                </a:r>
                <a:r>
                  <a:rPr lang="zh-CN" altLang="en-US" sz="2400" dirty="0" smtClean="0">
                    <a:latin typeface="等线" panose="02010600030101010101" pitchFamily="2" charset="-122"/>
                    <a:ea typeface="等线" panose="02010600030101010101" pitchFamily="2" charset="-122"/>
                  </a:rPr>
                  <a:t>关于</a:t>
                </a:r>
                <a14:m>
                  <m:oMath xmlns:m="http://schemas.openxmlformats.org/officeDocument/2006/math">
                    <m:r>
                      <a:rPr lang="en-US" altLang="zh-CN" sz="2400" b="0" i="1">
                        <a:latin typeface="Cambria Math" panose="02040503050406030204" pitchFamily="18" charset="0"/>
                      </a:rPr>
                      <m:t>𝐾</m:t>
                    </m:r>
                    <m:r>
                      <a:rPr lang="en-US" altLang="zh-CN" sz="2400" b="0" i="1">
                        <a:latin typeface="Cambria Math" panose="02040503050406030204" pitchFamily="18" charset="0"/>
                      </a:rPr>
                      <m:t>(</m:t>
                    </m:r>
                    <m:r>
                      <a:rPr lang="en-US" altLang="zh-CN" sz="2400" b="0" i="1">
                        <a:latin typeface="Cambria Math" panose="02040503050406030204" pitchFamily="18" charset="0"/>
                      </a:rPr>
                      <m:t>𝑥</m:t>
                    </m:r>
                    <m:r>
                      <a:rPr lang="en-US" altLang="zh-CN" sz="2400" b="0" i="1">
                        <a:latin typeface="Cambria Math" panose="02040503050406030204" pitchFamily="18" charset="0"/>
                      </a:rPr>
                      <m:t>,</m:t>
                    </m:r>
                    <m:r>
                      <a:rPr lang="en-US" altLang="zh-CN" sz="2400" b="0" i="1">
                        <a:latin typeface="Cambria Math" panose="02040503050406030204" pitchFamily="18" charset="0"/>
                      </a:rPr>
                      <m:t>𝑧</m:t>
                    </m:r>
                    <m:r>
                      <a:rPr lang="en-US" altLang="zh-CN" sz="2400" b="0" i="1">
                        <a:latin typeface="Cambria Math" panose="02040503050406030204" pitchFamily="18" charset="0"/>
                      </a:rPr>
                      <m:t>)</m:t>
                    </m:r>
                  </m:oMath>
                </a14:m>
                <a:r>
                  <a:rPr lang="zh-CN" altLang="en-US" sz="2400" dirty="0" smtClean="0">
                    <a:latin typeface="等线" panose="02010600030101010101" pitchFamily="2" charset="-122"/>
                    <a:ea typeface="等线" panose="02010600030101010101" pitchFamily="2" charset="-122"/>
                  </a:rPr>
                  <a:t>的</a:t>
                </a:r>
                <a:r>
                  <a:rPr lang="en-US" altLang="zh-CN" sz="2400" dirty="0" smtClean="0">
                    <a:latin typeface="等线" panose="02010600030101010101" pitchFamily="2" charset="-122"/>
                    <a:ea typeface="等线" panose="02010600030101010101" pitchFamily="2" charset="-122"/>
                  </a:rPr>
                  <a:t>Gram</a:t>
                </a:r>
                <a:r>
                  <a:rPr lang="zh-CN" altLang="en-US" sz="2400" dirty="0" smtClean="0">
                    <a:latin typeface="等线" panose="02010600030101010101" pitchFamily="2" charset="-122"/>
                    <a:ea typeface="等线" panose="02010600030101010101" pitchFamily="2" charset="-122"/>
                  </a:rPr>
                  <a:t>矩阵是半正定的，</a:t>
                </a:r>
                <a:r>
                  <a:rPr lang="zh-CN" altLang="en-US" sz="2400" b="1" dirty="0" smtClean="0">
                    <a:latin typeface="等线" panose="02010600030101010101" pitchFamily="2" charset="-122"/>
                    <a:ea typeface="等线" panose="02010600030101010101" pitchFamily="2" charset="-122"/>
                  </a:rPr>
                  <a:t>则称</a:t>
                </a:r>
                <a14:m>
                  <m:oMath xmlns:m="http://schemas.openxmlformats.org/officeDocument/2006/math">
                    <m:r>
                      <a:rPr lang="en-US" altLang="zh-CN" sz="2400" b="1" i="1">
                        <a:latin typeface="Cambria Math" panose="02040503050406030204" pitchFamily="18" charset="0"/>
                      </a:rPr>
                      <m:t>𝑲</m:t>
                    </m:r>
                    <m:r>
                      <a:rPr lang="en-US" altLang="zh-CN" sz="2400" b="1" i="1">
                        <a:latin typeface="Cambria Math" panose="02040503050406030204" pitchFamily="18" charset="0"/>
                      </a:rPr>
                      <m:t>(</m:t>
                    </m:r>
                    <m:r>
                      <a:rPr lang="en-US" altLang="zh-CN" sz="2400" b="1" i="1">
                        <a:latin typeface="Cambria Math" panose="02040503050406030204" pitchFamily="18" charset="0"/>
                      </a:rPr>
                      <m:t>𝒙</m:t>
                    </m:r>
                    <m:r>
                      <a:rPr lang="en-US" altLang="zh-CN" sz="2400" b="1" i="1">
                        <a:latin typeface="Cambria Math" panose="02040503050406030204" pitchFamily="18" charset="0"/>
                      </a:rPr>
                      <m:t>,</m:t>
                    </m:r>
                    <m:r>
                      <a:rPr lang="en-US" altLang="zh-CN" sz="2400" b="1" i="1">
                        <a:latin typeface="Cambria Math" panose="02040503050406030204" pitchFamily="18" charset="0"/>
                      </a:rPr>
                      <m:t>𝒛</m:t>
                    </m:r>
                    <m:r>
                      <a:rPr lang="en-US" altLang="zh-CN" sz="2400" b="1" i="1">
                        <a:latin typeface="Cambria Math" panose="02040503050406030204" pitchFamily="18" charset="0"/>
                      </a:rPr>
                      <m:t>)</m:t>
                    </m:r>
                  </m:oMath>
                </a14:m>
                <a:r>
                  <a:rPr lang="zh-CN" altLang="en-US" sz="2400" b="1" dirty="0" smtClean="0">
                    <a:latin typeface="等线" panose="02010600030101010101" pitchFamily="2" charset="-122"/>
                    <a:ea typeface="等线" panose="02010600030101010101" pitchFamily="2" charset="-122"/>
                  </a:rPr>
                  <a:t>为正定核</a:t>
                </a:r>
                <a:r>
                  <a:rPr lang="zh-CN" altLang="en-US" sz="2400" dirty="0" smtClean="0">
                    <a:latin typeface="等线" panose="02010600030101010101" pitchFamily="2" charset="-122"/>
                    <a:ea typeface="等线" panose="02010600030101010101" pitchFamily="2" charset="-122"/>
                  </a:rPr>
                  <a:t>。可以根据函数</a:t>
                </a:r>
                <a14:m>
                  <m:oMath xmlns:m="http://schemas.openxmlformats.org/officeDocument/2006/math">
                    <m:r>
                      <a:rPr lang="en-US" altLang="zh-CN" sz="2400" b="1" i="1">
                        <a:latin typeface="Cambria Math" panose="02040503050406030204" pitchFamily="18" charset="0"/>
                      </a:rPr>
                      <m:t>𝑲</m:t>
                    </m:r>
                    <m:r>
                      <a:rPr lang="en-US" altLang="zh-CN" sz="2400" b="1" i="1">
                        <a:latin typeface="Cambria Math" panose="02040503050406030204" pitchFamily="18" charset="0"/>
                      </a:rPr>
                      <m:t>(</m:t>
                    </m:r>
                    <m:r>
                      <a:rPr lang="en-US" altLang="zh-CN" sz="2400" b="1" i="1">
                        <a:latin typeface="Cambria Math" panose="02040503050406030204" pitchFamily="18" charset="0"/>
                      </a:rPr>
                      <m:t>𝒙</m:t>
                    </m:r>
                    <m:r>
                      <a:rPr lang="en-US" altLang="zh-CN" sz="2400" b="1" i="1">
                        <a:latin typeface="Cambria Math" panose="02040503050406030204" pitchFamily="18" charset="0"/>
                      </a:rPr>
                      <m:t>,</m:t>
                    </m:r>
                    <m:r>
                      <a:rPr lang="en-US" altLang="zh-CN" sz="2400" b="1" i="1">
                        <a:latin typeface="Cambria Math" panose="02040503050406030204" pitchFamily="18" charset="0"/>
                      </a:rPr>
                      <m:t>𝒛</m:t>
                    </m:r>
                    <m:r>
                      <a:rPr lang="en-US" altLang="zh-CN" sz="2400" b="1" i="1">
                        <a:latin typeface="Cambria Math" panose="02040503050406030204" pitchFamily="18" charset="0"/>
                      </a:rPr>
                      <m:t>)</m:t>
                    </m:r>
                  </m:oMath>
                </a14:m>
                <a:r>
                  <a:rPr lang="zh-CN" altLang="en-US" sz="2400" dirty="0" smtClean="0">
                    <a:latin typeface="等线" panose="02010600030101010101" pitchFamily="2" charset="-122"/>
                    <a:ea typeface="等线" panose="02010600030101010101" pitchFamily="2" charset="-122"/>
                  </a:rPr>
                  <a:t>构成一个希尔波特空间。</a:t>
                </a:r>
                <a:endParaRPr lang="en-US" altLang="zh-CN" sz="2400" dirty="0" smtClean="0">
                  <a:latin typeface="等线" panose="02010600030101010101" pitchFamily="2" charset="-122"/>
                  <a:ea typeface="等线" panose="02010600030101010101" pitchFamily="2" charset="-122"/>
                </a:endParaRPr>
              </a:p>
              <a:p>
                <a:pPr>
                  <a:lnSpc>
                    <a:spcPct val="125000"/>
                  </a:lnSpc>
                </a:pPr>
                <a:r>
                  <a:rPr lang="zh-CN" altLang="en-US" sz="2400" dirty="0" smtClean="0">
                    <a:latin typeface="等线" panose="02010600030101010101" pitchFamily="2" charset="-122"/>
                    <a:ea typeface="等线" panose="02010600030101010101" pitchFamily="2" charset="-122"/>
                  </a:rPr>
                  <a:t>其步骤是</a:t>
                </a:r>
                <a:r>
                  <a:rPr lang="en-US" altLang="zh-CN" sz="2400" dirty="0" smtClean="0">
                    <a:latin typeface="等线" panose="02010600030101010101" pitchFamily="2" charset="-122"/>
                    <a:ea typeface="等线" panose="02010600030101010101" pitchFamily="2" charset="-122"/>
                  </a:rPr>
                  <a:t>(1)</a:t>
                </a:r>
                <a:r>
                  <a:rPr lang="zh-CN" altLang="en-US" sz="2400" dirty="0" smtClean="0">
                    <a:latin typeface="等线" panose="02010600030101010101" pitchFamily="2" charset="-122"/>
                    <a:ea typeface="等线" panose="02010600030101010101" pitchFamily="2" charset="-122"/>
                  </a:rPr>
                  <a:t>首先定义映射，并构成向量空间</a:t>
                </a:r>
                <a:r>
                  <a:rPr lang="en-US" altLang="zh-CN" sz="2400" dirty="0" smtClean="0">
                    <a:latin typeface="等线" panose="02010600030101010101" pitchFamily="2" charset="-122"/>
                    <a:ea typeface="等线" panose="02010600030101010101" pitchFamily="2" charset="-122"/>
                  </a:rPr>
                  <a:t>S</a:t>
                </a:r>
                <a:r>
                  <a:rPr lang="zh-CN" altLang="en-US" sz="2400" dirty="0" smtClean="0">
                    <a:latin typeface="等线" panose="02010600030101010101" pitchFamily="2" charset="-122"/>
                    <a:ea typeface="等线" panose="02010600030101010101" pitchFamily="2" charset="-122"/>
                  </a:rPr>
                  <a:t>；</a:t>
                </a:r>
                <a:r>
                  <a:rPr lang="en-US" altLang="zh-CN" sz="2400" dirty="0" smtClean="0">
                    <a:latin typeface="等线" panose="02010600030101010101" pitchFamily="2" charset="-122"/>
                    <a:ea typeface="等线" panose="02010600030101010101" pitchFamily="2" charset="-122"/>
                  </a:rPr>
                  <a:t>(2)</a:t>
                </a:r>
                <a:r>
                  <a:rPr lang="zh-CN" altLang="en-US" sz="2400" dirty="0" smtClean="0">
                    <a:latin typeface="等线" panose="02010600030101010101" pitchFamily="2" charset="-122"/>
                    <a:ea typeface="等线" panose="02010600030101010101" pitchFamily="2" charset="-122"/>
                  </a:rPr>
                  <a:t>在</a:t>
                </a:r>
                <a:r>
                  <a:rPr lang="en-US" altLang="zh-CN" sz="2400" dirty="0" smtClean="0">
                    <a:latin typeface="等线" panose="02010600030101010101" pitchFamily="2" charset="-122"/>
                    <a:ea typeface="等线" panose="02010600030101010101" pitchFamily="2" charset="-122"/>
                  </a:rPr>
                  <a:t>S</a:t>
                </a:r>
                <a:r>
                  <a:rPr lang="zh-CN" altLang="en-US" sz="2400" dirty="0" smtClean="0">
                    <a:latin typeface="等线" panose="02010600030101010101" pitchFamily="2" charset="-122"/>
                    <a:ea typeface="等线" panose="02010600030101010101" pitchFamily="2" charset="-122"/>
                  </a:rPr>
                  <a:t>上定义内积构成内积空间；</a:t>
                </a:r>
                <a:r>
                  <a:rPr lang="en-US" altLang="zh-CN" sz="2400" dirty="0" smtClean="0">
                    <a:latin typeface="等线" panose="02010600030101010101" pitchFamily="2" charset="-122"/>
                    <a:ea typeface="等线" panose="02010600030101010101" pitchFamily="2" charset="-122"/>
                  </a:rPr>
                  <a:t>(3)</a:t>
                </a:r>
                <a:r>
                  <a:rPr lang="zh-CN" altLang="en-US" sz="2400" dirty="0" smtClean="0">
                    <a:latin typeface="等线" panose="02010600030101010101" pitchFamily="2" charset="-122"/>
                    <a:ea typeface="等线" panose="02010600030101010101" pitchFamily="2" charset="-122"/>
                  </a:rPr>
                  <a:t>最后将</a:t>
                </a:r>
                <a:r>
                  <a:rPr lang="en-US" altLang="zh-CN" sz="2400" dirty="0" smtClean="0">
                    <a:latin typeface="等线" panose="02010600030101010101" pitchFamily="2" charset="-122"/>
                    <a:ea typeface="等线" panose="02010600030101010101" pitchFamily="2" charset="-122"/>
                  </a:rPr>
                  <a:t>S</a:t>
                </a:r>
                <a:r>
                  <a:rPr lang="zh-CN" altLang="en-US" sz="2400" dirty="0" smtClean="0">
                    <a:latin typeface="等线" panose="02010600030101010101" pitchFamily="2" charset="-122"/>
                    <a:ea typeface="等线" panose="02010600030101010101" pitchFamily="2" charset="-122"/>
                  </a:rPr>
                  <a:t>完备化构成希尔伯特空间。</a:t>
                </a:r>
                <a:endParaRPr lang="en-US" altLang="zh-CN" sz="2400" dirty="0" smtClean="0">
                  <a:latin typeface="等线" panose="02010600030101010101" pitchFamily="2" charset="-122"/>
                  <a:ea typeface="等线" panose="02010600030101010101" pitchFamily="2" charset="-122"/>
                </a:endParaRPr>
              </a:p>
              <a:p>
                <a:pPr>
                  <a:lnSpc>
                    <a:spcPct val="125000"/>
                  </a:lnSpc>
                </a:pPr>
                <a:r>
                  <a:rPr lang="zh-CN" altLang="en-US" sz="2400" b="1" dirty="0" smtClean="0">
                    <a:latin typeface="等线" panose="02010600030101010101" pitchFamily="2" charset="-122"/>
                    <a:ea typeface="等线" panose="02010600030101010101" pitchFamily="2" charset="-122"/>
                  </a:rPr>
                  <a:t>正定核的充要条件</a:t>
                </a:r>
                <a:endParaRPr lang="en-US" altLang="zh-CN" sz="2400" b="1" dirty="0" smtClean="0">
                  <a:latin typeface="等线" panose="02010600030101010101" pitchFamily="2" charset="-122"/>
                  <a:ea typeface="等线" panose="02010600030101010101" pitchFamily="2" charset="-122"/>
                </a:endParaRPr>
              </a:p>
              <a:p>
                <a:pPr>
                  <a:lnSpc>
                    <a:spcPct val="125000"/>
                  </a:lnSpc>
                </a:pPr>
                <a14:m>
                  <m:oMath xmlns:m="http://schemas.openxmlformats.org/officeDocument/2006/math">
                    <m:r>
                      <a:rPr lang="en-US" altLang="zh-CN" sz="2400" i="1">
                        <a:latin typeface="Cambria Math" panose="02040503050406030204" pitchFamily="18" charset="0"/>
                      </a:rPr>
                      <m:t>𝐾</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𝑧</m:t>
                    </m:r>
                    <m:r>
                      <a:rPr lang="en-US" altLang="zh-CN" sz="2400" i="1">
                        <a:latin typeface="Cambria Math" panose="02040503050406030204" pitchFamily="18" charset="0"/>
                      </a:rPr>
                      <m:t>)</m:t>
                    </m:r>
                  </m:oMath>
                </a14:m>
                <a:r>
                  <a:rPr lang="zh-CN" altLang="en-US" sz="2400" dirty="0" smtClean="0">
                    <a:latin typeface="等线" panose="02010600030101010101" pitchFamily="2" charset="-122"/>
                    <a:ea typeface="等线" panose="02010600030101010101" pitchFamily="2" charset="-122"/>
                  </a:rPr>
                  <a:t>为核函数</a:t>
                </a:r>
                <a14:m>
                  <m:oMath xmlns:m="http://schemas.openxmlformats.org/officeDocument/2006/math">
                    <m:r>
                      <a:rPr lang="en-US" altLang="zh-CN" sz="2400" i="1" dirty="0" smtClean="0">
                        <a:latin typeface="Cambria Math" panose="02040503050406030204" pitchFamily="18" charset="0"/>
                        <a:ea typeface="Cambria Math" panose="02040503050406030204" pitchFamily="18" charset="0"/>
                      </a:rPr>
                      <m:t>&lt;=&gt;</m:t>
                    </m:r>
                  </m:oMath>
                </a14:m>
                <a:r>
                  <a:rPr lang="zh-CN" altLang="en-US" sz="2400" dirty="0">
                    <a:latin typeface="等线" panose="02010600030101010101" pitchFamily="2" charset="-122"/>
                    <a:ea typeface="等线" panose="02010600030101010101" pitchFamily="2" charset="-122"/>
                  </a:rPr>
                  <a:t>对任意</a:t>
                </a:r>
                <a14:m>
                  <m:oMath xmlns:m="http://schemas.openxmlformats.org/officeDocument/2006/math">
                    <m:r>
                      <a:rPr lang="en-US" altLang="zh-CN" sz="2400" i="1">
                        <a:latin typeface="Cambria Math" panose="02040503050406030204" pitchFamily="18" charset="0"/>
                      </a:rPr>
                      <m:t>𝐾</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𝑧</m:t>
                    </m:r>
                    <m:r>
                      <a:rPr lang="en-US" altLang="zh-CN" sz="2400" i="1">
                        <a:latin typeface="Cambria Math" panose="02040503050406030204" pitchFamily="18" charset="0"/>
                      </a:rPr>
                      <m:t>)</m:t>
                    </m:r>
                  </m:oMath>
                </a14:m>
                <a:r>
                  <a:rPr lang="zh-CN" altLang="en-US" sz="2400" dirty="0" smtClean="0">
                    <a:latin typeface="等线" panose="02010600030101010101" pitchFamily="2" charset="-122"/>
                    <a:ea typeface="等线" panose="02010600030101010101" pitchFamily="2" charset="-122"/>
                  </a:rPr>
                  <a:t>对应的</a:t>
                </a:r>
                <a:r>
                  <a:rPr lang="en-US" altLang="zh-CN" sz="2400" dirty="0" smtClean="0">
                    <a:latin typeface="等线" panose="02010600030101010101" pitchFamily="2" charset="-122"/>
                    <a:ea typeface="等线" panose="02010600030101010101" pitchFamily="2" charset="-122"/>
                  </a:rPr>
                  <a:t>Gram</a:t>
                </a:r>
                <a:r>
                  <a:rPr lang="zh-CN" altLang="en-US" sz="2400" dirty="0" smtClean="0">
                    <a:latin typeface="等线" panose="02010600030101010101" pitchFamily="2" charset="-122"/>
                    <a:ea typeface="等线" panose="02010600030101010101" pitchFamily="2" charset="-122"/>
                  </a:rPr>
                  <a:t>矩阵是半正定的。</a:t>
                </a:r>
                <a:endParaRPr lang="en-US" altLang="zh-CN" sz="2400" dirty="0" smtClean="0">
                  <a:latin typeface="等线" panose="02010600030101010101" pitchFamily="2" charset="-122"/>
                  <a:ea typeface="等线" panose="02010600030101010101" pitchFamily="2" charset="-122"/>
                </a:endParaRPr>
              </a:p>
              <a:p>
                <a:pPr>
                  <a:lnSpc>
                    <a:spcPct val="125000"/>
                  </a:lnSpc>
                </a:pPr>
                <a:endParaRPr lang="en-US" altLang="zh-CN" sz="2400" b="1" dirty="0" smtClean="0">
                  <a:latin typeface="等线" panose="02010600030101010101" pitchFamily="2" charset="-122"/>
                  <a:ea typeface="等线" panose="02010600030101010101" pitchFamily="2" charset="-122"/>
                </a:endParaRPr>
              </a:p>
              <a:p>
                <a:pPr>
                  <a:lnSpc>
                    <a:spcPct val="125000"/>
                  </a:lnSpc>
                </a:pPr>
                <a:endParaRPr lang="en-US" altLang="zh-CN" sz="2400" b="1" dirty="0">
                  <a:latin typeface="等线" panose="02010600030101010101" pitchFamily="2" charset="-122"/>
                  <a:ea typeface="等线" panose="02010600030101010101" pitchFamily="2" charset="-122"/>
                </a:endParaRPr>
              </a:p>
            </p:txBody>
          </p:sp>
        </mc:Choice>
        <mc:Fallback xmlns="">
          <p:sp>
            <p:nvSpPr>
              <p:cNvPr id="5" name="文本框 4">
                <a:extLst>
                  <a:ext uri="{FF2B5EF4-FFF2-40B4-BE49-F238E27FC236}">
                    <a16:creationId xmlns="" xmlns:a16="http://schemas.microsoft.com/office/drawing/2014/main" id="{7D88554A-2152-4AD1-A73B-1136A1A9A0C3}"/>
                  </a:ext>
                </a:extLst>
              </p:cNvPr>
              <p:cNvSpPr txBox="1">
                <a:spLocks noRot="1" noChangeAspect="1" noMove="1" noResize="1" noEditPoints="1" noAdjustHandles="1" noChangeArrowheads="1" noChangeShapeType="1" noTextEdit="1"/>
              </p:cNvSpPr>
              <p:nvPr/>
            </p:nvSpPr>
            <p:spPr>
              <a:xfrm>
                <a:off x="502373" y="735704"/>
                <a:ext cx="11018113" cy="4708981"/>
              </a:xfrm>
              <a:prstGeom prst="rect">
                <a:avLst/>
              </a:prstGeom>
              <a:blipFill rotWithShape="0">
                <a:blip r:embed="rId3"/>
                <a:stretch>
                  <a:fillRect l="-830" r="-664"/>
                </a:stretch>
              </a:blipFill>
            </p:spPr>
            <p:txBody>
              <a:bodyPr/>
              <a:lstStyle/>
              <a:p>
                <a:r>
                  <a:rPr lang="zh-CN" altLang="en-US">
                    <a:noFill/>
                  </a:rPr>
                  <a:t> </a:t>
                </a:r>
              </a:p>
            </p:txBody>
          </p:sp>
        </mc:Fallback>
      </mc:AlternateContent>
      <p:sp>
        <p:nvSpPr>
          <p:cNvPr id="6" name="矩形 5">
            <a:extLst>
              <a:ext uri="{FF2B5EF4-FFF2-40B4-BE49-F238E27FC236}">
                <a16:creationId xmlns="" xmlns:a16="http://schemas.microsoft.com/office/drawing/2014/main" id="{C4F08229-393A-40A0-A163-AB58A84A5A51}"/>
              </a:ext>
            </a:extLst>
          </p:cNvPr>
          <p:cNvSpPr/>
          <p:nvPr/>
        </p:nvSpPr>
        <p:spPr>
          <a:xfrm>
            <a:off x="389615" y="169557"/>
            <a:ext cx="2335896" cy="400110"/>
          </a:xfrm>
          <a:prstGeom prst="rect">
            <a:avLst/>
          </a:prstGeom>
        </p:spPr>
        <p:txBody>
          <a:bodyPr wrap="none">
            <a:spAutoFit/>
          </a:bodyPr>
          <a:lstStyle/>
          <a:p>
            <a:r>
              <a:rPr lang="en-US" altLang="zh-CN" sz="2000" b="1" dirty="0">
                <a:solidFill>
                  <a:schemeClr val="accent1">
                    <a:lumMod val="50000"/>
                  </a:schemeClr>
                </a:solidFill>
                <a:latin typeface="Impact" panose="020B0806030902050204" pitchFamily="34" charset="0"/>
              </a:rPr>
              <a:t>04  </a:t>
            </a:r>
            <a:r>
              <a:rPr lang="zh-CN" altLang="en-US" sz="2000" b="1" dirty="0"/>
              <a:t>非线性与核技巧</a:t>
            </a:r>
          </a:p>
        </p:txBody>
      </p:sp>
      <p:pic>
        <p:nvPicPr>
          <p:cNvPr id="2" name="图片 1"/>
          <p:cNvPicPr>
            <a:picLocks noChangeAspect="1"/>
          </p:cNvPicPr>
          <p:nvPr/>
        </p:nvPicPr>
        <p:blipFill>
          <a:blip r:embed="rId4"/>
          <a:stretch>
            <a:fillRect/>
          </a:stretch>
        </p:blipFill>
        <p:spPr>
          <a:xfrm>
            <a:off x="3325720" y="4692210"/>
            <a:ext cx="5172075" cy="1504950"/>
          </a:xfrm>
          <a:prstGeom prst="rect">
            <a:avLst/>
          </a:prstGeom>
        </p:spPr>
      </p:pic>
      <mc:AlternateContent xmlns:mc="http://schemas.openxmlformats.org/markup-compatibility/2006">
        <mc:Choice xmlns:a14="http://schemas.microsoft.com/office/drawing/2010/main" Requires="a14">
          <p:sp>
            <p:nvSpPr>
              <p:cNvPr id="7" name="矩形 6"/>
              <p:cNvSpPr/>
              <p:nvPr/>
            </p:nvSpPr>
            <p:spPr>
              <a:xfrm>
                <a:off x="701716" y="4617066"/>
                <a:ext cx="10818770" cy="1554272"/>
              </a:xfrm>
              <a:prstGeom prst="rect">
                <a:avLst/>
              </a:prstGeom>
            </p:spPr>
            <p:txBody>
              <a:bodyPr wrap="square">
                <a:spAutoFit/>
              </a:bodyPr>
              <a:lstStyle/>
              <a:p>
                <a:pPr>
                  <a:lnSpc>
                    <a:spcPct val="125000"/>
                  </a:lnSpc>
                </a:pPr>
                <a:r>
                  <a:rPr lang="zh-CN" altLang="en-US" sz="2400" dirty="0">
                    <a:solidFill>
                      <a:srgbClr val="FF0000"/>
                    </a:solidFill>
                    <a:latin typeface="等线" panose="02010600030101010101" pitchFamily="2" charset="-122"/>
                    <a:ea typeface="等线" panose="02010600030101010101" pitchFamily="2" charset="-122"/>
                  </a:rPr>
                  <a:t>这一定义在构造核函数时很有用。但对于一个具体函数</a:t>
                </a:r>
                <a14:m>
                  <m:oMath xmlns:m="http://schemas.openxmlformats.org/officeDocument/2006/math">
                    <m:r>
                      <a:rPr lang="en-US" altLang="zh-CN" sz="2400" i="1">
                        <a:solidFill>
                          <a:srgbClr val="FF0000"/>
                        </a:solidFill>
                        <a:latin typeface="Cambria Math" panose="02040503050406030204" pitchFamily="18" charset="0"/>
                      </a:rPr>
                      <m:t>𝐾</m:t>
                    </m:r>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rPr>
                      <m:t>𝑥</m:t>
                    </m:r>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rPr>
                      <m:t>𝑧</m:t>
                    </m:r>
                    <m:r>
                      <a:rPr lang="en-US" altLang="zh-CN" sz="2400" i="1">
                        <a:solidFill>
                          <a:srgbClr val="FF0000"/>
                        </a:solidFill>
                        <a:latin typeface="Cambria Math" panose="02040503050406030204" pitchFamily="18" charset="0"/>
                      </a:rPr>
                      <m:t>)</m:t>
                    </m:r>
                  </m:oMath>
                </a14:m>
                <a:r>
                  <a:rPr lang="zh-CN" altLang="en-US" sz="2400" dirty="0">
                    <a:solidFill>
                      <a:srgbClr val="FF0000"/>
                    </a:solidFill>
                    <a:latin typeface="等线" panose="02010600030101010101" pitchFamily="2" charset="-122"/>
                    <a:ea typeface="等线" panose="02010600030101010101" pitchFamily="2" charset="-122"/>
                  </a:rPr>
                  <a:t>来说，检验它是否为核函数并不容易，因为要求对任意有限输入集验证</a:t>
                </a:r>
                <a:r>
                  <a:rPr lang="en-US" altLang="zh-CN" sz="2400" dirty="0">
                    <a:solidFill>
                      <a:srgbClr val="FF0000"/>
                    </a:solidFill>
                    <a:latin typeface="等线" panose="02010600030101010101" pitchFamily="2" charset="-122"/>
                    <a:ea typeface="等线" panose="02010600030101010101" pitchFamily="2" charset="-122"/>
                  </a:rPr>
                  <a:t>K</a:t>
                </a:r>
                <a:r>
                  <a:rPr lang="zh-CN" altLang="en-US" sz="2400" dirty="0">
                    <a:solidFill>
                      <a:srgbClr val="FF0000"/>
                    </a:solidFill>
                    <a:latin typeface="等线" panose="02010600030101010101" pitchFamily="2" charset="-122"/>
                    <a:ea typeface="等线" panose="02010600030101010101" pitchFamily="2" charset="-122"/>
                  </a:rPr>
                  <a:t>对应的</a:t>
                </a:r>
                <a:r>
                  <a:rPr lang="en-US" altLang="zh-CN" sz="2400" dirty="0">
                    <a:solidFill>
                      <a:srgbClr val="FF0000"/>
                    </a:solidFill>
                    <a:latin typeface="等线" panose="02010600030101010101" pitchFamily="2" charset="-122"/>
                    <a:ea typeface="等线" panose="02010600030101010101" pitchFamily="2" charset="-122"/>
                  </a:rPr>
                  <a:t>Gram</a:t>
                </a:r>
                <a:r>
                  <a:rPr lang="zh-CN" altLang="en-US" sz="2400" dirty="0">
                    <a:solidFill>
                      <a:srgbClr val="FF0000"/>
                    </a:solidFill>
                    <a:latin typeface="等线" panose="02010600030101010101" pitchFamily="2" charset="-122"/>
                    <a:ea typeface="等线" panose="02010600030101010101" pitchFamily="2" charset="-122"/>
                  </a:rPr>
                  <a:t>矩阵是否为半正定的。在实际问题中往往应用</a:t>
                </a:r>
                <a:r>
                  <a:rPr lang="zh-CN" altLang="en-US" sz="2800" b="1" dirty="0">
                    <a:solidFill>
                      <a:srgbClr val="FF0000"/>
                    </a:solidFill>
                    <a:latin typeface="等线" panose="02010600030101010101" pitchFamily="2" charset="-122"/>
                    <a:ea typeface="等线" panose="02010600030101010101" pitchFamily="2" charset="-122"/>
                  </a:rPr>
                  <a:t>己有的核函数</a:t>
                </a:r>
                <a:r>
                  <a:rPr lang="zh-CN" altLang="en-US" sz="2400" dirty="0">
                    <a:solidFill>
                      <a:srgbClr val="FF0000"/>
                    </a:solidFill>
                    <a:latin typeface="等线" panose="02010600030101010101" pitchFamily="2" charset="-122"/>
                    <a:ea typeface="等线" panose="02010600030101010101" pitchFamily="2" charset="-122"/>
                  </a:rPr>
                  <a:t>。</a:t>
                </a:r>
                <a:endParaRPr lang="en-US" altLang="zh-CN" sz="2400" dirty="0">
                  <a:solidFill>
                    <a:srgbClr val="FF0000"/>
                  </a:solidFill>
                  <a:latin typeface="等线" panose="02010600030101010101" pitchFamily="2" charset="-122"/>
                  <a:ea typeface="等线" panose="02010600030101010101" pitchFamily="2" charset="-122"/>
                </a:endParaRPr>
              </a:p>
            </p:txBody>
          </p:sp>
        </mc:Choice>
        <mc:Fallback>
          <p:sp>
            <p:nvSpPr>
              <p:cNvPr id="7" name="矩形 6"/>
              <p:cNvSpPr>
                <a:spLocks noRot="1" noChangeAspect="1" noMove="1" noResize="1" noEditPoints="1" noAdjustHandles="1" noChangeArrowheads="1" noChangeShapeType="1" noTextEdit="1"/>
              </p:cNvSpPr>
              <p:nvPr/>
            </p:nvSpPr>
            <p:spPr>
              <a:xfrm>
                <a:off x="701716" y="4617066"/>
                <a:ext cx="10818770" cy="1554272"/>
              </a:xfrm>
              <a:prstGeom prst="rect">
                <a:avLst/>
              </a:prstGeom>
              <a:blipFill rotWithShape="0">
                <a:blip r:embed="rId5"/>
                <a:stretch>
                  <a:fillRect l="-845" b="-74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8056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a18adb86-5929-4bf5-a1c6-bcf101f86030"/>
</p:tagLst>
</file>

<file path=ppt/theme/theme1.xml><?xml version="1.0" encoding="utf-8"?>
<a:theme xmlns:a="http://schemas.openxmlformats.org/drawingml/2006/main" name="主题5">
  <a:themeElements>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ppt/theme/themeOverride2.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ppt/theme/themeOverride3.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1603</TotalTime>
  <Words>1241</Words>
  <Application>Microsoft Office PowerPoint</Application>
  <PresentationFormat>宽屏</PresentationFormat>
  <Paragraphs>163</Paragraphs>
  <Slides>20</Slides>
  <Notes>11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33" baseType="lpstr">
      <vt:lpstr>-apple-system</vt:lpstr>
      <vt:lpstr>等线</vt:lpstr>
      <vt:lpstr>宋体</vt:lpstr>
      <vt:lpstr>微软雅黑</vt:lpstr>
      <vt:lpstr>Agency FB</vt:lpstr>
      <vt:lpstr>Arial</vt:lpstr>
      <vt:lpstr>Calibri</vt:lpstr>
      <vt:lpstr>Cambria Math</vt:lpstr>
      <vt:lpstr>Impact</vt:lpstr>
      <vt:lpstr>Times New Roman</vt:lpstr>
      <vt:lpstr>Wingdings</vt:lpstr>
      <vt:lpstr>主题5</vt:lpstr>
      <vt:lpstr>Equation</vt:lpstr>
      <vt:lpstr>支持向量机（Ⅱ）</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后续——SVM算法包</vt:lpstr>
    </vt:vector>
  </TitlesOfParts>
  <Manager>张云</Manager>
  <Company>iSlide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Brief Intro to SVM</dc:title>
  <dc:creator>张云</dc:creator>
  <cp:keywords>DSSC</cp:keywords>
  <cp:lastModifiedBy>龙 飞宇</cp:lastModifiedBy>
  <cp:revision>121</cp:revision>
  <cp:lastPrinted>2018-02-05T16:00:00Z</cp:lastPrinted>
  <dcterms:created xsi:type="dcterms:W3CDTF">2018-02-05T16:00:00Z</dcterms:created>
  <dcterms:modified xsi:type="dcterms:W3CDTF">2019-07-11T13:23:30Z</dcterms:modified>
  <cp:category>business proposal;oral defense;training courseware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a18adb86-5929-4bf5-a1c6-bcf101f86030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2018-08-30T08:24:10.9447553Z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