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26"/>
  </p:notesMasterIdLst>
  <p:sldIdLst>
    <p:sldId id="256" r:id="rId3"/>
    <p:sldId id="257" r:id="rId4"/>
    <p:sldId id="300" r:id="rId5"/>
    <p:sldId id="301" r:id="rId6"/>
    <p:sldId id="259" r:id="rId7"/>
    <p:sldId id="282" r:id="rId8"/>
    <p:sldId id="283" r:id="rId9"/>
    <p:sldId id="284" r:id="rId10"/>
    <p:sldId id="285" r:id="rId11"/>
    <p:sldId id="28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63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en-US"/>
          </a:p>
        </p:txBody>
      </p:sp>
      <p:sp>
        <p:nvSpPr>
          <p:cNvPr id="16387" name="日期占位符 1638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en-US"/>
          </a:p>
        </p:txBody>
      </p:sp>
      <p:sp>
        <p:nvSpPr>
          <p:cNvPr id="5124" name="幻灯片图像占位符 16387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1638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390" name="页脚占位符 1638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en-US"/>
          </a:p>
        </p:txBody>
      </p:sp>
      <p:sp>
        <p:nvSpPr>
          <p:cNvPr id="16391" name="灯片编号占位符 1639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418F587A-2ED4-4214-8696-EB79BE8D49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7409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70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7171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6F46DC-E8C4-443C-93BD-063BC4C17B9F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7475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58" name="文本占位符 7475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7065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36505F-5958-4F92-B594-26AA2BAB339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7475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58" name="文本占位符 7475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7065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36505F-5958-4F92-B594-26AA2BAB3397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932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587A-2ED4-4214-8696-EB79BE8D49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843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8" name="文本占位符 184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921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32D399-6180-462A-B117-D2860E60E9A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843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6" name="文本占位符 184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1126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41FF60-8F5A-405C-AF71-BF813129873C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843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4" name="文本占位符 184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13315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0EAFAB-4FC9-4606-B917-F7CB485E9E27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9457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2" name="文本占位符 194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1536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386F92-3958-4631-AFE3-0A521B962E1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66561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2466" name="文本占位符 665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6246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7313A2-D8DB-4DDE-B41E-1917AA6A554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68609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4" name="文本占位符 686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64515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9FF820-1975-467C-97BF-E9E32A30849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70657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2" name="文本占位符 70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6656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1DAF48-97AB-42C1-84DB-5CE63F30695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72705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8610" name="文本占位符 7270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68611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65AFFF-C750-4909-89ED-0FDF524F8D6F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26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126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1267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1268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1126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127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127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矩形 11272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矩形 1127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矩形 1127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276" name="标题 11275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11277" name="副标题 1127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en-US" altLang="zh-CN" noProof="1"/>
              <a:t>Click to edit Master subtitle style</a:t>
            </a:r>
          </a:p>
        </p:txBody>
      </p:sp>
      <p:sp>
        <p:nvSpPr>
          <p:cNvPr id="14" name="日期占位符 11277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页脚占位符 11278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灯片编号占位符 11279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8B1BE5ED-68EB-4107-AEC4-D2A4A9240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98394-8DE7-49C9-87F2-8A68BAC6B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D47C9-7C10-4324-A3BD-DF41A34BE7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D49F1-C3EF-4FDD-9850-E1F9AB94C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26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126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1267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1268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1126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127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127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矩形 11272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矩形 1127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矩形 1127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276" name="标题 11275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11277" name="副标题 1127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en-US" altLang="zh-CN" noProof="1"/>
              <a:t>Click to edit Master subtitle style</a:t>
            </a:r>
          </a:p>
        </p:txBody>
      </p:sp>
      <p:sp>
        <p:nvSpPr>
          <p:cNvPr id="14" name="日期占位符 11277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页脚占位符 11278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灯片编号占位符 11279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7162995E-A175-4EBC-98F4-854BDD871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1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50E3E-0FD1-4E53-8268-B54D86C8AC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F20C1-896F-41D5-867D-C84775219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74540-28BA-443F-8966-5C80A10F96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064B9-EFA9-410F-A173-67CE6A0C8A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7CE1B-BD88-4845-BDD1-4D67581F6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3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9057C-37B3-4766-84E2-EE31A1BF8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15C11-C3B4-463A-8921-BF4E628AF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2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11114-D021-442E-AC56-263D59EDEC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0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92776-D9C6-4762-84FD-F0A8553FD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7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4589A-FBB4-4174-BA2B-ECA0E2B7F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0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97098-DCA0-41E3-B124-D9AF10454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9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F15ED-02BF-4775-9BEA-876F2BCE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D952B-3793-439D-B338-AE3F0A789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21419-BD27-46C1-80BC-35451DF5C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38B0C-0288-4EFA-A1D1-7E289F94E7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33453-1A5E-472C-BEC1-AF97CCEF3C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48F08-0CC7-42BD-996C-830BFC6F5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7D4AA-1CE3-4706-A3FF-E96CDC654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3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5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1025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1025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27490-30EF-4353-AC1F-3339CB64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4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27" name="矩形 1024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28" name="矩形 1024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29" name="矩形 1024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矩形 1024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1" name="矩形 1024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2" name="矩形 1024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3" name="标题 102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文本占位符 102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51" name="日期占位符 10250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0252" name="页脚占位符 10251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0253" name="灯片编号占位符 10252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fld id="{2288D99D-D96E-408E-8DA3-4538B7E762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  <p:sldLayoutId id="2147483672" r:id="rId8"/>
    <p:sldLayoutId id="2147483671" r:id="rId9"/>
    <p:sldLayoutId id="2147483670" r:id="rId10"/>
    <p:sldLayoutId id="2147483669" r:id="rId11"/>
    <p:sldLayoutId id="2147483668" r:id="rId12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024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1" name="矩形 1024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2" name="矩形 1024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3" name="矩形 1024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4" name="矩形 1024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5" name="矩形 1024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6" name="矩形 1024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057" name="标题 102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8" name="文本占位符 102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51" name="日期占位符 10250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0252" name="页脚占位符 10251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0253" name="灯片编号占位符 10252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buClr>
                <a:schemeClr val="bg1"/>
              </a:buClr>
              <a:defRPr sz="1400" noProof="1">
                <a:latin typeface="Tahoma" panose="020B0604030504040204" pitchFamily="34" charset="0"/>
              </a:defRPr>
            </a:lvl1pPr>
          </a:lstStyle>
          <a:p>
            <a:fld id="{D357C489-3655-4858-A626-4F3DDD2533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  <p:sldLayoutId id="21474836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04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ea typeface="宋体" panose="02010600030101010101" pitchFamily="2" charset="-122"/>
              </a:rPr>
              <a:t>Boosting</a:t>
            </a:r>
          </a:p>
        </p:txBody>
      </p:sp>
      <p:sp>
        <p:nvSpPr>
          <p:cNvPr id="6146" name="副标题 205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737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9634" name="图片 737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811175"/>
            <a:ext cx="8077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5902" y="1981238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将弱分类器进行组合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737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9634" name="图片 737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811175"/>
            <a:ext cx="8077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5902" y="1981238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将弱分类器进行组合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82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516" y="2036471"/>
            <a:ext cx="32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86" y="2519101"/>
            <a:ext cx="681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数据源：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UCI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数据库上的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Adult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数据集，数据量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32000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，划分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27000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作为训练集，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作为测试集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9" y="3867460"/>
            <a:ext cx="8867081" cy="26652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2516" y="3350098"/>
            <a:ext cx="32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数据一览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14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516" y="2036471"/>
            <a:ext cx="32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选择弱分类器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0938" y="2627374"/>
            <a:ext cx="681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基于单特征的决策树桩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式搜索判断最优阈值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5" y="3255002"/>
            <a:ext cx="4800094" cy="1635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5105356"/>
            <a:ext cx="7119547" cy="10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5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6088" y="2058195"/>
            <a:ext cx="32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初始化权重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275" y="3376186"/>
            <a:ext cx="721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进入循环，对每个特征构建弱分类器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74" y="2568046"/>
            <a:ext cx="4114692" cy="6433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0662" y="4398184"/>
            <a:ext cx="721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计算分类器的权重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99" y="3886941"/>
            <a:ext cx="5065277" cy="4658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932" y="4888425"/>
            <a:ext cx="2895524" cy="3962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62" y="5332874"/>
            <a:ext cx="3657504" cy="5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3506" y="2057436"/>
            <a:ext cx="721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更新权重参数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0" y="2590822"/>
            <a:ext cx="7528363" cy="1447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506" y="4190980"/>
            <a:ext cx="721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得到强分类器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1" y="4652645"/>
            <a:ext cx="6305395" cy="20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二</a:t>
            </a:r>
            <a:r>
              <a:rPr lang="en-US" altLang="zh-CN" dirty="0" smtClean="0">
                <a:ea typeface="宋体" panose="02010600030101010101" pitchFamily="2" charset="-122"/>
              </a:rPr>
              <a:t>.GBDT/GBRT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0694" y="2286030"/>
            <a:ext cx="7315008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x-none" sz="1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GBDT(Gradient Boosting Decision Tree) </a:t>
            </a:r>
            <a:r>
              <a:rPr lang="zh-CN" altLang="en-US" sz="1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：是一种迭代的决策树算法，该算法由多棵决策树组成，每一颗决策树学习的是之前决策树的</a:t>
            </a:r>
            <a:r>
              <a:rPr lang="zh-CN" altLang="en-US" sz="1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残差</a:t>
            </a:r>
            <a:r>
              <a:rPr lang="zh-CN" altLang="en-US" sz="1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，所有树的结论累加起来做最终答案。</a:t>
            </a:r>
            <a:endParaRPr lang="zh-CN" altLang="en-US" sz="1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27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</a:t>
            </a:r>
            <a:r>
              <a:rPr lang="en-US" altLang="zh-CN" dirty="0" smtClean="0">
                <a:ea typeface="宋体" panose="02010600030101010101" pitchFamily="2" charset="-122"/>
              </a:rPr>
              <a:t>. GBDT/GBRT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1265" y="1905040"/>
            <a:ext cx="304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什么是残差？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19" descr="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405952"/>
            <a:ext cx="7222391" cy="40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94" y="304882"/>
            <a:ext cx="7793037" cy="1462087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</a:t>
            </a:r>
            <a:r>
              <a:rPr lang="en-US" altLang="zh-CN" dirty="0" smtClean="0">
                <a:ea typeface="宋体" panose="02010600030101010101" pitchFamily="2" charset="-122"/>
              </a:rPr>
              <a:t>. GBDT/GBRT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98" y="2057436"/>
            <a:ext cx="7467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传统的</a:t>
            </a:r>
            <a:r>
              <a:rPr lang="en-US" altLang="x-none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BOOST</a:t>
            </a: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x-none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Gradient Boosting</a:t>
            </a: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的区别：</a:t>
            </a:r>
            <a:endParaRPr lang="en-US" altLang="zh-CN" sz="2400" noProof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noProof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x-none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Gradient Boost</a:t>
            </a: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：每个新的模型的建立是为了使得之前模型的残差往梯度方向减少。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en-US" altLang="zh-CN" sz="2400" noProof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noProof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传统</a:t>
            </a:r>
            <a:r>
              <a:rPr lang="en-US" altLang="x-none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Boost</a:t>
            </a:r>
            <a:r>
              <a:rPr lang="zh-CN" altLang="en-US" sz="24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：对正确、错误的样本进行加权（每一步结束后，增加分错的点的权重，减少分对的点的权重）。</a:t>
            </a:r>
            <a:endParaRPr lang="zh-CN" altLang="en-US" sz="24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08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3078" y="228684"/>
            <a:ext cx="7793037" cy="1462087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</a:t>
            </a:r>
            <a:r>
              <a:rPr lang="en-US" altLang="zh-CN" dirty="0" smtClean="0">
                <a:ea typeface="宋体" panose="02010600030101010101" pitchFamily="2" charset="-122"/>
              </a:rPr>
              <a:t>. GBDT/GBRT</a:t>
            </a:r>
            <a:r>
              <a:rPr lang="zh-CN" altLang="en-US" dirty="0" smtClean="0">
                <a:ea typeface="宋体" panose="02010600030101010101" pitchFamily="2" charset="-122"/>
              </a:rPr>
              <a:t>算法 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0938" y="1905040"/>
            <a:ext cx="395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核心问题：优化问题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19446" y="2743218"/>
                <a:ext cx="3733702" cy="389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𝑟𝑔𝑚𝑖𝑛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46" y="2743218"/>
                <a:ext cx="3733702" cy="389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50938" y="3634133"/>
            <a:ext cx="563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核心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：梯度下降残差近似方法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67503" y="4652799"/>
                <a:ext cx="2865721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03" y="4652799"/>
                <a:ext cx="2865721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2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Ideas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noProof="1"/>
              <a:t>Boosting </a:t>
            </a:r>
            <a:r>
              <a:rPr lang="zh-CN" altLang="en-US" noProof="1">
                <a:ea typeface="宋体" panose="02010600030101010101" pitchFamily="2" charset="-122"/>
              </a:rPr>
              <a:t>算法被认为是近年机器学习领域最有效的算法之一。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noProof="1">
                <a:ea typeface="宋体" panose="02010600030101010101" pitchFamily="2" charset="-122"/>
              </a:rPr>
              <a:t>其核心思想为：</a:t>
            </a:r>
            <a:endParaRPr lang="en-US" altLang="zh-CN" noProof="1"/>
          </a:p>
          <a:p>
            <a:r>
              <a:rPr lang="zh-CN" altLang="en-US" noProof="1">
                <a:ea typeface="宋体" panose="02010600030101010101" pitchFamily="2" charset="-122"/>
              </a:rPr>
              <a:t>找到一系列弱分类器总是比找到一个强分类器容易的多。</a:t>
            </a:r>
            <a:endParaRPr lang="en-US" altLang="zh-CN" noProof="1"/>
          </a:p>
          <a:p>
            <a:r>
              <a:rPr lang="zh-CN" altLang="en-US" noProof="1">
                <a:ea typeface="宋体" panose="02010600030101010101" pitchFamily="2" charset="-122"/>
              </a:rPr>
              <a:t>将一系列弱分类器组合起来便有可能得到一个强分类器。</a:t>
            </a:r>
            <a:endParaRPr lang="en-US" altLang="zh-CN" noProof="1"/>
          </a:p>
          <a:p>
            <a:endParaRPr lang="en-US" altLang="zh-CN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GBRT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r>
              <a:rPr lang="zh-CN" altLang="en-US" dirty="0">
                <a:ea typeface="宋体" panose="02010600030101010101" pitchFamily="2" charset="-122"/>
              </a:rPr>
              <a:t>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9288" y="2286030"/>
            <a:ext cx="34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72391"/>
              </p:ext>
            </p:extLst>
          </p:nvPr>
        </p:nvGraphicFramePr>
        <p:xfrm>
          <a:off x="2209862" y="2209832"/>
          <a:ext cx="5864599" cy="69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公式" r:id="rId3" imgW="2031840" imgH="241200" progId="Equation.3">
                  <p:embed/>
                </p:oleObj>
              </mc:Choice>
              <mc:Fallback>
                <p:oleObj name="公式" r:id="rId3" imgW="2031840" imgH="241200" progId="Equation.3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62" y="2209832"/>
                        <a:ext cx="5864599" cy="69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19288" y="3733792"/>
                <a:ext cx="4868824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输出</a:t>
                </a: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回归树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88" y="3733792"/>
                <a:ext cx="4868824" cy="482440"/>
              </a:xfrm>
              <a:prstGeom prst="rect">
                <a:avLst/>
              </a:prstGeom>
              <a:blipFill>
                <a:blip r:embed="rId5"/>
                <a:stretch>
                  <a:fillRect l="-1877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5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GBRT</a:t>
            </a:r>
            <a:r>
              <a:rPr lang="zh-CN" altLang="en-US" dirty="0" smtClean="0">
                <a:ea typeface="宋体" panose="02010600030101010101" pitchFamily="2" charset="-122"/>
              </a:rPr>
              <a:t>算法流程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0" y="2057436"/>
            <a:ext cx="48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62258" y="2441658"/>
                <a:ext cx="3733702" cy="29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𝑟𝑔𝑚𝑖𝑛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58" y="2441658"/>
                <a:ext cx="3733702" cy="292131"/>
              </a:xfrm>
              <a:prstGeom prst="rect">
                <a:avLst/>
              </a:prstGeom>
              <a:blipFill>
                <a:blip r:embed="rId3"/>
                <a:stretch>
                  <a:fillRect l="-2941" t="-165957" b="-2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62100" y="2817725"/>
            <a:ext cx="48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1,2,3...M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次迭代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014" y="3200909"/>
            <a:ext cx="48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1,2,3...N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43248" y="3578014"/>
                <a:ext cx="215482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48" y="3578014"/>
                <a:ext cx="2154821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147014" y="4170453"/>
                <a:ext cx="6164190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b.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拟合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一颗回归树，得到第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棵树的叶节点区域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4" y="4170453"/>
                <a:ext cx="6164190" cy="395045"/>
              </a:xfrm>
              <a:prstGeom prst="rect">
                <a:avLst/>
              </a:prstGeom>
              <a:blipFill>
                <a:blip r:embed="rId5"/>
                <a:stretch>
                  <a:fillRect l="-791"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39644" y="4587842"/>
            <a:ext cx="616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j=1,2,...J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118708" y="4962595"/>
                <a:ext cx="5558722" cy="314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𝑟𝑔𝑚𝑖𝑛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08" y="4962595"/>
                <a:ext cx="5558722" cy="314189"/>
              </a:xfrm>
              <a:prstGeom prst="rect">
                <a:avLst/>
              </a:prstGeom>
              <a:blipFill>
                <a:blip r:embed="rId6"/>
                <a:stretch>
                  <a:fillRect l="-1098" t="-148077" b="-2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139644" y="5276784"/>
                <a:ext cx="6164190" cy="456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d.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44" y="5276784"/>
                <a:ext cx="6164190" cy="456600"/>
              </a:xfrm>
              <a:prstGeom prst="rect">
                <a:avLst/>
              </a:prstGeom>
              <a:blipFill>
                <a:blip r:embed="rId7"/>
                <a:stretch>
                  <a:fillRect l="-890" t="-88000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2100" y="5817496"/>
                <a:ext cx="4868824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3.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得到回归树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</m:ac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0" y="5817496"/>
                <a:ext cx="4868824" cy="661912"/>
              </a:xfrm>
              <a:prstGeom prst="rect">
                <a:avLst/>
              </a:prstGeom>
              <a:blipFill>
                <a:blip r:embed="rId8"/>
                <a:stretch>
                  <a:fillRect l="-1001" t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33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GBDT</a:t>
            </a:r>
            <a:r>
              <a:rPr lang="zh-CN" altLang="en-US" dirty="0" smtClean="0"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ea typeface="宋体" panose="02010600030101010101" pitchFamily="2" charset="-122"/>
              </a:rPr>
              <a:t>GBRT</a:t>
            </a:r>
            <a:r>
              <a:rPr lang="zh-CN" altLang="en-US" dirty="0" smtClean="0">
                <a:ea typeface="宋体" panose="02010600030101010101" pitchFamily="2" charset="-122"/>
              </a:rPr>
              <a:t>的区别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5486" y="2209832"/>
            <a:ext cx="678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的损失函数主要为</a:t>
            </a:r>
            <a:r>
              <a:rPr lang="en-US" altLang="zh-CN" dirty="0"/>
              <a:t>deviance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为叶节点的对数输出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0" y="2579164"/>
            <a:ext cx="5514923" cy="13452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0" y="3902116"/>
            <a:ext cx="5819775" cy="1085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6697" y="5241776"/>
            <a:ext cx="57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GBRT</a:t>
            </a:r>
            <a:r>
              <a:rPr lang="zh-CN" altLang="en-US" dirty="0" smtClean="0"/>
              <a:t>的损失函数主要为</a:t>
            </a:r>
            <a:r>
              <a:rPr lang="en-US" altLang="zh-CN" dirty="0" smtClean="0"/>
              <a:t>MSE</a:t>
            </a:r>
            <a:r>
              <a:rPr lang="zh-CN" altLang="en-US" dirty="0" smtClean="0"/>
              <a:t>（平方均值函数）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9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	  </a:t>
            </a:r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2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主要内容</a:t>
            </a:r>
          </a:p>
        </p:txBody>
      </p:sp>
      <p:sp>
        <p:nvSpPr>
          <p:cNvPr id="10242" name="文本占位符 1229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Adaboost</a:t>
            </a:r>
            <a:r>
              <a:rPr lang="zh-CN" altLang="en-US" smtClean="0">
                <a:ea typeface="宋体" panose="02010600030101010101" pitchFamily="2" charset="-122"/>
              </a:rPr>
              <a:t>算法讲解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GBDT/GBRT</a:t>
            </a:r>
            <a:r>
              <a:rPr lang="zh-CN" altLang="en-US" smtClean="0">
                <a:ea typeface="宋体" panose="02010600030101010101" pitchFamily="2" charset="-122"/>
              </a:rPr>
              <a:t>算法讲解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2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文本占位符 1229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ea typeface="宋体" panose="02010600030101010101" pitchFamily="2" charset="-122"/>
                  </a:rPr>
                  <a:t>数据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:</a:t>
                </a:r>
                <a:endParaRPr lang="zh-CN" altLang="en-US" dirty="0" smtClean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ea typeface="宋体" panose="02010600030101010101" pitchFamily="2" charset="-122"/>
                  </a:rPr>
                  <a:t>目标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endParaRPr lang="en-US" altLang="zh-CN" i="1" dirty="0" smtClean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290" name="文本占位符 1229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549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1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114102" imgH="215526" progId="Equation.KSEE3">
                  <p:embed/>
                </p:oleObj>
              </mc:Choice>
              <mc:Fallback>
                <p:oleObj r:id="rId5" imgW="114102" imgH="215526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07998"/>
              </p:ext>
            </p:extLst>
          </p:nvPr>
        </p:nvGraphicFramePr>
        <p:xfrm>
          <a:off x="2590852" y="1936766"/>
          <a:ext cx="6169391" cy="73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7" imgW="2031840" imgH="241200" progId="Equation.3">
                  <p:embed/>
                </p:oleObj>
              </mc:Choice>
              <mc:Fallback>
                <p:oleObj name="公式" r:id="rId7" imgW="2031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52" y="1936766"/>
                        <a:ext cx="6169391" cy="73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4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文本占位符 1433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1981238"/>
                <a:ext cx="7772400" cy="4724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 smtClean="0">
                    <a:ea typeface="宋体" panose="02010600030101010101" pitchFamily="2" charset="-122"/>
                  </a:rPr>
                  <a:t>1.</a:t>
                </a:r>
                <a:r>
                  <a:rPr lang="zh-CN" altLang="en-US" sz="1800" dirty="0" smtClean="0">
                    <a:ea typeface="宋体" panose="02010600030101010101" pitchFamily="2" charset="-122"/>
                  </a:rPr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初始化</m:t>
                    </m:r>
                  </m:oMath>
                </a14:m>
                <a:r>
                  <a:rPr lang="zh-CN" altLang="en-US" sz="18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权重</a:t>
                </a:r>
                <a:endParaRPr lang="en-US" altLang="zh-CN" sz="1800" i="1" dirty="0"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b="0" i="1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={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n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n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=1/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en-US" altLang="zh-CN" sz="18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2.</a:t>
                </a:r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对迭代次数</a:t>
                </a: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m=1,2,3….M</a:t>
                </a:r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：</a:t>
                </a:r>
                <a:endParaRPr lang="en-US" altLang="zh-CN" sz="18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</a:t>
                </a:r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对具有权重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的数据集进行训练得到 弱分类器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8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</m:oMath>
                </a14:m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{-1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+1}</a:t>
                </a:r>
              </a:p>
              <a:p>
                <a:pPr marL="0" indent="0" algn="just"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</a:t>
                </a:r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根据损失函数计算错误率</a:t>
                </a:r>
                <a:r>
                  <a:rPr lang="el-GR" altLang="zh-CN" sz="1800" dirty="0" smtClean="0"/>
                  <a:t>ε</a:t>
                </a:r>
                <a:r>
                  <a:rPr lang="en-US" altLang="zh-CN" sz="1800" i="1" baseline="-25000" dirty="0" smtClean="0">
                    <a:ea typeface="宋体" panose="02010600030101010101" pitchFamily="2" charset="-122"/>
                  </a:rPr>
                  <a:t>m</a:t>
                </a:r>
                <a:r>
                  <a:rPr lang="zh-CN" altLang="en-US" sz="1800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：</a:t>
                </a:r>
                <a:endParaRPr lang="en-US" altLang="zh-CN" sz="18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[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I(</a:t>
                </a:r>
                <a:r>
                  <a:rPr lang="en-US" altLang="zh-CN" sz="18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zh-CN" sz="18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] </a:t>
                </a:r>
                <a:r>
                  <a:rPr lang="en-US" altLang="zh-CN" sz="1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计算分类器权重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zh-CN" sz="1800" i="1" baseline="-25000" dirty="0" smtClean="0">
                    <a:ea typeface="宋体" panose="02010600030101010101" pitchFamily="2" charset="-122"/>
                  </a:rPr>
                  <a:t>m</a:t>
                </a:r>
              </a:p>
              <a:p>
                <a:pPr marL="0" lvl="1" indent="0">
                  <a:buClr>
                    <a:schemeClr val="folHlink"/>
                  </a:buClr>
                  <a:buSzPct val="60000"/>
                  <a:buNone/>
                </a:pP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		</a:t>
                </a:r>
                <a:r>
                  <a:rPr lang="en-US" altLang="zh-CN" sz="1800" dirty="0" smtClean="0">
                    <a:solidFill>
                      <a:srgbClr val="0000FF"/>
                    </a:solidFill>
                  </a:rPr>
                  <a:t>   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zh-CN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log ((1 – ε</a:t>
                </a:r>
                <a:r>
                  <a:rPr lang="en-US" altLang="zh-CN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)/ε</a:t>
                </a:r>
                <a:r>
                  <a:rPr lang="en-US" altLang="zh-CN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Clr>
                    <a:schemeClr val="folHlink"/>
                  </a:buClr>
                  <a:buSzPct val="60000"/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更新权重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lvl="1" indent="0" algn="ctr">
                  <a:buClr>
                    <a:schemeClr val="folHlink"/>
                  </a:buClr>
                  <a:buSzPct val="60000"/>
                  <a:buNone/>
                </a:pP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CN" sz="1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altLang="zh-CN" sz="18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zh-CN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∙ exp[α</a:t>
                </a:r>
                <a:r>
                  <a:rPr lang="en-US" altLang="zh-CN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I(</a:t>
                </a:r>
                <a:r>
                  <a:rPr lang="en-US" altLang="zh-CN" sz="18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zh-CN" sz="18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 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zh-CN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))]</a:t>
                </a:r>
                <a:endParaRPr lang="en-US" altLang="zh-CN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Clr>
                    <a:schemeClr val="folHlink"/>
                  </a:buClr>
                  <a:buSzPct val="60000"/>
                  <a:buNone/>
                </a:pP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得到最终分类器：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 indent="0">
                  <a:buClr>
                    <a:schemeClr val="folHlink"/>
                  </a:buClr>
                  <a:buSzPct val="60000"/>
                  <a:buNone/>
                </a:pP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G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l-GR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=sign [ ∑ α</a:t>
                </a:r>
                <a:r>
                  <a:rPr lang="en-US" altLang="zh-CN" sz="18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zh-CN" sz="18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1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]</a:t>
                </a:r>
              </a:p>
              <a:p>
                <a:pPr marL="0" lvl="1" indent="0">
                  <a:buClr>
                    <a:schemeClr val="folHlink"/>
                  </a:buClr>
                  <a:buSzPct val="60000"/>
                  <a:buNone/>
                </a:pP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371600" lvl="3" indent="0">
                  <a:buNone/>
                </a:pPr>
                <a:endParaRPr lang="zh-CN" altLang="zh-CN" dirty="0" smtClean="0"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38" name="文本占位符 143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1981238"/>
                <a:ext cx="7772400" cy="4724276"/>
              </a:xfrm>
              <a:blipFill>
                <a:blip r:embed="rId3"/>
                <a:stretch>
                  <a:fillRect l="-627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65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1442" name="文本占位符 6553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84" y="2484876"/>
            <a:ext cx="6248400" cy="3652838"/>
          </a:xfrm>
        </p:spPr>
      </p:pic>
      <p:sp>
        <p:nvSpPr>
          <p:cNvPr id="61443" name="文本框 65539"/>
          <p:cNvSpPr txBox="1">
            <a:spLocks noChangeArrowheads="1"/>
          </p:cNvSpPr>
          <p:nvPr/>
        </p:nvSpPr>
        <p:spPr bwMode="auto">
          <a:xfrm>
            <a:off x="1091936" y="592772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原始数据集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对每个数据赋予等值的权重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文本框 65540"/>
          <p:cNvSpPr txBox="1">
            <a:spLocks noChangeArrowheads="1"/>
          </p:cNvSpPr>
          <p:nvPr/>
        </p:nvSpPr>
        <p:spPr bwMode="auto">
          <a:xfrm>
            <a:off x="876300" y="6156325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5540"/>
          <p:cNvSpPr txBox="1">
            <a:spLocks noChangeArrowheads="1"/>
          </p:cNvSpPr>
          <p:nvPr/>
        </p:nvSpPr>
        <p:spPr bwMode="auto">
          <a:xfrm>
            <a:off x="1028700" y="6308725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65539"/>
          <p:cNvSpPr txBox="1">
            <a:spLocks noChangeArrowheads="1"/>
          </p:cNvSpPr>
          <p:nvPr/>
        </p:nvSpPr>
        <p:spPr bwMode="auto">
          <a:xfrm>
            <a:off x="863192" y="210387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一个简单的例子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67585"/>
          <p:cNvSpPr>
            <a:spLocks noGrp="1" noChangeArrowheads="1"/>
          </p:cNvSpPr>
          <p:nvPr>
            <p:ph type="title"/>
          </p:nvPr>
        </p:nvSpPr>
        <p:spPr>
          <a:xfrm>
            <a:off x="1132681" y="252276"/>
            <a:ext cx="7793037" cy="1462087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3490" name="图片 675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文本框 67587"/>
          <p:cNvSpPr txBox="1">
            <a:spLocks noChangeArrowheads="1"/>
          </p:cNvSpPr>
          <p:nvPr/>
        </p:nvSpPr>
        <p:spPr bwMode="auto">
          <a:xfrm>
            <a:off x="1156580" y="1883770"/>
            <a:ext cx="19811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轮划分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3492" name="图片 675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12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右箭头 67589"/>
          <p:cNvSpPr>
            <a:spLocks noChangeArrowheads="1"/>
          </p:cNvSpPr>
          <p:nvPr/>
        </p:nvSpPr>
        <p:spPr bwMode="auto">
          <a:xfrm>
            <a:off x="4800600" y="3505200"/>
            <a:ext cx="609600" cy="228600"/>
          </a:xfrm>
          <a:prstGeom prst="rightArrow">
            <a:avLst>
              <a:gd name="adj1" fmla="val 50000"/>
              <a:gd name="adj2" fmla="val 666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696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8" name="文本框 69634"/>
          <p:cNvSpPr txBox="1">
            <a:spLocks noChangeArrowheads="1"/>
          </p:cNvSpPr>
          <p:nvPr/>
        </p:nvSpPr>
        <p:spPr bwMode="auto">
          <a:xfrm>
            <a:off x="1066892" y="2098356"/>
            <a:ext cx="25907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轮划分：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5539" name="图片 696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图片 696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242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右箭头 69637"/>
          <p:cNvSpPr>
            <a:spLocks noChangeArrowheads="1"/>
          </p:cNvSpPr>
          <p:nvPr/>
        </p:nvSpPr>
        <p:spPr bwMode="auto">
          <a:xfrm>
            <a:off x="4800600" y="3505200"/>
            <a:ext cx="609600" cy="228600"/>
          </a:xfrm>
          <a:prstGeom prst="rightArrow">
            <a:avLst>
              <a:gd name="adj1" fmla="val 50000"/>
              <a:gd name="adj2" fmla="val 666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716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ea typeface="宋体" panose="02010600030101010101" pitchFamily="2" charset="-122"/>
              </a:rPr>
              <a:t>Adaboost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7586" name="文本框 71682"/>
          <p:cNvSpPr txBox="1">
            <a:spLocks noChangeArrowheads="1"/>
          </p:cNvSpPr>
          <p:nvPr/>
        </p:nvSpPr>
        <p:spPr bwMode="auto">
          <a:xfrm>
            <a:off x="1141683" y="2133634"/>
            <a:ext cx="2133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三轮划分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7587" name="图片 71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247</TotalTime>
  <Words>478</Words>
  <Application>Microsoft Office PowerPoint</Application>
  <PresentationFormat>全屏显示(4:3)</PresentationFormat>
  <Paragraphs>102</Paragraphs>
  <Slides>23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Tahoma</vt:lpstr>
      <vt:lpstr>Garamond</vt:lpstr>
      <vt:lpstr>Times New Roman</vt:lpstr>
      <vt:lpstr>微软雅黑</vt:lpstr>
      <vt:lpstr>Arial Unicode MS</vt:lpstr>
      <vt:lpstr>Segoe Print</vt:lpstr>
      <vt:lpstr>Calibri</vt:lpstr>
      <vt:lpstr>Blends</vt:lpstr>
      <vt:lpstr>1_Blends</vt:lpstr>
      <vt:lpstr>WPS 公式 3.0</vt:lpstr>
      <vt:lpstr>Microsoft 公式 3.0</vt:lpstr>
      <vt:lpstr>Boosting</vt:lpstr>
      <vt:lpstr>Ideas</vt:lpstr>
      <vt:lpstr>主要内容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一.Adaboost算法</vt:lpstr>
      <vt:lpstr>二.GBDT/GBRT算法</vt:lpstr>
      <vt:lpstr>二. GBDT/GBRT算法</vt:lpstr>
      <vt:lpstr>二. GBDT/GBRT算法</vt:lpstr>
      <vt:lpstr>二. GBDT/GBRT算法  </vt:lpstr>
      <vt:lpstr>GBRT算法流程</vt:lpstr>
      <vt:lpstr>GBRT算法流程</vt:lpstr>
      <vt:lpstr>GBDT与GBRT的区别</vt:lpstr>
      <vt:lpstr>    谢谢观看！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Boosting</dc:title>
  <dc:creator>qyang</dc:creator>
  <cp:lastModifiedBy>win10</cp:lastModifiedBy>
  <cp:revision>25</cp:revision>
  <dcterms:created xsi:type="dcterms:W3CDTF">2006-03-31T09:33:44Z</dcterms:created>
  <dcterms:modified xsi:type="dcterms:W3CDTF">2019-07-04T07:36:48Z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