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4" r:id="rId16"/>
    <p:sldId id="275" r:id="rId17"/>
    <p:sldId id="276" r:id="rId18"/>
    <p:sldId id="277" r:id="rId19"/>
    <p:sldId id="278" r:id="rId20"/>
    <p:sldId id="270" r:id="rId21"/>
    <p:sldId id="271" r:id="rId22"/>
    <p:sldId id="272" r:id="rId23"/>
    <p:sldId id="273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ekun" initials="l" lastIdx="1" clrIdx="0">
    <p:extLst>
      <p:ext uri="{19B8F6BF-5375-455C-9EA6-DF929625EA0E}">
        <p15:presenceInfo xmlns:p15="http://schemas.microsoft.com/office/powerpoint/2012/main" userId="de50d0b0cd0afd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100" autoAdjust="0"/>
  </p:normalViewPr>
  <p:slideViewPr>
    <p:cSldViewPr snapToGrid="0">
      <p:cViewPr varScale="1">
        <p:scale>
          <a:sx n="95" d="100"/>
          <a:sy n="95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ADFAA-F87F-4A4D-9370-325C23F7E87C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52D66-6186-4894-A217-2545FBE2C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2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首先我来简单介绍一下这个题目。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414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首先我来简单介绍一下这个题目。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986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首先我来简单介绍一下这个题目。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133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首先我来简单介绍一下这个题目。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32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我们要做这样一件事：统计我们学校的男生和女生的身高，估计身高分布的均值和方差。我们从学校抽样出一些男生和女生来，假如各五个，统计样本均值和方差，用极大然似法就能求出均值和方差的估计值。</a:t>
            </a:r>
            <a:endParaRPr lang="en-US" altLang="zh-CN" dirty="0" smtClean="0"/>
          </a:p>
          <a:p>
            <a:r>
              <a:rPr lang="zh-CN" altLang="en-US" dirty="0" smtClean="0"/>
              <a:t>极大然似法，求使得该样本出现的概率最大的参数。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2D66-6186-4894-A217-2545FBE2C2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45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现在改变一下情况，如果在身高测量的时候，记录员没有记录性别信息，身高来自两个不同的分布，但我们又无法确定。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2D66-6186-4894-A217-2545FBE2C2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659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首先我来简单介绍一下这个题目。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53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𝜃是待估计值，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是此时的数值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𝜃是待估计值，</a:t>
                </a:r>
                <a:r>
                  <a:rPr lang="zh-CN" alt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^(</a:t>
                </a:r>
                <a:r>
                  <a:rPr lang="en-US" altLang="zh-CN" b="0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𝑖</a:t>
                </a:r>
                <a:r>
                  <a:rPr lang="en-US" altLang="zh-CN" b="0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zh-CN" b="0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 smtClean="0"/>
                  <a:t>是此时的数值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2D66-6186-4894-A217-2545FBE2C2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24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对第一项使用</a:t>
            </a:r>
            <a:r>
              <a:rPr lang="en-US" altLang="zh-CN" dirty="0" err="1" smtClean="0"/>
              <a:t>jesen</a:t>
            </a:r>
            <a:r>
              <a:rPr lang="zh-CN" altLang="en-US" dirty="0" smtClean="0"/>
              <a:t>不等式进行变换，将和的对数变成对数的和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2D66-6186-4894-A217-2545FBE2C2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37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这里同样用到了分配</a:t>
            </a:r>
            <a:endParaRPr lang="en-US" altLang="zh-CN" dirty="0" smtClean="0"/>
          </a:p>
          <a:p>
            <a:r>
              <a:rPr lang="en-US" altLang="zh-CN" dirty="0" smtClean="0"/>
              <a:t>Log</a:t>
            </a:r>
            <a:r>
              <a:rPr lang="zh-CN" altLang="en-US" dirty="0" smtClean="0"/>
              <a:t>内的除号可以变为两项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相减，仅包含𝜃</a:t>
            </a:r>
            <a:r>
              <a:rPr lang="en-US" altLang="zh-CN" dirty="0" smtClean="0"/>
              <a:t>^((</a:t>
            </a:r>
            <a:r>
              <a:rPr lang="zh-CN" altLang="en-US" dirty="0" smtClean="0"/>
              <a:t>𝑖</a:t>
            </a:r>
            <a:r>
              <a:rPr lang="en-US" altLang="zh-CN" dirty="0" smtClean="0"/>
              <a:t>) ) </a:t>
            </a:r>
            <a:r>
              <a:rPr lang="zh-CN" altLang="en-US" dirty="0" smtClean="0"/>
              <a:t>与𝑌的项为常数项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2D66-6186-4894-A217-2545FBE2C2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91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接下来用一个简单的模型来举例说明</a:t>
            </a:r>
            <a:r>
              <a:rPr lang="en-US" altLang="zh-CN" dirty="0" smtClean="0"/>
              <a:t>EM</a:t>
            </a:r>
            <a:r>
              <a:rPr lang="zh-CN" altLang="en-US" dirty="0" smtClean="0"/>
              <a:t>算法的具体操作步骤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2D66-6186-4894-A217-2545FBE2C2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41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就是在当前的参数下，观测值取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时隐含值为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，也就是观测值是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硬币产生的的概率，它在每一次迭代中是一个常数，在求极值时不用考虑。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zh-CN" altLang="en-US" sz="1200" b="0" i="0" smtClean="0">
                    <a:latin typeface="Cambria Math" panose="02040503050406030204" pitchFamily="18" charset="0"/>
                  </a:rPr>
                  <a:t>𝜇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𝑗^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(𝑖+1)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 smtClean="0"/>
                  <a:t>就是在当前的参数下，观测值取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𝑦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𝑗</a:t>
                </a:r>
                <a:r>
                  <a:rPr lang="zh-CN" altLang="en-US" dirty="0" smtClean="0"/>
                  <a:t>时隐含值为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，也就是观测值是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硬币产生的的概率，它在每一次迭代中是一个常数，在求极值时不用考虑。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2D66-6186-4894-A217-2545FBE2C2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86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30" y="6471195"/>
            <a:ext cx="12193057" cy="4059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2027"/>
            <a:ext cx="12192001" cy="3187055"/>
          </a:xfrm>
          <a:prstGeom prst="rect">
            <a:avLst/>
          </a:prstGeom>
        </p:spPr>
      </p:pic>
      <p:pic>
        <p:nvPicPr>
          <p:cNvPr id="8194" name="Picture 2" descr="index_01"/>
          <p:cNvPicPr>
            <a:picLocks noChangeAspect="1" noChangeArrowheads="1"/>
          </p:cNvPicPr>
          <p:nvPr/>
        </p:nvPicPr>
        <p:blipFill>
          <a:blip r:embed="rId4" cstate="print"/>
          <a:srcRect l="9329" t="17384"/>
          <a:stretch>
            <a:fillRect/>
          </a:stretch>
        </p:blipFill>
        <p:spPr bwMode="auto">
          <a:xfrm>
            <a:off x="334435" y="188913"/>
            <a:ext cx="4897967" cy="773112"/>
          </a:xfrm>
          <a:prstGeom prst="rect">
            <a:avLst/>
          </a:prstGeom>
          <a:noFill/>
        </p:spPr>
      </p:pic>
      <p:sp>
        <p:nvSpPr>
          <p:cNvPr id="8196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967541" y="1721929"/>
            <a:ext cx="7421208" cy="1069975"/>
          </a:xfrm>
        </p:spPr>
        <p:txBody>
          <a:bodyPr lIns="180000" tIns="108000" rIns="144000"/>
          <a:lstStyle>
            <a:lvl1pPr marL="0" indent="0"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单击此处请编辑本汇报所使用的标题</a:t>
            </a:r>
            <a:endParaRPr lang="fr-FR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2256368" y="6527323"/>
            <a:ext cx="5952067" cy="2936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512357" y="4412118"/>
            <a:ext cx="9167283" cy="1342584"/>
          </a:xfrm>
        </p:spPr>
        <p:txBody>
          <a:bodyPr lIns="360000" tIns="360000" rIns="360000" bIns="360000">
            <a:spAutoFit/>
          </a:bodyPr>
          <a:lstStyle>
            <a:lvl1pPr algn="ctr">
              <a:lnSpc>
                <a:spcPct val="100000"/>
              </a:lnSpc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请在这里编辑汇报人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日期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7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639485" y="6564316"/>
            <a:ext cx="6528857" cy="29368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81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09102" y="3"/>
            <a:ext cx="2815167" cy="62658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3602" y="3"/>
            <a:ext cx="8242300" cy="626586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639485" y="6564316"/>
            <a:ext cx="6528857" cy="29368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1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chemeClr val="tx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bg2">
                  <a:lumMod val="20000"/>
                  <a:lumOff val="80000"/>
                </a:schemeClr>
              </a:buClr>
              <a:defRPr/>
            </a:lvl2pPr>
            <a:lvl3pPr>
              <a:buClr>
                <a:schemeClr val="bg2">
                  <a:lumMod val="20000"/>
                  <a:lumOff val="80000"/>
                </a:schemeClr>
              </a:buClr>
              <a:defRPr/>
            </a:lvl3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639485" y="6564316"/>
            <a:ext cx="6528857" cy="29368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70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" y="6471196"/>
            <a:ext cx="12192000" cy="4238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" y="957010"/>
            <a:ext cx="12193057" cy="3188484"/>
          </a:xfrm>
          <a:prstGeom prst="rect">
            <a:avLst/>
          </a:prstGeom>
        </p:spPr>
      </p:pic>
      <p:pic>
        <p:nvPicPr>
          <p:cNvPr id="8194" name="Picture 2" descr="index_01"/>
          <p:cNvPicPr>
            <a:picLocks noChangeAspect="1" noChangeArrowheads="1"/>
          </p:cNvPicPr>
          <p:nvPr/>
        </p:nvPicPr>
        <p:blipFill>
          <a:blip r:embed="rId4" cstate="print"/>
          <a:srcRect l="9329" t="17384"/>
          <a:stretch>
            <a:fillRect/>
          </a:stretch>
        </p:blipFill>
        <p:spPr bwMode="auto">
          <a:xfrm>
            <a:off x="334435" y="188913"/>
            <a:ext cx="4897967" cy="773112"/>
          </a:xfrm>
          <a:prstGeom prst="rect">
            <a:avLst/>
          </a:prstGeom>
          <a:noFill/>
        </p:spPr>
      </p:pic>
      <p:sp>
        <p:nvSpPr>
          <p:cNvPr id="8197" name="Rectangle 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486960" y="4476419"/>
            <a:ext cx="9167283" cy="1219474"/>
          </a:xfrm>
        </p:spPr>
        <p:txBody>
          <a:bodyPr lIns="360000" tIns="360000" rIns="360000" bIns="360000">
            <a:spAutoFit/>
          </a:bodyPr>
          <a:lstStyle>
            <a:lvl1pPr algn="ctr">
              <a:lnSpc>
                <a:spcPct val="100000"/>
              </a:lnSpc>
              <a:defRPr i="1"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THANK YOU!</a:t>
            </a:r>
            <a:endParaRPr lang="fr-FR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2783417" y="6536267"/>
            <a:ext cx="5952067" cy="2936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967541" y="1721929"/>
            <a:ext cx="7421208" cy="1069975"/>
          </a:xfrm>
        </p:spPr>
        <p:txBody>
          <a:bodyPr lIns="180000" tIns="108000" rIns="144000"/>
          <a:lstStyle>
            <a:lvl1pPr marL="0" indent="0"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单击此处请编辑结束语或重现标题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374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639485" y="6564316"/>
            <a:ext cx="6528857" cy="29368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8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3600" y="1409700"/>
            <a:ext cx="5461000" cy="4856163"/>
          </a:xfrm>
        </p:spPr>
        <p:txBody>
          <a:bodyPr/>
          <a:lstStyle>
            <a:lvl1pPr marL="287655" indent="-287655"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l"/>
              <a:defRPr sz="2800"/>
            </a:lvl1pPr>
            <a:lvl2pPr>
              <a:buClr>
                <a:schemeClr val="bg2">
                  <a:lumMod val="20000"/>
                  <a:lumOff val="80000"/>
                </a:schemeClr>
              </a:buClr>
              <a:defRPr sz="2400"/>
            </a:lvl2pPr>
            <a:lvl3pPr>
              <a:buClr>
                <a:schemeClr val="bg2">
                  <a:lumMod val="20000"/>
                  <a:lumOff val="80000"/>
                </a:schemeClr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27800" y="1409700"/>
            <a:ext cx="5461000" cy="4856163"/>
          </a:xfrm>
        </p:spPr>
        <p:txBody>
          <a:bodyPr/>
          <a:lstStyle>
            <a:lvl1pPr marL="287655" indent="-287655"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l"/>
              <a:defRPr sz="2800"/>
            </a:lvl1pPr>
            <a:lvl2pPr>
              <a:buClr>
                <a:schemeClr val="bg2">
                  <a:lumMod val="20000"/>
                  <a:lumOff val="80000"/>
                </a:schemeClr>
              </a:buClr>
              <a:defRPr sz="2400"/>
            </a:lvl2pPr>
            <a:lvl3pPr>
              <a:buClr>
                <a:schemeClr val="bg2">
                  <a:lumMod val="20000"/>
                  <a:lumOff val="80000"/>
                </a:schemeClr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639485" y="6564316"/>
            <a:ext cx="6528857" cy="29368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5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287655" indent="-287655"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buClr>
                <a:schemeClr val="bg2">
                  <a:lumMod val="20000"/>
                  <a:lumOff val="80000"/>
                </a:schemeClr>
              </a:buClr>
              <a:defRPr sz="2000"/>
            </a:lvl2pPr>
            <a:lvl3pPr>
              <a:buClr>
                <a:schemeClr val="bg2">
                  <a:lumMod val="20000"/>
                  <a:lumOff val="8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 marL="342900" indent="-342900"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buClr>
                <a:schemeClr val="bg2">
                  <a:lumMod val="20000"/>
                  <a:lumOff val="80000"/>
                </a:schemeClr>
              </a:buClr>
              <a:defRPr sz="2000"/>
            </a:lvl2pPr>
            <a:lvl3pPr>
              <a:buClr>
                <a:schemeClr val="bg2">
                  <a:lumMod val="20000"/>
                  <a:lumOff val="8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639485" y="6564316"/>
            <a:ext cx="6528857" cy="29368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0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639485" y="6564316"/>
            <a:ext cx="6528857" cy="29368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639485" y="6564316"/>
            <a:ext cx="6528857" cy="29368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8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639485" y="6564316"/>
            <a:ext cx="6528857" cy="29368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9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r="22631"/>
          <a:stretch>
            <a:fillRect/>
          </a:stretch>
        </p:blipFill>
        <p:spPr>
          <a:xfrm>
            <a:off x="3599724" y="0"/>
            <a:ext cx="8592277" cy="11468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6528728"/>
            <a:ext cx="12192000" cy="342085"/>
          </a:xfrm>
          <a:prstGeom prst="rect">
            <a:avLst/>
          </a:prstGeom>
        </p:spPr>
      </p:pic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464985" y="120987"/>
            <a:ext cx="8716433" cy="909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0" tIns="36000" rIns="108000" bIns="36000" numCol="1" anchor="ctr" anchorCtr="0" compatLnSpc="1"/>
          <a:lstStyle/>
          <a:p>
            <a:pPr lvl="0"/>
            <a:r>
              <a:rPr lang="fr-FR" dirty="0" smtClean="0"/>
              <a:t>Cliquez pour modifier le style du titre du masque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3600" y="1409700"/>
            <a:ext cx="11125200" cy="4856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9725" y="6553121"/>
            <a:ext cx="5952067" cy="2936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823200" y="6591300"/>
            <a:ext cx="4368800" cy="27305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0" rIns="180000" anchor="ctr">
            <a:spAutoFit/>
          </a:bodyPr>
          <a:lstStyle/>
          <a:p>
            <a:pPr algn="r">
              <a:lnSpc>
                <a:spcPct val="85000"/>
              </a:lnSpc>
            </a:pPr>
            <a:fld id="{9C43F2B4-9A52-4B48-A19E-9C433C9A294B}" type="slidenum">
              <a:rPr lang="en-GB" altLang="en-US" sz="1400">
                <a:solidFill>
                  <a:schemeClr val="bg1"/>
                </a:solidFill>
              </a:rPr>
              <a:pPr algn="r">
                <a:lnSpc>
                  <a:spcPct val="85000"/>
                </a:lnSpc>
              </a:pPr>
              <a:t>‹#›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3010627" y="16803"/>
            <a:ext cx="1069151" cy="1118013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pic>
        <p:nvPicPr>
          <p:cNvPr id="7177" name="Picture 9" descr="index_01"/>
          <p:cNvPicPr>
            <a:picLocks noChangeAspect="1" noChangeArrowheads="1"/>
          </p:cNvPicPr>
          <p:nvPr/>
        </p:nvPicPr>
        <p:blipFill>
          <a:blip r:embed="rId16" cstate="print"/>
          <a:srcRect l="9329" t="17384"/>
          <a:stretch>
            <a:fillRect/>
          </a:stretch>
        </p:blipFill>
        <p:spPr bwMode="auto">
          <a:xfrm>
            <a:off x="383119" y="260350"/>
            <a:ext cx="3312583" cy="52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480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2pPr>
      <a:lvl3pPr algn="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3pPr>
      <a:lvl4pPr algn="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4pPr>
      <a:lvl5pPr algn="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5pPr>
      <a:lvl6pPr marL="457200" algn="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6pPr>
      <a:lvl7pPr marL="914400" algn="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7pPr>
      <a:lvl8pPr marL="1371600" algn="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8pPr>
      <a:lvl9pPr marL="1828800" algn="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7655" indent="-287655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bg2">
            <a:lumMod val="20000"/>
            <a:lumOff val="80000"/>
          </a:schemeClr>
        </a:buClr>
        <a:buFont typeface="Wingdings" panose="05000000000000000000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5480" indent="-187325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bg2">
            <a:lumMod val="20000"/>
            <a:lumOff val="80000"/>
          </a:schemeClr>
        </a:buClr>
        <a:buFont typeface="Wingdings" panose="05000000000000000000" pitchFamily="2" charset="2"/>
        <a:buChar char=""/>
        <a:defRPr sz="2400">
          <a:solidFill>
            <a:schemeClr val="tx1"/>
          </a:solidFill>
          <a:latin typeface="+mn-lt"/>
        </a:defRPr>
      </a:lvl2pPr>
      <a:lvl3pPr marL="1031875" indent="-176530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bg2">
            <a:lumMod val="20000"/>
            <a:lumOff val="80000"/>
          </a:schemeClr>
        </a:buClr>
        <a:buFont typeface="Wingdings" panose="05000000000000000000" pitchFamily="2" charset="2"/>
        <a:buChar char="ú"/>
        <a:defRPr sz="2000">
          <a:solidFill>
            <a:schemeClr val="tx1"/>
          </a:solidFill>
          <a:latin typeface="+mn-lt"/>
        </a:defRPr>
      </a:lvl3pPr>
      <a:lvl4pPr marL="154305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96215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41935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87655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33375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79095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2281577" y="1721929"/>
            <a:ext cx="7421208" cy="1069975"/>
          </a:xfrm>
        </p:spPr>
        <p:txBody>
          <a:bodyPr/>
          <a:lstStyle/>
          <a:p>
            <a:r>
              <a:rPr lang="zh-CN" altLang="en-US" dirty="0" smtClean="0"/>
              <a:t>机器学习算法之</a:t>
            </a:r>
            <a:endParaRPr lang="en-US" altLang="zh-CN" dirty="0" smtClean="0"/>
          </a:p>
          <a:p>
            <a:r>
              <a:rPr lang="en-US" altLang="zh-CN" dirty="0" smtClean="0"/>
              <a:t>EM</a:t>
            </a:r>
            <a:r>
              <a:rPr lang="zh-CN" altLang="en-US" dirty="0" smtClean="0"/>
              <a:t>算法及其推广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1512357" y="4412118"/>
            <a:ext cx="9167283" cy="1342584"/>
          </a:xfrm>
        </p:spPr>
        <p:txBody>
          <a:bodyPr/>
          <a:lstStyle/>
          <a:p>
            <a:r>
              <a:rPr lang="zh-CN" altLang="en-US" dirty="0" smtClean="0"/>
              <a:t>李泽坤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2019-10-10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4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</a:t>
            </a:r>
            <a:r>
              <a:rPr lang="zh-CN" altLang="en-US" dirty="0" smtClean="0"/>
              <a:t>算法的导出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Jensen</a:t>
                </a:r>
                <a:r>
                  <a:rPr lang="zh-CN" altLang="en-US" dirty="0" smtClean="0"/>
                  <a:t>不等式：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为凹函数时有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反之，当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CN" altLang="en-US" dirty="0" smtClean="0"/>
                  <a:t>为凸函数时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对于</a:t>
                </a:r>
                <a:r>
                  <a:rPr lang="en-US" altLang="zh-CN" dirty="0" smtClean="0"/>
                  <a:t>log</a:t>
                </a:r>
                <a:r>
                  <a:rPr lang="zh-CN" altLang="en-US" dirty="0" smtClean="0"/>
                  <a:t>函数，有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func>
                  </m:oMath>
                </a14:m>
                <a:r>
                  <a:rPr lang="zh-CN" altLang="en-US" dirty="0" smtClean="0"/>
                  <a:t> 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5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线形标注 1 3"/>
          <p:cNvSpPr/>
          <p:nvPr/>
        </p:nvSpPr>
        <p:spPr bwMode="auto">
          <a:xfrm>
            <a:off x="3464985" y="2734408"/>
            <a:ext cx="561892" cy="351692"/>
          </a:xfrm>
          <a:prstGeom prst="borderCallout1">
            <a:avLst>
              <a:gd name="adj1" fmla="val 43750"/>
              <a:gd name="adj2" fmla="val -509"/>
              <a:gd name="adj3" fmla="val 142500"/>
              <a:gd name="adj4" fmla="val -129089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形标注 4"/>
          <p:cNvSpPr/>
          <p:nvPr/>
        </p:nvSpPr>
        <p:spPr bwMode="auto">
          <a:xfrm>
            <a:off x="3925455" y="3463636"/>
            <a:ext cx="2355272" cy="914400"/>
          </a:xfrm>
          <a:prstGeom prst="wedgeEllipseCallout">
            <a:avLst>
              <a:gd name="adj1" fmla="val -45147"/>
              <a:gd name="adj2" fmla="val 101894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</a:t>
            </a:r>
            <a:r>
              <a:rPr lang="zh-CN" altLang="en-US" dirty="0" smtClean="0"/>
              <a:t>算法的导出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7418" y="1409700"/>
                <a:ext cx="11125200" cy="48561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  <m:sup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𝑃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𝑍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|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𝜃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nary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𝑃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𝑍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|</m:t>
                                </m:r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𝑃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𝑍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|</m:t>
                                </m:r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7418" y="1409700"/>
                <a:ext cx="11125200" cy="4856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629892" y="4952617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和为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2469" y="317402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Jesen</a:t>
            </a:r>
            <a:r>
              <a:rPr lang="zh-CN" altLang="en-US" dirty="0" smtClean="0">
                <a:solidFill>
                  <a:srgbClr val="FF0000"/>
                </a:solidFill>
              </a:rPr>
              <a:t>不等式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标注 3"/>
          <p:cNvSpPr/>
          <p:nvPr/>
        </p:nvSpPr>
        <p:spPr bwMode="auto">
          <a:xfrm>
            <a:off x="7183315" y="1409700"/>
            <a:ext cx="2127739" cy="709247"/>
          </a:xfrm>
          <a:prstGeom prst="wedgeRoundRectCallout">
            <a:avLst>
              <a:gd name="adj1" fmla="val 75861"/>
              <a:gd name="adj2" fmla="val -14043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</a:t>
            </a:r>
            <a:r>
              <a:rPr lang="zh-CN" altLang="en-US" dirty="0" smtClean="0"/>
              <a:t>算法的导出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令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𝑃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𝑍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|</m:t>
                                </m:r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zh-CN" altLang="en-US" sz="240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的一个下界，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400" dirty="0" smtClean="0"/>
                  <a:t>，且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 smtClean="0"/>
                  <a:t>时取等号。因此将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400" dirty="0" smtClean="0"/>
                  <a:t>最大化也可以尽量使得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最大。即</a:t>
                </a:r>
                <a:r>
                  <a:rPr lang="en-US" altLang="zh-CN" sz="240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1)</m:t>
                          </m:r>
                        </m:sup>
                      </m:sSup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𝑟𝑔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𝑟𝑔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sz="2400" i="1" dirty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lang="zh-CN" altLang="en-US" sz="2400" i="1" dirty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2400" i="1" dirty="0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2400" i="1" dirty="0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（分配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𝑟𝑔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（删去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常数项）</m:t>
                      </m:r>
                    </m:oMath>
                  </m:oMathPara>
                </a14:m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𝑟𝑔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𝑟𝑔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7" r="-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801603" y="1579657"/>
                <a:ext cx="2187198" cy="2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altLang="zh-CN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1100" dirty="0" smtClean="0">
                    <a:solidFill>
                      <a:srgbClr val="FF0000"/>
                    </a:solidFill>
                  </a:rPr>
                  <a:t>时此项上下相同，值为</a:t>
                </a:r>
                <a:r>
                  <a:rPr lang="en-US" altLang="zh-CN" sz="1100" dirty="0" smtClean="0">
                    <a:solidFill>
                      <a:srgbClr val="FF0000"/>
                    </a:solidFill>
                  </a:rPr>
                  <a:t>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603" y="1579657"/>
                <a:ext cx="2187198" cy="273023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9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</a:t>
            </a:r>
            <a:r>
              <a:rPr lang="zh-CN" altLang="en-US" dirty="0" smtClean="0"/>
              <a:t>算法的导出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函数：完全数据的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对数然似函数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zh-CN" altLang="en-US" i="0" dirty="0" smtClean="0">
                    <a:latin typeface="+mj-lt"/>
                  </a:rPr>
                  <a:t>关于在给定观测数据</a:t>
                </a:r>
                <a:r>
                  <a:rPr lang="en-US" altLang="zh-CN" i="0" dirty="0" smtClean="0">
                    <a:latin typeface="+mj-lt"/>
                  </a:rPr>
                  <a:t>Y</a:t>
                </a:r>
                <a:r>
                  <a:rPr lang="zh-CN" altLang="en-US" i="0" dirty="0" smtClean="0">
                    <a:latin typeface="+mj-lt"/>
                  </a:rPr>
                  <a:t>和当前参数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 smtClean="0"/>
                  <a:t>下对未观测数据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条件概率分布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期望</a:t>
                </a:r>
                <a:r>
                  <a:rPr lang="zh-CN" altLang="en-US" dirty="0" smtClean="0"/>
                  <a:t>称为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函数，即</a:t>
                </a:r>
                <a:r>
                  <a:rPr lang="en-US" altLang="zh-CN" dirty="0" smtClean="0"/>
                  <a:t>:</a:t>
                </a:r>
              </a:p>
              <a:p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i="1" dirty="0" smtClean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 smtClean="0">
                    <a:solidFill>
                      <a:schemeClr val="bg2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参数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使得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函数极大化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使得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极大化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使得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极大化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2258" r="-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5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形标注 4"/>
          <p:cNvSpPr/>
          <p:nvPr/>
        </p:nvSpPr>
        <p:spPr bwMode="auto">
          <a:xfrm>
            <a:off x="8543636" y="4350327"/>
            <a:ext cx="337128" cy="350982"/>
          </a:xfrm>
          <a:prstGeom prst="wedgeEllipseCallout">
            <a:avLst>
              <a:gd name="adj1" fmla="val 71842"/>
              <a:gd name="adj2" fmla="val 75658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形标注 3"/>
          <p:cNvSpPr/>
          <p:nvPr/>
        </p:nvSpPr>
        <p:spPr bwMode="auto">
          <a:xfrm>
            <a:off x="6853382" y="4350327"/>
            <a:ext cx="452582" cy="350982"/>
          </a:xfrm>
          <a:prstGeom prst="wedgeEllipseCallout">
            <a:avLst>
              <a:gd name="adj1" fmla="val -51445"/>
              <a:gd name="adj2" fmla="val 80921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</a:t>
            </a:r>
            <a:r>
              <a:rPr lang="zh-CN" altLang="en-US" dirty="0" smtClean="0"/>
              <a:t>算法的导出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 smtClean="0"/>
                  <a:t>EM</a:t>
                </a:r>
                <a:r>
                  <a:rPr lang="zh-CN" altLang="en-US" sz="2000" dirty="0" smtClean="0"/>
                  <a:t>算法：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输入：观测变量数据</a:t>
                </a:r>
                <a:r>
                  <a:rPr lang="en-US" altLang="zh-CN" sz="2000" i="1" dirty="0" smtClean="0"/>
                  <a:t>Y</a:t>
                </a:r>
                <a:r>
                  <a:rPr lang="zh-CN" altLang="en-US" sz="2000" dirty="0" smtClean="0"/>
                  <a:t>，隐藏变量数据</a:t>
                </a:r>
                <a:r>
                  <a:rPr lang="en-US" altLang="zh-CN" sz="2000" i="1" dirty="0" smtClean="0"/>
                  <a:t>Z</a:t>
                </a:r>
                <a:r>
                  <a:rPr lang="zh-CN" altLang="en-US" sz="2000" dirty="0" smtClean="0"/>
                  <a:t>，联合分布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；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输出：模型参数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）选择参数的初值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开始迭代；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）</a:t>
                </a:r>
                <a:r>
                  <a:rPr lang="en-US" altLang="zh-CN" sz="2000" dirty="0" smtClean="0"/>
                  <a:t>E</a:t>
                </a:r>
                <a:r>
                  <a:rPr lang="zh-CN" altLang="en-US" sz="2000" dirty="0" smtClean="0"/>
                  <a:t>步：记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为第</a:t>
                </a:r>
                <a:r>
                  <a:rPr lang="en-US" altLang="zh-CN" sz="2000" dirty="0" err="1" smtClean="0"/>
                  <a:t>i</a:t>
                </a:r>
                <a:r>
                  <a:rPr lang="zh-CN" altLang="en-US" sz="2000" dirty="0" smtClean="0"/>
                  <a:t>次迭代后参数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/>
                  <a:t>的</a:t>
                </a:r>
                <a:r>
                  <a:rPr lang="zh-CN" altLang="en-US" sz="2000" dirty="0" smtClean="0"/>
                  <a:t>估计值，第</a:t>
                </a:r>
                <a:r>
                  <a:rPr lang="en-US" altLang="zh-CN" sz="2000" dirty="0" smtClean="0"/>
                  <a:t>i+1</a:t>
                </a:r>
                <a:r>
                  <a:rPr lang="zh-CN" altLang="en-US" sz="2000" dirty="0" smtClean="0"/>
                  <a:t>次迭代时计算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000" dirty="0">
                    <a:solidFill>
                      <a:schemeClr val="bg2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3</a:t>
                </a:r>
                <a:r>
                  <a:rPr lang="zh-CN" altLang="en-US" sz="2000" dirty="0" smtClean="0"/>
                  <a:t>）</a:t>
                </a:r>
                <a:r>
                  <a:rPr lang="en-US" altLang="zh-CN" sz="2000" dirty="0" smtClean="0"/>
                  <a:t>M</a:t>
                </a:r>
                <a:r>
                  <a:rPr lang="zh-CN" altLang="en-US" sz="2000" dirty="0" smtClean="0"/>
                  <a:t>步：求使得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000" dirty="0" smtClean="0"/>
                  <a:t>极大化的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 smtClean="0"/>
                  <a:t>（求偏导等于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）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4</a:t>
                </a:r>
                <a:r>
                  <a:rPr lang="zh-CN" altLang="en-US" sz="2000" dirty="0" smtClean="0"/>
                  <a:t>）重复（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）和（</a:t>
                </a:r>
                <a:r>
                  <a:rPr lang="en-US" altLang="zh-CN" sz="2000" dirty="0" smtClean="0"/>
                  <a:t>3</a:t>
                </a:r>
                <a:r>
                  <a:rPr lang="zh-CN" altLang="en-US" sz="2000" dirty="0" smtClean="0"/>
                  <a:t>）直至收敛</a:t>
                </a:r>
                <a:endParaRPr lang="en-US" altLang="zh-CN" sz="2000" dirty="0" smtClean="0"/>
              </a:p>
              <a:p>
                <a:pPr marL="0" indent="0" algn="ctr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86763" y="4793673"/>
                <a:ext cx="1311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代入现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值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63" y="4793673"/>
                <a:ext cx="1311564" cy="369332"/>
              </a:xfrm>
              <a:prstGeom prst="rect">
                <a:avLst/>
              </a:prstGeom>
              <a:blipFill>
                <a:blip r:embed="rId3"/>
                <a:stretch>
                  <a:fillRect l="-370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8543636" y="4793673"/>
            <a:ext cx="11545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等待优化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例：三硬币模型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假设有三枚硬币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，这些硬币正面出现的概率分别是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π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q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。进行如下掷硬币试验： 先掷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，如果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是正面则再掷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，如果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是反面则再掷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。对于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的结果，如果是正面则记为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，如果是反面则记为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。进行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次独立重复实验，得到结果。现在只能观测到结果，不能观测到掷硬币的过程，估计模型参数 </a:t>
                </a:r>
                <a:r>
                  <a:rPr lang="en-US" altLang="zh-CN" dirty="0"/>
                  <a:t>θ=(π,</a:t>
                </a:r>
                <a:r>
                  <a:rPr lang="en-US" altLang="zh-CN" dirty="0" err="1"/>
                  <a:t>p,q</a:t>
                </a:r>
                <a:r>
                  <a:rPr lang="en-US" altLang="zh-CN" dirty="0"/>
                  <a:t>) </a:t>
                </a:r>
                <a:endParaRPr lang="en-US" altLang="zh-CN" dirty="0" smtClean="0"/>
              </a:p>
              <a:p>
                <a:r>
                  <a:rPr lang="zh-CN" altLang="en-US" dirty="0"/>
                  <a:t>实验</a:t>
                </a:r>
                <a:r>
                  <a:rPr lang="zh-CN" altLang="en-US" dirty="0" smtClean="0"/>
                  <a:t>中最后的结果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是可观测随机变量，硬币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的结果为隐含变量</a:t>
                </a:r>
                <a:r>
                  <a:rPr lang="en-US" altLang="zh-CN" dirty="0" smtClean="0"/>
                  <a:t>Z</a:t>
                </a:r>
              </a:p>
              <a:p>
                <a:r>
                  <a:rPr lang="zh-CN" altLang="en-US" dirty="0" smtClean="0"/>
                  <a:t>对于第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次实验结果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6" t="-2258" r="-3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66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例：三硬币模型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b="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E</a:t>
                </a:r>
                <a:r>
                  <a:rPr lang="zh-CN" altLang="en-US" sz="2400" dirty="0" smtClean="0"/>
                  <a:t>步：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sz="24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400" i="1" dirty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=0|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7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例：三硬币模型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=0|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07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例：三硬币模型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步：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93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例：三硬币模型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dirty="0" smtClean="0"/>
              </a:p>
              <a:p>
                <a:pPr marL="0" indent="0" algn="ctr">
                  <a:buNone/>
                </a:pPr>
                <a:r>
                  <a:rPr lang="zh-CN" altLang="en-US" sz="2400" dirty="0" smtClean="0"/>
                  <a:t>同理，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39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2018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122739" y="120987"/>
            <a:ext cx="6537325" cy="909638"/>
          </a:xfrm>
        </p:spPr>
        <p:txBody>
          <a:bodyPr/>
          <a:lstStyle/>
          <a:p>
            <a:r>
              <a:rPr lang="zh-CN" altLang="en-US" dirty="0" smtClean="0"/>
              <a:t>内容目录</a:t>
            </a:r>
            <a:endParaRPr lang="zh-CN" altLang="en-US" dirty="0"/>
          </a:p>
        </p:txBody>
      </p:sp>
      <p:sp>
        <p:nvSpPr>
          <p:cNvPr id="43" name="右箭头 42"/>
          <p:cNvSpPr/>
          <p:nvPr/>
        </p:nvSpPr>
        <p:spPr bwMode="auto">
          <a:xfrm>
            <a:off x="2259090" y="1599387"/>
            <a:ext cx="576064" cy="360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Freeform 30"/>
          <p:cNvSpPr>
            <a:spLocks noEditPoints="1"/>
          </p:cNvSpPr>
          <p:nvPr/>
        </p:nvSpPr>
        <p:spPr bwMode="auto">
          <a:xfrm>
            <a:off x="4441613" y="2441804"/>
            <a:ext cx="288032" cy="360040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77" name="Freeform 71"/>
          <p:cNvSpPr>
            <a:spLocks noEditPoints="1"/>
          </p:cNvSpPr>
          <p:nvPr/>
        </p:nvSpPr>
        <p:spPr bwMode="auto">
          <a:xfrm>
            <a:off x="4404009" y="3257410"/>
            <a:ext cx="360040" cy="360040"/>
          </a:xfrm>
          <a:custGeom>
            <a:avLst/>
            <a:gdLst>
              <a:gd name="T0" fmla="*/ 170 w 222"/>
              <a:gd name="T1" fmla="*/ 29 h 235"/>
              <a:gd name="T2" fmla="*/ 182 w 222"/>
              <a:gd name="T3" fmla="*/ 7 h 235"/>
              <a:gd name="T4" fmla="*/ 151 w 222"/>
              <a:gd name="T5" fmla="*/ 19 h 235"/>
              <a:gd name="T6" fmla="*/ 7 w 222"/>
              <a:gd name="T7" fmla="*/ 159 h 235"/>
              <a:gd name="T8" fmla="*/ 31 w 222"/>
              <a:gd name="T9" fmla="*/ 223 h 235"/>
              <a:gd name="T10" fmla="*/ 31 w 222"/>
              <a:gd name="T11" fmla="*/ 171 h 235"/>
              <a:gd name="T12" fmla="*/ 109 w 222"/>
              <a:gd name="T13" fmla="*/ 114 h 235"/>
              <a:gd name="T14" fmla="*/ 116 w 222"/>
              <a:gd name="T15" fmla="*/ 93 h 235"/>
              <a:gd name="T16" fmla="*/ 87 w 222"/>
              <a:gd name="T17" fmla="*/ 104 h 235"/>
              <a:gd name="T18" fmla="*/ 76 w 222"/>
              <a:gd name="T19" fmla="*/ 100 h 235"/>
              <a:gd name="T20" fmla="*/ 116 w 222"/>
              <a:gd name="T21" fmla="*/ 83 h 235"/>
              <a:gd name="T22" fmla="*/ 132 w 222"/>
              <a:gd name="T23" fmla="*/ 90 h 235"/>
              <a:gd name="T24" fmla="*/ 132 w 222"/>
              <a:gd name="T25" fmla="*/ 19 h 235"/>
              <a:gd name="T26" fmla="*/ 180 w 222"/>
              <a:gd name="T27" fmla="*/ 0 h 235"/>
              <a:gd name="T28" fmla="*/ 182 w 222"/>
              <a:gd name="T29" fmla="*/ 0 h 235"/>
              <a:gd name="T30" fmla="*/ 222 w 222"/>
              <a:gd name="T31" fmla="*/ 19 h 235"/>
              <a:gd name="T32" fmla="*/ 173 w 222"/>
              <a:gd name="T33" fmla="*/ 187 h 235"/>
              <a:gd name="T34" fmla="*/ 158 w 222"/>
              <a:gd name="T35" fmla="*/ 180 h 235"/>
              <a:gd name="T36" fmla="*/ 106 w 222"/>
              <a:gd name="T37" fmla="*/ 211 h 235"/>
              <a:gd name="T38" fmla="*/ 90 w 222"/>
              <a:gd name="T39" fmla="*/ 201 h 235"/>
              <a:gd name="T40" fmla="*/ 38 w 222"/>
              <a:gd name="T41" fmla="*/ 235 h 235"/>
              <a:gd name="T42" fmla="*/ 2 w 222"/>
              <a:gd name="T43" fmla="*/ 218 h 235"/>
              <a:gd name="T44" fmla="*/ 0 w 222"/>
              <a:gd name="T45" fmla="*/ 213 h 235"/>
              <a:gd name="T46" fmla="*/ 0 w 222"/>
              <a:gd name="T47" fmla="*/ 147 h 235"/>
              <a:gd name="T48" fmla="*/ 47 w 222"/>
              <a:gd name="T49" fmla="*/ 128 h 235"/>
              <a:gd name="T50" fmla="*/ 50 w 222"/>
              <a:gd name="T51" fmla="*/ 128 h 235"/>
              <a:gd name="T52" fmla="*/ 90 w 222"/>
              <a:gd name="T53" fmla="*/ 147 h 235"/>
              <a:gd name="T54" fmla="*/ 99 w 222"/>
              <a:gd name="T55" fmla="*/ 199 h 235"/>
              <a:gd name="T56" fmla="*/ 76 w 222"/>
              <a:gd name="T57" fmla="*/ 114 h 235"/>
              <a:gd name="T58" fmla="*/ 68 w 222"/>
              <a:gd name="T59" fmla="*/ 138 h 235"/>
              <a:gd name="T60" fmla="*/ 68 w 222"/>
              <a:gd name="T61" fmla="*/ 102 h 235"/>
              <a:gd name="T62" fmla="*/ 139 w 222"/>
              <a:gd name="T63" fmla="*/ 95 h 235"/>
              <a:gd name="T64" fmla="*/ 158 w 222"/>
              <a:gd name="T65" fmla="*/ 102 h 235"/>
              <a:gd name="T66" fmla="*/ 165 w 222"/>
              <a:gd name="T67" fmla="*/ 175 h 235"/>
              <a:gd name="T68" fmla="*/ 139 w 222"/>
              <a:gd name="T69" fmla="*/ 31 h 235"/>
              <a:gd name="T70" fmla="*/ 139 w 222"/>
              <a:gd name="T71" fmla="*/ 95 h 235"/>
              <a:gd name="T72" fmla="*/ 38 w 222"/>
              <a:gd name="T73" fmla="*/ 159 h 235"/>
              <a:gd name="T74" fmla="*/ 47 w 222"/>
              <a:gd name="T75" fmla="*/ 138 h 235"/>
              <a:gd name="T76" fmla="*/ 19 w 222"/>
              <a:gd name="T77" fmla="*/ 149 h 235"/>
              <a:gd name="T78" fmla="*/ 173 w 222"/>
              <a:gd name="T79" fmla="*/ 36 h 235"/>
              <a:gd name="T80" fmla="*/ 173 w 222"/>
              <a:gd name="T81" fmla="*/ 3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2" h="235">
                <a:moveTo>
                  <a:pt x="151" y="19"/>
                </a:moveTo>
                <a:lnTo>
                  <a:pt x="170" y="29"/>
                </a:lnTo>
                <a:lnTo>
                  <a:pt x="203" y="19"/>
                </a:lnTo>
                <a:lnTo>
                  <a:pt x="182" y="7"/>
                </a:lnTo>
                <a:lnTo>
                  <a:pt x="151" y="19"/>
                </a:lnTo>
                <a:lnTo>
                  <a:pt x="151" y="19"/>
                </a:lnTo>
                <a:close/>
                <a:moveTo>
                  <a:pt x="31" y="171"/>
                </a:moveTo>
                <a:lnTo>
                  <a:pt x="7" y="159"/>
                </a:lnTo>
                <a:lnTo>
                  <a:pt x="7" y="211"/>
                </a:lnTo>
                <a:lnTo>
                  <a:pt x="31" y="223"/>
                </a:lnTo>
                <a:lnTo>
                  <a:pt x="31" y="171"/>
                </a:lnTo>
                <a:lnTo>
                  <a:pt x="31" y="171"/>
                </a:lnTo>
                <a:close/>
                <a:moveTo>
                  <a:pt x="87" y="104"/>
                </a:moveTo>
                <a:lnTo>
                  <a:pt x="109" y="114"/>
                </a:lnTo>
                <a:lnTo>
                  <a:pt x="137" y="102"/>
                </a:lnTo>
                <a:lnTo>
                  <a:pt x="116" y="93"/>
                </a:lnTo>
                <a:lnTo>
                  <a:pt x="87" y="104"/>
                </a:lnTo>
                <a:lnTo>
                  <a:pt x="87" y="104"/>
                </a:lnTo>
                <a:close/>
                <a:moveTo>
                  <a:pt x="68" y="102"/>
                </a:moveTo>
                <a:lnTo>
                  <a:pt x="76" y="100"/>
                </a:lnTo>
                <a:lnTo>
                  <a:pt x="116" y="83"/>
                </a:lnTo>
                <a:lnTo>
                  <a:pt x="116" y="83"/>
                </a:lnTo>
                <a:lnTo>
                  <a:pt x="118" y="83"/>
                </a:lnTo>
                <a:lnTo>
                  <a:pt x="132" y="90"/>
                </a:lnTo>
                <a:lnTo>
                  <a:pt x="132" y="24"/>
                </a:lnTo>
                <a:lnTo>
                  <a:pt x="132" y="19"/>
                </a:lnTo>
                <a:lnTo>
                  <a:pt x="139" y="14"/>
                </a:lnTo>
                <a:lnTo>
                  <a:pt x="180" y="0"/>
                </a:lnTo>
                <a:lnTo>
                  <a:pt x="182" y="0"/>
                </a:lnTo>
                <a:lnTo>
                  <a:pt x="182" y="0"/>
                </a:lnTo>
                <a:lnTo>
                  <a:pt x="215" y="14"/>
                </a:lnTo>
                <a:lnTo>
                  <a:pt x="222" y="19"/>
                </a:lnTo>
                <a:lnTo>
                  <a:pt x="222" y="168"/>
                </a:lnTo>
                <a:lnTo>
                  <a:pt x="173" y="187"/>
                </a:lnTo>
                <a:lnTo>
                  <a:pt x="168" y="185"/>
                </a:lnTo>
                <a:lnTo>
                  <a:pt x="158" y="180"/>
                </a:lnTo>
                <a:lnTo>
                  <a:pt x="158" y="192"/>
                </a:lnTo>
                <a:lnTo>
                  <a:pt x="106" y="211"/>
                </a:lnTo>
                <a:lnTo>
                  <a:pt x="102" y="209"/>
                </a:lnTo>
                <a:lnTo>
                  <a:pt x="90" y="201"/>
                </a:lnTo>
                <a:lnTo>
                  <a:pt x="90" y="216"/>
                </a:lnTo>
                <a:lnTo>
                  <a:pt x="38" y="235"/>
                </a:lnTo>
                <a:lnTo>
                  <a:pt x="33" y="232"/>
                </a:lnTo>
                <a:lnTo>
                  <a:pt x="2" y="218"/>
                </a:lnTo>
                <a:lnTo>
                  <a:pt x="0" y="216"/>
                </a:lnTo>
                <a:lnTo>
                  <a:pt x="0" y="213"/>
                </a:lnTo>
                <a:lnTo>
                  <a:pt x="0" y="154"/>
                </a:lnTo>
                <a:lnTo>
                  <a:pt x="0" y="147"/>
                </a:lnTo>
                <a:lnTo>
                  <a:pt x="7" y="145"/>
                </a:lnTo>
                <a:lnTo>
                  <a:pt x="47" y="128"/>
                </a:lnTo>
                <a:lnTo>
                  <a:pt x="47" y="128"/>
                </a:lnTo>
                <a:lnTo>
                  <a:pt x="50" y="128"/>
                </a:lnTo>
                <a:lnTo>
                  <a:pt x="80" y="145"/>
                </a:lnTo>
                <a:lnTo>
                  <a:pt x="90" y="147"/>
                </a:lnTo>
                <a:lnTo>
                  <a:pt x="90" y="194"/>
                </a:lnTo>
                <a:lnTo>
                  <a:pt x="99" y="199"/>
                </a:lnTo>
                <a:lnTo>
                  <a:pt x="99" y="126"/>
                </a:lnTo>
                <a:lnTo>
                  <a:pt x="76" y="114"/>
                </a:lnTo>
                <a:lnTo>
                  <a:pt x="76" y="142"/>
                </a:lnTo>
                <a:lnTo>
                  <a:pt x="68" y="138"/>
                </a:lnTo>
                <a:lnTo>
                  <a:pt x="68" y="109"/>
                </a:lnTo>
                <a:lnTo>
                  <a:pt x="68" y="102"/>
                </a:lnTo>
                <a:lnTo>
                  <a:pt x="68" y="102"/>
                </a:lnTo>
                <a:close/>
                <a:moveTo>
                  <a:pt x="139" y="95"/>
                </a:moveTo>
                <a:lnTo>
                  <a:pt x="149" y="100"/>
                </a:lnTo>
                <a:lnTo>
                  <a:pt x="158" y="102"/>
                </a:lnTo>
                <a:lnTo>
                  <a:pt x="158" y="171"/>
                </a:lnTo>
                <a:lnTo>
                  <a:pt x="165" y="175"/>
                </a:lnTo>
                <a:lnTo>
                  <a:pt x="165" y="43"/>
                </a:lnTo>
                <a:lnTo>
                  <a:pt x="139" y="31"/>
                </a:lnTo>
                <a:lnTo>
                  <a:pt x="139" y="95"/>
                </a:lnTo>
                <a:lnTo>
                  <a:pt x="139" y="95"/>
                </a:lnTo>
                <a:close/>
                <a:moveTo>
                  <a:pt x="19" y="149"/>
                </a:moveTo>
                <a:lnTo>
                  <a:pt x="38" y="159"/>
                </a:lnTo>
                <a:lnTo>
                  <a:pt x="71" y="147"/>
                </a:lnTo>
                <a:lnTo>
                  <a:pt x="47" y="138"/>
                </a:lnTo>
                <a:lnTo>
                  <a:pt x="19" y="149"/>
                </a:lnTo>
                <a:lnTo>
                  <a:pt x="19" y="149"/>
                </a:lnTo>
                <a:close/>
                <a:moveTo>
                  <a:pt x="173" y="38"/>
                </a:moveTo>
                <a:lnTo>
                  <a:pt x="173" y="36"/>
                </a:lnTo>
                <a:lnTo>
                  <a:pt x="173" y="38"/>
                </a:lnTo>
                <a:lnTo>
                  <a:pt x="173" y="38"/>
                </a:lnTo>
                <a:lnTo>
                  <a:pt x="173" y="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78" name="Freeform 59"/>
          <p:cNvSpPr>
            <a:spLocks noEditPoints="1"/>
          </p:cNvSpPr>
          <p:nvPr/>
        </p:nvSpPr>
        <p:spPr bwMode="auto">
          <a:xfrm>
            <a:off x="4404009" y="4903475"/>
            <a:ext cx="360040" cy="288032"/>
          </a:xfrm>
          <a:custGeom>
            <a:avLst/>
            <a:gdLst>
              <a:gd name="T0" fmla="*/ 17 w 111"/>
              <a:gd name="T1" fmla="*/ 2 h 84"/>
              <a:gd name="T2" fmla="*/ 29 w 111"/>
              <a:gd name="T3" fmla="*/ 4 h 84"/>
              <a:gd name="T4" fmla="*/ 20 w 111"/>
              <a:gd name="T5" fmla="*/ 51 h 84"/>
              <a:gd name="T6" fmla="*/ 5 w 111"/>
              <a:gd name="T7" fmla="*/ 48 h 84"/>
              <a:gd name="T8" fmla="*/ 17 w 111"/>
              <a:gd name="T9" fmla="*/ 2 h 84"/>
              <a:gd name="T10" fmla="*/ 20 w 111"/>
              <a:gd name="T11" fmla="*/ 68 h 84"/>
              <a:gd name="T12" fmla="*/ 17 w 111"/>
              <a:gd name="T13" fmla="*/ 76 h 84"/>
              <a:gd name="T14" fmla="*/ 107 w 111"/>
              <a:gd name="T15" fmla="*/ 76 h 84"/>
              <a:gd name="T16" fmla="*/ 111 w 111"/>
              <a:gd name="T17" fmla="*/ 76 h 84"/>
              <a:gd name="T18" fmla="*/ 111 w 111"/>
              <a:gd name="T19" fmla="*/ 72 h 84"/>
              <a:gd name="T20" fmla="*/ 111 w 111"/>
              <a:gd name="T21" fmla="*/ 27 h 84"/>
              <a:gd name="T22" fmla="*/ 111 w 111"/>
              <a:gd name="T23" fmla="*/ 26 h 84"/>
              <a:gd name="T24" fmla="*/ 110 w 111"/>
              <a:gd name="T25" fmla="*/ 24 h 84"/>
              <a:gd name="T26" fmla="*/ 96 w 111"/>
              <a:gd name="T27" fmla="*/ 11 h 84"/>
              <a:gd name="T28" fmla="*/ 95 w 111"/>
              <a:gd name="T29" fmla="*/ 10 h 84"/>
              <a:gd name="T30" fmla="*/ 93 w 111"/>
              <a:gd name="T31" fmla="*/ 10 h 84"/>
              <a:gd name="T32" fmla="*/ 33 w 111"/>
              <a:gd name="T33" fmla="*/ 10 h 84"/>
              <a:gd name="T34" fmla="*/ 33 w 111"/>
              <a:gd name="T35" fmla="*/ 17 h 84"/>
              <a:gd name="T36" fmla="*/ 89 w 111"/>
              <a:gd name="T37" fmla="*/ 17 h 84"/>
              <a:gd name="T38" fmla="*/ 88 w 111"/>
              <a:gd name="T39" fmla="*/ 29 h 84"/>
              <a:gd name="T40" fmla="*/ 88 w 111"/>
              <a:gd name="T41" fmla="*/ 31 h 84"/>
              <a:gd name="T42" fmla="*/ 90 w 111"/>
              <a:gd name="T43" fmla="*/ 31 h 84"/>
              <a:gd name="T44" fmla="*/ 104 w 111"/>
              <a:gd name="T45" fmla="*/ 31 h 84"/>
              <a:gd name="T46" fmla="*/ 104 w 111"/>
              <a:gd name="T47" fmla="*/ 68 h 84"/>
              <a:gd name="T48" fmla="*/ 20 w 111"/>
              <a:gd name="T49" fmla="*/ 68 h 84"/>
              <a:gd name="T50" fmla="*/ 102 w 111"/>
              <a:gd name="T51" fmla="*/ 27 h 84"/>
              <a:gd name="T52" fmla="*/ 92 w 111"/>
              <a:gd name="T53" fmla="*/ 27 h 84"/>
              <a:gd name="T54" fmla="*/ 93 w 111"/>
              <a:gd name="T55" fmla="*/ 19 h 84"/>
              <a:gd name="T56" fmla="*/ 102 w 111"/>
              <a:gd name="T57" fmla="*/ 27 h 84"/>
              <a:gd name="T58" fmla="*/ 34 w 111"/>
              <a:gd name="T59" fmla="*/ 45 h 84"/>
              <a:gd name="T60" fmla="*/ 79 w 111"/>
              <a:gd name="T61" fmla="*/ 45 h 84"/>
              <a:gd name="T62" fmla="*/ 79 w 111"/>
              <a:gd name="T63" fmla="*/ 48 h 84"/>
              <a:gd name="T64" fmla="*/ 34 w 111"/>
              <a:gd name="T65" fmla="*/ 48 h 84"/>
              <a:gd name="T66" fmla="*/ 34 w 111"/>
              <a:gd name="T67" fmla="*/ 45 h 84"/>
              <a:gd name="T68" fmla="*/ 34 w 111"/>
              <a:gd name="T69" fmla="*/ 34 h 84"/>
              <a:gd name="T70" fmla="*/ 75 w 111"/>
              <a:gd name="T71" fmla="*/ 34 h 84"/>
              <a:gd name="T72" fmla="*/ 75 w 111"/>
              <a:gd name="T73" fmla="*/ 37 h 84"/>
              <a:gd name="T74" fmla="*/ 34 w 111"/>
              <a:gd name="T75" fmla="*/ 37 h 84"/>
              <a:gd name="T76" fmla="*/ 34 w 111"/>
              <a:gd name="T77" fmla="*/ 34 h 84"/>
              <a:gd name="T78" fmla="*/ 34 w 111"/>
              <a:gd name="T79" fmla="*/ 23 h 84"/>
              <a:gd name="T80" fmla="*/ 75 w 111"/>
              <a:gd name="T81" fmla="*/ 23 h 84"/>
              <a:gd name="T82" fmla="*/ 75 w 111"/>
              <a:gd name="T83" fmla="*/ 26 h 84"/>
              <a:gd name="T84" fmla="*/ 34 w 111"/>
              <a:gd name="T85" fmla="*/ 26 h 84"/>
              <a:gd name="T86" fmla="*/ 34 w 111"/>
              <a:gd name="T87" fmla="*/ 23 h 84"/>
              <a:gd name="T88" fmla="*/ 4 w 111"/>
              <a:gd name="T89" fmla="*/ 70 h 84"/>
              <a:gd name="T90" fmla="*/ 10 w 111"/>
              <a:gd name="T91" fmla="*/ 72 h 84"/>
              <a:gd name="T92" fmla="*/ 10 w 111"/>
              <a:gd name="T93" fmla="*/ 79 h 84"/>
              <a:gd name="T94" fmla="*/ 5 w 111"/>
              <a:gd name="T95" fmla="*/ 84 h 84"/>
              <a:gd name="T96" fmla="*/ 2 w 111"/>
              <a:gd name="T97" fmla="*/ 83 h 84"/>
              <a:gd name="T98" fmla="*/ 0 w 111"/>
              <a:gd name="T99" fmla="*/ 76 h 84"/>
              <a:gd name="T100" fmla="*/ 4 w 111"/>
              <a:gd name="T101" fmla="*/ 70 h 84"/>
              <a:gd name="T102" fmla="*/ 4 w 111"/>
              <a:gd name="T103" fmla="*/ 51 h 84"/>
              <a:gd name="T104" fmla="*/ 2 w 111"/>
              <a:gd name="T105" fmla="*/ 68 h 84"/>
              <a:gd name="T106" fmla="*/ 13 w 111"/>
              <a:gd name="T107" fmla="*/ 71 h 84"/>
              <a:gd name="T108" fmla="*/ 18 w 111"/>
              <a:gd name="T109" fmla="*/ 54 h 84"/>
              <a:gd name="T110" fmla="*/ 4 w 111"/>
              <a:gd name="T111" fmla="*/ 5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1" h="84">
                <a:moveTo>
                  <a:pt x="17" y="2"/>
                </a:moveTo>
                <a:cubicBezTo>
                  <a:pt x="22" y="0"/>
                  <a:pt x="26" y="1"/>
                  <a:pt x="29" y="4"/>
                </a:cubicBezTo>
                <a:cubicBezTo>
                  <a:pt x="27" y="21"/>
                  <a:pt x="24" y="37"/>
                  <a:pt x="20" y="51"/>
                </a:cubicBezTo>
                <a:cubicBezTo>
                  <a:pt x="15" y="50"/>
                  <a:pt x="10" y="49"/>
                  <a:pt x="5" y="48"/>
                </a:cubicBezTo>
                <a:cubicBezTo>
                  <a:pt x="6" y="31"/>
                  <a:pt x="11" y="15"/>
                  <a:pt x="17" y="2"/>
                </a:cubicBezTo>
                <a:close/>
                <a:moveTo>
                  <a:pt x="20" y="68"/>
                </a:moveTo>
                <a:cubicBezTo>
                  <a:pt x="17" y="76"/>
                  <a:pt x="17" y="76"/>
                  <a:pt x="17" y="76"/>
                </a:cubicBezTo>
                <a:cubicBezTo>
                  <a:pt x="74" y="76"/>
                  <a:pt x="80" y="76"/>
                  <a:pt x="107" y="76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96" y="11"/>
                  <a:pt x="96" y="11"/>
                  <a:pt x="96" y="11"/>
                </a:cubicBezTo>
                <a:cubicBezTo>
                  <a:pt x="95" y="10"/>
                  <a:pt x="95" y="10"/>
                  <a:pt x="95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2"/>
                  <a:pt x="33" y="15"/>
                  <a:pt x="33" y="17"/>
                </a:cubicBezTo>
                <a:cubicBezTo>
                  <a:pt x="89" y="17"/>
                  <a:pt x="89" y="17"/>
                  <a:pt x="89" y="17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31"/>
                  <a:pt x="88" y="31"/>
                  <a:pt x="88" y="31"/>
                </a:cubicBezTo>
                <a:cubicBezTo>
                  <a:pt x="90" y="31"/>
                  <a:pt x="90" y="31"/>
                  <a:pt x="90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84" y="68"/>
                  <a:pt x="61" y="68"/>
                  <a:pt x="20" y="68"/>
                </a:cubicBezTo>
                <a:close/>
                <a:moveTo>
                  <a:pt x="102" y="27"/>
                </a:moveTo>
                <a:cubicBezTo>
                  <a:pt x="92" y="27"/>
                  <a:pt x="92" y="27"/>
                  <a:pt x="92" y="27"/>
                </a:cubicBezTo>
                <a:cubicBezTo>
                  <a:pt x="93" y="19"/>
                  <a:pt x="93" y="19"/>
                  <a:pt x="93" y="19"/>
                </a:cubicBezTo>
                <a:cubicBezTo>
                  <a:pt x="102" y="27"/>
                  <a:pt x="102" y="27"/>
                  <a:pt x="102" y="27"/>
                </a:cubicBezTo>
                <a:close/>
                <a:moveTo>
                  <a:pt x="34" y="45"/>
                </a:moveTo>
                <a:cubicBezTo>
                  <a:pt x="79" y="45"/>
                  <a:pt x="79" y="45"/>
                  <a:pt x="79" y="45"/>
                </a:cubicBezTo>
                <a:cubicBezTo>
                  <a:pt x="79" y="48"/>
                  <a:pt x="79" y="48"/>
                  <a:pt x="79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5"/>
                  <a:pt x="34" y="45"/>
                  <a:pt x="34" y="45"/>
                </a:cubicBezTo>
                <a:close/>
                <a:moveTo>
                  <a:pt x="34" y="34"/>
                </a:moveTo>
                <a:cubicBezTo>
                  <a:pt x="75" y="34"/>
                  <a:pt x="75" y="34"/>
                  <a:pt x="75" y="34"/>
                </a:cubicBezTo>
                <a:cubicBezTo>
                  <a:pt x="75" y="37"/>
                  <a:pt x="75" y="37"/>
                  <a:pt x="75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4"/>
                  <a:pt x="34" y="34"/>
                  <a:pt x="34" y="34"/>
                </a:cubicBezTo>
                <a:close/>
                <a:moveTo>
                  <a:pt x="34" y="23"/>
                </a:moveTo>
                <a:cubicBezTo>
                  <a:pt x="75" y="23"/>
                  <a:pt x="75" y="23"/>
                  <a:pt x="75" y="23"/>
                </a:cubicBezTo>
                <a:cubicBezTo>
                  <a:pt x="75" y="26"/>
                  <a:pt x="75" y="26"/>
                  <a:pt x="75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3"/>
                  <a:pt x="34" y="23"/>
                  <a:pt x="34" y="23"/>
                </a:cubicBezTo>
                <a:close/>
                <a:moveTo>
                  <a:pt x="4" y="70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9"/>
                  <a:pt x="10" y="79"/>
                  <a:pt x="10" y="79"/>
                </a:cubicBezTo>
                <a:cubicBezTo>
                  <a:pt x="5" y="84"/>
                  <a:pt x="5" y="84"/>
                  <a:pt x="5" y="84"/>
                </a:cubicBezTo>
                <a:cubicBezTo>
                  <a:pt x="4" y="84"/>
                  <a:pt x="3" y="83"/>
                  <a:pt x="2" y="83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70"/>
                  <a:pt x="4" y="70"/>
                  <a:pt x="4" y="70"/>
                </a:cubicBezTo>
                <a:close/>
                <a:moveTo>
                  <a:pt x="4" y="51"/>
                </a:moveTo>
                <a:cubicBezTo>
                  <a:pt x="4" y="57"/>
                  <a:pt x="3" y="63"/>
                  <a:pt x="2" y="68"/>
                </a:cubicBezTo>
                <a:cubicBezTo>
                  <a:pt x="6" y="69"/>
                  <a:pt x="9" y="70"/>
                  <a:pt x="13" y="71"/>
                </a:cubicBezTo>
                <a:cubicBezTo>
                  <a:pt x="14" y="65"/>
                  <a:pt x="16" y="60"/>
                  <a:pt x="18" y="54"/>
                </a:cubicBezTo>
                <a:cubicBezTo>
                  <a:pt x="14" y="53"/>
                  <a:pt x="9" y="52"/>
                  <a:pt x="4" y="5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 bwMode="auto">
          <a:xfrm>
            <a:off x="3050501" y="1500213"/>
            <a:ext cx="6025478" cy="683947"/>
            <a:chOff x="6298049" y="1397569"/>
            <a:chExt cx="4842391" cy="967300"/>
          </a:xfrm>
        </p:grpSpPr>
        <p:sp>
          <p:nvSpPr>
            <p:cNvPr id="96" name="Freeform 74"/>
            <p:cNvSpPr>
              <a:spLocks noEditPoints="1"/>
            </p:cNvSpPr>
            <p:nvPr/>
          </p:nvSpPr>
          <p:spPr bwMode="auto">
            <a:xfrm>
              <a:off x="7261451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7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rgbClr val="044875"/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rgbClr val="044875"/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算法的引入</a:t>
              </a:r>
              <a:endParaRPr lang="zh-CN" altLang="en-US" sz="2000" dirty="0">
                <a:solidFill>
                  <a:srgbClr val="04487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99" name="直接连接符 98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02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 bwMode="auto">
          <a:xfrm>
            <a:off x="3045565" y="2340347"/>
            <a:ext cx="6030414" cy="839707"/>
            <a:chOff x="6298049" y="1397569"/>
            <a:chExt cx="4842391" cy="1187590"/>
          </a:xfrm>
        </p:grpSpPr>
        <p:sp>
          <p:nvSpPr>
            <p:cNvPr id="105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100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算法的导出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1" hangingPunct="1"/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07" name="直接连接符 106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10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11" name="组合 110"/>
          <p:cNvGrpSpPr/>
          <p:nvPr/>
        </p:nvGrpSpPr>
        <p:grpSpPr bwMode="auto">
          <a:xfrm>
            <a:off x="3045564" y="3158497"/>
            <a:ext cx="6030414" cy="683947"/>
            <a:chOff x="6298049" y="1397569"/>
            <a:chExt cx="4842391" cy="967300"/>
          </a:xfrm>
        </p:grpSpPr>
        <p:sp>
          <p:nvSpPr>
            <p:cNvPr id="113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算法的收敛性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15" name="直接连接符 114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18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 bwMode="auto">
          <a:xfrm>
            <a:off x="3045564" y="3979824"/>
            <a:ext cx="6030414" cy="683947"/>
            <a:chOff x="6298049" y="1397569"/>
            <a:chExt cx="4842391" cy="967300"/>
          </a:xfrm>
        </p:grpSpPr>
        <p:sp>
          <p:nvSpPr>
            <p:cNvPr id="121" name="文本框 20"/>
            <p:cNvSpPr txBox="1">
              <a:spLocks noChangeArrowheads="1"/>
            </p:cNvSpPr>
            <p:nvPr/>
          </p:nvSpPr>
          <p:spPr bwMode="auto">
            <a:xfrm>
              <a:off x="8022474" y="1584002"/>
              <a:ext cx="3117965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高斯混合模型参数估计的</a:t>
              </a: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23" name="直接连接符 122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26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27" name="组合 126"/>
          <p:cNvGrpSpPr/>
          <p:nvPr/>
        </p:nvGrpSpPr>
        <p:grpSpPr bwMode="auto">
          <a:xfrm>
            <a:off x="3045564" y="4772796"/>
            <a:ext cx="6030413" cy="683947"/>
            <a:chOff x="6298049" y="1397569"/>
            <a:chExt cx="4842391" cy="967300"/>
          </a:xfrm>
        </p:grpSpPr>
        <p:sp>
          <p:nvSpPr>
            <p:cNvPr id="129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算法的推广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31" name="直接连接符 130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34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05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159" name="Freeform 30"/>
          <p:cNvSpPr>
            <a:spLocks noEditPoints="1"/>
          </p:cNvSpPr>
          <p:nvPr/>
        </p:nvSpPr>
        <p:spPr bwMode="auto">
          <a:xfrm>
            <a:off x="4437518" y="4085341"/>
            <a:ext cx="288032" cy="360040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6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15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2018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122739" y="120987"/>
            <a:ext cx="6537325" cy="909638"/>
          </a:xfrm>
        </p:spPr>
        <p:txBody>
          <a:bodyPr/>
          <a:lstStyle/>
          <a:p>
            <a:r>
              <a:rPr lang="zh-CN" altLang="en-US" dirty="0" smtClean="0"/>
              <a:t>内容目录</a:t>
            </a:r>
            <a:endParaRPr lang="zh-CN" altLang="en-US" dirty="0"/>
          </a:p>
        </p:txBody>
      </p:sp>
      <p:sp>
        <p:nvSpPr>
          <p:cNvPr id="43" name="右箭头 42"/>
          <p:cNvSpPr/>
          <p:nvPr/>
        </p:nvSpPr>
        <p:spPr bwMode="auto">
          <a:xfrm>
            <a:off x="2192801" y="3302513"/>
            <a:ext cx="576064" cy="360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Freeform 30"/>
          <p:cNvSpPr>
            <a:spLocks noEditPoints="1"/>
          </p:cNvSpPr>
          <p:nvPr/>
        </p:nvSpPr>
        <p:spPr bwMode="auto">
          <a:xfrm>
            <a:off x="4441613" y="2441804"/>
            <a:ext cx="288032" cy="360040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77" name="Freeform 71"/>
          <p:cNvSpPr>
            <a:spLocks noEditPoints="1"/>
          </p:cNvSpPr>
          <p:nvPr/>
        </p:nvSpPr>
        <p:spPr bwMode="auto">
          <a:xfrm>
            <a:off x="4404009" y="3257410"/>
            <a:ext cx="360040" cy="360040"/>
          </a:xfrm>
          <a:custGeom>
            <a:avLst/>
            <a:gdLst>
              <a:gd name="T0" fmla="*/ 170 w 222"/>
              <a:gd name="T1" fmla="*/ 29 h 235"/>
              <a:gd name="T2" fmla="*/ 182 w 222"/>
              <a:gd name="T3" fmla="*/ 7 h 235"/>
              <a:gd name="T4" fmla="*/ 151 w 222"/>
              <a:gd name="T5" fmla="*/ 19 h 235"/>
              <a:gd name="T6" fmla="*/ 7 w 222"/>
              <a:gd name="T7" fmla="*/ 159 h 235"/>
              <a:gd name="T8" fmla="*/ 31 w 222"/>
              <a:gd name="T9" fmla="*/ 223 h 235"/>
              <a:gd name="T10" fmla="*/ 31 w 222"/>
              <a:gd name="T11" fmla="*/ 171 h 235"/>
              <a:gd name="T12" fmla="*/ 109 w 222"/>
              <a:gd name="T13" fmla="*/ 114 h 235"/>
              <a:gd name="T14" fmla="*/ 116 w 222"/>
              <a:gd name="T15" fmla="*/ 93 h 235"/>
              <a:gd name="T16" fmla="*/ 87 w 222"/>
              <a:gd name="T17" fmla="*/ 104 h 235"/>
              <a:gd name="T18" fmla="*/ 76 w 222"/>
              <a:gd name="T19" fmla="*/ 100 h 235"/>
              <a:gd name="T20" fmla="*/ 116 w 222"/>
              <a:gd name="T21" fmla="*/ 83 h 235"/>
              <a:gd name="T22" fmla="*/ 132 w 222"/>
              <a:gd name="T23" fmla="*/ 90 h 235"/>
              <a:gd name="T24" fmla="*/ 132 w 222"/>
              <a:gd name="T25" fmla="*/ 19 h 235"/>
              <a:gd name="T26" fmla="*/ 180 w 222"/>
              <a:gd name="T27" fmla="*/ 0 h 235"/>
              <a:gd name="T28" fmla="*/ 182 w 222"/>
              <a:gd name="T29" fmla="*/ 0 h 235"/>
              <a:gd name="T30" fmla="*/ 222 w 222"/>
              <a:gd name="T31" fmla="*/ 19 h 235"/>
              <a:gd name="T32" fmla="*/ 173 w 222"/>
              <a:gd name="T33" fmla="*/ 187 h 235"/>
              <a:gd name="T34" fmla="*/ 158 w 222"/>
              <a:gd name="T35" fmla="*/ 180 h 235"/>
              <a:gd name="T36" fmla="*/ 106 w 222"/>
              <a:gd name="T37" fmla="*/ 211 h 235"/>
              <a:gd name="T38" fmla="*/ 90 w 222"/>
              <a:gd name="T39" fmla="*/ 201 h 235"/>
              <a:gd name="T40" fmla="*/ 38 w 222"/>
              <a:gd name="T41" fmla="*/ 235 h 235"/>
              <a:gd name="T42" fmla="*/ 2 w 222"/>
              <a:gd name="T43" fmla="*/ 218 h 235"/>
              <a:gd name="T44" fmla="*/ 0 w 222"/>
              <a:gd name="T45" fmla="*/ 213 h 235"/>
              <a:gd name="T46" fmla="*/ 0 w 222"/>
              <a:gd name="T47" fmla="*/ 147 h 235"/>
              <a:gd name="T48" fmla="*/ 47 w 222"/>
              <a:gd name="T49" fmla="*/ 128 h 235"/>
              <a:gd name="T50" fmla="*/ 50 w 222"/>
              <a:gd name="T51" fmla="*/ 128 h 235"/>
              <a:gd name="T52" fmla="*/ 90 w 222"/>
              <a:gd name="T53" fmla="*/ 147 h 235"/>
              <a:gd name="T54" fmla="*/ 99 w 222"/>
              <a:gd name="T55" fmla="*/ 199 h 235"/>
              <a:gd name="T56" fmla="*/ 76 w 222"/>
              <a:gd name="T57" fmla="*/ 114 h 235"/>
              <a:gd name="T58" fmla="*/ 68 w 222"/>
              <a:gd name="T59" fmla="*/ 138 h 235"/>
              <a:gd name="T60" fmla="*/ 68 w 222"/>
              <a:gd name="T61" fmla="*/ 102 h 235"/>
              <a:gd name="T62" fmla="*/ 139 w 222"/>
              <a:gd name="T63" fmla="*/ 95 h 235"/>
              <a:gd name="T64" fmla="*/ 158 w 222"/>
              <a:gd name="T65" fmla="*/ 102 h 235"/>
              <a:gd name="T66" fmla="*/ 165 w 222"/>
              <a:gd name="T67" fmla="*/ 175 h 235"/>
              <a:gd name="T68" fmla="*/ 139 w 222"/>
              <a:gd name="T69" fmla="*/ 31 h 235"/>
              <a:gd name="T70" fmla="*/ 139 w 222"/>
              <a:gd name="T71" fmla="*/ 95 h 235"/>
              <a:gd name="T72" fmla="*/ 38 w 222"/>
              <a:gd name="T73" fmla="*/ 159 h 235"/>
              <a:gd name="T74" fmla="*/ 47 w 222"/>
              <a:gd name="T75" fmla="*/ 138 h 235"/>
              <a:gd name="T76" fmla="*/ 19 w 222"/>
              <a:gd name="T77" fmla="*/ 149 h 235"/>
              <a:gd name="T78" fmla="*/ 173 w 222"/>
              <a:gd name="T79" fmla="*/ 36 h 235"/>
              <a:gd name="T80" fmla="*/ 173 w 222"/>
              <a:gd name="T81" fmla="*/ 3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2" h="235">
                <a:moveTo>
                  <a:pt x="151" y="19"/>
                </a:moveTo>
                <a:lnTo>
                  <a:pt x="170" y="29"/>
                </a:lnTo>
                <a:lnTo>
                  <a:pt x="203" y="19"/>
                </a:lnTo>
                <a:lnTo>
                  <a:pt x="182" y="7"/>
                </a:lnTo>
                <a:lnTo>
                  <a:pt x="151" y="19"/>
                </a:lnTo>
                <a:lnTo>
                  <a:pt x="151" y="19"/>
                </a:lnTo>
                <a:close/>
                <a:moveTo>
                  <a:pt x="31" y="171"/>
                </a:moveTo>
                <a:lnTo>
                  <a:pt x="7" y="159"/>
                </a:lnTo>
                <a:lnTo>
                  <a:pt x="7" y="211"/>
                </a:lnTo>
                <a:lnTo>
                  <a:pt x="31" y="223"/>
                </a:lnTo>
                <a:lnTo>
                  <a:pt x="31" y="171"/>
                </a:lnTo>
                <a:lnTo>
                  <a:pt x="31" y="171"/>
                </a:lnTo>
                <a:close/>
                <a:moveTo>
                  <a:pt x="87" y="104"/>
                </a:moveTo>
                <a:lnTo>
                  <a:pt x="109" y="114"/>
                </a:lnTo>
                <a:lnTo>
                  <a:pt x="137" y="102"/>
                </a:lnTo>
                <a:lnTo>
                  <a:pt x="116" y="93"/>
                </a:lnTo>
                <a:lnTo>
                  <a:pt x="87" y="104"/>
                </a:lnTo>
                <a:lnTo>
                  <a:pt x="87" y="104"/>
                </a:lnTo>
                <a:close/>
                <a:moveTo>
                  <a:pt x="68" y="102"/>
                </a:moveTo>
                <a:lnTo>
                  <a:pt x="76" y="100"/>
                </a:lnTo>
                <a:lnTo>
                  <a:pt x="116" y="83"/>
                </a:lnTo>
                <a:lnTo>
                  <a:pt x="116" y="83"/>
                </a:lnTo>
                <a:lnTo>
                  <a:pt x="118" y="83"/>
                </a:lnTo>
                <a:lnTo>
                  <a:pt x="132" y="90"/>
                </a:lnTo>
                <a:lnTo>
                  <a:pt x="132" y="24"/>
                </a:lnTo>
                <a:lnTo>
                  <a:pt x="132" y="19"/>
                </a:lnTo>
                <a:lnTo>
                  <a:pt x="139" y="14"/>
                </a:lnTo>
                <a:lnTo>
                  <a:pt x="180" y="0"/>
                </a:lnTo>
                <a:lnTo>
                  <a:pt x="182" y="0"/>
                </a:lnTo>
                <a:lnTo>
                  <a:pt x="182" y="0"/>
                </a:lnTo>
                <a:lnTo>
                  <a:pt x="215" y="14"/>
                </a:lnTo>
                <a:lnTo>
                  <a:pt x="222" y="19"/>
                </a:lnTo>
                <a:lnTo>
                  <a:pt x="222" y="168"/>
                </a:lnTo>
                <a:lnTo>
                  <a:pt x="173" y="187"/>
                </a:lnTo>
                <a:lnTo>
                  <a:pt x="168" y="185"/>
                </a:lnTo>
                <a:lnTo>
                  <a:pt x="158" y="180"/>
                </a:lnTo>
                <a:lnTo>
                  <a:pt x="158" y="192"/>
                </a:lnTo>
                <a:lnTo>
                  <a:pt x="106" y="211"/>
                </a:lnTo>
                <a:lnTo>
                  <a:pt x="102" y="209"/>
                </a:lnTo>
                <a:lnTo>
                  <a:pt x="90" y="201"/>
                </a:lnTo>
                <a:lnTo>
                  <a:pt x="90" y="216"/>
                </a:lnTo>
                <a:lnTo>
                  <a:pt x="38" y="235"/>
                </a:lnTo>
                <a:lnTo>
                  <a:pt x="33" y="232"/>
                </a:lnTo>
                <a:lnTo>
                  <a:pt x="2" y="218"/>
                </a:lnTo>
                <a:lnTo>
                  <a:pt x="0" y="216"/>
                </a:lnTo>
                <a:lnTo>
                  <a:pt x="0" y="213"/>
                </a:lnTo>
                <a:lnTo>
                  <a:pt x="0" y="154"/>
                </a:lnTo>
                <a:lnTo>
                  <a:pt x="0" y="147"/>
                </a:lnTo>
                <a:lnTo>
                  <a:pt x="7" y="145"/>
                </a:lnTo>
                <a:lnTo>
                  <a:pt x="47" y="128"/>
                </a:lnTo>
                <a:lnTo>
                  <a:pt x="47" y="128"/>
                </a:lnTo>
                <a:lnTo>
                  <a:pt x="50" y="128"/>
                </a:lnTo>
                <a:lnTo>
                  <a:pt x="80" y="145"/>
                </a:lnTo>
                <a:lnTo>
                  <a:pt x="90" y="147"/>
                </a:lnTo>
                <a:lnTo>
                  <a:pt x="90" y="194"/>
                </a:lnTo>
                <a:lnTo>
                  <a:pt x="99" y="199"/>
                </a:lnTo>
                <a:lnTo>
                  <a:pt x="99" y="126"/>
                </a:lnTo>
                <a:lnTo>
                  <a:pt x="76" y="114"/>
                </a:lnTo>
                <a:lnTo>
                  <a:pt x="76" y="142"/>
                </a:lnTo>
                <a:lnTo>
                  <a:pt x="68" y="138"/>
                </a:lnTo>
                <a:lnTo>
                  <a:pt x="68" y="109"/>
                </a:lnTo>
                <a:lnTo>
                  <a:pt x="68" y="102"/>
                </a:lnTo>
                <a:lnTo>
                  <a:pt x="68" y="102"/>
                </a:lnTo>
                <a:close/>
                <a:moveTo>
                  <a:pt x="139" y="95"/>
                </a:moveTo>
                <a:lnTo>
                  <a:pt x="149" y="100"/>
                </a:lnTo>
                <a:lnTo>
                  <a:pt x="158" y="102"/>
                </a:lnTo>
                <a:lnTo>
                  <a:pt x="158" y="171"/>
                </a:lnTo>
                <a:lnTo>
                  <a:pt x="165" y="175"/>
                </a:lnTo>
                <a:lnTo>
                  <a:pt x="165" y="43"/>
                </a:lnTo>
                <a:lnTo>
                  <a:pt x="139" y="31"/>
                </a:lnTo>
                <a:lnTo>
                  <a:pt x="139" y="95"/>
                </a:lnTo>
                <a:lnTo>
                  <a:pt x="139" y="95"/>
                </a:lnTo>
                <a:close/>
                <a:moveTo>
                  <a:pt x="19" y="149"/>
                </a:moveTo>
                <a:lnTo>
                  <a:pt x="38" y="159"/>
                </a:lnTo>
                <a:lnTo>
                  <a:pt x="71" y="147"/>
                </a:lnTo>
                <a:lnTo>
                  <a:pt x="47" y="138"/>
                </a:lnTo>
                <a:lnTo>
                  <a:pt x="19" y="149"/>
                </a:lnTo>
                <a:lnTo>
                  <a:pt x="19" y="149"/>
                </a:lnTo>
                <a:close/>
                <a:moveTo>
                  <a:pt x="173" y="38"/>
                </a:moveTo>
                <a:lnTo>
                  <a:pt x="173" y="36"/>
                </a:lnTo>
                <a:lnTo>
                  <a:pt x="173" y="38"/>
                </a:lnTo>
                <a:lnTo>
                  <a:pt x="173" y="38"/>
                </a:lnTo>
                <a:lnTo>
                  <a:pt x="173" y="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78" name="Freeform 59"/>
          <p:cNvSpPr>
            <a:spLocks noEditPoints="1"/>
          </p:cNvSpPr>
          <p:nvPr/>
        </p:nvSpPr>
        <p:spPr bwMode="auto">
          <a:xfrm>
            <a:off x="4404009" y="4903475"/>
            <a:ext cx="360040" cy="288032"/>
          </a:xfrm>
          <a:custGeom>
            <a:avLst/>
            <a:gdLst>
              <a:gd name="T0" fmla="*/ 17 w 111"/>
              <a:gd name="T1" fmla="*/ 2 h 84"/>
              <a:gd name="T2" fmla="*/ 29 w 111"/>
              <a:gd name="T3" fmla="*/ 4 h 84"/>
              <a:gd name="T4" fmla="*/ 20 w 111"/>
              <a:gd name="T5" fmla="*/ 51 h 84"/>
              <a:gd name="T6" fmla="*/ 5 w 111"/>
              <a:gd name="T7" fmla="*/ 48 h 84"/>
              <a:gd name="T8" fmla="*/ 17 w 111"/>
              <a:gd name="T9" fmla="*/ 2 h 84"/>
              <a:gd name="T10" fmla="*/ 20 w 111"/>
              <a:gd name="T11" fmla="*/ 68 h 84"/>
              <a:gd name="T12" fmla="*/ 17 w 111"/>
              <a:gd name="T13" fmla="*/ 76 h 84"/>
              <a:gd name="T14" fmla="*/ 107 w 111"/>
              <a:gd name="T15" fmla="*/ 76 h 84"/>
              <a:gd name="T16" fmla="*/ 111 w 111"/>
              <a:gd name="T17" fmla="*/ 76 h 84"/>
              <a:gd name="T18" fmla="*/ 111 w 111"/>
              <a:gd name="T19" fmla="*/ 72 h 84"/>
              <a:gd name="T20" fmla="*/ 111 w 111"/>
              <a:gd name="T21" fmla="*/ 27 h 84"/>
              <a:gd name="T22" fmla="*/ 111 w 111"/>
              <a:gd name="T23" fmla="*/ 26 h 84"/>
              <a:gd name="T24" fmla="*/ 110 w 111"/>
              <a:gd name="T25" fmla="*/ 24 h 84"/>
              <a:gd name="T26" fmla="*/ 96 w 111"/>
              <a:gd name="T27" fmla="*/ 11 h 84"/>
              <a:gd name="T28" fmla="*/ 95 w 111"/>
              <a:gd name="T29" fmla="*/ 10 h 84"/>
              <a:gd name="T30" fmla="*/ 93 w 111"/>
              <a:gd name="T31" fmla="*/ 10 h 84"/>
              <a:gd name="T32" fmla="*/ 33 w 111"/>
              <a:gd name="T33" fmla="*/ 10 h 84"/>
              <a:gd name="T34" fmla="*/ 33 w 111"/>
              <a:gd name="T35" fmla="*/ 17 h 84"/>
              <a:gd name="T36" fmla="*/ 89 w 111"/>
              <a:gd name="T37" fmla="*/ 17 h 84"/>
              <a:gd name="T38" fmla="*/ 88 w 111"/>
              <a:gd name="T39" fmla="*/ 29 h 84"/>
              <a:gd name="T40" fmla="*/ 88 w 111"/>
              <a:gd name="T41" fmla="*/ 31 h 84"/>
              <a:gd name="T42" fmla="*/ 90 w 111"/>
              <a:gd name="T43" fmla="*/ 31 h 84"/>
              <a:gd name="T44" fmla="*/ 104 w 111"/>
              <a:gd name="T45" fmla="*/ 31 h 84"/>
              <a:gd name="T46" fmla="*/ 104 w 111"/>
              <a:gd name="T47" fmla="*/ 68 h 84"/>
              <a:gd name="T48" fmla="*/ 20 w 111"/>
              <a:gd name="T49" fmla="*/ 68 h 84"/>
              <a:gd name="T50" fmla="*/ 102 w 111"/>
              <a:gd name="T51" fmla="*/ 27 h 84"/>
              <a:gd name="T52" fmla="*/ 92 w 111"/>
              <a:gd name="T53" fmla="*/ 27 h 84"/>
              <a:gd name="T54" fmla="*/ 93 w 111"/>
              <a:gd name="T55" fmla="*/ 19 h 84"/>
              <a:gd name="T56" fmla="*/ 102 w 111"/>
              <a:gd name="T57" fmla="*/ 27 h 84"/>
              <a:gd name="T58" fmla="*/ 34 w 111"/>
              <a:gd name="T59" fmla="*/ 45 h 84"/>
              <a:gd name="T60" fmla="*/ 79 w 111"/>
              <a:gd name="T61" fmla="*/ 45 h 84"/>
              <a:gd name="T62" fmla="*/ 79 w 111"/>
              <a:gd name="T63" fmla="*/ 48 h 84"/>
              <a:gd name="T64" fmla="*/ 34 w 111"/>
              <a:gd name="T65" fmla="*/ 48 h 84"/>
              <a:gd name="T66" fmla="*/ 34 w 111"/>
              <a:gd name="T67" fmla="*/ 45 h 84"/>
              <a:gd name="T68" fmla="*/ 34 w 111"/>
              <a:gd name="T69" fmla="*/ 34 h 84"/>
              <a:gd name="T70" fmla="*/ 75 w 111"/>
              <a:gd name="T71" fmla="*/ 34 h 84"/>
              <a:gd name="T72" fmla="*/ 75 w 111"/>
              <a:gd name="T73" fmla="*/ 37 h 84"/>
              <a:gd name="T74" fmla="*/ 34 w 111"/>
              <a:gd name="T75" fmla="*/ 37 h 84"/>
              <a:gd name="T76" fmla="*/ 34 w 111"/>
              <a:gd name="T77" fmla="*/ 34 h 84"/>
              <a:gd name="T78" fmla="*/ 34 w 111"/>
              <a:gd name="T79" fmla="*/ 23 h 84"/>
              <a:gd name="T80" fmla="*/ 75 w 111"/>
              <a:gd name="T81" fmla="*/ 23 h 84"/>
              <a:gd name="T82" fmla="*/ 75 w 111"/>
              <a:gd name="T83" fmla="*/ 26 h 84"/>
              <a:gd name="T84" fmla="*/ 34 w 111"/>
              <a:gd name="T85" fmla="*/ 26 h 84"/>
              <a:gd name="T86" fmla="*/ 34 w 111"/>
              <a:gd name="T87" fmla="*/ 23 h 84"/>
              <a:gd name="T88" fmla="*/ 4 w 111"/>
              <a:gd name="T89" fmla="*/ 70 h 84"/>
              <a:gd name="T90" fmla="*/ 10 w 111"/>
              <a:gd name="T91" fmla="*/ 72 h 84"/>
              <a:gd name="T92" fmla="*/ 10 w 111"/>
              <a:gd name="T93" fmla="*/ 79 h 84"/>
              <a:gd name="T94" fmla="*/ 5 w 111"/>
              <a:gd name="T95" fmla="*/ 84 h 84"/>
              <a:gd name="T96" fmla="*/ 2 w 111"/>
              <a:gd name="T97" fmla="*/ 83 h 84"/>
              <a:gd name="T98" fmla="*/ 0 w 111"/>
              <a:gd name="T99" fmla="*/ 76 h 84"/>
              <a:gd name="T100" fmla="*/ 4 w 111"/>
              <a:gd name="T101" fmla="*/ 70 h 84"/>
              <a:gd name="T102" fmla="*/ 4 w 111"/>
              <a:gd name="T103" fmla="*/ 51 h 84"/>
              <a:gd name="T104" fmla="*/ 2 w 111"/>
              <a:gd name="T105" fmla="*/ 68 h 84"/>
              <a:gd name="T106" fmla="*/ 13 w 111"/>
              <a:gd name="T107" fmla="*/ 71 h 84"/>
              <a:gd name="T108" fmla="*/ 18 w 111"/>
              <a:gd name="T109" fmla="*/ 54 h 84"/>
              <a:gd name="T110" fmla="*/ 4 w 111"/>
              <a:gd name="T111" fmla="*/ 5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1" h="84">
                <a:moveTo>
                  <a:pt x="17" y="2"/>
                </a:moveTo>
                <a:cubicBezTo>
                  <a:pt x="22" y="0"/>
                  <a:pt x="26" y="1"/>
                  <a:pt x="29" y="4"/>
                </a:cubicBezTo>
                <a:cubicBezTo>
                  <a:pt x="27" y="21"/>
                  <a:pt x="24" y="37"/>
                  <a:pt x="20" y="51"/>
                </a:cubicBezTo>
                <a:cubicBezTo>
                  <a:pt x="15" y="50"/>
                  <a:pt x="10" y="49"/>
                  <a:pt x="5" y="48"/>
                </a:cubicBezTo>
                <a:cubicBezTo>
                  <a:pt x="6" y="31"/>
                  <a:pt x="11" y="15"/>
                  <a:pt x="17" y="2"/>
                </a:cubicBezTo>
                <a:close/>
                <a:moveTo>
                  <a:pt x="20" y="68"/>
                </a:moveTo>
                <a:cubicBezTo>
                  <a:pt x="17" y="76"/>
                  <a:pt x="17" y="76"/>
                  <a:pt x="17" y="76"/>
                </a:cubicBezTo>
                <a:cubicBezTo>
                  <a:pt x="74" y="76"/>
                  <a:pt x="80" y="76"/>
                  <a:pt x="107" y="76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96" y="11"/>
                  <a:pt x="96" y="11"/>
                  <a:pt x="96" y="11"/>
                </a:cubicBezTo>
                <a:cubicBezTo>
                  <a:pt x="95" y="10"/>
                  <a:pt x="95" y="10"/>
                  <a:pt x="95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2"/>
                  <a:pt x="33" y="15"/>
                  <a:pt x="33" y="17"/>
                </a:cubicBezTo>
                <a:cubicBezTo>
                  <a:pt x="89" y="17"/>
                  <a:pt x="89" y="17"/>
                  <a:pt x="89" y="17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31"/>
                  <a:pt x="88" y="31"/>
                  <a:pt x="88" y="31"/>
                </a:cubicBezTo>
                <a:cubicBezTo>
                  <a:pt x="90" y="31"/>
                  <a:pt x="90" y="31"/>
                  <a:pt x="90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84" y="68"/>
                  <a:pt x="61" y="68"/>
                  <a:pt x="20" y="68"/>
                </a:cubicBezTo>
                <a:close/>
                <a:moveTo>
                  <a:pt x="102" y="27"/>
                </a:moveTo>
                <a:cubicBezTo>
                  <a:pt x="92" y="27"/>
                  <a:pt x="92" y="27"/>
                  <a:pt x="92" y="27"/>
                </a:cubicBezTo>
                <a:cubicBezTo>
                  <a:pt x="93" y="19"/>
                  <a:pt x="93" y="19"/>
                  <a:pt x="93" y="19"/>
                </a:cubicBezTo>
                <a:cubicBezTo>
                  <a:pt x="102" y="27"/>
                  <a:pt x="102" y="27"/>
                  <a:pt x="102" y="27"/>
                </a:cubicBezTo>
                <a:close/>
                <a:moveTo>
                  <a:pt x="34" y="45"/>
                </a:moveTo>
                <a:cubicBezTo>
                  <a:pt x="79" y="45"/>
                  <a:pt x="79" y="45"/>
                  <a:pt x="79" y="45"/>
                </a:cubicBezTo>
                <a:cubicBezTo>
                  <a:pt x="79" y="48"/>
                  <a:pt x="79" y="48"/>
                  <a:pt x="79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5"/>
                  <a:pt x="34" y="45"/>
                  <a:pt x="34" y="45"/>
                </a:cubicBezTo>
                <a:close/>
                <a:moveTo>
                  <a:pt x="34" y="34"/>
                </a:moveTo>
                <a:cubicBezTo>
                  <a:pt x="75" y="34"/>
                  <a:pt x="75" y="34"/>
                  <a:pt x="75" y="34"/>
                </a:cubicBezTo>
                <a:cubicBezTo>
                  <a:pt x="75" y="37"/>
                  <a:pt x="75" y="37"/>
                  <a:pt x="75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4"/>
                  <a:pt x="34" y="34"/>
                  <a:pt x="34" y="34"/>
                </a:cubicBezTo>
                <a:close/>
                <a:moveTo>
                  <a:pt x="34" y="23"/>
                </a:moveTo>
                <a:cubicBezTo>
                  <a:pt x="75" y="23"/>
                  <a:pt x="75" y="23"/>
                  <a:pt x="75" y="23"/>
                </a:cubicBezTo>
                <a:cubicBezTo>
                  <a:pt x="75" y="26"/>
                  <a:pt x="75" y="26"/>
                  <a:pt x="75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3"/>
                  <a:pt x="34" y="23"/>
                  <a:pt x="34" y="23"/>
                </a:cubicBezTo>
                <a:close/>
                <a:moveTo>
                  <a:pt x="4" y="70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9"/>
                  <a:pt x="10" y="79"/>
                  <a:pt x="10" y="79"/>
                </a:cubicBezTo>
                <a:cubicBezTo>
                  <a:pt x="5" y="84"/>
                  <a:pt x="5" y="84"/>
                  <a:pt x="5" y="84"/>
                </a:cubicBezTo>
                <a:cubicBezTo>
                  <a:pt x="4" y="84"/>
                  <a:pt x="3" y="83"/>
                  <a:pt x="2" y="83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70"/>
                  <a:pt x="4" y="70"/>
                  <a:pt x="4" y="70"/>
                </a:cubicBezTo>
                <a:close/>
                <a:moveTo>
                  <a:pt x="4" y="51"/>
                </a:moveTo>
                <a:cubicBezTo>
                  <a:pt x="4" y="57"/>
                  <a:pt x="3" y="63"/>
                  <a:pt x="2" y="68"/>
                </a:cubicBezTo>
                <a:cubicBezTo>
                  <a:pt x="6" y="69"/>
                  <a:pt x="9" y="70"/>
                  <a:pt x="13" y="71"/>
                </a:cubicBezTo>
                <a:cubicBezTo>
                  <a:pt x="14" y="65"/>
                  <a:pt x="16" y="60"/>
                  <a:pt x="18" y="54"/>
                </a:cubicBezTo>
                <a:cubicBezTo>
                  <a:pt x="14" y="53"/>
                  <a:pt x="9" y="52"/>
                  <a:pt x="4" y="5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 bwMode="auto">
          <a:xfrm>
            <a:off x="3050501" y="1500213"/>
            <a:ext cx="6025478" cy="683947"/>
            <a:chOff x="6298049" y="1397569"/>
            <a:chExt cx="4842391" cy="967300"/>
          </a:xfrm>
        </p:grpSpPr>
        <p:sp>
          <p:nvSpPr>
            <p:cNvPr id="96" name="Freeform 74"/>
            <p:cNvSpPr>
              <a:spLocks noEditPoints="1"/>
            </p:cNvSpPr>
            <p:nvPr/>
          </p:nvSpPr>
          <p:spPr bwMode="auto">
            <a:xfrm>
              <a:off x="7261451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7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算法的引入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99" name="直接连接符 98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02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 bwMode="auto">
          <a:xfrm>
            <a:off x="3045565" y="2340347"/>
            <a:ext cx="6030414" cy="839707"/>
            <a:chOff x="6298049" y="1397569"/>
            <a:chExt cx="4842391" cy="1187590"/>
          </a:xfrm>
        </p:grpSpPr>
        <p:sp>
          <p:nvSpPr>
            <p:cNvPr id="105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100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算法的导出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1" hangingPunct="1"/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07" name="直接连接符 106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10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11" name="组合 110"/>
          <p:cNvGrpSpPr/>
          <p:nvPr/>
        </p:nvGrpSpPr>
        <p:grpSpPr bwMode="auto">
          <a:xfrm>
            <a:off x="3045564" y="3158497"/>
            <a:ext cx="6030414" cy="683947"/>
            <a:chOff x="6298049" y="1397569"/>
            <a:chExt cx="4842391" cy="967300"/>
          </a:xfrm>
        </p:grpSpPr>
        <p:sp>
          <p:nvSpPr>
            <p:cNvPr id="113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smtClean="0"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latin typeface="微软雅黑" panose="020B0503020204020204" charset="-122"/>
                  <a:ea typeface="微软雅黑" panose="020B0503020204020204" charset="-122"/>
                </a:rPr>
                <a:t>算法的收敛性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15" name="直接连接符 114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18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 bwMode="auto">
          <a:xfrm>
            <a:off x="3045564" y="3979824"/>
            <a:ext cx="6030414" cy="683947"/>
            <a:chOff x="6298049" y="1397569"/>
            <a:chExt cx="4842391" cy="967300"/>
          </a:xfrm>
        </p:grpSpPr>
        <p:sp>
          <p:nvSpPr>
            <p:cNvPr id="121" name="文本框 20"/>
            <p:cNvSpPr txBox="1">
              <a:spLocks noChangeArrowheads="1"/>
            </p:cNvSpPr>
            <p:nvPr/>
          </p:nvSpPr>
          <p:spPr bwMode="auto">
            <a:xfrm>
              <a:off x="8022474" y="1584002"/>
              <a:ext cx="3117965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高斯混合模型参数估计的</a:t>
              </a: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23" name="直接连接符 122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26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27" name="组合 126"/>
          <p:cNvGrpSpPr/>
          <p:nvPr/>
        </p:nvGrpSpPr>
        <p:grpSpPr bwMode="auto">
          <a:xfrm>
            <a:off x="3045564" y="4772796"/>
            <a:ext cx="6030413" cy="683947"/>
            <a:chOff x="6298049" y="1397569"/>
            <a:chExt cx="4842391" cy="967300"/>
          </a:xfrm>
        </p:grpSpPr>
        <p:sp>
          <p:nvSpPr>
            <p:cNvPr id="129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算法的推广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31" name="直接连接符 130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34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05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159" name="Freeform 30"/>
          <p:cNvSpPr>
            <a:spLocks noEditPoints="1"/>
          </p:cNvSpPr>
          <p:nvPr/>
        </p:nvSpPr>
        <p:spPr bwMode="auto">
          <a:xfrm>
            <a:off x="4437518" y="4085341"/>
            <a:ext cx="288032" cy="360040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6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1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标注 3"/>
          <p:cNvSpPr/>
          <p:nvPr/>
        </p:nvSpPr>
        <p:spPr bwMode="auto">
          <a:xfrm>
            <a:off x="2022231" y="3675185"/>
            <a:ext cx="2373923" cy="1002323"/>
          </a:xfrm>
          <a:prstGeom prst="wedgeRoundRectCallout">
            <a:avLst>
              <a:gd name="adj1" fmla="val -46493"/>
              <a:gd name="adj2" fmla="val 8306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</a:t>
            </a:r>
            <a:r>
              <a:rPr lang="zh-CN" altLang="en-US" dirty="0" smtClean="0"/>
              <a:t>算法的收敛性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算法收敛即证明</a:t>
                </a:r>
                <a:r>
                  <a:rPr lang="en-US" altLang="zh-CN" dirty="0" smtClean="0"/>
                  <a:t>EM</a:t>
                </a:r>
                <a:r>
                  <a:rPr lang="zh-CN" altLang="en-US" dirty="0" smtClean="0"/>
                  <a:t>算法的</a:t>
                </a:r>
                <a:r>
                  <a:rPr lang="zh-CN" altLang="en-US" dirty="0"/>
                  <a:t>序列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收敛，使用单调有界定理。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6" t="-1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58461" y="4917687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61" y="4917687"/>
                <a:ext cx="5934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78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标注 3"/>
          <p:cNvSpPr/>
          <p:nvPr/>
        </p:nvSpPr>
        <p:spPr bwMode="auto">
          <a:xfrm>
            <a:off x="4062046" y="2901462"/>
            <a:ext cx="378069" cy="606669"/>
          </a:xfrm>
          <a:prstGeom prst="wedgeRoundRectCallout">
            <a:avLst>
              <a:gd name="adj1" fmla="val -134787"/>
              <a:gd name="adj2" fmla="val 6105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</a:t>
            </a:r>
            <a:r>
              <a:rPr lang="zh-CN" altLang="en-US" dirty="0" smtClean="0"/>
              <a:t>算法的收敛性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+1)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又，</a:t>
                </a:r>
                <a:r>
                  <a:rPr lang="en-US" altLang="zh-CN" sz="2000" dirty="0" smtClean="0"/>
                  <a:t>M</a:t>
                </a:r>
                <a:r>
                  <a:rPr lang="zh-CN" altLang="en-US" sz="2000" dirty="0" smtClean="0"/>
                  <a:t>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000" dirty="0" smtClean="0"/>
                  <a:t>为</a:t>
                </a:r>
                <a:r>
                  <a:rPr lang="en-US" altLang="zh-CN" sz="2000" dirty="0" smtClean="0"/>
                  <a:t>Q</a:t>
                </a:r>
                <a:r>
                  <a:rPr lang="zh-CN" altLang="en-US" sz="2000" dirty="0" smtClean="0"/>
                  <a:t>函数的极大值，故有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/>
                  <a:t>综</a:t>
                </a:r>
                <a:r>
                  <a:rPr lang="zh-CN" altLang="en-US" sz="2000" dirty="0" smtClean="0"/>
                  <a:t>上，有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1)</m:t>
                            </m:r>
                          </m:sup>
                        </m:sSup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 smtClean="0"/>
                  <a:t>，序列单调递增，又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有上界，故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altLang="zh-CN" sz="2000" dirty="0"/>
                          <m:t>L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(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)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000" dirty="0" smtClean="0"/>
                  <a:t>有上界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根据单调有界准则，</a:t>
                </a:r>
                <a:r>
                  <a:rPr lang="en-US" altLang="zh-CN" sz="2000" dirty="0"/>
                  <a:t> EM</a:t>
                </a:r>
                <a:r>
                  <a:rPr lang="zh-CN" altLang="en-US" sz="2000" dirty="0"/>
                  <a:t>算法的序列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 smtClean="0"/>
                  <a:t>收敛，算法收敛性得证。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934307" y="3508131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逆用</a:t>
            </a:r>
            <a:r>
              <a:rPr lang="en-US" altLang="zh-CN" dirty="0" err="1" smtClean="0">
                <a:solidFill>
                  <a:srgbClr val="FF0000"/>
                </a:solidFill>
              </a:rPr>
              <a:t>jesen</a:t>
            </a:r>
            <a:r>
              <a:rPr lang="zh-CN" altLang="en-US" dirty="0" smtClean="0">
                <a:solidFill>
                  <a:srgbClr val="FF0000"/>
                </a:solidFill>
              </a:rPr>
              <a:t>不等式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79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2018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122739" y="120987"/>
            <a:ext cx="6537325" cy="909638"/>
          </a:xfrm>
        </p:spPr>
        <p:txBody>
          <a:bodyPr/>
          <a:lstStyle/>
          <a:p>
            <a:r>
              <a:rPr lang="zh-CN" altLang="en-US" dirty="0" smtClean="0"/>
              <a:t>内容目录</a:t>
            </a:r>
            <a:endParaRPr lang="zh-CN" altLang="en-US" dirty="0"/>
          </a:p>
        </p:txBody>
      </p:sp>
      <p:sp>
        <p:nvSpPr>
          <p:cNvPr id="43" name="右箭头 42"/>
          <p:cNvSpPr/>
          <p:nvPr/>
        </p:nvSpPr>
        <p:spPr bwMode="auto">
          <a:xfrm>
            <a:off x="2311901" y="4087973"/>
            <a:ext cx="576064" cy="360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Freeform 30"/>
          <p:cNvSpPr>
            <a:spLocks noEditPoints="1"/>
          </p:cNvSpPr>
          <p:nvPr/>
        </p:nvSpPr>
        <p:spPr bwMode="auto">
          <a:xfrm>
            <a:off x="4441613" y="2441804"/>
            <a:ext cx="288032" cy="360040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77" name="Freeform 71"/>
          <p:cNvSpPr>
            <a:spLocks noEditPoints="1"/>
          </p:cNvSpPr>
          <p:nvPr/>
        </p:nvSpPr>
        <p:spPr bwMode="auto">
          <a:xfrm>
            <a:off x="4404009" y="3257410"/>
            <a:ext cx="360040" cy="360040"/>
          </a:xfrm>
          <a:custGeom>
            <a:avLst/>
            <a:gdLst>
              <a:gd name="T0" fmla="*/ 170 w 222"/>
              <a:gd name="T1" fmla="*/ 29 h 235"/>
              <a:gd name="T2" fmla="*/ 182 w 222"/>
              <a:gd name="T3" fmla="*/ 7 h 235"/>
              <a:gd name="T4" fmla="*/ 151 w 222"/>
              <a:gd name="T5" fmla="*/ 19 h 235"/>
              <a:gd name="T6" fmla="*/ 7 w 222"/>
              <a:gd name="T7" fmla="*/ 159 h 235"/>
              <a:gd name="T8" fmla="*/ 31 w 222"/>
              <a:gd name="T9" fmla="*/ 223 h 235"/>
              <a:gd name="T10" fmla="*/ 31 w 222"/>
              <a:gd name="T11" fmla="*/ 171 h 235"/>
              <a:gd name="T12" fmla="*/ 109 w 222"/>
              <a:gd name="T13" fmla="*/ 114 h 235"/>
              <a:gd name="T14" fmla="*/ 116 w 222"/>
              <a:gd name="T15" fmla="*/ 93 h 235"/>
              <a:gd name="T16" fmla="*/ 87 w 222"/>
              <a:gd name="T17" fmla="*/ 104 h 235"/>
              <a:gd name="T18" fmla="*/ 76 w 222"/>
              <a:gd name="T19" fmla="*/ 100 h 235"/>
              <a:gd name="T20" fmla="*/ 116 w 222"/>
              <a:gd name="T21" fmla="*/ 83 h 235"/>
              <a:gd name="T22" fmla="*/ 132 w 222"/>
              <a:gd name="T23" fmla="*/ 90 h 235"/>
              <a:gd name="T24" fmla="*/ 132 w 222"/>
              <a:gd name="T25" fmla="*/ 19 h 235"/>
              <a:gd name="T26" fmla="*/ 180 w 222"/>
              <a:gd name="T27" fmla="*/ 0 h 235"/>
              <a:gd name="T28" fmla="*/ 182 w 222"/>
              <a:gd name="T29" fmla="*/ 0 h 235"/>
              <a:gd name="T30" fmla="*/ 222 w 222"/>
              <a:gd name="T31" fmla="*/ 19 h 235"/>
              <a:gd name="T32" fmla="*/ 173 w 222"/>
              <a:gd name="T33" fmla="*/ 187 h 235"/>
              <a:gd name="T34" fmla="*/ 158 w 222"/>
              <a:gd name="T35" fmla="*/ 180 h 235"/>
              <a:gd name="T36" fmla="*/ 106 w 222"/>
              <a:gd name="T37" fmla="*/ 211 h 235"/>
              <a:gd name="T38" fmla="*/ 90 w 222"/>
              <a:gd name="T39" fmla="*/ 201 h 235"/>
              <a:gd name="T40" fmla="*/ 38 w 222"/>
              <a:gd name="T41" fmla="*/ 235 h 235"/>
              <a:gd name="T42" fmla="*/ 2 w 222"/>
              <a:gd name="T43" fmla="*/ 218 h 235"/>
              <a:gd name="T44" fmla="*/ 0 w 222"/>
              <a:gd name="T45" fmla="*/ 213 h 235"/>
              <a:gd name="T46" fmla="*/ 0 w 222"/>
              <a:gd name="T47" fmla="*/ 147 h 235"/>
              <a:gd name="T48" fmla="*/ 47 w 222"/>
              <a:gd name="T49" fmla="*/ 128 h 235"/>
              <a:gd name="T50" fmla="*/ 50 w 222"/>
              <a:gd name="T51" fmla="*/ 128 h 235"/>
              <a:gd name="T52" fmla="*/ 90 w 222"/>
              <a:gd name="T53" fmla="*/ 147 h 235"/>
              <a:gd name="T54" fmla="*/ 99 w 222"/>
              <a:gd name="T55" fmla="*/ 199 h 235"/>
              <a:gd name="T56" fmla="*/ 76 w 222"/>
              <a:gd name="T57" fmla="*/ 114 h 235"/>
              <a:gd name="T58" fmla="*/ 68 w 222"/>
              <a:gd name="T59" fmla="*/ 138 h 235"/>
              <a:gd name="T60" fmla="*/ 68 w 222"/>
              <a:gd name="T61" fmla="*/ 102 h 235"/>
              <a:gd name="T62" fmla="*/ 139 w 222"/>
              <a:gd name="T63" fmla="*/ 95 h 235"/>
              <a:gd name="T64" fmla="*/ 158 w 222"/>
              <a:gd name="T65" fmla="*/ 102 h 235"/>
              <a:gd name="T66" fmla="*/ 165 w 222"/>
              <a:gd name="T67" fmla="*/ 175 h 235"/>
              <a:gd name="T68" fmla="*/ 139 w 222"/>
              <a:gd name="T69" fmla="*/ 31 h 235"/>
              <a:gd name="T70" fmla="*/ 139 w 222"/>
              <a:gd name="T71" fmla="*/ 95 h 235"/>
              <a:gd name="T72" fmla="*/ 38 w 222"/>
              <a:gd name="T73" fmla="*/ 159 h 235"/>
              <a:gd name="T74" fmla="*/ 47 w 222"/>
              <a:gd name="T75" fmla="*/ 138 h 235"/>
              <a:gd name="T76" fmla="*/ 19 w 222"/>
              <a:gd name="T77" fmla="*/ 149 h 235"/>
              <a:gd name="T78" fmla="*/ 173 w 222"/>
              <a:gd name="T79" fmla="*/ 36 h 235"/>
              <a:gd name="T80" fmla="*/ 173 w 222"/>
              <a:gd name="T81" fmla="*/ 3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2" h="235">
                <a:moveTo>
                  <a:pt x="151" y="19"/>
                </a:moveTo>
                <a:lnTo>
                  <a:pt x="170" y="29"/>
                </a:lnTo>
                <a:lnTo>
                  <a:pt x="203" y="19"/>
                </a:lnTo>
                <a:lnTo>
                  <a:pt x="182" y="7"/>
                </a:lnTo>
                <a:lnTo>
                  <a:pt x="151" y="19"/>
                </a:lnTo>
                <a:lnTo>
                  <a:pt x="151" y="19"/>
                </a:lnTo>
                <a:close/>
                <a:moveTo>
                  <a:pt x="31" y="171"/>
                </a:moveTo>
                <a:lnTo>
                  <a:pt x="7" y="159"/>
                </a:lnTo>
                <a:lnTo>
                  <a:pt x="7" y="211"/>
                </a:lnTo>
                <a:lnTo>
                  <a:pt x="31" y="223"/>
                </a:lnTo>
                <a:lnTo>
                  <a:pt x="31" y="171"/>
                </a:lnTo>
                <a:lnTo>
                  <a:pt x="31" y="171"/>
                </a:lnTo>
                <a:close/>
                <a:moveTo>
                  <a:pt x="87" y="104"/>
                </a:moveTo>
                <a:lnTo>
                  <a:pt x="109" y="114"/>
                </a:lnTo>
                <a:lnTo>
                  <a:pt x="137" y="102"/>
                </a:lnTo>
                <a:lnTo>
                  <a:pt x="116" y="93"/>
                </a:lnTo>
                <a:lnTo>
                  <a:pt x="87" y="104"/>
                </a:lnTo>
                <a:lnTo>
                  <a:pt x="87" y="104"/>
                </a:lnTo>
                <a:close/>
                <a:moveTo>
                  <a:pt x="68" y="102"/>
                </a:moveTo>
                <a:lnTo>
                  <a:pt x="76" y="100"/>
                </a:lnTo>
                <a:lnTo>
                  <a:pt x="116" y="83"/>
                </a:lnTo>
                <a:lnTo>
                  <a:pt x="116" y="83"/>
                </a:lnTo>
                <a:lnTo>
                  <a:pt x="118" y="83"/>
                </a:lnTo>
                <a:lnTo>
                  <a:pt x="132" y="90"/>
                </a:lnTo>
                <a:lnTo>
                  <a:pt x="132" y="24"/>
                </a:lnTo>
                <a:lnTo>
                  <a:pt x="132" y="19"/>
                </a:lnTo>
                <a:lnTo>
                  <a:pt x="139" y="14"/>
                </a:lnTo>
                <a:lnTo>
                  <a:pt x="180" y="0"/>
                </a:lnTo>
                <a:lnTo>
                  <a:pt x="182" y="0"/>
                </a:lnTo>
                <a:lnTo>
                  <a:pt x="182" y="0"/>
                </a:lnTo>
                <a:lnTo>
                  <a:pt x="215" y="14"/>
                </a:lnTo>
                <a:lnTo>
                  <a:pt x="222" y="19"/>
                </a:lnTo>
                <a:lnTo>
                  <a:pt x="222" y="168"/>
                </a:lnTo>
                <a:lnTo>
                  <a:pt x="173" y="187"/>
                </a:lnTo>
                <a:lnTo>
                  <a:pt x="168" y="185"/>
                </a:lnTo>
                <a:lnTo>
                  <a:pt x="158" y="180"/>
                </a:lnTo>
                <a:lnTo>
                  <a:pt x="158" y="192"/>
                </a:lnTo>
                <a:lnTo>
                  <a:pt x="106" y="211"/>
                </a:lnTo>
                <a:lnTo>
                  <a:pt x="102" y="209"/>
                </a:lnTo>
                <a:lnTo>
                  <a:pt x="90" y="201"/>
                </a:lnTo>
                <a:lnTo>
                  <a:pt x="90" y="216"/>
                </a:lnTo>
                <a:lnTo>
                  <a:pt x="38" y="235"/>
                </a:lnTo>
                <a:lnTo>
                  <a:pt x="33" y="232"/>
                </a:lnTo>
                <a:lnTo>
                  <a:pt x="2" y="218"/>
                </a:lnTo>
                <a:lnTo>
                  <a:pt x="0" y="216"/>
                </a:lnTo>
                <a:lnTo>
                  <a:pt x="0" y="213"/>
                </a:lnTo>
                <a:lnTo>
                  <a:pt x="0" y="154"/>
                </a:lnTo>
                <a:lnTo>
                  <a:pt x="0" y="147"/>
                </a:lnTo>
                <a:lnTo>
                  <a:pt x="7" y="145"/>
                </a:lnTo>
                <a:lnTo>
                  <a:pt x="47" y="128"/>
                </a:lnTo>
                <a:lnTo>
                  <a:pt x="47" y="128"/>
                </a:lnTo>
                <a:lnTo>
                  <a:pt x="50" y="128"/>
                </a:lnTo>
                <a:lnTo>
                  <a:pt x="80" y="145"/>
                </a:lnTo>
                <a:lnTo>
                  <a:pt x="90" y="147"/>
                </a:lnTo>
                <a:lnTo>
                  <a:pt x="90" y="194"/>
                </a:lnTo>
                <a:lnTo>
                  <a:pt x="99" y="199"/>
                </a:lnTo>
                <a:lnTo>
                  <a:pt x="99" y="126"/>
                </a:lnTo>
                <a:lnTo>
                  <a:pt x="76" y="114"/>
                </a:lnTo>
                <a:lnTo>
                  <a:pt x="76" y="142"/>
                </a:lnTo>
                <a:lnTo>
                  <a:pt x="68" y="138"/>
                </a:lnTo>
                <a:lnTo>
                  <a:pt x="68" y="109"/>
                </a:lnTo>
                <a:lnTo>
                  <a:pt x="68" y="102"/>
                </a:lnTo>
                <a:lnTo>
                  <a:pt x="68" y="102"/>
                </a:lnTo>
                <a:close/>
                <a:moveTo>
                  <a:pt x="139" y="95"/>
                </a:moveTo>
                <a:lnTo>
                  <a:pt x="149" y="100"/>
                </a:lnTo>
                <a:lnTo>
                  <a:pt x="158" y="102"/>
                </a:lnTo>
                <a:lnTo>
                  <a:pt x="158" y="171"/>
                </a:lnTo>
                <a:lnTo>
                  <a:pt x="165" y="175"/>
                </a:lnTo>
                <a:lnTo>
                  <a:pt x="165" y="43"/>
                </a:lnTo>
                <a:lnTo>
                  <a:pt x="139" y="31"/>
                </a:lnTo>
                <a:lnTo>
                  <a:pt x="139" y="95"/>
                </a:lnTo>
                <a:lnTo>
                  <a:pt x="139" y="95"/>
                </a:lnTo>
                <a:close/>
                <a:moveTo>
                  <a:pt x="19" y="149"/>
                </a:moveTo>
                <a:lnTo>
                  <a:pt x="38" y="159"/>
                </a:lnTo>
                <a:lnTo>
                  <a:pt x="71" y="147"/>
                </a:lnTo>
                <a:lnTo>
                  <a:pt x="47" y="138"/>
                </a:lnTo>
                <a:lnTo>
                  <a:pt x="19" y="149"/>
                </a:lnTo>
                <a:lnTo>
                  <a:pt x="19" y="149"/>
                </a:lnTo>
                <a:close/>
                <a:moveTo>
                  <a:pt x="173" y="38"/>
                </a:moveTo>
                <a:lnTo>
                  <a:pt x="173" y="36"/>
                </a:lnTo>
                <a:lnTo>
                  <a:pt x="173" y="38"/>
                </a:lnTo>
                <a:lnTo>
                  <a:pt x="173" y="38"/>
                </a:lnTo>
                <a:lnTo>
                  <a:pt x="173" y="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78" name="Freeform 59"/>
          <p:cNvSpPr>
            <a:spLocks noEditPoints="1"/>
          </p:cNvSpPr>
          <p:nvPr/>
        </p:nvSpPr>
        <p:spPr bwMode="auto">
          <a:xfrm>
            <a:off x="4404009" y="4903475"/>
            <a:ext cx="360040" cy="288032"/>
          </a:xfrm>
          <a:custGeom>
            <a:avLst/>
            <a:gdLst>
              <a:gd name="T0" fmla="*/ 17 w 111"/>
              <a:gd name="T1" fmla="*/ 2 h 84"/>
              <a:gd name="T2" fmla="*/ 29 w 111"/>
              <a:gd name="T3" fmla="*/ 4 h 84"/>
              <a:gd name="T4" fmla="*/ 20 w 111"/>
              <a:gd name="T5" fmla="*/ 51 h 84"/>
              <a:gd name="T6" fmla="*/ 5 w 111"/>
              <a:gd name="T7" fmla="*/ 48 h 84"/>
              <a:gd name="T8" fmla="*/ 17 w 111"/>
              <a:gd name="T9" fmla="*/ 2 h 84"/>
              <a:gd name="T10" fmla="*/ 20 w 111"/>
              <a:gd name="T11" fmla="*/ 68 h 84"/>
              <a:gd name="T12" fmla="*/ 17 w 111"/>
              <a:gd name="T13" fmla="*/ 76 h 84"/>
              <a:gd name="T14" fmla="*/ 107 w 111"/>
              <a:gd name="T15" fmla="*/ 76 h 84"/>
              <a:gd name="T16" fmla="*/ 111 w 111"/>
              <a:gd name="T17" fmla="*/ 76 h 84"/>
              <a:gd name="T18" fmla="*/ 111 w 111"/>
              <a:gd name="T19" fmla="*/ 72 h 84"/>
              <a:gd name="T20" fmla="*/ 111 w 111"/>
              <a:gd name="T21" fmla="*/ 27 h 84"/>
              <a:gd name="T22" fmla="*/ 111 w 111"/>
              <a:gd name="T23" fmla="*/ 26 h 84"/>
              <a:gd name="T24" fmla="*/ 110 w 111"/>
              <a:gd name="T25" fmla="*/ 24 h 84"/>
              <a:gd name="T26" fmla="*/ 96 w 111"/>
              <a:gd name="T27" fmla="*/ 11 h 84"/>
              <a:gd name="T28" fmla="*/ 95 w 111"/>
              <a:gd name="T29" fmla="*/ 10 h 84"/>
              <a:gd name="T30" fmla="*/ 93 w 111"/>
              <a:gd name="T31" fmla="*/ 10 h 84"/>
              <a:gd name="T32" fmla="*/ 33 w 111"/>
              <a:gd name="T33" fmla="*/ 10 h 84"/>
              <a:gd name="T34" fmla="*/ 33 w 111"/>
              <a:gd name="T35" fmla="*/ 17 h 84"/>
              <a:gd name="T36" fmla="*/ 89 w 111"/>
              <a:gd name="T37" fmla="*/ 17 h 84"/>
              <a:gd name="T38" fmla="*/ 88 w 111"/>
              <a:gd name="T39" fmla="*/ 29 h 84"/>
              <a:gd name="T40" fmla="*/ 88 w 111"/>
              <a:gd name="T41" fmla="*/ 31 h 84"/>
              <a:gd name="T42" fmla="*/ 90 w 111"/>
              <a:gd name="T43" fmla="*/ 31 h 84"/>
              <a:gd name="T44" fmla="*/ 104 w 111"/>
              <a:gd name="T45" fmla="*/ 31 h 84"/>
              <a:gd name="T46" fmla="*/ 104 w 111"/>
              <a:gd name="T47" fmla="*/ 68 h 84"/>
              <a:gd name="T48" fmla="*/ 20 w 111"/>
              <a:gd name="T49" fmla="*/ 68 h 84"/>
              <a:gd name="T50" fmla="*/ 102 w 111"/>
              <a:gd name="T51" fmla="*/ 27 h 84"/>
              <a:gd name="T52" fmla="*/ 92 w 111"/>
              <a:gd name="T53" fmla="*/ 27 h 84"/>
              <a:gd name="T54" fmla="*/ 93 w 111"/>
              <a:gd name="T55" fmla="*/ 19 h 84"/>
              <a:gd name="T56" fmla="*/ 102 w 111"/>
              <a:gd name="T57" fmla="*/ 27 h 84"/>
              <a:gd name="T58" fmla="*/ 34 w 111"/>
              <a:gd name="T59" fmla="*/ 45 h 84"/>
              <a:gd name="T60" fmla="*/ 79 w 111"/>
              <a:gd name="T61" fmla="*/ 45 h 84"/>
              <a:gd name="T62" fmla="*/ 79 w 111"/>
              <a:gd name="T63" fmla="*/ 48 h 84"/>
              <a:gd name="T64" fmla="*/ 34 w 111"/>
              <a:gd name="T65" fmla="*/ 48 h 84"/>
              <a:gd name="T66" fmla="*/ 34 w 111"/>
              <a:gd name="T67" fmla="*/ 45 h 84"/>
              <a:gd name="T68" fmla="*/ 34 w 111"/>
              <a:gd name="T69" fmla="*/ 34 h 84"/>
              <a:gd name="T70" fmla="*/ 75 w 111"/>
              <a:gd name="T71" fmla="*/ 34 h 84"/>
              <a:gd name="T72" fmla="*/ 75 w 111"/>
              <a:gd name="T73" fmla="*/ 37 h 84"/>
              <a:gd name="T74" fmla="*/ 34 w 111"/>
              <a:gd name="T75" fmla="*/ 37 h 84"/>
              <a:gd name="T76" fmla="*/ 34 w 111"/>
              <a:gd name="T77" fmla="*/ 34 h 84"/>
              <a:gd name="T78" fmla="*/ 34 w 111"/>
              <a:gd name="T79" fmla="*/ 23 h 84"/>
              <a:gd name="T80" fmla="*/ 75 w 111"/>
              <a:gd name="T81" fmla="*/ 23 h 84"/>
              <a:gd name="T82" fmla="*/ 75 w 111"/>
              <a:gd name="T83" fmla="*/ 26 h 84"/>
              <a:gd name="T84" fmla="*/ 34 w 111"/>
              <a:gd name="T85" fmla="*/ 26 h 84"/>
              <a:gd name="T86" fmla="*/ 34 w 111"/>
              <a:gd name="T87" fmla="*/ 23 h 84"/>
              <a:gd name="T88" fmla="*/ 4 w 111"/>
              <a:gd name="T89" fmla="*/ 70 h 84"/>
              <a:gd name="T90" fmla="*/ 10 w 111"/>
              <a:gd name="T91" fmla="*/ 72 h 84"/>
              <a:gd name="T92" fmla="*/ 10 w 111"/>
              <a:gd name="T93" fmla="*/ 79 h 84"/>
              <a:gd name="T94" fmla="*/ 5 w 111"/>
              <a:gd name="T95" fmla="*/ 84 h 84"/>
              <a:gd name="T96" fmla="*/ 2 w 111"/>
              <a:gd name="T97" fmla="*/ 83 h 84"/>
              <a:gd name="T98" fmla="*/ 0 w 111"/>
              <a:gd name="T99" fmla="*/ 76 h 84"/>
              <a:gd name="T100" fmla="*/ 4 w 111"/>
              <a:gd name="T101" fmla="*/ 70 h 84"/>
              <a:gd name="T102" fmla="*/ 4 w 111"/>
              <a:gd name="T103" fmla="*/ 51 h 84"/>
              <a:gd name="T104" fmla="*/ 2 w 111"/>
              <a:gd name="T105" fmla="*/ 68 h 84"/>
              <a:gd name="T106" fmla="*/ 13 w 111"/>
              <a:gd name="T107" fmla="*/ 71 h 84"/>
              <a:gd name="T108" fmla="*/ 18 w 111"/>
              <a:gd name="T109" fmla="*/ 54 h 84"/>
              <a:gd name="T110" fmla="*/ 4 w 111"/>
              <a:gd name="T111" fmla="*/ 5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1" h="84">
                <a:moveTo>
                  <a:pt x="17" y="2"/>
                </a:moveTo>
                <a:cubicBezTo>
                  <a:pt x="22" y="0"/>
                  <a:pt x="26" y="1"/>
                  <a:pt x="29" y="4"/>
                </a:cubicBezTo>
                <a:cubicBezTo>
                  <a:pt x="27" y="21"/>
                  <a:pt x="24" y="37"/>
                  <a:pt x="20" y="51"/>
                </a:cubicBezTo>
                <a:cubicBezTo>
                  <a:pt x="15" y="50"/>
                  <a:pt x="10" y="49"/>
                  <a:pt x="5" y="48"/>
                </a:cubicBezTo>
                <a:cubicBezTo>
                  <a:pt x="6" y="31"/>
                  <a:pt x="11" y="15"/>
                  <a:pt x="17" y="2"/>
                </a:cubicBezTo>
                <a:close/>
                <a:moveTo>
                  <a:pt x="20" y="68"/>
                </a:moveTo>
                <a:cubicBezTo>
                  <a:pt x="17" y="76"/>
                  <a:pt x="17" y="76"/>
                  <a:pt x="17" y="76"/>
                </a:cubicBezTo>
                <a:cubicBezTo>
                  <a:pt x="74" y="76"/>
                  <a:pt x="80" y="76"/>
                  <a:pt x="107" y="76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96" y="11"/>
                  <a:pt x="96" y="11"/>
                  <a:pt x="96" y="11"/>
                </a:cubicBezTo>
                <a:cubicBezTo>
                  <a:pt x="95" y="10"/>
                  <a:pt x="95" y="10"/>
                  <a:pt x="95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2"/>
                  <a:pt x="33" y="15"/>
                  <a:pt x="33" y="17"/>
                </a:cubicBezTo>
                <a:cubicBezTo>
                  <a:pt x="89" y="17"/>
                  <a:pt x="89" y="17"/>
                  <a:pt x="89" y="17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31"/>
                  <a:pt x="88" y="31"/>
                  <a:pt x="88" y="31"/>
                </a:cubicBezTo>
                <a:cubicBezTo>
                  <a:pt x="90" y="31"/>
                  <a:pt x="90" y="31"/>
                  <a:pt x="90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84" y="68"/>
                  <a:pt x="61" y="68"/>
                  <a:pt x="20" y="68"/>
                </a:cubicBezTo>
                <a:close/>
                <a:moveTo>
                  <a:pt x="102" y="27"/>
                </a:moveTo>
                <a:cubicBezTo>
                  <a:pt x="92" y="27"/>
                  <a:pt x="92" y="27"/>
                  <a:pt x="92" y="27"/>
                </a:cubicBezTo>
                <a:cubicBezTo>
                  <a:pt x="93" y="19"/>
                  <a:pt x="93" y="19"/>
                  <a:pt x="93" y="19"/>
                </a:cubicBezTo>
                <a:cubicBezTo>
                  <a:pt x="102" y="27"/>
                  <a:pt x="102" y="27"/>
                  <a:pt x="102" y="27"/>
                </a:cubicBezTo>
                <a:close/>
                <a:moveTo>
                  <a:pt x="34" y="45"/>
                </a:moveTo>
                <a:cubicBezTo>
                  <a:pt x="79" y="45"/>
                  <a:pt x="79" y="45"/>
                  <a:pt x="79" y="45"/>
                </a:cubicBezTo>
                <a:cubicBezTo>
                  <a:pt x="79" y="48"/>
                  <a:pt x="79" y="48"/>
                  <a:pt x="79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5"/>
                  <a:pt x="34" y="45"/>
                  <a:pt x="34" y="45"/>
                </a:cubicBezTo>
                <a:close/>
                <a:moveTo>
                  <a:pt x="34" y="34"/>
                </a:moveTo>
                <a:cubicBezTo>
                  <a:pt x="75" y="34"/>
                  <a:pt x="75" y="34"/>
                  <a:pt x="75" y="34"/>
                </a:cubicBezTo>
                <a:cubicBezTo>
                  <a:pt x="75" y="37"/>
                  <a:pt x="75" y="37"/>
                  <a:pt x="75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4"/>
                  <a:pt x="34" y="34"/>
                  <a:pt x="34" y="34"/>
                </a:cubicBezTo>
                <a:close/>
                <a:moveTo>
                  <a:pt x="34" y="23"/>
                </a:moveTo>
                <a:cubicBezTo>
                  <a:pt x="75" y="23"/>
                  <a:pt x="75" y="23"/>
                  <a:pt x="75" y="23"/>
                </a:cubicBezTo>
                <a:cubicBezTo>
                  <a:pt x="75" y="26"/>
                  <a:pt x="75" y="26"/>
                  <a:pt x="75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3"/>
                  <a:pt x="34" y="23"/>
                  <a:pt x="34" y="23"/>
                </a:cubicBezTo>
                <a:close/>
                <a:moveTo>
                  <a:pt x="4" y="70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9"/>
                  <a:pt x="10" y="79"/>
                  <a:pt x="10" y="79"/>
                </a:cubicBezTo>
                <a:cubicBezTo>
                  <a:pt x="5" y="84"/>
                  <a:pt x="5" y="84"/>
                  <a:pt x="5" y="84"/>
                </a:cubicBezTo>
                <a:cubicBezTo>
                  <a:pt x="4" y="84"/>
                  <a:pt x="3" y="83"/>
                  <a:pt x="2" y="83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70"/>
                  <a:pt x="4" y="70"/>
                  <a:pt x="4" y="70"/>
                </a:cubicBezTo>
                <a:close/>
                <a:moveTo>
                  <a:pt x="4" y="51"/>
                </a:moveTo>
                <a:cubicBezTo>
                  <a:pt x="4" y="57"/>
                  <a:pt x="3" y="63"/>
                  <a:pt x="2" y="68"/>
                </a:cubicBezTo>
                <a:cubicBezTo>
                  <a:pt x="6" y="69"/>
                  <a:pt x="9" y="70"/>
                  <a:pt x="13" y="71"/>
                </a:cubicBezTo>
                <a:cubicBezTo>
                  <a:pt x="14" y="65"/>
                  <a:pt x="16" y="60"/>
                  <a:pt x="18" y="54"/>
                </a:cubicBezTo>
                <a:cubicBezTo>
                  <a:pt x="14" y="53"/>
                  <a:pt x="9" y="52"/>
                  <a:pt x="4" y="5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 bwMode="auto">
          <a:xfrm>
            <a:off x="3050501" y="1500213"/>
            <a:ext cx="6025478" cy="683947"/>
            <a:chOff x="6298049" y="1397569"/>
            <a:chExt cx="4842391" cy="967300"/>
          </a:xfrm>
        </p:grpSpPr>
        <p:sp>
          <p:nvSpPr>
            <p:cNvPr id="96" name="Freeform 74"/>
            <p:cNvSpPr>
              <a:spLocks noEditPoints="1"/>
            </p:cNvSpPr>
            <p:nvPr/>
          </p:nvSpPr>
          <p:spPr bwMode="auto">
            <a:xfrm>
              <a:off x="7261451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7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算法的引入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99" name="直接连接符 98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02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 bwMode="auto">
          <a:xfrm>
            <a:off x="3045565" y="2340347"/>
            <a:ext cx="6030414" cy="839707"/>
            <a:chOff x="6298049" y="1397569"/>
            <a:chExt cx="4842391" cy="1187590"/>
          </a:xfrm>
        </p:grpSpPr>
        <p:sp>
          <p:nvSpPr>
            <p:cNvPr id="105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100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算法的导出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1" hangingPunct="1"/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07" name="直接连接符 106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10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11" name="组合 110"/>
          <p:cNvGrpSpPr/>
          <p:nvPr/>
        </p:nvGrpSpPr>
        <p:grpSpPr bwMode="auto">
          <a:xfrm>
            <a:off x="3045564" y="3158497"/>
            <a:ext cx="6030414" cy="683947"/>
            <a:chOff x="6298049" y="1397569"/>
            <a:chExt cx="4842391" cy="967300"/>
          </a:xfrm>
        </p:grpSpPr>
        <p:sp>
          <p:nvSpPr>
            <p:cNvPr id="113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算法的收敛性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15" name="直接连接符 114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18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 bwMode="auto">
          <a:xfrm>
            <a:off x="3045564" y="3979824"/>
            <a:ext cx="6030414" cy="683947"/>
            <a:chOff x="6298049" y="1397569"/>
            <a:chExt cx="4842391" cy="967300"/>
          </a:xfrm>
        </p:grpSpPr>
        <p:sp>
          <p:nvSpPr>
            <p:cNvPr id="121" name="文本框 20"/>
            <p:cNvSpPr txBox="1">
              <a:spLocks noChangeArrowheads="1"/>
            </p:cNvSpPr>
            <p:nvPr/>
          </p:nvSpPr>
          <p:spPr bwMode="auto">
            <a:xfrm>
              <a:off x="8022474" y="1584002"/>
              <a:ext cx="3117965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 smtClean="0">
                  <a:latin typeface="微软雅黑" panose="020B0503020204020204" charset="-122"/>
                  <a:ea typeface="微软雅黑" panose="020B0503020204020204" charset="-122"/>
                </a:rPr>
                <a:t>高斯混合模型参数估计的</a:t>
              </a:r>
              <a:r>
                <a:rPr lang="en-US" altLang="zh-CN" sz="2000" dirty="0" smtClean="0"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latin typeface="微软雅黑" panose="020B0503020204020204" charset="-122"/>
                  <a:ea typeface="微软雅黑" panose="020B0503020204020204" charset="-122"/>
                </a:rPr>
                <a:t>算法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23" name="直接连接符 122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26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27" name="组合 126"/>
          <p:cNvGrpSpPr/>
          <p:nvPr/>
        </p:nvGrpSpPr>
        <p:grpSpPr bwMode="auto">
          <a:xfrm>
            <a:off x="3045564" y="4772796"/>
            <a:ext cx="6030413" cy="683947"/>
            <a:chOff x="6298049" y="1397569"/>
            <a:chExt cx="4842391" cy="967300"/>
          </a:xfrm>
        </p:grpSpPr>
        <p:sp>
          <p:nvSpPr>
            <p:cNvPr id="129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算法的推广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31" name="直接连接符 130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34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05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159" name="Freeform 30"/>
          <p:cNvSpPr>
            <a:spLocks noEditPoints="1"/>
          </p:cNvSpPr>
          <p:nvPr/>
        </p:nvSpPr>
        <p:spPr bwMode="auto">
          <a:xfrm>
            <a:off x="4437518" y="4085341"/>
            <a:ext cx="288032" cy="360040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4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1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高斯混合模型参数估计的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b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 smtClean="0"/>
                  <a:t>高斯混合模型是指具有如下形式的概率分布模型：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是系数，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zh-CN" altLang="en-US" sz="2000" dirty="0" smtClean="0"/>
                  <a:t>；</a:t>
                </a:r>
                <a:r>
                  <a:rPr lang="el-GR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是高斯分布密度，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000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称为第</a:t>
                </a:r>
                <a:r>
                  <a:rPr lang="en-US" altLang="zh-CN" sz="2000" dirty="0" smtClean="0"/>
                  <a:t>k</a:t>
                </a:r>
                <a:r>
                  <a:rPr lang="zh-CN" altLang="en-US" sz="2000" dirty="0" smtClean="0"/>
                  <a:t>个分布模型。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000" dirty="0"/>
                  <a:t>依概率分布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选择第</a:t>
                </a:r>
                <a:r>
                  <a:rPr lang="en-US" altLang="zh-CN" sz="2000" dirty="0" smtClean="0"/>
                  <a:t>k</a:t>
                </a:r>
                <a:r>
                  <a:rPr lang="zh-CN" altLang="en-US" sz="2000" dirty="0" smtClean="0"/>
                  <a:t>个高斯分布模型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 smtClean="0"/>
                  <a:t>，然后依第</a:t>
                </a:r>
                <a:r>
                  <a:rPr lang="en-US" altLang="zh-CN" sz="2000" dirty="0" smtClean="0"/>
                  <a:t>k</a:t>
                </a:r>
                <a:r>
                  <a:rPr lang="zh-CN" altLang="en-US" sz="2000" dirty="0" smtClean="0"/>
                  <a:t>个分模型的概率分布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 smtClean="0"/>
                  <a:t>产生观测数据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观测数据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是已知的，而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来自于第几个分布是未知的，隐含变量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定义为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第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个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观测数据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来自于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第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个模型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其它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255" b="-2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629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高斯混合模型参数估计的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以下表达式因过于复杂（懒得敲公式）均省略推导过程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rad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对数然似</a:t>
                </a:r>
                <a:r>
                  <a:rPr lang="zh-CN" altLang="en-US" dirty="0" smtClean="0"/>
                  <a:t>函数：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𝑗𝐾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ad>
                                                    <m:radPr>
                                                      <m:degHide m:val="on"/>
                                                      <m:ctrlPr>
                                                        <a:rPr lang="en-US" altLang="zh-CN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radPr>
                                                    <m:deg/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zh-CN" alt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𝜋</m:t>
                                                      </m:r>
                                                    </m:e>
                                                  </m:rad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func>
                                        </m:e>
                                      </m:fun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1" t="-2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 bwMode="auto">
          <a:xfrm>
            <a:off x="3569677" y="1617785"/>
            <a:ext cx="1424354" cy="879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032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高斯混合模型参数估计的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bg2"/>
                    </a:solidFill>
                  </a:rPr>
                  <a:t>E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步：确定</a:t>
                </a:r>
                <a:r>
                  <a:rPr lang="en-US" altLang="zh-CN" dirty="0" smtClean="0">
                    <a:solidFill>
                      <a:schemeClr val="bg2"/>
                    </a:solidFill>
                  </a:rPr>
                  <a:t>Q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函数</a:t>
                </a:r>
                <a:endParaRPr lang="en-US" altLang="zh-CN" dirty="0" smtClean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altLang="zh-CN" dirty="0" smtClean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𝑗𝐾</m:t>
                                      </m:r>
                                    </m:sub>
                                  </m:s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func>
                                    <m:func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nary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𝑗𝐾</m:t>
                                      </m:r>
                                    </m:sub>
                                  </m:s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ad>
                                                    <m:radPr>
                                                      <m:degHide m:val="on"/>
                                                      <m:ctrlPr>
                                                        <a:rPr lang="en-US" altLang="zh-CN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radPr>
                                                    <m:deg/>
                                                    <m:e>
                                                      <m:r>
                                                        <a:rPr lang="en-US" altLang="zh-CN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zh-CN" alt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𝜋</m:t>
                                                      </m:r>
                                                    </m:e>
                                                  </m:rad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40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func>
                                        </m:e>
                                      </m:func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4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400" i="1" dirty="0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ad>
                                                    <m:radPr>
                                                      <m:degHide m:val="on"/>
                                                      <m:ctrlPr>
                                                        <a:rPr lang="en-US" altLang="zh-CN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radPr>
                                                    <m:deg/>
                                                    <m:e>
                                                      <m:r>
                                                        <a:rPr lang="en-US" altLang="zh-CN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zh-CN" alt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𝜋</m:t>
                                                      </m:r>
                                                    </m:e>
                                                  </m:rad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40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func>
                                        </m:e>
                                      </m:func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1" t="-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835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高斯混合模型参数估计的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步：优化参数，求使得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函数极大化的值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sz="16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1" t="-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35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2018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122739" y="120987"/>
            <a:ext cx="6537325" cy="909638"/>
          </a:xfrm>
        </p:spPr>
        <p:txBody>
          <a:bodyPr/>
          <a:lstStyle/>
          <a:p>
            <a:r>
              <a:rPr lang="zh-CN" altLang="en-US" dirty="0" smtClean="0"/>
              <a:t>内容目录</a:t>
            </a:r>
            <a:endParaRPr lang="zh-CN" altLang="en-US" dirty="0"/>
          </a:p>
        </p:txBody>
      </p:sp>
      <p:sp>
        <p:nvSpPr>
          <p:cNvPr id="43" name="右箭头 42"/>
          <p:cNvSpPr/>
          <p:nvPr/>
        </p:nvSpPr>
        <p:spPr bwMode="auto">
          <a:xfrm>
            <a:off x="2386485" y="4924652"/>
            <a:ext cx="576064" cy="360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Freeform 30"/>
          <p:cNvSpPr>
            <a:spLocks noEditPoints="1"/>
          </p:cNvSpPr>
          <p:nvPr/>
        </p:nvSpPr>
        <p:spPr bwMode="auto">
          <a:xfrm>
            <a:off x="4441613" y="2441804"/>
            <a:ext cx="288032" cy="360040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77" name="Freeform 71"/>
          <p:cNvSpPr>
            <a:spLocks noEditPoints="1"/>
          </p:cNvSpPr>
          <p:nvPr/>
        </p:nvSpPr>
        <p:spPr bwMode="auto">
          <a:xfrm>
            <a:off x="4404009" y="3257410"/>
            <a:ext cx="360040" cy="360040"/>
          </a:xfrm>
          <a:custGeom>
            <a:avLst/>
            <a:gdLst>
              <a:gd name="T0" fmla="*/ 170 w 222"/>
              <a:gd name="T1" fmla="*/ 29 h 235"/>
              <a:gd name="T2" fmla="*/ 182 w 222"/>
              <a:gd name="T3" fmla="*/ 7 h 235"/>
              <a:gd name="T4" fmla="*/ 151 w 222"/>
              <a:gd name="T5" fmla="*/ 19 h 235"/>
              <a:gd name="T6" fmla="*/ 7 w 222"/>
              <a:gd name="T7" fmla="*/ 159 h 235"/>
              <a:gd name="T8" fmla="*/ 31 w 222"/>
              <a:gd name="T9" fmla="*/ 223 h 235"/>
              <a:gd name="T10" fmla="*/ 31 w 222"/>
              <a:gd name="T11" fmla="*/ 171 h 235"/>
              <a:gd name="T12" fmla="*/ 109 w 222"/>
              <a:gd name="T13" fmla="*/ 114 h 235"/>
              <a:gd name="T14" fmla="*/ 116 w 222"/>
              <a:gd name="T15" fmla="*/ 93 h 235"/>
              <a:gd name="T16" fmla="*/ 87 w 222"/>
              <a:gd name="T17" fmla="*/ 104 h 235"/>
              <a:gd name="T18" fmla="*/ 76 w 222"/>
              <a:gd name="T19" fmla="*/ 100 h 235"/>
              <a:gd name="T20" fmla="*/ 116 w 222"/>
              <a:gd name="T21" fmla="*/ 83 h 235"/>
              <a:gd name="T22" fmla="*/ 132 w 222"/>
              <a:gd name="T23" fmla="*/ 90 h 235"/>
              <a:gd name="T24" fmla="*/ 132 w 222"/>
              <a:gd name="T25" fmla="*/ 19 h 235"/>
              <a:gd name="T26" fmla="*/ 180 w 222"/>
              <a:gd name="T27" fmla="*/ 0 h 235"/>
              <a:gd name="T28" fmla="*/ 182 w 222"/>
              <a:gd name="T29" fmla="*/ 0 h 235"/>
              <a:gd name="T30" fmla="*/ 222 w 222"/>
              <a:gd name="T31" fmla="*/ 19 h 235"/>
              <a:gd name="T32" fmla="*/ 173 w 222"/>
              <a:gd name="T33" fmla="*/ 187 h 235"/>
              <a:gd name="T34" fmla="*/ 158 w 222"/>
              <a:gd name="T35" fmla="*/ 180 h 235"/>
              <a:gd name="T36" fmla="*/ 106 w 222"/>
              <a:gd name="T37" fmla="*/ 211 h 235"/>
              <a:gd name="T38" fmla="*/ 90 w 222"/>
              <a:gd name="T39" fmla="*/ 201 h 235"/>
              <a:gd name="T40" fmla="*/ 38 w 222"/>
              <a:gd name="T41" fmla="*/ 235 h 235"/>
              <a:gd name="T42" fmla="*/ 2 w 222"/>
              <a:gd name="T43" fmla="*/ 218 h 235"/>
              <a:gd name="T44" fmla="*/ 0 w 222"/>
              <a:gd name="T45" fmla="*/ 213 h 235"/>
              <a:gd name="T46" fmla="*/ 0 w 222"/>
              <a:gd name="T47" fmla="*/ 147 h 235"/>
              <a:gd name="T48" fmla="*/ 47 w 222"/>
              <a:gd name="T49" fmla="*/ 128 h 235"/>
              <a:gd name="T50" fmla="*/ 50 w 222"/>
              <a:gd name="T51" fmla="*/ 128 h 235"/>
              <a:gd name="T52" fmla="*/ 90 w 222"/>
              <a:gd name="T53" fmla="*/ 147 h 235"/>
              <a:gd name="T54" fmla="*/ 99 w 222"/>
              <a:gd name="T55" fmla="*/ 199 h 235"/>
              <a:gd name="T56" fmla="*/ 76 w 222"/>
              <a:gd name="T57" fmla="*/ 114 h 235"/>
              <a:gd name="T58" fmla="*/ 68 w 222"/>
              <a:gd name="T59" fmla="*/ 138 h 235"/>
              <a:gd name="T60" fmla="*/ 68 w 222"/>
              <a:gd name="T61" fmla="*/ 102 h 235"/>
              <a:gd name="T62" fmla="*/ 139 w 222"/>
              <a:gd name="T63" fmla="*/ 95 h 235"/>
              <a:gd name="T64" fmla="*/ 158 w 222"/>
              <a:gd name="T65" fmla="*/ 102 h 235"/>
              <a:gd name="T66" fmla="*/ 165 w 222"/>
              <a:gd name="T67" fmla="*/ 175 h 235"/>
              <a:gd name="T68" fmla="*/ 139 w 222"/>
              <a:gd name="T69" fmla="*/ 31 h 235"/>
              <a:gd name="T70" fmla="*/ 139 w 222"/>
              <a:gd name="T71" fmla="*/ 95 h 235"/>
              <a:gd name="T72" fmla="*/ 38 w 222"/>
              <a:gd name="T73" fmla="*/ 159 h 235"/>
              <a:gd name="T74" fmla="*/ 47 w 222"/>
              <a:gd name="T75" fmla="*/ 138 h 235"/>
              <a:gd name="T76" fmla="*/ 19 w 222"/>
              <a:gd name="T77" fmla="*/ 149 h 235"/>
              <a:gd name="T78" fmla="*/ 173 w 222"/>
              <a:gd name="T79" fmla="*/ 36 h 235"/>
              <a:gd name="T80" fmla="*/ 173 w 222"/>
              <a:gd name="T81" fmla="*/ 3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2" h="235">
                <a:moveTo>
                  <a:pt x="151" y="19"/>
                </a:moveTo>
                <a:lnTo>
                  <a:pt x="170" y="29"/>
                </a:lnTo>
                <a:lnTo>
                  <a:pt x="203" y="19"/>
                </a:lnTo>
                <a:lnTo>
                  <a:pt x="182" y="7"/>
                </a:lnTo>
                <a:lnTo>
                  <a:pt x="151" y="19"/>
                </a:lnTo>
                <a:lnTo>
                  <a:pt x="151" y="19"/>
                </a:lnTo>
                <a:close/>
                <a:moveTo>
                  <a:pt x="31" y="171"/>
                </a:moveTo>
                <a:lnTo>
                  <a:pt x="7" y="159"/>
                </a:lnTo>
                <a:lnTo>
                  <a:pt x="7" y="211"/>
                </a:lnTo>
                <a:lnTo>
                  <a:pt x="31" y="223"/>
                </a:lnTo>
                <a:lnTo>
                  <a:pt x="31" y="171"/>
                </a:lnTo>
                <a:lnTo>
                  <a:pt x="31" y="171"/>
                </a:lnTo>
                <a:close/>
                <a:moveTo>
                  <a:pt x="87" y="104"/>
                </a:moveTo>
                <a:lnTo>
                  <a:pt x="109" y="114"/>
                </a:lnTo>
                <a:lnTo>
                  <a:pt x="137" y="102"/>
                </a:lnTo>
                <a:lnTo>
                  <a:pt x="116" y="93"/>
                </a:lnTo>
                <a:lnTo>
                  <a:pt x="87" y="104"/>
                </a:lnTo>
                <a:lnTo>
                  <a:pt x="87" y="104"/>
                </a:lnTo>
                <a:close/>
                <a:moveTo>
                  <a:pt x="68" y="102"/>
                </a:moveTo>
                <a:lnTo>
                  <a:pt x="76" y="100"/>
                </a:lnTo>
                <a:lnTo>
                  <a:pt x="116" y="83"/>
                </a:lnTo>
                <a:lnTo>
                  <a:pt x="116" y="83"/>
                </a:lnTo>
                <a:lnTo>
                  <a:pt x="118" y="83"/>
                </a:lnTo>
                <a:lnTo>
                  <a:pt x="132" y="90"/>
                </a:lnTo>
                <a:lnTo>
                  <a:pt x="132" y="24"/>
                </a:lnTo>
                <a:lnTo>
                  <a:pt x="132" y="19"/>
                </a:lnTo>
                <a:lnTo>
                  <a:pt x="139" y="14"/>
                </a:lnTo>
                <a:lnTo>
                  <a:pt x="180" y="0"/>
                </a:lnTo>
                <a:lnTo>
                  <a:pt x="182" y="0"/>
                </a:lnTo>
                <a:lnTo>
                  <a:pt x="182" y="0"/>
                </a:lnTo>
                <a:lnTo>
                  <a:pt x="215" y="14"/>
                </a:lnTo>
                <a:lnTo>
                  <a:pt x="222" y="19"/>
                </a:lnTo>
                <a:lnTo>
                  <a:pt x="222" y="168"/>
                </a:lnTo>
                <a:lnTo>
                  <a:pt x="173" y="187"/>
                </a:lnTo>
                <a:lnTo>
                  <a:pt x="168" y="185"/>
                </a:lnTo>
                <a:lnTo>
                  <a:pt x="158" y="180"/>
                </a:lnTo>
                <a:lnTo>
                  <a:pt x="158" y="192"/>
                </a:lnTo>
                <a:lnTo>
                  <a:pt x="106" y="211"/>
                </a:lnTo>
                <a:lnTo>
                  <a:pt x="102" y="209"/>
                </a:lnTo>
                <a:lnTo>
                  <a:pt x="90" y="201"/>
                </a:lnTo>
                <a:lnTo>
                  <a:pt x="90" y="216"/>
                </a:lnTo>
                <a:lnTo>
                  <a:pt x="38" y="235"/>
                </a:lnTo>
                <a:lnTo>
                  <a:pt x="33" y="232"/>
                </a:lnTo>
                <a:lnTo>
                  <a:pt x="2" y="218"/>
                </a:lnTo>
                <a:lnTo>
                  <a:pt x="0" y="216"/>
                </a:lnTo>
                <a:lnTo>
                  <a:pt x="0" y="213"/>
                </a:lnTo>
                <a:lnTo>
                  <a:pt x="0" y="154"/>
                </a:lnTo>
                <a:lnTo>
                  <a:pt x="0" y="147"/>
                </a:lnTo>
                <a:lnTo>
                  <a:pt x="7" y="145"/>
                </a:lnTo>
                <a:lnTo>
                  <a:pt x="47" y="128"/>
                </a:lnTo>
                <a:lnTo>
                  <a:pt x="47" y="128"/>
                </a:lnTo>
                <a:lnTo>
                  <a:pt x="50" y="128"/>
                </a:lnTo>
                <a:lnTo>
                  <a:pt x="80" y="145"/>
                </a:lnTo>
                <a:lnTo>
                  <a:pt x="90" y="147"/>
                </a:lnTo>
                <a:lnTo>
                  <a:pt x="90" y="194"/>
                </a:lnTo>
                <a:lnTo>
                  <a:pt x="99" y="199"/>
                </a:lnTo>
                <a:lnTo>
                  <a:pt x="99" y="126"/>
                </a:lnTo>
                <a:lnTo>
                  <a:pt x="76" y="114"/>
                </a:lnTo>
                <a:lnTo>
                  <a:pt x="76" y="142"/>
                </a:lnTo>
                <a:lnTo>
                  <a:pt x="68" y="138"/>
                </a:lnTo>
                <a:lnTo>
                  <a:pt x="68" y="109"/>
                </a:lnTo>
                <a:lnTo>
                  <a:pt x="68" y="102"/>
                </a:lnTo>
                <a:lnTo>
                  <a:pt x="68" y="102"/>
                </a:lnTo>
                <a:close/>
                <a:moveTo>
                  <a:pt x="139" y="95"/>
                </a:moveTo>
                <a:lnTo>
                  <a:pt x="149" y="100"/>
                </a:lnTo>
                <a:lnTo>
                  <a:pt x="158" y="102"/>
                </a:lnTo>
                <a:lnTo>
                  <a:pt x="158" y="171"/>
                </a:lnTo>
                <a:lnTo>
                  <a:pt x="165" y="175"/>
                </a:lnTo>
                <a:lnTo>
                  <a:pt x="165" y="43"/>
                </a:lnTo>
                <a:lnTo>
                  <a:pt x="139" y="31"/>
                </a:lnTo>
                <a:lnTo>
                  <a:pt x="139" y="95"/>
                </a:lnTo>
                <a:lnTo>
                  <a:pt x="139" y="95"/>
                </a:lnTo>
                <a:close/>
                <a:moveTo>
                  <a:pt x="19" y="149"/>
                </a:moveTo>
                <a:lnTo>
                  <a:pt x="38" y="159"/>
                </a:lnTo>
                <a:lnTo>
                  <a:pt x="71" y="147"/>
                </a:lnTo>
                <a:lnTo>
                  <a:pt x="47" y="138"/>
                </a:lnTo>
                <a:lnTo>
                  <a:pt x="19" y="149"/>
                </a:lnTo>
                <a:lnTo>
                  <a:pt x="19" y="149"/>
                </a:lnTo>
                <a:close/>
                <a:moveTo>
                  <a:pt x="173" y="38"/>
                </a:moveTo>
                <a:lnTo>
                  <a:pt x="173" y="36"/>
                </a:lnTo>
                <a:lnTo>
                  <a:pt x="173" y="38"/>
                </a:lnTo>
                <a:lnTo>
                  <a:pt x="173" y="38"/>
                </a:lnTo>
                <a:lnTo>
                  <a:pt x="173" y="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78" name="Freeform 59"/>
          <p:cNvSpPr>
            <a:spLocks noEditPoints="1"/>
          </p:cNvSpPr>
          <p:nvPr/>
        </p:nvSpPr>
        <p:spPr bwMode="auto">
          <a:xfrm>
            <a:off x="4404009" y="4903475"/>
            <a:ext cx="360040" cy="288032"/>
          </a:xfrm>
          <a:custGeom>
            <a:avLst/>
            <a:gdLst>
              <a:gd name="T0" fmla="*/ 17 w 111"/>
              <a:gd name="T1" fmla="*/ 2 h 84"/>
              <a:gd name="T2" fmla="*/ 29 w 111"/>
              <a:gd name="T3" fmla="*/ 4 h 84"/>
              <a:gd name="T4" fmla="*/ 20 w 111"/>
              <a:gd name="T5" fmla="*/ 51 h 84"/>
              <a:gd name="T6" fmla="*/ 5 w 111"/>
              <a:gd name="T7" fmla="*/ 48 h 84"/>
              <a:gd name="T8" fmla="*/ 17 w 111"/>
              <a:gd name="T9" fmla="*/ 2 h 84"/>
              <a:gd name="T10" fmla="*/ 20 w 111"/>
              <a:gd name="T11" fmla="*/ 68 h 84"/>
              <a:gd name="T12" fmla="*/ 17 w 111"/>
              <a:gd name="T13" fmla="*/ 76 h 84"/>
              <a:gd name="T14" fmla="*/ 107 w 111"/>
              <a:gd name="T15" fmla="*/ 76 h 84"/>
              <a:gd name="T16" fmla="*/ 111 w 111"/>
              <a:gd name="T17" fmla="*/ 76 h 84"/>
              <a:gd name="T18" fmla="*/ 111 w 111"/>
              <a:gd name="T19" fmla="*/ 72 h 84"/>
              <a:gd name="T20" fmla="*/ 111 w 111"/>
              <a:gd name="T21" fmla="*/ 27 h 84"/>
              <a:gd name="T22" fmla="*/ 111 w 111"/>
              <a:gd name="T23" fmla="*/ 26 h 84"/>
              <a:gd name="T24" fmla="*/ 110 w 111"/>
              <a:gd name="T25" fmla="*/ 24 h 84"/>
              <a:gd name="T26" fmla="*/ 96 w 111"/>
              <a:gd name="T27" fmla="*/ 11 h 84"/>
              <a:gd name="T28" fmla="*/ 95 w 111"/>
              <a:gd name="T29" fmla="*/ 10 h 84"/>
              <a:gd name="T30" fmla="*/ 93 w 111"/>
              <a:gd name="T31" fmla="*/ 10 h 84"/>
              <a:gd name="T32" fmla="*/ 33 w 111"/>
              <a:gd name="T33" fmla="*/ 10 h 84"/>
              <a:gd name="T34" fmla="*/ 33 w 111"/>
              <a:gd name="T35" fmla="*/ 17 h 84"/>
              <a:gd name="T36" fmla="*/ 89 w 111"/>
              <a:gd name="T37" fmla="*/ 17 h 84"/>
              <a:gd name="T38" fmla="*/ 88 w 111"/>
              <a:gd name="T39" fmla="*/ 29 h 84"/>
              <a:gd name="T40" fmla="*/ 88 w 111"/>
              <a:gd name="T41" fmla="*/ 31 h 84"/>
              <a:gd name="T42" fmla="*/ 90 w 111"/>
              <a:gd name="T43" fmla="*/ 31 h 84"/>
              <a:gd name="T44" fmla="*/ 104 w 111"/>
              <a:gd name="T45" fmla="*/ 31 h 84"/>
              <a:gd name="T46" fmla="*/ 104 w 111"/>
              <a:gd name="T47" fmla="*/ 68 h 84"/>
              <a:gd name="T48" fmla="*/ 20 w 111"/>
              <a:gd name="T49" fmla="*/ 68 h 84"/>
              <a:gd name="T50" fmla="*/ 102 w 111"/>
              <a:gd name="T51" fmla="*/ 27 h 84"/>
              <a:gd name="T52" fmla="*/ 92 w 111"/>
              <a:gd name="T53" fmla="*/ 27 h 84"/>
              <a:gd name="T54" fmla="*/ 93 w 111"/>
              <a:gd name="T55" fmla="*/ 19 h 84"/>
              <a:gd name="T56" fmla="*/ 102 w 111"/>
              <a:gd name="T57" fmla="*/ 27 h 84"/>
              <a:gd name="T58" fmla="*/ 34 w 111"/>
              <a:gd name="T59" fmla="*/ 45 h 84"/>
              <a:gd name="T60" fmla="*/ 79 w 111"/>
              <a:gd name="T61" fmla="*/ 45 h 84"/>
              <a:gd name="T62" fmla="*/ 79 w 111"/>
              <a:gd name="T63" fmla="*/ 48 h 84"/>
              <a:gd name="T64" fmla="*/ 34 w 111"/>
              <a:gd name="T65" fmla="*/ 48 h 84"/>
              <a:gd name="T66" fmla="*/ 34 w 111"/>
              <a:gd name="T67" fmla="*/ 45 h 84"/>
              <a:gd name="T68" fmla="*/ 34 w 111"/>
              <a:gd name="T69" fmla="*/ 34 h 84"/>
              <a:gd name="T70" fmla="*/ 75 w 111"/>
              <a:gd name="T71" fmla="*/ 34 h 84"/>
              <a:gd name="T72" fmla="*/ 75 w 111"/>
              <a:gd name="T73" fmla="*/ 37 h 84"/>
              <a:gd name="T74" fmla="*/ 34 w 111"/>
              <a:gd name="T75" fmla="*/ 37 h 84"/>
              <a:gd name="T76" fmla="*/ 34 w 111"/>
              <a:gd name="T77" fmla="*/ 34 h 84"/>
              <a:gd name="T78" fmla="*/ 34 w 111"/>
              <a:gd name="T79" fmla="*/ 23 h 84"/>
              <a:gd name="T80" fmla="*/ 75 w 111"/>
              <a:gd name="T81" fmla="*/ 23 h 84"/>
              <a:gd name="T82" fmla="*/ 75 w 111"/>
              <a:gd name="T83" fmla="*/ 26 h 84"/>
              <a:gd name="T84" fmla="*/ 34 w 111"/>
              <a:gd name="T85" fmla="*/ 26 h 84"/>
              <a:gd name="T86" fmla="*/ 34 w 111"/>
              <a:gd name="T87" fmla="*/ 23 h 84"/>
              <a:gd name="T88" fmla="*/ 4 w 111"/>
              <a:gd name="T89" fmla="*/ 70 h 84"/>
              <a:gd name="T90" fmla="*/ 10 w 111"/>
              <a:gd name="T91" fmla="*/ 72 h 84"/>
              <a:gd name="T92" fmla="*/ 10 w 111"/>
              <a:gd name="T93" fmla="*/ 79 h 84"/>
              <a:gd name="T94" fmla="*/ 5 w 111"/>
              <a:gd name="T95" fmla="*/ 84 h 84"/>
              <a:gd name="T96" fmla="*/ 2 w 111"/>
              <a:gd name="T97" fmla="*/ 83 h 84"/>
              <a:gd name="T98" fmla="*/ 0 w 111"/>
              <a:gd name="T99" fmla="*/ 76 h 84"/>
              <a:gd name="T100" fmla="*/ 4 w 111"/>
              <a:gd name="T101" fmla="*/ 70 h 84"/>
              <a:gd name="T102" fmla="*/ 4 w 111"/>
              <a:gd name="T103" fmla="*/ 51 h 84"/>
              <a:gd name="T104" fmla="*/ 2 w 111"/>
              <a:gd name="T105" fmla="*/ 68 h 84"/>
              <a:gd name="T106" fmla="*/ 13 w 111"/>
              <a:gd name="T107" fmla="*/ 71 h 84"/>
              <a:gd name="T108" fmla="*/ 18 w 111"/>
              <a:gd name="T109" fmla="*/ 54 h 84"/>
              <a:gd name="T110" fmla="*/ 4 w 111"/>
              <a:gd name="T111" fmla="*/ 5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1" h="84">
                <a:moveTo>
                  <a:pt x="17" y="2"/>
                </a:moveTo>
                <a:cubicBezTo>
                  <a:pt x="22" y="0"/>
                  <a:pt x="26" y="1"/>
                  <a:pt x="29" y="4"/>
                </a:cubicBezTo>
                <a:cubicBezTo>
                  <a:pt x="27" y="21"/>
                  <a:pt x="24" y="37"/>
                  <a:pt x="20" y="51"/>
                </a:cubicBezTo>
                <a:cubicBezTo>
                  <a:pt x="15" y="50"/>
                  <a:pt x="10" y="49"/>
                  <a:pt x="5" y="48"/>
                </a:cubicBezTo>
                <a:cubicBezTo>
                  <a:pt x="6" y="31"/>
                  <a:pt x="11" y="15"/>
                  <a:pt x="17" y="2"/>
                </a:cubicBezTo>
                <a:close/>
                <a:moveTo>
                  <a:pt x="20" y="68"/>
                </a:moveTo>
                <a:cubicBezTo>
                  <a:pt x="17" y="76"/>
                  <a:pt x="17" y="76"/>
                  <a:pt x="17" y="76"/>
                </a:cubicBezTo>
                <a:cubicBezTo>
                  <a:pt x="74" y="76"/>
                  <a:pt x="80" y="76"/>
                  <a:pt x="107" y="76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96" y="11"/>
                  <a:pt x="96" y="11"/>
                  <a:pt x="96" y="11"/>
                </a:cubicBezTo>
                <a:cubicBezTo>
                  <a:pt x="95" y="10"/>
                  <a:pt x="95" y="10"/>
                  <a:pt x="95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2"/>
                  <a:pt x="33" y="15"/>
                  <a:pt x="33" y="17"/>
                </a:cubicBezTo>
                <a:cubicBezTo>
                  <a:pt x="89" y="17"/>
                  <a:pt x="89" y="17"/>
                  <a:pt x="89" y="17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31"/>
                  <a:pt x="88" y="31"/>
                  <a:pt x="88" y="31"/>
                </a:cubicBezTo>
                <a:cubicBezTo>
                  <a:pt x="90" y="31"/>
                  <a:pt x="90" y="31"/>
                  <a:pt x="90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84" y="68"/>
                  <a:pt x="61" y="68"/>
                  <a:pt x="20" y="68"/>
                </a:cubicBezTo>
                <a:close/>
                <a:moveTo>
                  <a:pt x="102" y="27"/>
                </a:moveTo>
                <a:cubicBezTo>
                  <a:pt x="92" y="27"/>
                  <a:pt x="92" y="27"/>
                  <a:pt x="92" y="27"/>
                </a:cubicBezTo>
                <a:cubicBezTo>
                  <a:pt x="93" y="19"/>
                  <a:pt x="93" y="19"/>
                  <a:pt x="93" y="19"/>
                </a:cubicBezTo>
                <a:cubicBezTo>
                  <a:pt x="102" y="27"/>
                  <a:pt x="102" y="27"/>
                  <a:pt x="102" y="27"/>
                </a:cubicBezTo>
                <a:close/>
                <a:moveTo>
                  <a:pt x="34" y="45"/>
                </a:moveTo>
                <a:cubicBezTo>
                  <a:pt x="79" y="45"/>
                  <a:pt x="79" y="45"/>
                  <a:pt x="79" y="45"/>
                </a:cubicBezTo>
                <a:cubicBezTo>
                  <a:pt x="79" y="48"/>
                  <a:pt x="79" y="48"/>
                  <a:pt x="79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5"/>
                  <a:pt x="34" y="45"/>
                  <a:pt x="34" y="45"/>
                </a:cubicBezTo>
                <a:close/>
                <a:moveTo>
                  <a:pt x="34" y="34"/>
                </a:moveTo>
                <a:cubicBezTo>
                  <a:pt x="75" y="34"/>
                  <a:pt x="75" y="34"/>
                  <a:pt x="75" y="34"/>
                </a:cubicBezTo>
                <a:cubicBezTo>
                  <a:pt x="75" y="37"/>
                  <a:pt x="75" y="37"/>
                  <a:pt x="75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4"/>
                  <a:pt x="34" y="34"/>
                  <a:pt x="34" y="34"/>
                </a:cubicBezTo>
                <a:close/>
                <a:moveTo>
                  <a:pt x="34" y="23"/>
                </a:moveTo>
                <a:cubicBezTo>
                  <a:pt x="75" y="23"/>
                  <a:pt x="75" y="23"/>
                  <a:pt x="75" y="23"/>
                </a:cubicBezTo>
                <a:cubicBezTo>
                  <a:pt x="75" y="26"/>
                  <a:pt x="75" y="26"/>
                  <a:pt x="75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3"/>
                  <a:pt x="34" y="23"/>
                  <a:pt x="34" y="23"/>
                </a:cubicBezTo>
                <a:close/>
                <a:moveTo>
                  <a:pt x="4" y="70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9"/>
                  <a:pt x="10" y="79"/>
                  <a:pt x="10" y="79"/>
                </a:cubicBezTo>
                <a:cubicBezTo>
                  <a:pt x="5" y="84"/>
                  <a:pt x="5" y="84"/>
                  <a:pt x="5" y="84"/>
                </a:cubicBezTo>
                <a:cubicBezTo>
                  <a:pt x="4" y="84"/>
                  <a:pt x="3" y="83"/>
                  <a:pt x="2" y="83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70"/>
                  <a:pt x="4" y="70"/>
                  <a:pt x="4" y="70"/>
                </a:cubicBezTo>
                <a:close/>
                <a:moveTo>
                  <a:pt x="4" y="51"/>
                </a:moveTo>
                <a:cubicBezTo>
                  <a:pt x="4" y="57"/>
                  <a:pt x="3" y="63"/>
                  <a:pt x="2" y="68"/>
                </a:cubicBezTo>
                <a:cubicBezTo>
                  <a:pt x="6" y="69"/>
                  <a:pt x="9" y="70"/>
                  <a:pt x="13" y="71"/>
                </a:cubicBezTo>
                <a:cubicBezTo>
                  <a:pt x="14" y="65"/>
                  <a:pt x="16" y="60"/>
                  <a:pt x="18" y="54"/>
                </a:cubicBezTo>
                <a:cubicBezTo>
                  <a:pt x="14" y="53"/>
                  <a:pt x="9" y="52"/>
                  <a:pt x="4" y="5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 bwMode="auto">
          <a:xfrm>
            <a:off x="3050501" y="1500213"/>
            <a:ext cx="6025478" cy="683947"/>
            <a:chOff x="6298049" y="1397569"/>
            <a:chExt cx="4842391" cy="967300"/>
          </a:xfrm>
        </p:grpSpPr>
        <p:sp>
          <p:nvSpPr>
            <p:cNvPr id="96" name="Freeform 74"/>
            <p:cNvSpPr>
              <a:spLocks noEditPoints="1"/>
            </p:cNvSpPr>
            <p:nvPr/>
          </p:nvSpPr>
          <p:spPr bwMode="auto">
            <a:xfrm>
              <a:off x="7261451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7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算法的引入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99" name="直接连接符 98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02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 bwMode="auto">
          <a:xfrm>
            <a:off x="3045565" y="2340347"/>
            <a:ext cx="6030414" cy="839707"/>
            <a:chOff x="6298049" y="1397569"/>
            <a:chExt cx="4842391" cy="1187590"/>
          </a:xfrm>
        </p:grpSpPr>
        <p:sp>
          <p:nvSpPr>
            <p:cNvPr id="105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100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算法的导出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1" hangingPunct="1"/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07" name="直接连接符 106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10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11" name="组合 110"/>
          <p:cNvGrpSpPr/>
          <p:nvPr/>
        </p:nvGrpSpPr>
        <p:grpSpPr bwMode="auto">
          <a:xfrm>
            <a:off x="3045564" y="3158497"/>
            <a:ext cx="6030414" cy="683947"/>
            <a:chOff x="6298049" y="1397569"/>
            <a:chExt cx="4842391" cy="967300"/>
          </a:xfrm>
        </p:grpSpPr>
        <p:sp>
          <p:nvSpPr>
            <p:cNvPr id="113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算法的收敛性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15" name="直接连接符 114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18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 bwMode="auto">
          <a:xfrm>
            <a:off x="3045564" y="3979824"/>
            <a:ext cx="6030414" cy="683947"/>
            <a:chOff x="6298049" y="1397569"/>
            <a:chExt cx="4842391" cy="967300"/>
          </a:xfrm>
        </p:grpSpPr>
        <p:sp>
          <p:nvSpPr>
            <p:cNvPr id="121" name="文本框 20"/>
            <p:cNvSpPr txBox="1">
              <a:spLocks noChangeArrowheads="1"/>
            </p:cNvSpPr>
            <p:nvPr/>
          </p:nvSpPr>
          <p:spPr bwMode="auto">
            <a:xfrm>
              <a:off x="8022474" y="1584002"/>
              <a:ext cx="3117965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高斯混合模型参数估计的</a:t>
              </a: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23" name="直接连接符 122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26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27" name="组合 126"/>
          <p:cNvGrpSpPr/>
          <p:nvPr/>
        </p:nvGrpSpPr>
        <p:grpSpPr bwMode="auto">
          <a:xfrm>
            <a:off x="3045564" y="4772796"/>
            <a:ext cx="6030413" cy="683947"/>
            <a:chOff x="6298049" y="1397569"/>
            <a:chExt cx="4842391" cy="967300"/>
          </a:xfrm>
        </p:grpSpPr>
        <p:sp>
          <p:nvSpPr>
            <p:cNvPr id="129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 smtClean="0"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latin typeface="微软雅黑" panose="020B0503020204020204" charset="-122"/>
                  <a:ea typeface="微软雅黑" panose="020B0503020204020204" charset="-122"/>
                </a:rPr>
                <a:t>算法的推广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31" name="直接连接符 130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34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05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159" name="Freeform 30"/>
          <p:cNvSpPr>
            <a:spLocks noEditPoints="1"/>
          </p:cNvSpPr>
          <p:nvPr/>
        </p:nvSpPr>
        <p:spPr bwMode="auto">
          <a:xfrm>
            <a:off x="4437518" y="4085341"/>
            <a:ext cx="288032" cy="360040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6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15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</a:t>
            </a:r>
            <a:r>
              <a:rPr lang="zh-CN" altLang="en-US" dirty="0" smtClean="0"/>
              <a:t>算法的推广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F</a:t>
                </a:r>
                <a:r>
                  <a:rPr lang="zh-CN" altLang="en-US" sz="2400" dirty="0" smtClean="0"/>
                  <a:t>函数的极大</a:t>
                </a:r>
                <a:r>
                  <a:rPr lang="en-US" altLang="zh-CN" sz="2400" dirty="0" smtClean="0"/>
                  <a:t>-</a:t>
                </a:r>
                <a:r>
                  <a:rPr lang="zh-CN" altLang="en-US" sz="2400" dirty="0" smtClean="0"/>
                  <a:t>极大算法解释：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F</a:t>
                </a:r>
                <a:r>
                  <a:rPr lang="zh-CN" altLang="en-US" sz="2400" dirty="0" smtClean="0"/>
                  <a:t>函数：假设隐变量数据</a:t>
                </a:r>
                <a:r>
                  <a:rPr lang="en-US" altLang="zh-CN" sz="2400" dirty="0" smtClean="0"/>
                  <a:t>Z</a:t>
                </a:r>
                <a:r>
                  <a:rPr lang="zh-CN" altLang="en-US" sz="2400" dirty="0" smtClean="0"/>
                  <a:t>的概率分布为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/>
                  <a:t>定义分布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zh-CN" altLang="en-US" sz="2400" dirty="0" smtClean="0"/>
                  <a:t>与参数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/>
                  <a:t>的函数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如下：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称为</a:t>
                </a:r>
                <a:r>
                  <a:rPr lang="en-US" altLang="zh-CN" sz="2400" dirty="0" smtClean="0"/>
                  <a:t>F</a:t>
                </a:r>
                <a:r>
                  <a:rPr lang="zh-CN" altLang="en-US" sz="2400" dirty="0" smtClean="0"/>
                  <a:t>函数，其中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2400" dirty="0" smtClean="0"/>
                  <a:t>是分布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的熵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引理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：对于固定的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 smtClean="0"/>
                  <a:t>，存在唯一的分布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zh-CN" altLang="en-US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极大化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，这时：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zh-CN" altLang="en-US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zh-CN" altLang="en-US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随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 smtClean="0"/>
                  <a:t>连续变化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引理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zh-CN" altLang="en-US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7" t="-1757" r="-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88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EM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</a:t>
            </a:r>
            <a:r>
              <a:rPr lang="zh-CN" altLang="en-US" dirty="0" smtClean="0"/>
              <a:t>算法是一种迭代算法，用于</a:t>
            </a:r>
            <a:r>
              <a:rPr lang="zh-CN" altLang="en-US" dirty="0" smtClean="0">
                <a:solidFill>
                  <a:srgbClr val="FF0000"/>
                </a:solidFill>
              </a:rPr>
              <a:t>含有隐变量</a:t>
            </a:r>
            <a:r>
              <a:rPr lang="zh-CN" altLang="en-US" dirty="0" smtClean="0"/>
              <a:t>的概率模型参数的极大似然估计，或极大后验概率估计。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每次迭代分两部分组成：</a:t>
            </a:r>
            <a:endParaRPr lang="en-US" altLang="zh-CN" dirty="0" smtClean="0"/>
          </a:p>
          <a:p>
            <a:r>
              <a:rPr lang="en-US" altLang="zh-CN" dirty="0" smtClean="0"/>
              <a:t>E</a:t>
            </a:r>
            <a:r>
              <a:rPr lang="zh-CN" altLang="en-US" dirty="0" smtClean="0"/>
              <a:t>步：求期望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步：求极大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算法的推广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均是为了引出以下定理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 smtClean="0"/>
                  <a:t>为观测数据的对数然似函数，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=1,2,…</a:t>
                </a:r>
                <a:r>
                  <a:rPr lang="zh-CN" altLang="en-US" dirty="0" smtClean="0"/>
                  <a:t>，为</a:t>
                </a:r>
                <a:r>
                  <a:rPr lang="en-US" altLang="zh-CN" dirty="0" smtClean="0"/>
                  <a:t>EM</a:t>
                </a:r>
                <a:r>
                  <a:rPr lang="zh-CN" altLang="en-US" dirty="0" smtClean="0"/>
                  <a:t>算法得到的参数估计序列，函数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有局部极大值，则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也在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处有局部极大值。类似的，如果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有全局最大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值，则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也在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有全局最大值。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bg2"/>
                    </a:solidFill>
                  </a:rPr>
                  <a:t>此定理说明，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bg2"/>
                    </a:solidFill>
                  </a:rPr>
                  <a:t>求得使其最大化的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zh-CN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bg2"/>
                    </a:solidFill>
                  </a:rPr>
                  <a:t>，也能使得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bg2"/>
                    </a:solidFill>
                  </a:rPr>
                  <a:t>取到最大值，因此只需不断求使得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bg2"/>
                    </a:solidFill>
                  </a:rPr>
                  <a:t>最大化的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zh-CN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bg2"/>
                    </a:solidFill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zh-CN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bg2"/>
                    </a:solidFill>
                  </a:rPr>
                  <a:t>就能得到</a:t>
                </a:r>
                <a:r>
                  <a:rPr lang="en-US" altLang="zh-CN" dirty="0" smtClean="0">
                    <a:solidFill>
                      <a:schemeClr val="bg2"/>
                    </a:solidFill>
                  </a:rPr>
                  <a:t>EM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算法的解。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1" t="-2258" r="-4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390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算法的推广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函数的极大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极大算法：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次迭代参数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的估计，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为第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次迭代函数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zh-CN" altLang="en-US" dirty="0" smtClean="0"/>
                  <a:t>的估计。在第</a:t>
                </a:r>
                <a:r>
                  <a:rPr lang="en-US" altLang="zh-CN" dirty="0" smtClean="0"/>
                  <a:t>i+1</a:t>
                </a:r>
                <a:r>
                  <a:rPr lang="zh-CN" altLang="en-US" dirty="0" smtClean="0"/>
                  <a:t>次迭代的两步为：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(1)</a:t>
                </a:r>
                <a:r>
                  <a:rPr lang="zh-CN" altLang="en-US" dirty="0" smtClean="0"/>
                  <a:t>对固定的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，求使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dirty="0" smtClean="0"/>
                  <a:t>极大化的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1)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(2)</a:t>
                </a:r>
                <a:r>
                  <a:rPr lang="zh-CN" altLang="en-US" dirty="0"/>
                  <a:t>对固定的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zh-CN" altLang="en-US" dirty="0"/>
                  <a:t>，求使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dirty="0"/>
                  <a:t>极大化的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1" t="-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53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算法的推广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GEM</a:t>
                </a:r>
                <a:r>
                  <a:rPr lang="zh-CN" altLang="en-US" sz="2400" dirty="0" smtClean="0"/>
                  <a:t>算法</a:t>
                </a:r>
                <a:r>
                  <a:rPr lang="en-US" altLang="zh-CN" sz="2400" dirty="0" smtClean="0"/>
                  <a:t>1</a:t>
                </a:r>
              </a:p>
              <a:p>
                <a:pPr marL="0" indent="0">
                  <a:buNone/>
                </a:pPr>
                <a:r>
                  <a:rPr lang="zh-CN" altLang="en-US" sz="2400" dirty="0" smtClean="0"/>
                  <a:t>输入：观测数据，</a:t>
                </a:r>
                <a:r>
                  <a:rPr lang="en-US" altLang="zh-CN" sz="2400" dirty="0" smtClean="0"/>
                  <a:t>F</a:t>
                </a:r>
                <a:r>
                  <a:rPr lang="zh-CN" altLang="en-US" sz="2400" dirty="0" smtClean="0"/>
                  <a:t>函数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输出：模型参数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(1)</a:t>
                </a:r>
                <a:r>
                  <a:rPr lang="zh-CN" altLang="en-US" sz="2400" dirty="0" smtClean="0"/>
                  <a:t>初始化参数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，开始迭代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(2)</a:t>
                </a:r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是第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次迭代参数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/>
                  <a:t>的估计，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为第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次迭代函数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zh-CN" altLang="en-US" sz="2400" dirty="0"/>
                  <a:t>的估计。在第</a:t>
                </a:r>
                <a:r>
                  <a:rPr lang="en-US" altLang="zh-CN" sz="2400" dirty="0"/>
                  <a:t>i+1</a:t>
                </a:r>
                <a:r>
                  <a:rPr lang="zh-CN" altLang="en-US" sz="2400" dirty="0"/>
                  <a:t>次</a:t>
                </a:r>
                <a:r>
                  <a:rPr lang="zh-CN" altLang="en-US" sz="2400" dirty="0" smtClean="0"/>
                  <a:t>迭代时：</a:t>
                </a:r>
                <a:r>
                  <a:rPr lang="zh-CN" altLang="en-US" sz="2400" dirty="0"/>
                  <a:t>对固定的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，求使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2400" dirty="0"/>
                  <a:t>极大化的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(3)</a:t>
                </a:r>
                <a:r>
                  <a:rPr lang="zh-CN" altLang="en-US" sz="2400" dirty="0"/>
                  <a:t>对固定的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zh-CN" altLang="en-US" sz="2400" dirty="0"/>
                  <a:t>，求使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2400" dirty="0"/>
                  <a:t>极大化的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(4)</a:t>
                </a:r>
                <a:r>
                  <a:rPr lang="zh-CN" altLang="en-US" sz="2400" dirty="0" smtClean="0"/>
                  <a:t>重复</a:t>
                </a:r>
                <a:r>
                  <a:rPr lang="en-US" altLang="zh-CN" sz="2400" dirty="0" smtClean="0"/>
                  <a:t>(2),(3)</a:t>
                </a:r>
                <a:r>
                  <a:rPr lang="zh-CN" altLang="en-US" sz="2400" dirty="0" smtClean="0"/>
                  <a:t>直至收敛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有时求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的极大化是困难的，下面介绍</a:t>
                </a:r>
                <a:r>
                  <a:rPr lang="en-US" altLang="zh-CN" sz="1800" dirty="0" smtClean="0"/>
                  <a:t>GEM</a:t>
                </a:r>
                <a:r>
                  <a:rPr lang="zh-CN" altLang="en-US" sz="1800" dirty="0" smtClean="0"/>
                  <a:t>算法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和算法</a:t>
                </a:r>
                <a:r>
                  <a:rPr lang="en-US" altLang="zh-CN" sz="1800" dirty="0" smtClean="0"/>
                  <a:t>3</a:t>
                </a:r>
                <a:r>
                  <a:rPr lang="zh-CN" altLang="en-US" sz="1800" dirty="0" smtClean="0"/>
                  <a:t>，它们不是直接求使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达到极大的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1)</m:t>
                        </m:r>
                      </m:sup>
                    </m:sSup>
                  </m:oMath>
                </a14:m>
                <a:r>
                  <a:rPr lang="zh-CN" altLang="en-US" sz="1800" dirty="0" smtClean="0"/>
                  <a:t>而是求使得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1800" dirty="0" smtClean="0"/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7" t="-1757" b="-8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794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算法的推广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/>
                  <a:t>GEM</a:t>
                </a:r>
                <a:r>
                  <a:rPr lang="zh-CN" altLang="en-US" sz="2400" dirty="0" smtClean="0"/>
                  <a:t>算法</a:t>
                </a:r>
                <a:r>
                  <a:rPr lang="en-US" altLang="zh-CN" sz="2400" dirty="0" smtClean="0"/>
                  <a:t>2</a:t>
                </a:r>
              </a:p>
              <a:p>
                <a:pPr marL="0" indent="0">
                  <a:buNone/>
                </a:pPr>
                <a:r>
                  <a:rPr lang="zh-CN" altLang="en-US" sz="2400" dirty="0" smtClean="0"/>
                  <a:t>输入</a:t>
                </a:r>
                <a:r>
                  <a:rPr lang="zh-CN" altLang="en-US" sz="2400" dirty="0"/>
                  <a:t>：观测数据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Q</a:t>
                </a:r>
                <a:r>
                  <a:rPr lang="zh-CN" altLang="en-US" sz="2400" dirty="0" smtClean="0"/>
                  <a:t>函数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输出：模型参数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(1)</a:t>
                </a:r>
                <a:r>
                  <a:rPr lang="zh-CN" altLang="en-US" sz="2400" dirty="0"/>
                  <a:t>初始化参数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zh-CN" altLang="en-US" sz="2400" dirty="0"/>
                  <a:t>，开始迭代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(2)</a:t>
                </a:r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是第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次迭代参数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/>
                  <a:t>的估计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计算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(3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 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使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(4)</a:t>
                </a:r>
                <a:r>
                  <a:rPr lang="zh-CN" altLang="en-US" sz="2400" dirty="0"/>
                  <a:t>重复</a:t>
                </a:r>
                <a:r>
                  <a:rPr lang="en-US" altLang="zh-CN" sz="2400" dirty="0"/>
                  <a:t>(2),(3)</a:t>
                </a:r>
                <a:r>
                  <a:rPr lang="zh-CN" altLang="en-US" sz="2400" dirty="0"/>
                  <a:t>直至收敛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7" t="-1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534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算法的推广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63600" y="1409700"/>
                <a:ext cx="11125200" cy="50966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 smtClean="0"/>
                  <a:t>GEM</a:t>
                </a:r>
                <a:r>
                  <a:rPr lang="zh-CN" altLang="en-US" sz="2000" dirty="0" smtClean="0"/>
                  <a:t>算法</a:t>
                </a:r>
                <a:r>
                  <a:rPr lang="en-US" altLang="zh-CN" sz="2000" dirty="0" smtClean="0"/>
                  <a:t>3</a:t>
                </a:r>
              </a:p>
              <a:p>
                <a:pPr marL="0" indent="0">
                  <a:buNone/>
                </a:pPr>
                <a:r>
                  <a:rPr lang="zh-CN" altLang="en-US" sz="2000" dirty="0" smtClean="0"/>
                  <a:t>输入</a:t>
                </a:r>
                <a:r>
                  <a:rPr lang="zh-CN" altLang="en-US" sz="2000" dirty="0"/>
                  <a:t>：观测数据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Q</a:t>
                </a:r>
                <a:r>
                  <a:rPr lang="zh-CN" altLang="en-US" sz="2000" dirty="0" smtClean="0"/>
                  <a:t>函数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输出：模型参数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(1)</a:t>
                </a:r>
                <a:r>
                  <a:rPr lang="zh-CN" altLang="en-US" sz="2000" dirty="0"/>
                  <a:t>初始化参数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=(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/>
                  <a:t>…,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)</a:t>
                </a:r>
                <a:r>
                  <a:rPr lang="zh-CN" altLang="en-US" sz="2000" dirty="0" smtClean="0"/>
                  <a:t>，</a:t>
                </a:r>
                <a:r>
                  <a:rPr lang="zh-CN" altLang="en-US" sz="2000" dirty="0"/>
                  <a:t>开始迭代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(2)</a:t>
                </a:r>
                <a:r>
                  <a:rPr lang="zh-CN" altLang="en-US" sz="2000" dirty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000" dirty="0"/>
                      <m:t>(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000" dirty="0"/>
                      <m:t>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000" dirty="0"/>
                      <m:t>…,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sz="2000" dirty="0"/>
                      <m:t>)</m:t>
                    </m:r>
                  </m:oMath>
                </a14:m>
                <a:r>
                  <a:rPr lang="zh-CN" altLang="en-US" sz="2000" dirty="0"/>
                  <a:t>是第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次迭代参数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的估计</a:t>
                </a:r>
                <a:r>
                  <a:rPr lang="zh-CN" altLang="en-US" sz="2000" dirty="0" smtClean="0"/>
                  <a:t>，</a:t>
                </a:r>
                <a:r>
                  <a:rPr lang="zh-CN" altLang="en-US" sz="2000" dirty="0"/>
                  <a:t>计算</a:t>
                </a:r>
                <a:endParaRPr lang="en-US" altLang="zh-CN" sz="2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000" dirty="0">
                    <a:solidFill>
                      <a:schemeClr val="bg2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(3</a:t>
                </a:r>
                <a:r>
                  <a:rPr lang="en-US" altLang="zh-CN" sz="2000" dirty="0" smtClean="0"/>
                  <a:t>)</a:t>
                </a:r>
                <a:r>
                  <a:rPr lang="zh-CN" altLang="en-US" sz="2000" dirty="0" smtClean="0"/>
                  <a:t> </a:t>
                </a:r>
                <a:r>
                  <a:rPr lang="zh-CN" altLang="en-US" sz="2000" dirty="0"/>
                  <a:t>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000" dirty="0"/>
                      <m:t>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000" dirty="0"/>
                      <m:t>…,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sz="2000" dirty="0" smtClean="0"/>
                  <a:t>都不变的情况下求使得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000" dirty="0" smtClean="0"/>
                  <a:t>最大化的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sz="2000" dirty="0" smtClean="0"/>
                  <a:t>；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/>
                  <a:t>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000" dirty="0"/>
                      <m:t>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000" dirty="0"/>
                      <m:t>…,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sz="2000" dirty="0"/>
                  <a:t>都不变的情况下求使得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最大化的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sz="2000" dirty="0" smtClean="0"/>
                  <a:t>；依次继续，经</a:t>
                </a:r>
                <a:r>
                  <a:rPr lang="en-US" altLang="zh-CN" sz="2000" dirty="0" smtClean="0"/>
                  <a:t>d</a:t>
                </a:r>
                <a:r>
                  <a:rPr lang="zh-CN" altLang="en-US" sz="2000" dirty="0" smtClean="0"/>
                  <a:t>次条件极大化，得到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000" dirty="0"/>
                      <m:t>(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1)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000" dirty="0"/>
                      <m:t>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1)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000" dirty="0"/>
                      <m:t>…,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1)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sz="2000" dirty="0"/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(4)</a:t>
                </a:r>
                <a:r>
                  <a:rPr lang="zh-CN" altLang="en-US" sz="2000" dirty="0"/>
                  <a:t>重复</a:t>
                </a:r>
                <a:r>
                  <a:rPr lang="en-US" altLang="zh-CN" sz="2000" dirty="0"/>
                  <a:t>(2),(3)</a:t>
                </a:r>
                <a:r>
                  <a:rPr lang="zh-CN" altLang="en-US" sz="2000" dirty="0"/>
                  <a:t>直至收敛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600" y="1409700"/>
                <a:ext cx="11125200" cy="5096608"/>
              </a:xfrm>
              <a:blipFill>
                <a:blip r:embed="rId2"/>
                <a:stretch>
                  <a:fillRect l="-603" t="-1196" r="-2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71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身高统计，观测样本身高，估计正态分布的均值和方差</a:t>
                </a:r>
                <a:endParaRPr lang="en-US" altLang="zh-CN" dirty="0" smtClean="0"/>
              </a:p>
              <a:p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名男生身高</a:t>
                </a:r>
                <a:r>
                  <a:rPr lang="en-US" altLang="zh-CN" dirty="0"/>
                  <a:t>[165 174 163 175 177</a:t>
                </a:r>
                <a:r>
                  <a:rPr lang="en-US" altLang="zh-CN" dirty="0" smtClean="0"/>
                  <a:t>]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μ=170,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=25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名女生身高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[167 161 157 159 156</a:t>
                </a:r>
                <a:r>
                  <a:rPr lang="en-US" altLang="zh-CN" dirty="0" smtClean="0"/>
                  <a:t>]</a:t>
                </a:r>
                <a:r>
                  <a:rPr lang="zh-CN" altLang="en-US" dirty="0"/>
                  <a:t> （</a:t>
                </a:r>
                <a:r>
                  <a:rPr lang="en-US" altLang="zh-CN" dirty="0" smtClean="0"/>
                  <a:t>μ=160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=25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样本足够多就能用最大然似法逼近男女身高的均值和方差的估计值。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6" t="-2133" r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哪如果不知道样本来自于哪个分布呢？</a:t>
                </a:r>
                <a:endParaRPr lang="en-US" altLang="zh-CN" dirty="0"/>
              </a:p>
              <a:p>
                <a:r>
                  <a:rPr lang="en-US" altLang="zh-CN" dirty="0" smtClean="0"/>
                  <a:t>[163</a:t>
                </a:r>
                <a:r>
                  <a:rPr lang="en-US" altLang="zh-CN" dirty="0"/>
                  <a:t>, 174, 159, 167, 165, 157, 177, 156, 161, 175]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此时，除了可观测的随机变量身高</a:t>
                </a:r>
                <a:r>
                  <a:rPr lang="en-US" altLang="zh-CN" dirty="0" smtClean="0"/>
                  <a:t>(Y)</a:t>
                </a:r>
                <a:r>
                  <a:rPr lang="zh-CN" altLang="en-US" dirty="0" smtClean="0"/>
                  <a:t>以外，还有不可观测的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隐藏随机变量</a:t>
                </a:r>
                <a:r>
                  <a:rPr lang="zh-CN" altLang="en-US" dirty="0" smtClean="0"/>
                  <a:t>性别</a:t>
                </a:r>
                <a:r>
                  <a:rPr lang="en-US" altLang="zh-CN" dirty="0" smtClean="0"/>
                  <a:t>(Z)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sz="2400" dirty="0"/>
                  <a:t>想</a:t>
                </a:r>
                <a:r>
                  <a:rPr lang="zh-CN" altLang="en-US" sz="2400" dirty="0" smtClean="0"/>
                  <a:t>要以最大然似法确定待估计值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男</m:t>
                            </m:r>
                          </m:sub>
                        </m:sSub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/>
                      <m:t>,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女</m:t>
                            </m:r>
                          </m:sub>
                        </m:sSub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，必须先确定样本来自于哪个性别的分布</a:t>
                </a:r>
                <a:r>
                  <a:rPr lang="en-US" altLang="zh-CN" sz="2400" dirty="0" smtClean="0"/>
                  <a:t>(</a:t>
                </a:r>
                <a:r>
                  <a:rPr lang="zh-CN" altLang="en-US" sz="2400" dirty="0" smtClean="0"/>
                  <a:t>确定随机变量</a:t>
                </a:r>
                <a:r>
                  <a:rPr lang="en-US" altLang="zh-CN" sz="2400" dirty="0" smtClean="0"/>
                  <a:t>Z</a:t>
                </a:r>
                <a:r>
                  <a:rPr lang="zh-CN" altLang="en-US" sz="2400" dirty="0" smtClean="0"/>
                  <a:t>的值</a:t>
                </a:r>
                <a:r>
                  <a:rPr lang="en-US" altLang="zh-CN" sz="2400" dirty="0" smtClean="0"/>
                  <a:t>)</a:t>
                </a:r>
              </a:p>
              <a:p>
                <a:r>
                  <a:rPr lang="zh-CN" altLang="en-US" sz="2400" dirty="0"/>
                  <a:t>想</a:t>
                </a:r>
                <a:r>
                  <a:rPr lang="zh-CN" altLang="en-US" sz="2400" dirty="0" smtClean="0"/>
                  <a:t>要确定随机变量</a:t>
                </a:r>
                <a:r>
                  <a:rPr lang="en-US" altLang="zh-CN" sz="2400" dirty="0" smtClean="0"/>
                  <a:t>Z</a:t>
                </a:r>
                <a:r>
                  <a:rPr lang="zh-CN" altLang="en-US" sz="2400" dirty="0" smtClean="0"/>
                  <a:t>的值，必须以最大然似法根据</a:t>
                </a:r>
                <a:r>
                  <a:rPr lang="en-US" altLang="zh-CN" sz="2400" dirty="0"/>
                  <a:t>μ,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来预测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6" t="-2133" r="-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7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EM</a:t>
                </a:r>
                <a:r>
                  <a:rPr lang="zh-CN" altLang="en-US" dirty="0" smtClean="0"/>
                  <a:t>算法的思想：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给目标估计值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𝜃</m:t>
                    </m:r>
                  </m:oMath>
                </a14:m>
                <a:r>
                  <a:rPr lang="zh-CN" altLang="en-US" dirty="0" smtClean="0"/>
                  <a:t>一个初值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以当前目标值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 smtClean="0"/>
                  <a:t>用最大然似法求隐藏随机变量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的值</a:t>
                </a:r>
                <a:endParaRPr lang="en-US" altLang="zh-CN" dirty="0" smtClean="0"/>
              </a:p>
              <a:p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以随机变量</a:t>
                </a:r>
                <a:r>
                  <a:rPr lang="en-US" altLang="zh-CN" dirty="0" smtClean="0"/>
                  <a:t>Z</a:t>
                </a:r>
                <a:r>
                  <a:rPr lang="zh-CN" altLang="en-US" dirty="0"/>
                  <a:t>的值用最大然似</a:t>
                </a:r>
                <a:r>
                  <a:rPr lang="zh-CN" altLang="en-US" dirty="0" smtClean="0"/>
                  <a:t>法求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的值</a:t>
                </a:r>
                <a:endParaRPr lang="en-US" altLang="zh-CN" dirty="0" smtClean="0"/>
              </a:p>
              <a:p>
                <a:r>
                  <a:rPr lang="en-US" altLang="zh-CN" dirty="0" smtClean="0"/>
                  <a:t>4.</a:t>
                </a:r>
                <a:r>
                  <a:rPr lang="zh-CN" altLang="en-US" dirty="0" smtClean="0"/>
                  <a:t>重复</a:t>
                </a:r>
                <a:r>
                  <a:rPr lang="en-US" altLang="zh-CN" dirty="0" smtClean="0"/>
                  <a:t>2-3</a:t>
                </a:r>
                <a:r>
                  <a:rPr lang="zh-CN" altLang="en-US" dirty="0" smtClean="0"/>
                  <a:t>直至收敛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8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2018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122739" y="120987"/>
            <a:ext cx="6537325" cy="909638"/>
          </a:xfrm>
        </p:spPr>
        <p:txBody>
          <a:bodyPr/>
          <a:lstStyle/>
          <a:p>
            <a:r>
              <a:rPr lang="zh-CN" altLang="en-US" dirty="0" smtClean="0"/>
              <a:t>内容目录</a:t>
            </a:r>
            <a:endParaRPr lang="zh-CN" altLang="en-US" dirty="0"/>
          </a:p>
        </p:txBody>
      </p:sp>
      <p:sp>
        <p:nvSpPr>
          <p:cNvPr id="43" name="右箭头 42"/>
          <p:cNvSpPr/>
          <p:nvPr/>
        </p:nvSpPr>
        <p:spPr bwMode="auto">
          <a:xfrm>
            <a:off x="2221391" y="2439520"/>
            <a:ext cx="576064" cy="36004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Freeform 30"/>
          <p:cNvSpPr>
            <a:spLocks noEditPoints="1"/>
          </p:cNvSpPr>
          <p:nvPr/>
        </p:nvSpPr>
        <p:spPr bwMode="auto">
          <a:xfrm>
            <a:off x="4441613" y="2441804"/>
            <a:ext cx="288032" cy="360040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77" name="Freeform 71"/>
          <p:cNvSpPr>
            <a:spLocks noEditPoints="1"/>
          </p:cNvSpPr>
          <p:nvPr/>
        </p:nvSpPr>
        <p:spPr bwMode="auto">
          <a:xfrm>
            <a:off x="4404009" y="3257410"/>
            <a:ext cx="360040" cy="360040"/>
          </a:xfrm>
          <a:custGeom>
            <a:avLst/>
            <a:gdLst>
              <a:gd name="T0" fmla="*/ 170 w 222"/>
              <a:gd name="T1" fmla="*/ 29 h 235"/>
              <a:gd name="T2" fmla="*/ 182 w 222"/>
              <a:gd name="T3" fmla="*/ 7 h 235"/>
              <a:gd name="T4" fmla="*/ 151 w 222"/>
              <a:gd name="T5" fmla="*/ 19 h 235"/>
              <a:gd name="T6" fmla="*/ 7 w 222"/>
              <a:gd name="T7" fmla="*/ 159 h 235"/>
              <a:gd name="T8" fmla="*/ 31 w 222"/>
              <a:gd name="T9" fmla="*/ 223 h 235"/>
              <a:gd name="T10" fmla="*/ 31 w 222"/>
              <a:gd name="T11" fmla="*/ 171 h 235"/>
              <a:gd name="T12" fmla="*/ 109 w 222"/>
              <a:gd name="T13" fmla="*/ 114 h 235"/>
              <a:gd name="T14" fmla="*/ 116 w 222"/>
              <a:gd name="T15" fmla="*/ 93 h 235"/>
              <a:gd name="T16" fmla="*/ 87 w 222"/>
              <a:gd name="T17" fmla="*/ 104 h 235"/>
              <a:gd name="T18" fmla="*/ 76 w 222"/>
              <a:gd name="T19" fmla="*/ 100 h 235"/>
              <a:gd name="T20" fmla="*/ 116 w 222"/>
              <a:gd name="T21" fmla="*/ 83 h 235"/>
              <a:gd name="T22" fmla="*/ 132 w 222"/>
              <a:gd name="T23" fmla="*/ 90 h 235"/>
              <a:gd name="T24" fmla="*/ 132 w 222"/>
              <a:gd name="T25" fmla="*/ 19 h 235"/>
              <a:gd name="T26" fmla="*/ 180 w 222"/>
              <a:gd name="T27" fmla="*/ 0 h 235"/>
              <a:gd name="T28" fmla="*/ 182 w 222"/>
              <a:gd name="T29" fmla="*/ 0 h 235"/>
              <a:gd name="T30" fmla="*/ 222 w 222"/>
              <a:gd name="T31" fmla="*/ 19 h 235"/>
              <a:gd name="T32" fmla="*/ 173 w 222"/>
              <a:gd name="T33" fmla="*/ 187 h 235"/>
              <a:gd name="T34" fmla="*/ 158 w 222"/>
              <a:gd name="T35" fmla="*/ 180 h 235"/>
              <a:gd name="T36" fmla="*/ 106 w 222"/>
              <a:gd name="T37" fmla="*/ 211 h 235"/>
              <a:gd name="T38" fmla="*/ 90 w 222"/>
              <a:gd name="T39" fmla="*/ 201 h 235"/>
              <a:gd name="T40" fmla="*/ 38 w 222"/>
              <a:gd name="T41" fmla="*/ 235 h 235"/>
              <a:gd name="T42" fmla="*/ 2 w 222"/>
              <a:gd name="T43" fmla="*/ 218 h 235"/>
              <a:gd name="T44" fmla="*/ 0 w 222"/>
              <a:gd name="T45" fmla="*/ 213 h 235"/>
              <a:gd name="T46" fmla="*/ 0 w 222"/>
              <a:gd name="T47" fmla="*/ 147 h 235"/>
              <a:gd name="T48" fmla="*/ 47 w 222"/>
              <a:gd name="T49" fmla="*/ 128 h 235"/>
              <a:gd name="T50" fmla="*/ 50 w 222"/>
              <a:gd name="T51" fmla="*/ 128 h 235"/>
              <a:gd name="T52" fmla="*/ 90 w 222"/>
              <a:gd name="T53" fmla="*/ 147 h 235"/>
              <a:gd name="T54" fmla="*/ 99 w 222"/>
              <a:gd name="T55" fmla="*/ 199 h 235"/>
              <a:gd name="T56" fmla="*/ 76 w 222"/>
              <a:gd name="T57" fmla="*/ 114 h 235"/>
              <a:gd name="T58" fmla="*/ 68 w 222"/>
              <a:gd name="T59" fmla="*/ 138 h 235"/>
              <a:gd name="T60" fmla="*/ 68 w 222"/>
              <a:gd name="T61" fmla="*/ 102 h 235"/>
              <a:gd name="T62" fmla="*/ 139 w 222"/>
              <a:gd name="T63" fmla="*/ 95 h 235"/>
              <a:gd name="T64" fmla="*/ 158 w 222"/>
              <a:gd name="T65" fmla="*/ 102 h 235"/>
              <a:gd name="T66" fmla="*/ 165 w 222"/>
              <a:gd name="T67" fmla="*/ 175 h 235"/>
              <a:gd name="T68" fmla="*/ 139 w 222"/>
              <a:gd name="T69" fmla="*/ 31 h 235"/>
              <a:gd name="T70" fmla="*/ 139 w 222"/>
              <a:gd name="T71" fmla="*/ 95 h 235"/>
              <a:gd name="T72" fmla="*/ 38 w 222"/>
              <a:gd name="T73" fmla="*/ 159 h 235"/>
              <a:gd name="T74" fmla="*/ 47 w 222"/>
              <a:gd name="T75" fmla="*/ 138 h 235"/>
              <a:gd name="T76" fmla="*/ 19 w 222"/>
              <a:gd name="T77" fmla="*/ 149 h 235"/>
              <a:gd name="T78" fmla="*/ 173 w 222"/>
              <a:gd name="T79" fmla="*/ 36 h 235"/>
              <a:gd name="T80" fmla="*/ 173 w 222"/>
              <a:gd name="T81" fmla="*/ 3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2" h="235">
                <a:moveTo>
                  <a:pt x="151" y="19"/>
                </a:moveTo>
                <a:lnTo>
                  <a:pt x="170" y="29"/>
                </a:lnTo>
                <a:lnTo>
                  <a:pt x="203" y="19"/>
                </a:lnTo>
                <a:lnTo>
                  <a:pt x="182" y="7"/>
                </a:lnTo>
                <a:lnTo>
                  <a:pt x="151" y="19"/>
                </a:lnTo>
                <a:lnTo>
                  <a:pt x="151" y="19"/>
                </a:lnTo>
                <a:close/>
                <a:moveTo>
                  <a:pt x="31" y="171"/>
                </a:moveTo>
                <a:lnTo>
                  <a:pt x="7" y="159"/>
                </a:lnTo>
                <a:lnTo>
                  <a:pt x="7" y="211"/>
                </a:lnTo>
                <a:lnTo>
                  <a:pt x="31" y="223"/>
                </a:lnTo>
                <a:lnTo>
                  <a:pt x="31" y="171"/>
                </a:lnTo>
                <a:lnTo>
                  <a:pt x="31" y="171"/>
                </a:lnTo>
                <a:close/>
                <a:moveTo>
                  <a:pt x="87" y="104"/>
                </a:moveTo>
                <a:lnTo>
                  <a:pt x="109" y="114"/>
                </a:lnTo>
                <a:lnTo>
                  <a:pt x="137" y="102"/>
                </a:lnTo>
                <a:lnTo>
                  <a:pt x="116" y="93"/>
                </a:lnTo>
                <a:lnTo>
                  <a:pt x="87" y="104"/>
                </a:lnTo>
                <a:lnTo>
                  <a:pt x="87" y="104"/>
                </a:lnTo>
                <a:close/>
                <a:moveTo>
                  <a:pt x="68" y="102"/>
                </a:moveTo>
                <a:lnTo>
                  <a:pt x="76" y="100"/>
                </a:lnTo>
                <a:lnTo>
                  <a:pt x="116" y="83"/>
                </a:lnTo>
                <a:lnTo>
                  <a:pt x="116" y="83"/>
                </a:lnTo>
                <a:lnTo>
                  <a:pt x="118" y="83"/>
                </a:lnTo>
                <a:lnTo>
                  <a:pt x="132" y="90"/>
                </a:lnTo>
                <a:lnTo>
                  <a:pt x="132" y="24"/>
                </a:lnTo>
                <a:lnTo>
                  <a:pt x="132" y="19"/>
                </a:lnTo>
                <a:lnTo>
                  <a:pt x="139" y="14"/>
                </a:lnTo>
                <a:lnTo>
                  <a:pt x="180" y="0"/>
                </a:lnTo>
                <a:lnTo>
                  <a:pt x="182" y="0"/>
                </a:lnTo>
                <a:lnTo>
                  <a:pt x="182" y="0"/>
                </a:lnTo>
                <a:lnTo>
                  <a:pt x="215" y="14"/>
                </a:lnTo>
                <a:lnTo>
                  <a:pt x="222" y="19"/>
                </a:lnTo>
                <a:lnTo>
                  <a:pt x="222" y="168"/>
                </a:lnTo>
                <a:lnTo>
                  <a:pt x="173" y="187"/>
                </a:lnTo>
                <a:lnTo>
                  <a:pt x="168" y="185"/>
                </a:lnTo>
                <a:lnTo>
                  <a:pt x="158" y="180"/>
                </a:lnTo>
                <a:lnTo>
                  <a:pt x="158" y="192"/>
                </a:lnTo>
                <a:lnTo>
                  <a:pt x="106" y="211"/>
                </a:lnTo>
                <a:lnTo>
                  <a:pt x="102" y="209"/>
                </a:lnTo>
                <a:lnTo>
                  <a:pt x="90" y="201"/>
                </a:lnTo>
                <a:lnTo>
                  <a:pt x="90" y="216"/>
                </a:lnTo>
                <a:lnTo>
                  <a:pt x="38" y="235"/>
                </a:lnTo>
                <a:lnTo>
                  <a:pt x="33" y="232"/>
                </a:lnTo>
                <a:lnTo>
                  <a:pt x="2" y="218"/>
                </a:lnTo>
                <a:lnTo>
                  <a:pt x="0" y="216"/>
                </a:lnTo>
                <a:lnTo>
                  <a:pt x="0" y="213"/>
                </a:lnTo>
                <a:lnTo>
                  <a:pt x="0" y="154"/>
                </a:lnTo>
                <a:lnTo>
                  <a:pt x="0" y="147"/>
                </a:lnTo>
                <a:lnTo>
                  <a:pt x="7" y="145"/>
                </a:lnTo>
                <a:lnTo>
                  <a:pt x="47" y="128"/>
                </a:lnTo>
                <a:lnTo>
                  <a:pt x="47" y="128"/>
                </a:lnTo>
                <a:lnTo>
                  <a:pt x="50" y="128"/>
                </a:lnTo>
                <a:lnTo>
                  <a:pt x="80" y="145"/>
                </a:lnTo>
                <a:lnTo>
                  <a:pt x="90" y="147"/>
                </a:lnTo>
                <a:lnTo>
                  <a:pt x="90" y="194"/>
                </a:lnTo>
                <a:lnTo>
                  <a:pt x="99" y="199"/>
                </a:lnTo>
                <a:lnTo>
                  <a:pt x="99" y="126"/>
                </a:lnTo>
                <a:lnTo>
                  <a:pt x="76" y="114"/>
                </a:lnTo>
                <a:lnTo>
                  <a:pt x="76" y="142"/>
                </a:lnTo>
                <a:lnTo>
                  <a:pt x="68" y="138"/>
                </a:lnTo>
                <a:lnTo>
                  <a:pt x="68" y="109"/>
                </a:lnTo>
                <a:lnTo>
                  <a:pt x="68" y="102"/>
                </a:lnTo>
                <a:lnTo>
                  <a:pt x="68" y="102"/>
                </a:lnTo>
                <a:close/>
                <a:moveTo>
                  <a:pt x="139" y="95"/>
                </a:moveTo>
                <a:lnTo>
                  <a:pt x="149" y="100"/>
                </a:lnTo>
                <a:lnTo>
                  <a:pt x="158" y="102"/>
                </a:lnTo>
                <a:lnTo>
                  <a:pt x="158" y="171"/>
                </a:lnTo>
                <a:lnTo>
                  <a:pt x="165" y="175"/>
                </a:lnTo>
                <a:lnTo>
                  <a:pt x="165" y="43"/>
                </a:lnTo>
                <a:lnTo>
                  <a:pt x="139" y="31"/>
                </a:lnTo>
                <a:lnTo>
                  <a:pt x="139" y="95"/>
                </a:lnTo>
                <a:lnTo>
                  <a:pt x="139" y="95"/>
                </a:lnTo>
                <a:close/>
                <a:moveTo>
                  <a:pt x="19" y="149"/>
                </a:moveTo>
                <a:lnTo>
                  <a:pt x="38" y="159"/>
                </a:lnTo>
                <a:lnTo>
                  <a:pt x="71" y="147"/>
                </a:lnTo>
                <a:lnTo>
                  <a:pt x="47" y="138"/>
                </a:lnTo>
                <a:lnTo>
                  <a:pt x="19" y="149"/>
                </a:lnTo>
                <a:lnTo>
                  <a:pt x="19" y="149"/>
                </a:lnTo>
                <a:close/>
                <a:moveTo>
                  <a:pt x="173" y="38"/>
                </a:moveTo>
                <a:lnTo>
                  <a:pt x="173" y="36"/>
                </a:lnTo>
                <a:lnTo>
                  <a:pt x="173" y="38"/>
                </a:lnTo>
                <a:lnTo>
                  <a:pt x="173" y="38"/>
                </a:lnTo>
                <a:lnTo>
                  <a:pt x="173" y="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78" name="Freeform 59"/>
          <p:cNvSpPr>
            <a:spLocks noEditPoints="1"/>
          </p:cNvSpPr>
          <p:nvPr/>
        </p:nvSpPr>
        <p:spPr bwMode="auto">
          <a:xfrm>
            <a:off x="4404009" y="4903475"/>
            <a:ext cx="360040" cy="288032"/>
          </a:xfrm>
          <a:custGeom>
            <a:avLst/>
            <a:gdLst>
              <a:gd name="T0" fmla="*/ 17 w 111"/>
              <a:gd name="T1" fmla="*/ 2 h 84"/>
              <a:gd name="T2" fmla="*/ 29 w 111"/>
              <a:gd name="T3" fmla="*/ 4 h 84"/>
              <a:gd name="T4" fmla="*/ 20 w 111"/>
              <a:gd name="T5" fmla="*/ 51 h 84"/>
              <a:gd name="T6" fmla="*/ 5 w 111"/>
              <a:gd name="T7" fmla="*/ 48 h 84"/>
              <a:gd name="T8" fmla="*/ 17 w 111"/>
              <a:gd name="T9" fmla="*/ 2 h 84"/>
              <a:gd name="T10" fmla="*/ 20 w 111"/>
              <a:gd name="T11" fmla="*/ 68 h 84"/>
              <a:gd name="T12" fmla="*/ 17 w 111"/>
              <a:gd name="T13" fmla="*/ 76 h 84"/>
              <a:gd name="T14" fmla="*/ 107 w 111"/>
              <a:gd name="T15" fmla="*/ 76 h 84"/>
              <a:gd name="T16" fmla="*/ 111 w 111"/>
              <a:gd name="T17" fmla="*/ 76 h 84"/>
              <a:gd name="T18" fmla="*/ 111 w 111"/>
              <a:gd name="T19" fmla="*/ 72 h 84"/>
              <a:gd name="T20" fmla="*/ 111 w 111"/>
              <a:gd name="T21" fmla="*/ 27 h 84"/>
              <a:gd name="T22" fmla="*/ 111 w 111"/>
              <a:gd name="T23" fmla="*/ 26 h 84"/>
              <a:gd name="T24" fmla="*/ 110 w 111"/>
              <a:gd name="T25" fmla="*/ 24 h 84"/>
              <a:gd name="T26" fmla="*/ 96 w 111"/>
              <a:gd name="T27" fmla="*/ 11 h 84"/>
              <a:gd name="T28" fmla="*/ 95 w 111"/>
              <a:gd name="T29" fmla="*/ 10 h 84"/>
              <a:gd name="T30" fmla="*/ 93 w 111"/>
              <a:gd name="T31" fmla="*/ 10 h 84"/>
              <a:gd name="T32" fmla="*/ 33 w 111"/>
              <a:gd name="T33" fmla="*/ 10 h 84"/>
              <a:gd name="T34" fmla="*/ 33 w 111"/>
              <a:gd name="T35" fmla="*/ 17 h 84"/>
              <a:gd name="T36" fmla="*/ 89 w 111"/>
              <a:gd name="T37" fmla="*/ 17 h 84"/>
              <a:gd name="T38" fmla="*/ 88 w 111"/>
              <a:gd name="T39" fmla="*/ 29 h 84"/>
              <a:gd name="T40" fmla="*/ 88 w 111"/>
              <a:gd name="T41" fmla="*/ 31 h 84"/>
              <a:gd name="T42" fmla="*/ 90 w 111"/>
              <a:gd name="T43" fmla="*/ 31 h 84"/>
              <a:gd name="T44" fmla="*/ 104 w 111"/>
              <a:gd name="T45" fmla="*/ 31 h 84"/>
              <a:gd name="T46" fmla="*/ 104 w 111"/>
              <a:gd name="T47" fmla="*/ 68 h 84"/>
              <a:gd name="T48" fmla="*/ 20 w 111"/>
              <a:gd name="T49" fmla="*/ 68 h 84"/>
              <a:gd name="T50" fmla="*/ 102 w 111"/>
              <a:gd name="T51" fmla="*/ 27 h 84"/>
              <a:gd name="T52" fmla="*/ 92 w 111"/>
              <a:gd name="T53" fmla="*/ 27 h 84"/>
              <a:gd name="T54" fmla="*/ 93 w 111"/>
              <a:gd name="T55" fmla="*/ 19 h 84"/>
              <a:gd name="T56" fmla="*/ 102 w 111"/>
              <a:gd name="T57" fmla="*/ 27 h 84"/>
              <a:gd name="T58" fmla="*/ 34 w 111"/>
              <a:gd name="T59" fmla="*/ 45 h 84"/>
              <a:gd name="T60" fmla="*/ 79 w 111"/>
              <a:gd name="T61" fmla="*/ 45 h 84"/>
              <a:gd name="T62" fmla="*/ 79 w 111"/>
              <a:gd name="T63" fmla="*/ 48 h 84"/>
              <a:gd name="T64" fmla="*/ 34 w 111"/>
              <a:gd name="T65" fmla="*/ 48 h 84"/>
              <a:gd name="T66" fmla="*/ 34 w 111"/>
              <a:gd name="T67" fmla="*/ 45 h 84"/>
              <a:gd name="T68" fmla="*/ 34 w 111"/>
              <a:gd name="T69" fmla="*/ 34 h 84"/>
              <a:gd name="T70" fmla="*/ 75 w 111"/>
              <a:gd name="T71" fmla="*/ 34 h 84"/>
              <a:gd name="T72" fmla="*/ 75 w 111"/>
              <a:gd name="T73" fmla="*/ 37 h 84"/>
              <a:gd name="T74" fmla="*/ 34 w 111"/>
              <a:gd name="T75" fmla="*/ 37 h 84"/>
              <a:gd name="T76" fmla="*/ 34 w 111"/>
              <a:gd name="T77" fmla="*/ 34 h 84"/>
              <a:gd name="T78" fmla="*/ 34 w 111"/>
              <a:gd name="T79" fmla="*/ 23 h 84"/>
              <a:gd name="T80" fmla="*/ 75 w 111"/>
              <a:gd name="T81" fmla="*/ 23 h 84"/>
              <a:gd name="T82" fmla="*/ 75 w 111"/>
              <a:gd name="T83" fmla="*/ 26 h 84"/>
              <a:gd name="T84" fmla="*/ 34 w 111"/>
              <a:gd name="T85" fmla="*/ 26 h 84"/>
              <a:gd name="T86" fmla="*/ 34 w 111"/>
              <a:gd name="T87" fmla="*/ 23 h 84"/>
              <a:gd name="T88" fmla="*/ 4 w 111"/>
              <a:gd name="T89" fmla="*/ 70 h 84"/>
              <a:gd name="T90" fmla="*/ 10 w 111"/>
              <a:gd name="T91" fmla="*/ 72 h 84"/>
              <a:gd name="T92" fmla="*/ 10 w 111"/>
              <a:gd name="T93" fmla="*/ 79 h 84"/>
              <a:gd name="T94" fmla="*/ 5 w 111"/>
              <a:gd name="T95" fmla="*/ 84 h 84"/>
              <a:gd name="T96" fmla="*/ 2 w 111"/>
              <a:gd name="T97" fmla="*/ 83 h 84"/>
              <a:gd name="T98" fmla="*/ 0 w 111"/>
              <a:gd name="T99" fmla="*/ 76 h 84"/>
              <a:gd name="T100" fmla="*/ 4 w 111"/>
              <a:gd name="T101" fmla="*/ 70 h 84"/>
              <a:gd name="T102" fmla="*/ 4 w 111"/>
              <a:gd name="T103" fmla="*/ 51 h 84"/>
              <a:gd name="T104" fmla="*/ 2 w 111"/>
              <a:gd name="T105" fmla="*/ 68 h 84"/>
              <a:gd name="T106" fmla="*/ 13 w 111"/>
              <a:gd name="T107" fmla="*/ 71 h 84"/>
              <a:gd name="T108" fmla="*/ 18 w 111"/>
              <a:gd name="T109" fmla="*/ 54 h 84"/>
              <a:gd name="T110" fmla="*/ 4 w 111"/>
              <a:gd name="T111" fmla="*/ 5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1" h="84">
                <a:moveTo>
                  <a:pt x="17" y="2"/>
                </a:moveTo>
                <a:cubicBezTo>
                  <a:pt x="22" y="0"/>
                  <a:pt x="26" y="1"/>
                  <a:pt x="29" y="4"/>
                </a:cubicBezTo>
                <a:cubicBezTo>
                  <a:pt x="27" y="21"/>
                  <a:pt x="24" y="37"/>
                  <a:pt x="20" y="51"/>
                </a:cubicBezTo>
                <a:cubicBezTo>
                  <a:pt x="15" y="50"/>
                  <a:pt x="10" y="49"/>
                  <a:pt x="5" y="48"/>
                </a:cubicBezTo>
                <a:cubicBezTo>
                  <a:pt x="6" y="31"/>
                  <a:pt x="11" y="15"/>
                  <a:pt x="17" y="2"/>
                </a:cubicBezTo>
                <a:close/>
                <a:moveTo>
                  <a:pt x="20" y="68"/>
                </a:moveTo>
                <a:cubicBezTo>
                  <a:pt x="17" y="76"/>
                  <a:pt x="17" y="76"/>
                  <a:pt x="17" y="76"/>
                </a:cubicBezTo>
                <a:cubicBezTo>
                  <a:pt x="74" y="76"/>
                  <a:pt x="80" y="76"/>
                  <a:pt x="107" y="76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96" y="11"/>
                  <a:pt x="96" y="11"/>
                  <a:pt x="96" y="11"/>
                </a:cubicBezTo>
                <a:cubicBezTo>
                  <a:pt x="95" y="10"/>
                  <a:pt x="95" y="10"/>
                  <a:pt x="95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2"/>
                  <a:pt x="33" y="15"/>
                  <a:pt x="33" y="17"/>
                </a:cubicBezTo>
                <a:cubicBezTo>
                  <a:pt x="89" y="17"/>
                  <a:pt x="89" y="17"/>
                  <a:pt x="89" y="17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31"/>
                  <a:pt x="88" y="31"/>
                  <a:pt x="88" y="31"/>
                </a:cubicBezTo>
                <a:cubicBezTo>
                  <a:pt x="90" y="31"/>
                  <a:pt x="90" y="31"/>
                  <a:pt x="90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84" y="68"/>
                  <a:pt x="61" y="68"/>
                  <a:pt x="20" y="68"/>
                </a:cubicBezTo>
                <a:close/>
                <a:moveTo>
                  <a:pt x="102" y="27"/>
                </a:moveTo>
                <a:cubicBezTo>
                  <a:pt x="92" y="27"/>
                  <a:pt x="92" y="27"/>
                  <a:pt x="92" y="27"/>
                </a:cubicBezTo>
                <a:cubicBezTo>
                  <a:pt x="93" y="19"/>
                  <a:pt x="93" y="19"/>
                  <a:pt x="93" y="19"/>
                </a:cubicBezTo>
                <a:cubicBezTo>
                  <a:pt x="102" y="27"/>
                  <a:pt x="102" y="27"/>
                  <a:pt x="102" y="27"/>
                </a:cubicBezTo>
                <a:close/>
                <a:moveTo>
                  <a:pt x="34" y="45"/>
                </a:moveTo>
                <a:cubicBezTo>
                  <a:pt x="79" y="45"/>
                  <a:pt x="79" y="45"/>
                  <a:pt x="79" y="45"/>
                </a:cubicBezTo>
                <a:cubicBezTo>
                  <a:pt x="79" y="48"/>
                  <a:pt x="79" y="48"/>
                  <a:pt x="79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5"/>
                  <a:pt x="34" y="45"/>
                  <a:pt x="34" y="45"/>
                </a:cubicBezTo>
                <a:close/>
                <a:moveTo>
                  <a:pt x="34" y="34"/>
                </a:moveTo>
                <a:cubicBezTo>
                  <a:pt x="75" y="34"/>
                  <a:pt x="75" y="34"/>
                  <a:pt x="75" y="34"/>
                </a:cubicBezTo>
                <a:cubicBezTo>
                  <a:pt x="75" y="37"/>
                  <a:pt x="75" y="37"/>
                  <a:pt x="75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4"/>
                  <a:pt x="34" y="34"/>
                  <a:pt x="34" y="34"/>
                </a:cubicBezTo>
                <a:close/>
                <a:moveTo>
                  <a:pt x="34" y="23"/>
                </a:moveTo>
                <a:cubicBezTo>
                  <a:pt x="75" y="23"/>
                  <a:pt x="75" y="23"/>
                  <a:pt x="75" y="23"/>
                </a:cubicBezTo>
                <a:cubicBezTo>
                  <a:pt x="75" y="26"/>
                  <a:pt x="75" y="26"/>
                  <a:pt x="75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3"/>
                  <a:pt x="34" y="23"/>
                  <a:pt x="34" y="23"/>
                </a:cubicBezTo>
                <a:close/>
                <a:moveTo>
                  <a:pt x="4" y="70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9"/>
                  <a:pt x="10" y="79"/>
                  <a:pt x="10" y="79"/>
                </a:cubicBezTo>
                <a:cubicBezTo>
                  <a:pt x="5" y="84"/>
                  <a:pt x="5" y="84"/>
                  <a:pt x="5" y="84"/>
                </a:cubicBezTo>
                <a:cubicBezTo>
                  <a:pt x="4" y="84"/>
                  <a:pt x="3" y="83"/>
                  <a:pt x="2" y="83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70"/>
                  <a:pt x="4" y="70"/>
                  <a:pt x="4" y="70"/>
                </a:cubicBezTo>
                <a:close/>
                <a:moveTo>
                  <a:pt x="4" y="51"/>
                </a:moveTo>
                <a:cubicBezTo>
                  <a:pt x="4" y="57"/>
                  <a:pt x="3" y="63"/>
                  <a:pt x="2" y="68"/>
                </a:cubicBezTo>
                <a:cubicBezTo>
                  <a:pt x="6" y="69"/>
                  <a:pt x="9" y="70"/>
                  <a:pt x="13" y="71"/>
                </a:cubicBezTo>
                <a:cubicBezTo>
                  <a:pt x="14" y="65"/>
                  <a:pt x="16" y="60"/>
                  <a:pt x="18" y="54"/>
                </a:cubicBezTo>
                <a:cubicBezTo>
                  <a:pt x="14" y="53"/>
                  <a:pt x="9" y="52"/>
                  <a:pt x="4" y="5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 bwMode="auto">
          <a:xfrm>
            <a:off x="3050501" y="1500213"/>
            <a:ext cx="6025478" cy="683947"/>
            <a:chOff x="6298049" y="1397569"/>
            <a:chExt cx="4842391" cy="967300"/>
          </a:xfrm>
        </p:grpSpPr>
        <p:sp>
          <p:nvSpPr>
            <p:cNvPr id="96" name="Freeform 74"/>
            <p:cNvSpPr>
              <a:spLocks noEditPoints="1"/>
            </p:cNvSpPr>
            <p:nvPr/>
          </p:nvSpPr>
          <p:spPr bwMode="auto">
            <a:xfrm>
              <a:off x="7261451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97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算法的引入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99" name="直接连接符 98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02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 bwMode="auto">
          <a:xfrm>
            <a:off x="3045565" y="2340347"/>
            <a:ext cx="6030414" cy="839707"/>
            <a:chOff x="6298049" y="1397569"/>
            <a:chExt cx="4842391" cy="1187590"/>
          </a:xfrm>
        </p:grpSpPr>
        <p:sp>
          <p:nvSpPr>
            <p:cNvPr id="105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100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smtClean="0"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latin typeface="微软雅黑" panose="020B0503020204020204" charset="-122"/>
                  <a:ea typeface="微软雅黑" panose="020B0503020204020204" charset="-122"/>
                </a:rPr>
                <a:t>算法的导出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1" hangingPunct="1"/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07" name="直接连接符 106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10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11" name="组合 110"/>
          <p:cNvGrpSpPr/>
          <p:nvPr/>
        </p:nvGrpSpPr>
        <p:grpSpPr bwMode="auto">
          <a:xfrm>
            <a:off x="3045564" y="3158497"/>
            <a:ext cx="6030414" cy="683947"/>
            <a:chOff x="6298049" y="1397569"/>
            <a:chExt cx="4842391" cy="967300"/>
          </a:xfrm>
        </p:grpSpPr>
        <p:sp>
          <p:nvSpPr>
            <p:cNvPr id="113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算法的收敛性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15" name="直接连接符 114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18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 bwMode="auto">
          <a:xfrm>
            <a:off x="3045564" y="3979824"/>
            <a:ext cx="6030414" cy="683947"/>
            <a:chOff x="6298049" y="1397569"/>
            <a:chExt cx="4842391" cy="967300"/>
          </a:xfrm>
        </p:grpSpPr>
        <p:sp>
          <p:nvSpPr>
            <p:cNvPr id="121" name="文本框 20"/>
            <p:cNvSpPr txBox="1">
              <a:spLocks noChangeArrowheads="1"/>
            </p:cNvSpPr>
            <p:nvPr/>
          </p:nvSpPr>
          <p:spPr bwMode="auto">
            <a:xfrm>
              <a:off x="8022474" y="1584002"/>
              <a:ext cx="3117965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高斯混合模型参数估计的</a:t>
              </a: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23" name="直接连接符 122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26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27" name="组合 126"/>
          <p:cNvGrpSpPr/>
          <p:nvPr/>
        </p:nvGrpSpPr>
        <p:grpSpPr bwMode="auto">
          <a:xfrm>
            <a:off x="3045564" y="4772796"/>
            <a:ext cx="6030413" cy="683947"/>
            <a:chOff x="6298049" y="1397569"/>
            <a:chExt cx="4842391" cy="967300"/>
          </a:xfrm>
        </p:grpSpPr>
        <p:sp>
          <p:nvSpPr>
            <p:cNvPr id="129" name="文本框 20"/>
            <p:cNvSpPr txBox="1">
              <a:spLocks noChangeArrowheads="1"/>
            </p:cNvSpPr>
            <p:nvPr/>
          </p:nvSpPr>
          <p:spPr bwMode="auto">
            <a:xfrm>
              <a:off x="8181210" y="1584002"/>
              <a:ext cx="2840404" cy="5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EM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算法的推广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/>
            </a:p>
          </p:txBody>
        </p:sp>
        <p:cxnSp>
          <p:nvCxnSpPr>
            <p:cNvPr id="131" name="直接连接符 130"/>
            <p:cNvCxnSpPr/>
            <p:nvPr/>
          </p:nvCxnSpPr>
          <p:spPr>
            <a:xfrm flipH="1">
              <a:off x="7900171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组合 68"/>
            <p:cNvGrpSpPr/>
            <p:nvPr/>
          </p:nvGrpSpPr>
          <p:grpSpPr bwMode="auto">
            <a:xfrm>
              <a:off x="6298049" y="1397569"/>
              <a:ext cx="862726" cy="967300"/>
              <a:chOff x="6191369" y="1397569"/>
              <a:chExt cx="862726" cy="967300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200"/>
              </a:p>
            </p:txBody>
          </p:sp>
          <p:sp>
            <p:nvSpPr>
              <p:cNvPr id="134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537828"/>
                <a:ext cx="862726" cy="827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05</a:t>
                </a:r>
                <a:endParaRPr lang="zh-CN" altLang="en-US" sz="3200" dirty="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159" name="Freeform 30"/>
          <p:cNvSpPr>
            <a:spLocks noEditPoints="1"/>
          </p:cNvSpPr>
          <p:nvPr/>
        </p:nvSpPr>
        <p:spPr bwMode="auto">
          <a:xfrm>
            <a:off x="4437518" y="4085341"/>
            <a:ext cx="288032" cy="360040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3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1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</a:t>
            </a:r>
            <a:r>
              <a:rPr lang="zh-CN" altLang="en-US" dirty="0" smtClean="0"/>
              <a:t>算法的导出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目标：极大化观测数据</a:t>
                </a:r>
                <a:r>
                  <a:rPr lang="en-US" altLang="zh-CN" dirty="0" smtClean="0"/>
                  <a:t>Y</a:t>
                </a:r>
                <a:r>
                  <a:rPr lang="zh-CN" altLang="en-US" dirty="0"/>
                  <a:t>关于参数</a:t>
                </a:r>
                <a:r>
                  <a:rPr lang="zh-CN" altLang="en-US" dirty="0" smtClean="0"/>
                  <a:t>𝜃的对数然似函数，即极大化</a:t>
                </a:r>
                <a:r>
                  <a:rPr lang="en-US" altLang="zh-CN" dirty="0" smtClean="0"/>
                  <a:t>:</a:t>
                </a:r>
              </a:p>
              <a:p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𝑃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𝑌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𝑍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|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𝜃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式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在计算时存在的问题 </a:t>
                </a:r>
                <a:r>
                  <a:rPr lang="en-US" altLang="zh-CN" dirty="0" smtClean="0"/>
                  <a:t>1)</a:t>
                </a:r>
                <a:r>
                  <a:rPr lang="zh-CN" altLang="en-US" dirty="0" smtClean="0"/>
                  <a:t>式中存在不可观测变量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；</a:t>
                </a:r>
                <a:r>
                  <a:rPr lang="en-US" altLang="zh-CN" dirty="0" smtClean="0"/>
                  <a:t>2)</a:t>
                </a:r>
                <a:r>
                  <a:rPr lang="zh-CN" altLang="en-US" dirty="0" smtClean="0"/>
                  <a:t>存在和的对数，难以求导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1" t="-2258" r="-2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568873" y="2678545"/>
            <a:ext cx="190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</a:t>
            </a:r>
            <a:r>
              <a:rPr lang="zh-CN" altLang="en-US"/>
              <a:t>全概率公式</a:t>
            </a:r>
            <a:r>
              <a:rPr lang="en-US" altLang="zh-CN"/>
              <a:t>)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568873" y="3947390"/>
            <a:ext cx="13023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(</a:t>
            </a:r>
            <a:r>
              <a:rPr lang="zh-CN" altLang="en-US" sz="2000" dirty="0"/>
              <a:t>式</a:t>
            </a:r>
            <a:r>
              <a:rPr lang="en-US" altLang="zh-CN" sz="2000" dirty="0"/>
              <a:t>1)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9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形标注 5"/>
          <p:cNvSpPr/>
          <p:nvPr/>
        </p:nvSpPr>
        <p:spPr bwMode="auto">
          <a:xfrm>
            <a:off x="3870036" y="3454016"/>
            <a:ext cx="5357091" cy="1791855"/>
          </a:xfrm>
          <a:prstGeom prst="wedgeEllipseCallout">
            <a:avLst>
              <a:gd name="adj1" fmla="val -58419"/>
              <a:gd name="adj2" fmla="val 38789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</a:t>
            </a:r>
            <a:r>
              <a:rPr lang="zh-CN" altLang="en-US" dirty="0" smtClean="0"/>
              <a:t>算法的导出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EM</a:t>
                </a:r>
                <a:r>
                  <a:rPr lang="zh-CN" altLang="en-US" dirty="0" smtClean="0"/>
                  <a:t>算法的目标是通过迭代逐步增加</a:t>
                </a:r>
                <a:r>
                  <a:rPr lang="en-US" altLang="zh-CN" dirty="0"/>
                  <a:t>L(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𝜃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，在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次迭代后其值为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则下一步应有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sz="20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  <m:sup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 smtClean="0"/>
              </a:p>
              <a:p>
                <a:pPr algn="just"/>
                <a:endParaRPr lang="en-US" altLang="zh-CN" dirty="0" smtClean="0"/>
              </a:p>
              <a:p>
                <a:pPr marL="47815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      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𝑃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𝑍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|</m:t>
                                      </m:r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𝜃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6" t="-1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73382" y="5061205"/>
                <a:ext cx="2346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382" y="5061205"/>
                <a:ext cx="2346037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9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实验室PPT主题">
  <a:themeElements>
    <a:clrScheme name="">
      <a:dk1>
        <a:srgbClr val="003366"/>
      </a:dk1>
      <a:lt1>
        <a:srgbClr val="FFFFFF"/>
      </a:lt1>
      <a:dk2>
        <a:srgbClr val="B4D7C8"/>
      </a:dk2>
      <a:lt2>
        <a:srgbClr val="003366"/>
      </a:lt2>
      <a:accent1>
        <a:srgbClr val="ACDCF0"/>
      </a:accent1>
      <a:accent2>
        <a:srgbClr val="FFD56B"/>
      </a:accent2>
      <a:accent3>
        <a:srgbClr val="FFFFFF"/>
      </a:accent3>
      <a:accent4>
        <a:srgbClr val="002A56"/>
      </a:accent4>
      <a:accent5>
        <a:srgbClr val="D2EBF6"/>
      </a:accent5>
      <a:accent6>
        <a:srgbClr val="E7C160"/>
      </a:accent6>
      <a:hlink>
        <a:srgbClr val="A6CE12"/>
      </a:hlink>
      <a:folHlink>
        <a:srgbClr val="DEAAB4"/>
      </a:folHlink>
    </a:clrScheme>
    <a:fontScheme name="会议-wangy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7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7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会议-wangyi 1">
        <a:dk1>
          <a:srgbClr val="003366"/>
        </a:dk1>
        <a:lt1>
          <a:srgbClr val="FFFFFF"/>
        </a:lt1>
        <a:dk2>
          <a:srgbClr val="003366"/>
        </a:dk2>
        <a:lt2>
          <a:srgbClr val="B4D7C8"/>
        </a:lt2>
        <a:accent1>
          <a:srgbClr val="ACDCF0"/>
        </a:accent1>
        <a:accent2>
          <a:srgbClr val="FFD56B"/>
        </a:accent2>
        <a:accent3>
          <a:srgbClr val="AAADB8"/>
        </a:accent3>
        <a:accent4>
          <a:srgbClr val="DADADA"/>
        </a:accent4>
        <a:accent5>
          <a:srgbClr val="D2EBF6"/>
        </a:accent5>
        <a:accent6>
          <a:srgbClr val="E7C160"/>
        </a:accent6>
        <a:hlink>
          <a:srgbClr val="A6CE12"/>
        </a:hlink>
        <a:folHlink>
          <a:srgbClr val="DEAA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会议-wangyi 2">
        <a:dk1>
          <a:srgbClr val="003366"/>
        </a:dk1>
        <a:lt1>
          <a:srgbClr val="003366"/>
        </a:lt1>
        <a:dk2>
          <a:srgbClr val="B4D7C8"/>
        </a:dk2>
        <a:lt2>
          <a:srgbClr val="003366"/>
        </a:lt2>
        <a:accent1>
          <a:srgbClr val="ACDCF0"/>
        </a:accent1>
        <a:accent2>
          <a:srgbClr val="FFD56B"/>
        </a:accent2>
        <a:accent3>
          <a:srgbClr val="AAADB8"/>
        </a:accent3>
        <a:accent4>
          <a:srgbClr val="002A56"/>
        </a:accent4>
        <a:accent5>
          <a:srgbClr val="D2EBF6"/>
        </a:accent5>
        <a:accent6>
          <a:srgbClr val="E7C160"/>
        </a:accent6>
        <a:hlink>
          <a:srgbClr val="A6CE12"/>
        </a:hlink>
        <a:folHlink>
          <a:srgbClr val="DEAA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实验室PPT主题" id="{DCD8B3AE-BAEF-491C-B381-B5AA6D17FD2B}" vid="{1C8C83B4-0FC5-46B2-8814-67FB1DC4A51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实验室PPT主题</Template>
  <TotalTime>1872</TotalTime>
  <Words>1161</Words>
  <Application>Microsoft Office PowerPoint</Application>
  <PresentationFormat>宽屏</PresentationFormat>
  <Paragraphs>306</Paragraphs>
  <Slides>34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等线</vt:lpstr>
      <vt:lpstr>宋体</vt:lpstr>
      <vt:lpstr>微软雅黑</vt:lpstr>
      <vt:lpstr>Arial</vt:lpstr>
      <vt:lpstr>Cambria Math</vt:lpstr>
      <vt:lpstr>Impact</vt:lpstr>
      <vt:lpstr>Symbol</vt:lpstr>
      <vt:lpstr>Wingdings</vt:lpstr>
      <vt:lpstr>实验室PPT主题</vt:lpstr>
      <vt:lpstr>李泽坤 2019-10-10</vt:lpstr>
      <vt:lpstr>内容目录</vt:lpstr>
      <vt:lpstr>什么是EM算法</vt:lpstr>
      <vt:lpstr>EM算法的引入</vt:lpstr>
      <vt:lpstr>EM算法的引入</vt:lpstr>
      <vt:lpstr>EM算法的引入</vt:lpstr>
      <vt:lpstr>内容目录</vt:lpstr>
      <vt:lpstr>EM算法的导出</vt:lpstr>
      <vt:lpstr>EM算法的导出</vt:lpstr>
      <vt:lpstr>EM算法的导出</vt:lpstr>
      <vt:lpstr>EM算法的导出</vt:lpstr>
      <vt:lpstr>EM算法的导出</vt:lpstr>
      <vt:lpstr>EM算法的导出</vt:lpstr>
      <vt:lpstr>EM算法的导出</vt:lpstr>
      <vt:lpstr>例：三硬币模型</vt:lpstr>
      <vt:lpstr>例：三硬币模型</vt:lpstr>
      <vt:lpstr>例：三硬币模型</vt:lpstr>
      <vt:lpstr>例：三硬币模型</vt:lpstr>
      <vt:lpstr>例：三硬币模型</vt:lpstr>
      <vt:lpstr>内容目录</vt:lpstr>
      <vt:lpstr>EM算法的收敛性</vt:lpstr>
      <vt:lpstr>EM算法的收敛性</vt:lpstr>
      <vt:lpstr>内容目录</vt:lpstr>
      <vt:lpstr>高斯混合模型参数估计的EM算法 </vt:lpstr>
      <vt:lpstr>高斯混合模型参数估计的EM算法</vt:lpstr>
      <vt:lpstr>高斯混合模型参数估计的EM算法</vt:lpstr>
      <vt:lpstr>高斯混合模型参数估计的EM算法</vt:lpstr>
      <vt:lpstr>内容目录</vt:lpstr>
      <vt:lpstr>EM算法的推广</vt:lpstr>
      <vt:lpstr>EM算法的推广</vt:lpstr>
      <vt:lpstr>EM算法的推广</vt:lpstr>
      <vt:lpstr>EM算法的推广</vt:lpstr>
      <vt:lpstr>EM算法的推广</vt:lpstr>
      <vt:lpstr>EM算法的推广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lizekun</dc:creator>
  <cp:lastModifiedBy>zhukui</cp:lastModifiedBy>
  <cp:revision>138</cp:revision>
  <dcterms:created xsi:type="dcterms:W3CDTF">2019-08-14T03:43:45Z</dcterms:created>
  <dcterms:modified xsi:type="dcterms:W3CDTF">2019-10-10T11:58:07Z</dcterms:modified>
</cp:coreProperties>
</file>