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82A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200" b="1">
                <a:solidFill>
                  <a:srgbClr val="FFFFFF"/>
                </a:solidFill>
                <a:latin typeface="Maven Pro"/>
              </a:defRPr>
            </a:pPr>
            <a:r>
              <a:t>Stackd Logistics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2004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5600" b="1">
                <a:solidFill>
                  <a:srgbClr val="8BD74E"/>
                </a:solidFill>
                <a:latin typeface="Maven Pro"/>
              </a:defRPr>
            </a:pPr>
            <a:r>
              <a:t>FirstMile Xparcel Proposal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029200"/>
            <a:ext cx="13716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200" b="0">
                <a:solidFill>
                  <a:srgbClr val="E0E8F0"/>
                </a:solidFill>
                <a:latin typeface="Maven Pro"/>
              </a:defRPr>
            </a:pPr>
            <a:r>
              <a:t>Prepared for: Landon Richards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669280"/>
            <a:ext cx="13716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>
                <a:solidFill>
                  <a:srgbClr val="8BD74E"/>
                </a:solidFill>
                <a:latin typeface="Maven Pro"/>
              </a:defRPr>
            </a:pPr>
            <a:r>
              <a:t>8,957 Shipments Analyzed | 17,914 Packages/Month | ~896/Day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82A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200" b="1">
                <a:solidFill>
                  <a:srgbClr val="8BD74E"/>
                </a:solidFill>
                <a:latin typeface="Maven Pro"/>
              </a:defRPr>
            </a:pPr>
            <a:r>
              <a:t>Beyond Cost: The Service Advantages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3716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>
                <a:solidFill>
                  <a:srgbClr val="E0E8F0"/>
                </a:solidFill>
                <a:latin typeface="Maven Pro"/>
              </a:defRPr>
            </a:pPr>
            <a:r>
              <a:t>Cost savings are important, but FirstMile provides operational benefits: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28016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0">
                <a:solidFill>
                  <a:srgbClr val="E0E8F0"/>
                </a:solidFill>
                <a:latin typeface="Maven Pro"/>
              </a:defRPr>
            </a:pPr>
            <a:r>
              <a:t>• Audit Queue catches mis-rated labels before they hit your invoice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128016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0">
                <a:solidFill>
                  <a:srgbClr val="E0E8F0"/>
                </a:solidFill>
                <a:latin typeface="Maven Pro"/>
              </a:defRPr>
            </a:pPr>
            <a:r>
              <a:t>• Single Support Thread — one FirstMile team handles claims, returns, exceptions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114800"/>
            <a:ext cx="128016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0">
                <a:solidFill>
                  <a:srgbClr val="E0E8F0"/>
                </a:solidFill>
                <a:latin typeface="Maven Pro"/>
              </a:defRPr>
            </a:pPr>
            <a:r>
              <a:t>• Returns Portal with QR-code-based returns requiring no printing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5029200"/>
            <a:ext cx="128016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0">
                <a:solidFill>
                  <a:srgbClr val="E0E8F0"/>
                </a:solidFill>
                <a:latin typeface="Maven Pro"/>
              </a:defRPr>
            </a:pPr>
            <a:r>
              <a:t>• Claims Recovery at 94% success rate within 14 days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6400800"/>
            <a:ext cx="12801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200" b="1">
                <a:solidFill>
                  <a:srgbClr val="8BD74E"/>
                </a:solidFill>
                <a:latin typeface="Maven Pro"/>
              </a:defRPr>
            </a:pPr>
            <a:r>
              <a:t>For a 3PL like Stackd: Every dollar saved on shipping strengthens your service offering.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82A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200" b="1">
                <a:solidFill>
                  <a:srgbClr val="8BD74E"/>
                </a:solidFill>
                <a:latin typeface="Maven Pro"/>
              </a:defRPr>
            </a:pPr>
            <a:r>
              <a:t>Implementation: Simpler Than You Think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3716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>
                <a:solidFill>
                  <a:srgbClr val="E0E8F0"/>
                </a:solidFill>
                <a:latin typeface="Maven Pro"/>
              </a:defRPr>
            </a:pPr>
            <a:r>
              <a:t>You're using ShipHero. FirstMile integrates directly through their multi-carrier API.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2286000"/>
          <a:ext cx="10972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609600">
                <a:tc>
                  <a:txBody>
                    <a:bodyPr/>
                    <a:lstStyle/>
                    <a:p>
                      <a:pPr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Week</a:t>
                      </a:r>
                    </a:p>
                  </a:txBody>
                  <a:tcPr>
                    <a:solidFill>
                      <a:srgbClr val="182A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Milestone</a:t>
                      </a:r>
                    </a:p>
                  </a:txBody>
                  <a:tcPr>
                    <a:solidFill>
                      <a:srgbClr val="182A5A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Week 1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Contract signature, tech kickoff with ShipHero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Weeks 2-3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API integration dev and testing in sandbox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Week 4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Pilot launch with 20-30% volume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Weeks 5-12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Ramp to full volume with DHL parallel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Week 13+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Ongoing optimization, quarterly reviews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6400800"/>
            <a:ext cx="10972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8BD74E"/>
                </a:solidFill>
                <a:latin typeface="Maven Pro"/>
              </a:defRPr>
            </a:pPr>
            <a:r>
              <a:t>90-Day Pilot: Keep DHL running in parallel. Make the full switch only when you're confident.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82A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200" b="1">
                <a:solidFill>
                  <a:srgbClr val="8BD74E"/>
                </a:solidFill>
                <a:latin typeface="Maven Pro"/>
              </a:defRPr>
            </a:pPr>
            <a:r>
              <a:t>What Happens Next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3716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0">
                <a:solidFill>
                  <a:srgbClr val="E0E8F0"/>
                </a:solidFill>
                <a:latin typeface="Maven Pro"/>
              </a:defRPr>
            </a:pPr>
            <a:r>
              <a:t>If this makes sense based on the data — and it should — here's the path forward: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286000"/>
            <a:ext cx="5486400" cy="2011680"/>
          </a:xfrm>
          <a:prstGeom prst="rect">
            <a:avLst/>
          </a:prstGeom>
          <a:solidFill>
            <a:srgbClr val="1E2846"/>
          </a:solidFill>
          <a:ln w="25400">
            <a:solidFill>
              <a:srgbClr val="8BD74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188720" y="2468880"/>
            <a:ext cx="49377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1">
                <a:solidFill>
                  <a:srgbClr val="8BD74E"/>
                </a:solidFill>
                <a:latin typeface="Maven Pro"/>
              </a:defRPr>
            </a:pPr>
            <a:r>
              <a:t>Today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8720" y="2926080"/>
            <a:ext cx="49377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0">
                <a:solidFill>
                  <a:srgbClr val="E0E8F0"/>
                </a:solidFill>
                <a:latin typeface="Maven Pro"/>
              </a:defRPr>
            </a:pPr>
            <a:r>
              <a:t>• Verbal commitment to 90-day pilot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720" y="3337560"/>
            <a:ext cx="49377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0">
                <a:solidFill>
                  <a:srgbClr val="E0E8F0"/>
                </a:solidFill>
                <a:latin typeface="Maven Pro"/>
              </a:defRPr>
            </a:pPr>
            <a:r>
              <a:t>• Provide 10-20 sample DHL invoices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8720" y="3749039"/>
            <a:ext cx="49377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0">
                <a:solidFill>
                  <a:srgbClr val="E0E8F0"/>
                </a:solidFill>
                <a:latin typeface="Maven Pro"/>
              </a:defRPr>
            </a:pPr>
            <a:r>
              <a:t>• Answer key questions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2400" y="2286000"/>
            <a:ext cx="5486400" cy="2011680"/>
          </a:xfrm>
          <a:prstGeom prst="rect">
            <a:avLst/>
          </a:prstGeom>
          <a:solidFill>
            <a:srgbClr val="1E2846"/>
          </a:solidFill>
          <a:ln w="25400">
            <a:solidFill>
              <a:srgbClr val="8BD74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8046720" y="2468880"/>
            <a:ext cx="49377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1">
                <a:solidFill>
                  <a:srgbClr val="8BD74E"/>
                </a:solidFill>
                <a:latin typeface="Maven Pro"/>
              </a:defRPr>
            </a:pPr>
            <a:r>
              <a:t>This Week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46720" y="2926080"/>
            <a:ext cx="49377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0">
                <a:solidFill>
                  <a:srgbClr val="E0E8F0"/>
                </a:solidFill>
                <a:latin typeface="Maven Pro"/>
              </a:defRPr>
            </a:pPr>
            <a:r>
              <a:t>• Formal proposal with detailed rate cards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46720" y="3337560"/>
            <a:ext cx="49377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0">
                <a:solidFill>
                  <a:srgbClr val="E0E8F0"/>
                </a:solidFill>
                <a:latin typeface="Maven Pro"/>
              </a:defRPr>
            </a:pPr>
            <a:r>
              <a:t>• Implementation timeline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46720" y="3749039"/>
            <a:ext cx="49377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0">
                <a:solidFill>
                  <a:srgbClr val="E0E8F0"/>
                </a:solidFill>
                <a:latin typeface="Maven Pro"/>
              </a:defRPr>
            </a:pPr>
            <a:r>
              <a:t>• Contract terms review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4400" y="4846320"/>
            <a:ext cx="5486400" cy="2011680"/>
          </a:xfrm>
          <a:prstGeom prst="rect">
            <a:avLst/>
          </a:prstGeom>
          <a:solidFill>
            <a:srgbClr val="1E2846"/>
          </a:solidFill>
          <a:ln w="25400">
            <a:solidFill>
              <a:srgbClr val="8BD74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188720" y="5029200"/>
            <a:ext cx="49377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1">
                <a:solidFill>
                  <a:srgbClr val="8BD74E"/>
                </a:solidFill>
                <a:latin typeface="Maven Pro"/>
              </a:defRPr>
            </a:pPr>
            <a:r>
              <a:t>Week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8720" y="5486400"/>
            <a:ext cx="49377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0">
                <a:solidFill>
                  <a:srgbClr val="E0E8F0"/>
                </a:solidFill>
                <a:latin typeface="Maven Pro"/>
              </a:defRPr>
            </a:pPr>
            <a:r>
              <a:t>• Contract signature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88720" y="5897879"/>
            <a:ext cx="49377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0">
                <a:solidFill>
                  <a:srgbClr val="E0E8F0"/>
                </a:solidFill>
                <a:latin typeface="Maven Pro"/>
              </a:defRPr>
            </a:pPr>
            <a:r>
              <a:t>• Tech kickoff with ShipHero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88720" y="6309359"/>
            <a:ext cx="49377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0">
                <a:solidFill>
                  <a:srgbClr val="E0E8F0"/>
                </a:solidFill>
                <a:latin typeface="Maven Pro"/>
              </a:defRPr>
            </a:pPr>
            <a:r>
              <a:t>• FirstMile account setup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72400" y="4846320"/>
            <a:ext cx="5486400" cy="2011680"/>
          </a:xfrm>
          <a:prstGeom prst="rect">
            <a:avLst/>
          </a:prstGeom>
          <a:solidFill>
            <a:srgbClr val="1E2846"/>
          </a:solidFill>
          <a:ln w="25400">
            <a:solidFill>
              <a:srgbClr val="8BD74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8046720" y="5029200"/>
            <a:ext cx="49377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1">
                <a:solidFill>
                  <a:srgbClr val="8BD74E"/>
                </a:solidFill>
                <a:latin typeface="Maven Pro"/>
              </a:defRPr>
            </a:pPr>
            <a:r>
              <a:t>Weeks 2-4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46720" y="5486400"/>
            <a:ext cx="49377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0">
                <a:solidFill>
                  <a:srgbClr val="E0E8F0"/>
                </a:solidFill>
                <a:latin typeface="Maven Pro"/>
              </a:defRPr>
            </a:pPr>
            <a:r>
              <a:t>• Integration dev and testing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46720" y="5897879"/>
            <a:ext cx="49377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0">
                <a:solidFill>
                  <a:srgbClr val="E0E8F0"/>
                </a:solidFill>
                <a:latin typeface="Maven Pro"/>
              </a:defRPr>
            </a:pPr>
            <a:r>
              <a:t>• Pilot launch with 20-30% volume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46720" y="6309359"/>
            <a:ext cx="49377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0">
                <a:solidFill>
                  <a:srgbClr val="E0E8F0"/>
                </a:solidFill>
                <a:latin typeface="Maven Pro"/>
              </a:defRPr>
            </a:pPr>
            <a:r>
              <a:t>• Daily monitoring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82A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200" b="1">
                <a:solidFill>
                  <a:srgbClr val="8BD74E"/>
                </a:solidFill>
                <a:latin typeface="Maven Pro"/>
              </a:defRPr>
            </a:pPr>
            <a:r>
              <a:t>The Decision Point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3716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200" b="0">
                <a:solidFill>
                  <a:srgbClr val="E0E8F0"/>
                </a:solidFill>
                <a:latin typeface="Maven Pro"/>
              </a:defRPr>
            </a:pPr>
            <a:r>
              <a:t>Landon, you have a decision to make: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286000"/>
            <a:ext cx="5943600" cy="3657600"/>
          </a:xfrm>
          <a:prstGeom prst="rect">
            <a:avLst/>
          </a:prstGeom>
          <a:solidFill>
            <a:srgbClr val="FF6464"/>
          </a:solidFill>
          <a:ln w="38100">
            <a:solidFill>
              <a:srgbClr val="FF6B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188720" y="2560320"/>
            <a:ext cx="5486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 b="1">
                <a:solidFill>
                  <a:srgbClr val="FF6B6B"/>
                </a:solidFill>
                <a:latin typeface="Maven Pro"/>
              </a:defRPr>
            </a:pPr>
            <a:r>
              <a:t>Continue Current Path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8720" y="3291840"/>
            <a:ext cx="5486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0">
                <a:solidFill>
                  <a:srgbClr val="FFC8C8"/>
                </a:solidFill>
                <a:latin typeface="Maven Pro"/>
              </a:defRPr>
            </a:pPr>
            <a:r>
              <a:t>• Pay $88,853 monthly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720" y="3840480"/>
            <a:ext cx="5486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0">
                <a:solidFill>
                  <a:srgbClr val="FFC8C8"/>
                </a:solidFill>
                <a:latin typeface="Maven Pro"/>
              </a:defRPr>
            </a:pPr>
            <a:r>
              <a:t>• Traditional carrier structure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8720" y="4389120"/>
            <a:ext cx="5486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0">
                <a:solidFill>
                  <a:srgbClr val="FFC8C8"/>
                </a:solidFill>
                <a:latin typeface="Maven Pro"/>
              </a:defRPr>
            </a:pPr>
            <a:r>
              <a:t>• Zone penalties on 89% of volume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8720" y="4937759"/>
            <a:ext cx="5486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0">
                <a:solidFill>
                  <a:srgbClr val="FFC8C8"/>
                </a:solidFill>
                <a:latin typeface="Maven Pro"/>
              </a:defRPr>
            </a:pPr>
            <a:r>
              <a:t>• $1,066,236 annual shipping costs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2400" y="2286000"/>
            <a:ext cx="5943600" cy="3657600"/>
          </a:xfrm>
          <a:prstGeom prst="rect">
            <a:avLst/>
          </a:prstGeom>
          <a:solidFill>
            <a:srgbClr val="8BD74E"/>
          </a:solidFill>
          <a:ln w="38100">
            <a:solidFill>
              <a:srgbClr val="8BD74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8046720" y="2560320"/>
            <a:ext cx="5486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 b="1">
                <a:solidFill>
                  <a:srgbClr val="8BD74E"/>
                </a:solidFill>
                <a:latin typeface="Maven Pro"/>
              </a:defRPr>
            </a:pPr>
            <a:r>
              <a:t>Optimize with FirstMile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46720" y="3291840"/>
            <a:ext cx="5486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0">
                <a:solidFill>
                  <a:srgbClr val="E0E8F0"/>
                </a:solidFill>
                <a:latin typeface="Maven Pro"/>
              </a:defRPr>
            </a:pPr>
            <a:r>
              <a:t>• Pay $75,200-$82,400 monthly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46720" y="3840480"/>
            <a:ext cx="5486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0">
                <a:solidFill>
                  <a:srgbClr val="E0E8F0"/>
                </a:solidFill>
                <a:latin typeface="Maven Pro"/>
              </a:defRPr>
            </a:pPr>
            <a:r>
              <a:t>• eCommerce-optimized network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46720" y="4389120"/>
            <a:ext cx="5486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0">
                <a:solidFill>
                  <a:srgbClr val="E0E8F0"/>
                </a:solidFill>
                <a:latin typeface="Maven Pro"/>
              </a:defRPr>
            </a:pPr>
            <a:r>
              <a:t>• Zone-skipping on far destinations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46720" y="4937759"/>
            <a:ext cx="5486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0">
                <a:solidFill>
                  <a:srgbClr val="E0E8F0"/>
                </a:solidFill>
                <a:latin typeface="Maven Pro"/>
              </a:defRPr>
            </a:pPr>
            <a:r>
              <a:t>• $78K-$164K savings annually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6583680"/>
            <a:ext cx="128016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 b="1">
                <a:solidFill>
                  <a:srgbClr val="8BD74E"/>
                </a:solidFill>
                <a:latin typeface="Maven Pro"/>
              </a:defRPr>
            </a:pPr>
            <a:r>
              <a:t>Every month you wait costs you $6,500 to $13,700.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82A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2286000"/>
            <a:ext cx="9144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800" b="1">
                <a:solidFill>
                  <a:srgbClr val="FFFFFF"/>
                </a:solidFill>
                <a:latin typeface="Maven Pro"/>
              </a:defRPr>
            </a:pPr>
            <a:r>
              <a:t>Ready to Optimize Your Shipping?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474720"/>
            <a:ext cx="91440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 b="0">
                <a:solidFill>
                  <a:srgbClr val="8BD74E"/>
                </a:solidFill>
                <a:latin typeface="Maven Pro"/>
              </a:defRPr>
            </a:pPr>
            <a:r>
              <a:t>Let's start your 90-day pilot and prove the savings.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502920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200" b="0">
                <a:solidFill>
                  <a:srgbClr val="FFFFFF"/>
                </a:solidFill>
                <a:latin typeface="Maven Pro"/>
              </a:defRPr>
            </a:pPr>
            <a:r>
              <a:t>Brett Walker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548640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>
                <a:solidFill>
                  <a:srgbClr val="8BD74E"/>
                </a:solidFill>
                <a:latin typeface="Maven Pro"/>
              </a:defRPr>
            </a:pPr>
            <a:r>
              <a:t>FirstMile Sales Executive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603504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>
                <a:solidFill>
                  <a:srgbClr val="E0E8F0"/>
                </a:solidFill>
                <a:latin typeface="Maven Pro"/>
              </a:defRPr>
            </a:pPr>
            <a:r>
              <a:t>brett@firstmile.com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82A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200" b="1">
                <a:solidFill>
                  <a:srgbClr val="8BD74E"/>
                </a:solidFill>
                <a:latin typeface="Maven Pro"/>
              </a:defRPr>
            </a:pPr>
            <a:r>
              <a:t>Your Current Shipping Reality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54864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200" b="1">
                <a:solidFill>
                  <a:srgbClr val="8BD74E"/>
                </a:solidFill>
                <a:latin typeface="Maven Pro"/>
              </a:defRPr>
            </a:pPr>
            <a:r>
              <a:t>17,914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5486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0">
                <a:solidFill>
                  <a:srgbClr val="E0E8F0"/>
                </a:solidFill>
                <a:latin typeface="Maven Pro"/>
              </a:defRPr>
            </a:pPr>
            <a:r>
              <a:t>Packages/Month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1645920"/>
            <a:ext cx="54864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200" b="1">
                <a:solidFill>
                  <a:srgbClr val="8BD74E"/>
                </a:solidFill>
                <a:latin typeface="Maven Pro"/>
              </a:defRPr>
            </a:pPr>
            <a:r>
              <a:t>~896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2286000"/>
            <a:ext cx="5486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0">
                <a:solidFill>
                  <a:srgbClr val="E0E8F0"/>
                </a:solidFill>
                <a:latin typeface="Maven Pro"/>
              </a:defRPr>
            </a:pPr>
            <a:r>
              <a:t>Average Daily Volume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200400"/>
            <a:ext cx="54864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200" b="1">
                <a:solidFill>
                  <a:srgbClr val="8BD74E"/>
                </a:solidFill>
                <a:latin typeface="Maven Pro"/>
              </a:defRPr>
            </a:pPr>
            <a:r>
              <a:t>$4.96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3840480"/>
            <a:ext cx="5486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0">
                <a:solidFill>
                  <a:srgbClr val="E0E8F0"/>
                </a:solidFill>
                <a:latin typeface="Maven Pro"/>
              </a:defRPr>
            </a:pPr>
            <a:r>
              <a:t>Average Cost/Label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400" y="3200400"/>
            <a:ext cx="54864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200" b="1">
                <a:solidFill>
                  <a:srgbClr val="8BD74E"/>
                </a:solidFill>
                <a:latin typeface="Maven Pro"/>
              </a:defRPr>
            </a:pPr>
            <a:r>
              <a:t>89.9%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400" y="3840480"/>
            <a:ext cx="54864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0">
                <a:solidFill>
                  <a:srgbClr val="E0E8F0"/>
                </a:solidFill>
                <a:latin typeface="Maven Pro"/>
              </a:defRPr>
            </a:pPr>
            <a:r>
              <a:t>Packages Under 1 lb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13716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 b="1">
                <a:solidFill>
                  <a:srgbClr val="FFFFFF"/>
                </a:solidFill>
                <a:latin typeface="Maven Pro"/>
              </a:defRPr>
            </a:pPr>
            <a:r>
              <a:t>Weight Distribution Breakdown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5669280"/>
            <a:ext cx="13716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0">
                <a:solidFill>
                  <a:srgbClr val="E0E8F0"/>
                </a:solidFill>
                <a:latin typeface="Maven Pro"/>
              </a:defRPr>
            </a:pPr>
            <a:r>
              <a:t>• 55% of shipments are 0-4 ounces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6126480"/>
            <a:ext cx="13716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0">
                <a:solidFill>
                  <a:srgbClr val="E0E8F0"/>
                </a:solidFill>
                <a:latin typeface="Maven Pro"/>
              </a:defRPr>
            </a:pPr>
            <a:r>
              <a:t>• 27% are 4-8 ounces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6583680"/>
            <a:ext cx="13716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0">
                <a:solidFill>
                  <a:srgbClr val="E0E8F0"/>
                </a:solidFill>
                <a:latin typeface="Maven Pro"/>
              </a:defRPr>
            </a:pPr>
            <a:r>
              <a:t>• 10% are 8 ounces to 1 pound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7040880"/>
            <a:ext cx="13716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0">
                <a:solidFill>
                  <a:srgbClr val="E0E8F0"/>
                </a:solidFill>
                <a:latin typeface="Maven Pro"/>
              </a:defRPr>
            </a:pPr>
            <a:r>
              <a:t>• Only 10.1% are over 1 pound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82A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200" b="1">
                <a:solidFill>
                  <a:srgbClr val="8BD74E"/>
                </a:solidFill>
                <a:latin typeface="Maven Pro"/>
              </a:defRPr>
            </a:pPr>
            <a:r>
              <a:t>The Expansion of FirstMile's Xparcel Networks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3716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0">
                <a:solidFill>
                  <a:srgbClr val="8BD74E"/>
                </a:solidFill>
                <a:latin typeface="Maven Pro"/>
              </a:defRPr>
            </a:pPr>
            <a:r>
              <a:t>From 12 injection points to 47 metro markets nationwide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286000"/>
            <a:ext cx="5943600" cy="3657600"/>
          </a:xfrm>
          <a:prstGeom prst="rect">
            <a:avLst/>
          </a:prstGeom>
          <a:solidFill>
            <a:srgbClr val="FF6464"/>
          </a:solidFill>
          <a:ln w="38100">
            <a:solidFill>
              <a:srgbClr val="FF6B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800">
                <a:solidFill>
                  <a:srgbClr val="E0E8F0"/>
                </a:solidFill>
                <a:latin typeface="Maven Pro"/>
              </a:defRPr>
            </a:pPr>
            <a:r>
              <a:t>OLD Network</a:t>
            </a:r>
            <a:br/>
            <a:br/>
            <a:r>
              <a:t>• 12 injection points</a:t>
            </a:r>
            <a:br/>
            <a:r>
              <a:t>• Limited metro coverage</a:t>
            </a:r>
            <a:br/>
            <a:r>
              <a:t>• Longer zone distances</a:t>
            </a:r>
            <a:br/>
            <a:r>
              <a:t>• Higher transportation costs</a:t>
            </a:r>
            <a:br/>
            <a:r>
              <a:t>• Fewer routing options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7772400" y="2286000"/>
            <a:ext cx="5943600" cy="3657600"/>
          </a:xfrm>
          <a:prstGeom prst="rect">
            <a:avLst/>
          </a:prstGeom>
          <a:solidFill>
            <a:srgbClr val="8BD74E"/>
          </a:solidFill>
          <a:ln w="38100">
            <a:solidFill>
              <a:srgbClr val="8BD74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800">
                <a:solidFill>
                  <a:srgbClr val="E0E8F0"/>
                </a:solidFill>
                <a:latin typeface="Maven Pro"/>
              </a:defRPr>
            </a:pPr>
            <a:r>
              <a:t>NEW Network (2025)</a:t>
            </a:r>
            <a:br/>
            <a:br/>
            <a:r>
              <a:t>• 47 metro injection points</a:t>
            </a:r>
            <a:br/>
            <a:r>
              <a:t>• Covers ~70% of U.S. population</a:t>
            </a:r>
            <a:br/>
            <a:r>
              <a:t>• Zone-skipping advantages</a:t>
            </a:r>
            <a:br/>
            <a:r>
              <a:t>• Reduced average spend per package</a:t>
            </a:r>
            <a:br/>
            <a:r>
              <a:t>• Intelligent routing to closest hub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82A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200" b="1">
                <a:solidFill>
                  <a:srgbClr val="8BD74E"/>
                </a:solidFill>
                <a:latin typeface="Maven Pro"/>
              </a:defRPr>
            </a:pPr>
            <a:r>
              <a:t>Xparcel Ground Rates - Your Primary Service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3716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 b="0">
                <a:solidFill>
                  <a:srgbClr val="8BD74E"/>
                </a:solidFill>
                <a:latin typeface="Maven Pro"/>
              </a:defRPr>
            </a:pPr>
            <a:r>
              <a:t>3-8 Day Delivery | 96% of Your Volume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2286000"/>
          <a:ext cx="109728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/>
                <a:gridCol w="2194560"/>
                <a:gridCol w="2194560"/>
                <a:gridCol w="2194560"/>
                <a:gridCol w="2194560"/>
              </a:tblGrid>
              <a:tr h="533400"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Weight</a:t>
                      </a:r>
                    </a:p>
                  </a:txBody>
                  <a:tcPr>
                    <a:solidFill>
                      <a:srgbClr val="182A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Zone 4</a:t>
                      </a:r>
                    </a:p>
                  </a:txBody>
                  <a:tcPr>
                    <a:solidFill>
                      <a:srgbClr val="182A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Zone 5</a:t>
                      </a:r>
                    </a:p>
                  </a:txBody>
                  <a:tcPr>
                    <a:solidFill>
                      <a:srgbClr val="182A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Zone 6</a:t>
                      </a:r>
                    </a:p>
                  </a:txBody>
                  <a:tcPr>
                    <a:solidFill>
                      <a:srgbClr val="182A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Zone 7</a:t>
                      </a:r>
                    </a:p>
                  </a:txBody>
                  <a:tcPr>
                    <a:solidFill>
                      <a:srgbClr val="182A5A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1-4 oz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$4.02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$4.07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$4.16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$4.23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5-8 oz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$4.31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$4.35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$4.40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$4.40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9-12 oz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$4.60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$4.72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$4.91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$5.04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13-15.99 oz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$5.19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$5.41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$5.70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$5.92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1 lb (16 oz)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$5.84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$6.11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$6.30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$6.65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0" y="5943600"/>
            <a:ext cx="4572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E0E8F0"/>
                </a:solidFill>
                <a:latin typeface="Maven Pro"/>
              </a:defRPr>
            </a:pPr>
            <a:r>
              <a:t>Current Average: $4.96/package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5943600"/>
            <a:ext cx="4572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8BD74E"/>
                </a:solidFill>
                <a:latin typeface="Maven Pro"/>
              </a:defRPr>
            </a:pPr>
            <a:r>
              <a:t>Xparcel Ground: $4.20-$4.60/package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82A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200" b="1">
                <a:solidFill>
                  <a:srgbClr val="8BD74E"/>
                </a:solidFill>
                <a:latin typeface="Maven Pro"/>
              </a:defRPr>
            </a:pPr>
            <a:r>
              <a:t>Xparcel Expedited - Faster Ground Option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3716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 b="0">
                <a:solidFill>
                  <a:srgbClr val="8BD74E"/>
                </a:solidFill>
                <a:latin typeface="Maven Pro"/>
              </a:defRPr>
            </a:pPr>
            <a:r>
              <a:t>2-5 Day Delivery | 4% of Your Volume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1">
                <a:solidFill>
                  <a:srgbClr val="FFFFFF"/>
                </a:solidFill>
                <a:latin typeface="Maven Pro"/>
              </a:defRPr>
            </a:pPr>
            <a:r>
              <a:t>Select Network (High-Density Markets)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2286000"/>
          <a:ext cx="11887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2377440"/>
                <a:gridCol w="2377440"/>
                <a:gridCol w="2377440"/>
                <a:gridCol w="2377440"/>
              </a:tblGrid>
              <a:tr h="365760"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Weight</a:t>
                      </a:r>
                    </a:p>
                  </a:txBody>
                  <a:tcPr>
                    <a:solidFill>
                      <a:srgbClr val="182A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Zone 4</a:t>
                      </a:r>
                    </a:p>
                  </a:txBody>
                  <a:tcPr>
                    <a:solidFill>
                      <a:srgbClr val="182A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Zone 5</a:t>
                      </a:r>
                    </a:p>
                  </a:txBody>
                  <a:tcPr>
                    <a:solidFill>
                      <a:srgbClr val="182A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Zone 6</a:t>
                      </a:r>
                    </a:p>
                  </a:txBody>
                  <a:tcPr>
                    <a:solidFill>
                      <a:srgbClr val="182A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Zone 7</a:t>
                      </a:r>
                    </a:p>
                  </a:txBody>
                  <a:tcPr>
                    <a:solidFill>
                      <a:srgbClr val="182A5A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E0E8F0"/>
                          </a:solidFill>
                        </a:defRPr>
                      </a:pPr>
                      <a:r>
                        <a:t>1 lb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E0E8F0"/>
                          </a:solidFill>
                        </a:defRPr>
                      </a:pPr>
                      <a:r>
                        <a:t>$3.29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E0E8F0"/>
                          </a:solidFill>
                        </a:defRPr>
                      </a:pPr>
                      <a:r>
                        <a:t>$3.34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E0E8F0"/>
                          </a:solidFill>
                        </a:defRPr>
                      </a:pPr>
                      <a:r>
                        <a:t>$3.35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E0E8F0"/>
                          </a:solidFill>
                        </a:defRPr>
                      </a:pPr>
                      <a:r>
                        <a:t>$3.38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E0E8F0"/>
                          </a:solidFill>
                        </a:defRPr>
                      </a:pPr>
                      <a:r>
                        <a:t>2 lbs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E0E8F0"/>
                          </a:solidFill>
                        </a:defRPr>
                      </a:pPr>
                      <a:r>
                        <a:t>$3.35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E0E8F0"/>
                          </a:solidFill>
                        </a:defRPr>
                      </a:pPr>
                      <a:r>
                        <a:t>$3.38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E0E8F0"/>
                          </a:solidFill>
                        </a:defRPr>
                      </a:pPr>
                      <a:r>
                        <a:t>$3.40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E0E8F0"/>
                          </a:solidFill>
                        </a:defRPr>
                      </a:pPr>
                      <a:r>
                        <a:t>$3.45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E0E8F0"/>
                          </a:solidFill>
                        </a:defRPr>
                      </a:pPr>
                      <a:r>
                        <a:t>3 lbs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E0E8F0"/>
                          </a:solidFill>
                        </a:defRPr>
                      </a:pPr>
                      <a:r>
                        <a:t>$3.41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E0E8F0"/>
                          </a:solidFill>
                        </a:defRPr>
                      </a:pPr>
                      <a:r>
                        <a:t>$3.45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E0E8F0"/>
                          </a:solidFill>
                        </a:defRPr>
                      </a:pPr>
                      <a:r>
                        <a:t>$3.56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E0E8F0"/>
                          </a:solidFill>
                        </a:defRPr>
                      </a:pPr>
                      <a:r>
                        <a:t>$3.35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E0E8F0"/>
                          </a:solidFill>
                        </a:defRPr>
                      </a:pPr>
                      <a:r>
                        <a:t>5 lbs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E0E8F0"/>
                          </a:solidFill>
                        </a:defRPr>
                      </a:pPr>
                      <a:r>
                        <a:t>$3.48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E0E8F0"/>
                          </a:solidFill>
                        </a:defRPr>
                      </a:pPr>
                      <a:r>
                        <a:t>$3.52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E0E8F0"/>
                          </a:solidFill>
                        </a:defRPr>
                      </a:pPr>
                      <a:r>
                        <a:t>$3.56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E0E8F0"/>
                          </a:solidFill>
                        </a:defRPr>
                      </a:pPr>
                      <a:r>
                        <a:t>$3.65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71600" y="6858000"/>
            <a:ext cx="118872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1">
                <a:solidFill>
                  <a:srgbClr val="8BD74E"/>
                </a:solidFill>
                <a:latin typeface="Maven Pro"/>
              </a:defRPr>
            </a:pPr>
            <a:r>
              <a:t>30-40% below traditional carrier Express services for equivalent transit times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82A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200" b="1">
                <a:solidFill>
                  <a:srgbClr val="8BD74E"/>
                </a:solidFill>
                <a:latin typeface="Maven Pro"/>
              </a:defRPr>
            </a:pPr>
            <a:r>
              <a:t>The Geographic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3716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0">
                <a:solidFill>
                  <a:srgbClr val="E0E8F0"/>
                </a:solidFill>
                <a:latin typeface="Maven Pro"/>
              </a:defRPr>
            </a:pPr>
            <a:r>
              <a:t>Your zone distribution reveals a significant opportunity: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36576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Maven Pro"/>
              </a:defRPr>
            </a:pPr>
            <a:r>
              <a:t>Zones 1-3 (Local)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9200" y="2743200"/>
            <a:ext cx="8229600" cy="365760"/>
          </a:xfrm>
          <a:prstGeom prst="rect">
            <a:avLst/>
          </a:prstGeom>
          <a:solidFill>
            <a:srgbClr val="323C5A"/>
          </a:solidFill>
          <a:ln>
            <a:solidFill>
              <a:srgbClr val="323C5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5029200" y="2743200"/>
            <a:ext cx="905256" cy="365760"/>
          </a:xfrm>
          <a:prstGeom prst="rect">
            <a:avLst/>
          </a:prstGeom>
          <a:solidFill>
            <a:srgbClr val="8BD74E"/>
          </a:solidFill>
          <a:ln>
            <a:solidFill>
              <a:srgbClr val="8BD74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117336" y="2743200"/>
            <a:ext cx="18288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8BD74E"/>
                </a:solidFill>
                <a:latin typeface="Maven Pro"/>
              </a:defRPr>
            </a:pPr>
            <a:r>
              <a:t>11%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3657600"/>
            <a:ext cx="36576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Maven Pro"/>
              </a:defRPr>
            </a:pPr>
            <a:r>
              <a:t>Zones 4-5 (Regional)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9200" y="3657600"/>
            <a:ext cx="8229600" cy="365760"/>
          </a:xfrm>
          <a:prstGeom prst="rect">
            <a:avLst/>
          </a:prstGeom>
          <a:solidFill>
            <a:srgbClr val="323C5A"/>
          </a:solidFill>
          <a:ln>
            <a:solidFill>
              <a:srgbClr val="323C5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29200" y="3657600"/>
            <a:ext cx="3332988" cy="365760"/>
          </a:xfrm>
          <a:prstGeom prst="rect">
            <a:avLst/>
          </a:prstGeom>
          <a:solidFill>
            <a:srgbClr val="8BD74E"/>
          </a:solidFill>
          <a:ln>
            <a:solidFill>
              <a:srgbClr val="8BD74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8545067" y="3657600"/>
            <a:ext cx="18288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8BD74E"/>
                </a:solidFill>
                <a:latin typeface="Maven Pro"/>
              </a:defRPr>
            </a:pPr>
            <a:r>
              <a:t>40.5%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4572000"/>
            <a:ext cx="36576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Maven Pro"/>
              </a:defRPr>
            </a:pPr>
            <a:r>
              <a:t>Zones 6-7 (Cross-Country)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29200" y="4572000"/>
            <a:ext cx="8229600" cy="365760"/>
          </a:xfrm>
          <a:prstGeom prst="rect">
            <a:avLst/>
          </a:prstGeom>
          <a:solidFill>
            <a:srgbClr val="323C5A"/>
          </a:solidFill>
          <a:ln>
            <a:solidFill>
              <a:srgbClr val="323C5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29200" y="4572000"/>
            <a:ext cx="3933748" cy="365760"/>
          </a:xfrm>
          <a:prstGeom prst="rect">
            <a:avLst/>
          </a:prstGeom>
          <a:solidFill>
            <a:srgbClr val="8BD74E"/>
          </a:solidFill>
          <a:ln>
            <a:solidFill>
              <a:srgbClr val="8BD74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9145828" y="4572000"/>
            <a:ext cx="18288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8BD74E"/>
                </a:solidFill>
                <a:latin typeface="Maven Pro"/>
              </a:defRPr>
            </a:pPr>
            <a:r>
              <a:t>47.8%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5486400"/>
            <a:ext cx="36576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Maven Pro"/>
              </a:defRPr>
            </a:pPr>
            <a:r>
              <a:t>Zone 8 (Far Reach)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29200" y="5486400"/>
            <a:ext cx="8229600" cy="365760"/>
          </a:xfrm>
          <a:prstGeom prst="rect">
            <a:avLst/>
          </a:prstGeom>
          <a:solidFill>
            <a:srgbClr val="323C5A"/>
          </a:solidFill>
          <a:ln>
            <a:solidFill>
              <a:srgbClr val="323C5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5029200" y="5486400"/>
            <a:ext cx="98755" cy="365760"/>
          </a:xfrm>
          <a:prstGeom prst="rect">
            <a:avLst/>
          </a:prstGeom>
          <a:solidFill>
            <a:srgbClr val="8BD74E"/>
          </a:solidFill>
          <a:ln>
            <a:solidFill>
              <a:srgbClr val="8BD74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5310835" y="5486400"/>
            <a:ext cx="18288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8BD74E"/>
                </a:solidFill>
                <a:latin typeface="Maven Pro"/>
              </a:defRPr>
            </a:pPr>
            <a:r>
              <a:t>1.2%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4400" y="6858000"/>
            <a:ext cx="12801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0">
                <a:solidFill>
                  <a:srgbClr val="8BD74E"/>
                </a:solidFill>
                <a:latin typeface="Maven Pro"/>
              </a:defRPr>
            </a:pPr>
            <a:r>
              <a:t>89% of your volume ships to zones 4-8 — where traditional carriers charge premium zone penalties.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82A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200" b="1">
                <a:solidFill>
                  <a:srgbClr val="8BD74E"/>
                </a:solidFill>
                <a:latin typeface="Maven Pro"/>
              </a:defRPr>
            </a:pPr>
            <a:r>
              <a:t>Xparcel Service Levels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3716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0">
                <a:solidFill>
                  <a:srgbClr val="E0E8F0"/>
                </a:solidFill>
                <a:latin typeface="Maven Pro"/>
              </a:defRPr>
            </a:pPr>
            <a:r>
              <a:t>Three service tiers designed specifically for eCommerce shippers: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286000"/>
          <a:ext cx="11887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  <a:gridCol w="2971800"/>
              </a:tblGrid>
              <a:tr h="685800"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Service Level</a:t>
                      </a:r>
                    </a:p>
                  </a:txBody>
                  <a:tcPr>
                    <a:solidFill>
                      <a:srgbClr val="182A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Transit Time</a:t>
                      </a:r>
                    </a:p>
                  </a:txBody>
                  <a:tcPr>
                    <a:solidFill>
                      <a:srgbClr val="182A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Best For</a:t>
                      </a:r>
                    </a:p>
                  </a:txBody>
                  <a:tcPr>
                    <a:solidFill>
                      <a:srgbClr val="182A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Your Volume Fit</a:t>
                      </a:r>
                    </a:p>
                  </a:txBody>
                  <a:tcPr>
                    <a:solidFill>
                      <a:srgbClr val="182A5A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E0E8F0"/>
                          </a:solidFill>
                        </a:defRPr>
                      </a:pPr>
                      <a:r>
                        <a:t>Xparcel Ground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E0E8F0"/>
                          </a:solidFill>
                        </a:defRPr>
                      </a:pPr>
                      <a:r>
                        <a:t>3-8 days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E0E8F0"/>
                          </a:solidFill>
                        </a:defRPr>
                      </a:pPr>
                      <a:r>
                        <a:t>Economy shipments, under 1 lb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E0E8F0"/>
                          </a:solidFill>
                        </a:defRPr>
                      </a:pPr>
                      <a:r>
                        <a:t>96% of your volume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E0E8F0"/>
                          </a:solidFill>
                        </a:defRPr>
                      </a:pPr>
                      <a:r>
                        <a:t>Xparcel Expedited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E0E8F0"/>
                          </a:solidFill>
                        </a:defRPr>
                      </a:pPr>
                      <a:r>
                        <a:t>2-5 days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E0E8F0"/>
                          </a:solidFill>
                        </a:defRPr>
                      </a:pPr>
                      <a:r>
                        <a:t>Faster ground, 1-20 lbs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E0E8F0"/>
                          </a:solidFill>
                        </a:defRPr>
                      </a:pPr>
                      <a:r>
                        <a:t>4% of your volume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E0E8F0"/>
                          </a:solidFill>
                        </a:defRPr>
                      </a:pPr>
                      <a:r>
                        <a:t>Xparcel Priority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E0E8F0"/>
                          </a:solidFill>
                        </a:defRPr>
                      </a:pPr>
                      <a:r>
                        <a:t>1-3 days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E0E8F0"/>
                          </a:solidFill>
                        </a:defRPr>
                      </a:pPr>
                      <a:r>
                        <a:t>Premium speed with guarantee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E0E8F0"/>
                          </a:solidFill>
                        </a:defRPr>
                      </a:pPr>
                      <a:r>
                        <a:t>Available for urgent needs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82A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200" b="1">
                <a:solidFill>
                  <a:srgbClr val="8BD74E"/>
                </a:solidFill>
                <a:latin typeface="Maven Pro"/>
              </a:defRPr>
            </a:pPr>
            <a:r>
              <a:t>Your Conservative Savings Projection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10972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514350">
                <a:tc>
                  <a:txBody>
                    <a:bodyPr/>
                    <a:lstStyle/>
                    <a:p>
                      <a:pPr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Metric</a:t>
                      </a:r>
                    </a:p>
                  </a:txBody>
                  <a:tcPr>
                    <a:solidFill>
                      <a:srgbClr val="182A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Current State</a:t>
                      </a:r>
                    </a:p>
                  </a:txBody>
                  <a:tcPr>
                    <a:solidFill>
                      <a:srgbClr val="182A5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FirstMile Xparcel</a:t>
                      </a:r>
                    </a:p>
                  </a:txBody>
                  <a:tcPr>
                    <a:solidFill>
                      <a:srgbClr val="182A5A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Monthly Packages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17,914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17,914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Daily Volume (5 days/wk)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~896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~896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Average Cost/Package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$4.96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$4.20 - $4.60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Monthly Spend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$88,853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E0E8F0"/>
                          </a:solidFill>
                        </a:defRPr>
                      </a:pPr>
                      <a:r>
                        <a:t>$75,200 - $82,400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8BD74E"/>
                          </a:solidFill>
                        </a:defRPr>
                      </a:pPr>
                      <a:r>
                        <a:t>Monthly Savings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8BD74E"/>
                          </a:solidFill>
                        </a:defRPr>
                      </a:pPr>
                      <a:r>
                        <a:t>—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8BD74E"/>
                          </a:solidFill>
                        </a:defRPr>
                      </a:pPr>
                      <a:r>
                        <a:t>$6,500 - $13,700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8BD74E"/>
                          </a:solidFill>
                        </a:defRPr>
                      </a:pPr>
                      <a:r>
                        <a:t>Annual Savings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8BD74E"/>
                          </a:solidFill>
                        </a:defRPr>
                      </a:pPr>
                      <a:r>
                        <a:t>—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8BD74E"/>
                          </a:solidFill>
                        </a:defRPr>
                      </a:pPr>
                      <a:r>
                        <a:t>$78,000 - $164,000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8BD74E"/>
                          </a:solidFill>
                        </a:defRPr>
                      </a:pPr>
                      <a:r>
                        <a:t>Cost Reduction %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8BD74E"/>
                          </a:solidFill>
                        </a:defRPr>
                      </a:pPr>
                      <a:r>
                        <a:t>—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8BD74E"/>
                          </a:solidFill>
                        </a:defRPr>
                      </a:pPr>
                      <a:r>
                        <a:t>7% - 15%</a:t>
                      </a:r>
                    </a:p>
                  </a:txBody>
                  <a:tcPr>
                    <a:solidFill>
                      <a:srgbClr val="1E2846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28800" y="6400800"/>
            <a:ext cx="10972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>
                <a:solidFill>
                  <a:srgbClr val="8BD74E"/>
                </a:solidFill>
                <a:latin typeface="Maven Pro"/>
              </a:defRPr>
            </a:pPr>
            <a:r>
              <a:t>Conservative projections based on your actual shipping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82A5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200" b="1">
                <a:solidFill>
                  <a:srgbClr val="8BD74E"/>
                </a:solidFill>
                <a:latin typeface="Maven Pro"/>
              </a:defRPr>
            </a:pPr>
            <a:r>
              <a:t>Where FirstMile Shines for Stackd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2286000"/>
            <a:ext cx="5486400" cy="2103120"/>
          </a:xfrm>
          <a:prstGeom prst="rect">
            <a:avLst/>
          </a:prstGeom>
          <a:solidFill>
            <a:srgbClr val="1E2846"/>
          </a:solidFill>
          <a:ln w="25400">
            <a:solidFill>
              <a:srgbClr val="8BD74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188720" y="2468880"/>
            <a:ext cx="49377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1">
                <a:solidFill>
                  <a:srgbClr val="8BD74E"/>
                </a:solidFill>
                <a:latin typeface="Maven Pro"/>
              </a:defRPr>
            </a:pPr>
            <a:r>
              <a:t>Perfect Weight Profile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8720" y="3017520"/>
            <a:ext cx="4937760" cy="118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0">
                <a:solidFill>
                  <a:srgbClr val="E0E8F0"/>
                </a:solidFill>
                <a:latin typeface="Maven Pro"/>
              </a:defRPr>
            </a:pPr>
            <a:r>
              <a:t>89.9% under 1 lb is our sweet spot. Traditional carriers overprice lightweight packages.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2286000"/>
            <a:ext cx="5486400" cy="2103120"/>
          </a:xfrm>
          <a:prstGeom prst="rect">
            <a:avLst/>
          </a:prstGeom>
          <a:solidFill>
            <a:srgbClr val="1E2846"/>
          </a:solidFill>
          <a:ln w="25400">
            <a:solidFill>
              <a:srgbClr val="8BD74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046720" y="2468880"/>
            <a:ext cx="49377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1">
                <a:solidFill>
                  <a:srgbClr val="8BD74E"/>
                </a:solidFill>
                <a:latin typeface="Maven Pro"/>
              </a:defRPr>
            </a:pPr>
            <a:r>
              <a:t>Zone Distribution Advantage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46720" y="3017520"/>
            <a:ext cx="4937760" cy="118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0">
                <a:solidFill>
                  <a:srgbClr val="E0E8F0"/>
                </a:solidFill>
                <a:latin typeface="Maven Pro"/>
              </a:defRPr>
            </a:pPr>
            <a:r>
              <a:t>88.3% of volume in zones 4-7 is ideal for our expanded network.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5029200"/>
            <a:ext cx="5486400" cy="2103120"/>
          </a:xfrm>
          <a:prstGeom prst="rect">
            <a:avLst/>
          </a:prstGeom>
          <a:solidFill>
            <a:srgbClr val="1E2846"/>
          </a:solidFill>
          <a:ln w="25400">
            <a:solidFill>
              <a:srgbClr val="8BD74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1188720" y="5212080"/>
            <a:ext cx="49377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1">
                <a:solidFill>
                  <a:srgbClr val="8BD74E"/>
                </a:solidFill>
                <a:latin typeface="Maven Pro"/>
              </a:defRPr>
            </a:pPr>
            <a:r>
              <a:t>Service Mix Simplicity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8720" y="5760720"/>
            <a:ext cx="4937760" cy="118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0">
                <a:solidFill>
                  <a:srgbClr val="E0E8F0"/>
                </a:solidFill>
                <a:latin typeface="Maven Pro"/>
              </a:defRPr>
            </a:pPr>
            <a:r>
              <a:t>96% Ground volume means we optimize the vast majority without complexity.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72400" y="5029200"/>
            <a:ext cx="5486400" cy="2103120"/>
          </a:xfrm>
          <a:prstGeom prst="rect">
            <a:avLst/>
          </a:prstGeom>
          <a:solidFill>
            <a:srgbClr val="1E2846"/>
          </a:solidFill>
          <a:ln w="25400">
            <a:solidFill>
              <a:srgbClr val="8BD74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8046720" y="5212080"/>
            <a:ext cx="49377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1">
                <a:solidFill>
                  <a:srgbClr val="8BD74E"/>
                </a:solidFill>
                <a:latin typeface="Maven Pro"/>
              </a:defRPr>
            </a:pPr>
            <a:r>
              <a:t>Strong Volume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46720" y="5760720"/>
            <a:ext cx="4937760" cy="118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0">
                <a:solidFill>
                  <a:srgbClr val="E0E8F0"/>
                </a:solidFill>
                <a:latin typeface="Maven Pro"/>
              </a:defRPr>
            </a:pPr>
            <a:r>
              <a:t>17,914 packages/month provides stable operations and strong negotiating position.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