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oboto-bold.fntdata"/><Relationship Id="rId14" Type="http://schemas.openxmlformats.org/officeDocument/2006/relationships/slide" Target="slides/slide10.xml"/><Relationship Id="rId36" Type="http://schemas.openxmlformats.org/officeDocument/2006/relationships/font" Target="fonts/Roboto-regular.fntdata"/><Relationship Id="rId17" Type="http://schemas.openxmlformats.org/officeDocument/2006/relationships/slide" Target="slides/slide13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2.xml"/><Relationship Id="rId38" Type="http://schemas.openxmlformats.org/officeDocument/2006/relationships/font" Target="fonts/Roboto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Shape 6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Shape 6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Let the students reflect on the (dis)advantages of each approach.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Shape 6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png"/><Relationship Id="rId3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2388633"/>
            <a:ext cx="9144000" cy="4469100"/>
          </a:xfrm>
          <a:prstGeom prst="rect">
            <a:avLst/>
          </a:prstGeom>
          <a:solidFill>
            <a:srgbClr val="5F604F"/>
          </a:solidFill>
          <a:ln cap="flat" cmpd="sng" w="9525">
            <a:solidFill>
              <a:srgbClr val="5F60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2886275" y="2305700"/>
            <a:ext cx="5913300" cy="167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5F604F"/>
              </a:buClr>
              <a:buSzPct val="100000"/>
              <a:defRPr sz="3600">
                <a:solidFill>
                  <a:srgbClr val="5F604F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2886275" y="3977300"/>
            <a:ext cx="5913300" cy="577200"/>
          </a:xfrm>
          <a:prstGeom prst="rect">
            <a:avLst/>
          </a:prstGeom>
          <a:solidFill>
            <a:srgbClr val="ABB202"/>
          </a:solidFill>
          <a:ln cap="flat" cmpd="sng" w="9525">
            <a:solidFill>
              <a:srgbClr val="ABB20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100"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60431" y="6201587"/>
            <a:ext cx="548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  <p:pic>
        <p:nvPicPr>
          <p:cNvPr id="14" name="Shape 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4425" y="597458"/>
            <a:ext cx="2343477" cy="6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900" y="4918833"/>
            <a:ext cx="803066" cy="762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rgbClr val="ABB20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60431" y="6201587"/>
            <a:ext cx="548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6201587"/>
            <a:ext cx="548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rgbClr val="FFFFF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2388633"/>
            <a:ext cx="9144000" cy="4469100"/>
          </a:xfrm>
          <a:prstGeom prst="rect">
            <a:avLst/>
          </a:prstGeom>
          <a:solidFill>
            <a:srgbClr val="ABB202"/>
          </a:solidFill>
          <a:ln cap="flat" cmpd="sng" w="9525">
            <a:solidFill>
              <a:srgbClr val="ABB20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ABB202"/>
              </a:solidFill>
            </a:endParaRPr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460950" y="2869796"/>
            <a:ext cx="8222100" cy="1118400"/>
          </a:xfrm>
          <a:prstGeom prst="rect">
            <a:avLst/>
          </a:prstGeom>
          <a:solidFill>
            <a:srgbClr val="5F604F"/>
          </a:solidFill>
          <a:ln cap="flat" cmpd="sng" w="9525">
            <a:solidFill>
              <a:srgbClr val="5F60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60431" y="6201587"/>
            <a:ext cx="548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8828700" cy="1365600"/>
          </a:xfrm>
          <a:prstGeom prst="rect">
            <a:avLst/>
          </a:prstGeom>
          <a:solidFill>
            <a:srgbClr val="ABB202"/>
          </a:solidFill>
          <a:ln cap="flat" cmpd="sng" w="9525">
            <a:solidFill>
              <a:srgbClr val="ABB20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546666"/>
            <a:ext cx="8520600" cy="810299"/>
          </a:xfrm>
          <a:prstGeom prst="rect">
            <a:avLst/>
          </a:prstGeom>
          <a:solidFill>
            <a:srgbClr val="5F604F"/>
          </a:solidFill>
          <a:ln cap="flat" cmpd="sng" w="9525">
            <a:solidFill>
              <a:srgbClr val="5F60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9F9F9"/>
              </a:buClr>
              <a:defRPr>
                <a:solidFill>
                  <a:srgbClr val="F9F9F9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60431" y="6201587"/>
            <a:ext cx="548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0"/>
            <a:ext cx="8828700" cy="1365600"/>
          </a:xfrm>
          <a:prstGeom prst="rect">
            <a:avLst/>
          </a:prstGeom>
          <a:solidFill>
            <a:srgbClr val="ABB202"/>
          </a:solidFill>
          <a:ln cap="flat" cmpd="sng" w="9525">
            <a:solidFill>
              <a:srgbClr val="ABB20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546666"/>
            <a:ext cx="8520600" cy="810299"/>
          </a:xfrm>
          <a:prstGeom prst="rect">
            <a:avLst/>
          </a:prstGeom>
          <a:solidFill>
            <a:srgbClr val="5F604F"/>
          </a:solidFill>
          <a:ln cap="flat" cmpd="sng" w="9525">
            <a:solidFill>
              <a:srgbClr val="5F60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639966"/>
            <a:ext cx="3999900" cy="445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639966"/>
            <a:ext cx="3999900" cy="445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60431" y="6201587"/>
            <a:ext cx="548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8828700" cy="1365600"/>
          </a:xfrm>
          <a:prstGeom prst="rect">
            <a:avLst/>
          </a:prstGeom>
          <a:solidFill>
            <a:srgbClr val="ABB202"/>
          </a:solidFill>
          <a:ln cap="flat" cmpd="sng" w="9525">
            <a:solidFill>
              <a:srgbClr val="ABB20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311700" y="546666"/>
            <a:ext cx="8520600" cy="810299"/>
          </a:xfrm>
          <a:prstGeom prst="rect">
            <a:avLst/>
          </a:prstGeom>
          <a:solidFill>
            <a:srgbClr val="5F604F"/>
          </a:solidFill>
          <a:ln cap="flat" cmpd="sng" w="9525">
            <a:solidFill>
              <a:srgbClr val="5F60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60431" y="6201587"/>
            <a:ext cx="548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0"/>
            <a:ext cx="3119700" cy="1748400"/>
          </a:xfrm>
          <a:prstGeom prst="rect">
            <a:avLst/>
          </a:prstGeom>
          <a:solidFill>
            <a:srgbClr val="ABB202"/>
          </a:solidFill>
          <a:ln cap="flat" cmpd="sng" w="9525">
            <a:solidFill>
              <a:srgbClr val="ABB20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311700" y="619266"/>
            <a:ext cx="2808000" cy="1129200"/>
          </a:xfrm>
          <a:prstGeom prst="rect">
            <a:avLst/>
          </a:prstGeom>
          <a:solidFill>
            <a:srgbClr val="5F604F"/>
          </a:solidFill>
          <a:ln cap="flat" cmpd="sng" w="9525">
            <a:solidFill>
              <a:srgbClr val="5F60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2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60431" y="6201587"/>
            <a:ext cx="548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rgbClr val="ABB20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6201587"/>
            <a:ext cx="548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rgbClr val="5F604F"/>
          </a:solidFill>
          <a:ln cap="flat" cmpd="sng" w="9525">
            <a:solidFill>
              <a:srgbClr val="5F60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65500" y="965600"/>
            <a:ext cx="4045200" cy="26553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5F604F"/>
              </a:buClr>
              <a:buSzPct val="100000"/>
              <a:defRPr sz="4200">
                <a:solidFill>
                  <a:srgbClr val="5F604F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4776800"/>
            <a:ext cx="4045200" cy="1115700"/>
          </a:xfrm>
          <a:prstGeom prst="rect">
            <a:avLst/>
          </a:prstGeom>
          <a:solidFill>
            <a:srgbClr val="ABB202"/>
          </a:solidFill>
          <a:ln cap="flat" cmpd="sng" w="9525">
            <a:solidFill>
              <a:srgbClr val="ABB20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6201587"/>
            <a:ext cx="548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9500" y="5640766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04F"/>
              </a:buClr>
              <a:buNone/>
              <a:defRPr>
                <a:solidFill>
                  <a:srgbClr val="5F604F"/>
                </a:solidFill>
              </a:defRPr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60431" y="6201587"/>
            <a:ext cx="548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46666"/>
            <a:ext cx="8520600" cy="81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5F604F"/>
              </a:buClr>
              <a:buSzPct val="100000"/>
              <a:buFont typeface="Verdana"/>
              <a:buNone/>
              <a:defRPr sz="3000">
                <a:solidFill>
                  <a:srgbClr val="5F604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Verdana"/>
              <a:buChar char="●"/>
              <a:defRPr sz="1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Verdana"/>
              <a:buChar char="○"/>
              <a:defRPr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Verdana"/>
              <a:buChar char="■"/>
              <a:defRPr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Verdana"/>
              <a:buChar char="●"/>
              <a:defRPr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Verdana"/>
              <a:buChar char="○"/>
              <a:defRPr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Verdana"/>
              <a:buChar char="■"/>
              <a:defRPr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Verdana"/>
              <a:buChar char="●"/>
              <a:defRPr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Verdana"/>
              <a:buChar char="○"/>
              <a:defRPr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Verdana"/>
              <a:buChar char="■"/>
              <a:defRPr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6201587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nl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jpg"/><Relationship Id="rId4" Type="http://schemas.openxmlformats.org/officeDocument/2006/relationships/image" Target="../media/image0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2886275" y="2305700"/>
            <a:ext cx="5913300" cy="1671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LED matrices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2886275" y="3977300"/>
            <a:ext cx="5913300" cy="57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Microcontrollers - session 3 - addition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546666"/>
            <a:ext cx="8520600" cy="81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first row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834" y="1503075"/>
            <a:ext cx="4854325" cy="526572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/>
          <p:nvPr/>
        </p:nvSpPr>
        <p:spPr>
          <a:xfrm flipH="1" rot="10800000">
            <a:off x="6233000" y="5249950"/>
            <a:ext cx="276600" cy="207300"/>
          </a:xfrm>
          <a:prstGeom prst="triangle">
            <a:avLst>
              <a:gd fmla="val 50000" name="adj"/>
            </a:avLst>
          </a:prstGeom>
          <a:solidFill>
            <a:srgbClr val="ABB20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 flipH="1" rot="10800000">
            <a:off x="3350975" y="5249950"/>
            <a:ext cx="276600" cy="207300"/>
          </a:xfrm>
          <a:prstGeom prst="triangle">
            <a:avLst>
              <a:gd fmla="val 50000" name="adj"/>
            </a:avLst>
          </a:prstGeom>
          <a:solidFill>
            <a:srgbClr val="ABB20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2211675" y="1623100"/>
            <a:ext cx="410400" cy="362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2827025" y="6412100"/>
            <a:ext cx="3531600" cy="35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2265225" y="1623100"/>
            <a:ext cx="303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0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2265225" y="2689900"/>
            <a:ext cx="303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0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2265225" y="3716575"/>
            <a:ext cx="303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0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2265225" y="4743250"/>
            <a:ext cx="303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>
                <a:solidFill>
                  <a:srgbClr val="ABB202"/>
                </a:solidFill>
              </a:rPr>
              <a:t>1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2973325" y="6343450"/>
            <a:ext cx="303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>
                <a:solidFill>
                  <a:srgbClr val="ABB202"/>
                </a:solidFill>
              </a:rPr>
              <a:t>0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5929700" y="6343450"/>
            <a:ext cx="303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>
                <a:solidFill>
                  <a:srgbClr val="ABB202"/>
                </a:solidFill>
              </a:rPr>
              <a:t>0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4907875" y="6343450"/>
            <a:ext cx="303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1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3940600" y="6343450"/>
            <a:ext cx="303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repeat at a sufficient rate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837500" y="965600"/>
            <a:ext cx="4045200" cy="1843500"/>
          </a:xfrm>
          <a:prstGeom prst="rect">
            <a:avLst/>
          </a:prstGeom>
          <a:solidFill>
            <a:srgbClr val="5F604F"/>
          </a:solidFill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>
                <a:solidFill>
                  <a:srgbClr val="FFFFFF"/>
                </a:solidFill>
              </a:rPr>
              <a:t>enable rows</a:t>
            </a:r>
          </a:p>
        </p:txBody>
      </p:sp>
      <p:sp>
        <p:nvSpPr>
          <p:cNvPr id="185" name="Shape 185"/>
          <p:cNvSpPr txBox="1"/>
          <p:nvPr>
            <p:ph idx="1" type="subTitle"/>
          </p:nvPr>
        </p:nvSpPr>
        <p:spPr>
          <a:xfrm>
            <a:off x="4837500" y="4776800"/>
            <a:ext cx="4045200" cy="111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nl"/>
              <a:t>negative logic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73" y="4347175"/>
            <a:ext cx="3615050" cy="179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546666"/>
            <a:ext cx="8520600" cy="81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how to enable a row?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51" y="2051175"/>
            <a:ext cx="8077899" cy="401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546666"/>
            <a:ext cx="8520600" cy="81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logical states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51" y="2051175"/>
            <a:ext cx="8077899" cy="401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526175" y="4191500"/>
            <a:ext cx="3033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nl" sz="1800">
                <a:solidFill>
                  <a:srgbClr val="ABB202"/>
                </a:solidFill>
              </a:rPr>
              <a:t>1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8146175" y="5182100"/>
            <a:ext cx="3033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 sz="1800">
                <a:solidFill>
                  <a:srgbClr val="ABB202"/>
                </a:solidFill>
              </a:rPr>
              <a:t>0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526175" y="4724900"/>
            <a:ext cx="3033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 sz="1800">
                <a:solidFill>
                  <a:srgbClr val="5F604F"/>
                </a:solidFill>
              </a:rPr>
              <a:t>0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8146175" y="5639300"/>
            <a:ext cx="3033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 sz="1800">
                <a:solidFill>
                  <a:srgbClr val="5F604F"/>
                </a:solidFill>
              </a:rPr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837500" y="965600"/>
            <a:ext cx="4045200" cy="1870200"/>
          </a:xfrm>
          <a:prstGeom prst="rect">
            <a:avLst/>
          </a:prstGeom>
          <a:solidFill>
            <a:srgbClr val="5F604F"/>
          </a:solidFill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>
                <a:solidFill>
                  <a:srgbClr val="FFFFFF"/>
                </a:solidFill>
              </a:rPr>
              <a:t>shift registers</a:t>
            </a:r>
          </a:p>
        </p:txBody>
      </p:sp>
      <p:sp>
        <p:nvSpPr>
          <p:cNvPr id="208" name="Shape 208"/>
          <p:cNvSpPr txBox="1"/>
          <p:nvPr>
            <p:ph idx="1" type="subTitle"/>
          </p:nvPr>
        </p:nvSpPr>
        <p:spPr>
          <a:xfrm>
            <a:off x="4837500" y="4776800"/>
            <a:ext cx="4045200" cy="111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nl"/>
              <a:t>clocked shifting</a:t>
            </a:r>
          </a:p>
        </p:txBody>
      </p:sp>
      <p:sp>
        <p:nvSpPr>
          <p:cNvPr id="209" name="Shape 209"/>
          <p:cNvSpPr/>
          <p:nvPr/>
        </p:nvSpPr>
        <p:spPr>
          <a:xfrm>
            <a:off x="517250" y="4776800"/>
            <a:ext cx="3353100" cy="51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575" y="2362200"/>
            <a:ext cx="2743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546666"/>
            <a:ext cx="8520600" cy="81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shift register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8447"/>
            <a:ext cx="9144000" cy="42327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Shape 217"/>
          <p:cNvCxnSpPr/>
          <p:nvPr/>
        </p:nvCxnSpPr>
        <p:spPr>
          <a:xfrm>
            <a:off x="1472675" y="2082375"/>
            <a:ext cx="4500" cy="187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8" name="Shape 218"/>
          <p:cNvSpPr txBox="1"/>
          <p:nvPr/>
        </p:nvSpPr>
        <p:spPr>
          <a:xfrm>
            <a:off x="1169375" y="4606200"/>
            <a:ext cx="303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nl">
                <a:solidFill>
                  <a:srgbClr val="ABB202"/>
                </a:solidFill>
              </a:rPr>
              <a:t>1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177022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250547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321802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393057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464312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535567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606822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678077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191507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265032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336287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407542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478797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550052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621307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692562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77022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250547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321802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393057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464312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535567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606822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678077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546666"/>
            <a:ext cx="8520600" cy="81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shift register</a:t>
            </a:r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8447"/>
            <a:ext cx="9144000" cy="42327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Shape 249"/>
          <p:cNvCxnSpPr/>
          <p:nvPr/>
        </p:nvCxnSpPr>
        <p:spPr>
          <a:xfrm>
            <a:off x="1696825" y="2082375"/>
            <a:ext cx="4500" cy="187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0" name="Shape 250"/>
          <p:cNvSpPr txBox="1"/>
          <p:nvPr/>
        </p:nvSpPr>
        <p:spPr>
          <a:xfrm>
            <a:off x="1169375" y="4606200"/>
            <a:ext cx="303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>
                <a:solidFill>
                  <a:srgbClr val="ABB202"/>
                </a:solidFill>
              </a:rPr>
              <a:t>1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1770225" y="4731050"/>
            <a:ext cx="303300" cy="29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>
                <a:solidFill>
                  <a:srgbClr val="ABB202"/>
                </a:solidFill>
              </a:rPr>
              <a:t>1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250547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321802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393057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464312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535567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606822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678077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91507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265032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336287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407542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478797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550052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621307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692562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77022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250547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321802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393057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464312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535567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606822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678077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311700" y="546666"/>
            <a:ext cx="8520600" cy="81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shift register</a:t>
            </a:r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8447"/>
            <a:ext cx="9144000" cy="42327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1" name="Shape 281"/>
          <p:cNvCxnSpPr/>
          <p:nvPr/>
        </p:nvCxnSpPr>
        <p:spPr>
          <a:xfrm>
            <a:off x="1925425" y="2082375"/>
            <a:ext cx="4500" cy="187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2" name="Shape 282"/>
          <p:cNvSpPr txBox="1"/>
          <p:nvPr/>
        </p:nvSpPr>
        <p:spPr>
          <a:xfrm>
            <a:off x="1169375" y="4606200"/>
            <a:ext cx="303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>
                <a:solidFill>
                  <a:srgbClr val="ABB202"/>
                </a:solidFill>
              </a:rPr>
              <a:t>0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770225" y="4731050"/>
            <a:ext cx="303300" cy="29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1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250547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321802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393057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464312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535567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606822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678077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91507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265032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336287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407542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478797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550052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621307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692562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177022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250547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321802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393057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464312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535567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606822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678077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311700" y="546666"/>
            <a:ext cx="8520600" cy="81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shift register</a:t>
            </a:r>
          </a:p>
        </p:txBody>
      </p:sp>
      <p:pic>
        <p:nvPicPr>
          <p:cNvPr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8447"/>
            <a:ext cx="9144000" cy="42327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Shape 313"/>
          <p:cNvCxnSpPr/>
          <p:nvPr/>
        </p:nvCxnSpPr>
        <p:spPr>
          <a:xfrm>
            <a:off x="2306425" y="2082375"/>
            <a:ext cx="4500" cy="187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14" name="Shape 314"/>
          <p:cNvSpPr txBox="1"/>
          <p:nvPr/>
        </p:nvSpPr>
        <p:spPr>
          <a:xfrm>
            <a:off x="1169375" y="4606200"/>
            <a:ext cx="303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0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770225" y="4731050"/>
            <a:ext cx="303300" cy="29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1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250547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321802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393057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464312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535567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606822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678077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91507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265032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336287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407542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478797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550052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621307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692562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177022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250547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321802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393057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464312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535567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606822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678077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837500" y="965600"/>
            <a:ext cx="4045200" cy="1825800"/>
          </a:xfrm>
          <a:prstGeom prst="rect">
            <a:avLst/>
          </a:prstGeom>
          <a:solidFill>
            <a:srgbClr val="5F604F"/>
          </a:solidFill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>
                <a:solidFill>
                  <a:schemeClr val="lt1"/>
                </a:solidFill>
              </a:rPr>
              <a:t>LED matrices</a:t>
            </a:r>
          </a:p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4837500" y="4776800"/>
            <a:ext cx="4045200" cy="111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nl"/>
              <a:t>bit-wise display control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05100"/>
            <a:ext cx="2743199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1350" y="4114800"/>
            <a:ext cx="2743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311700" y="546666"/>
            <a:ext cx="8520600" cy="81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shift register</a:t>
            </a:r>
          </a:p>
        </p:txBody>
      </p:sp>
      <p:pic>
        <p:nvPicPr>
          <p:cNvPr id="344" name="Shape 3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8447"/>
            <a:ext cx="9144000" cy="42327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5" name="Shape 345"/>
          <p:cNvCxnSpPr/>
          <p:nvPr/>
        </p:nvCxnSpPr>
        <p:spPr>
          <a:xfrm>
            <a:off x="2409375" y="2069000"/>
            <a:ext cx="4500" cy="187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6" name="Shape 346"/>
          <p:cNvSpPr txBox="1"/>
          <p:nvPr/>
        </p:nvSpPr>
        <p:spPr>
          <a:xfrm>
            <a:off x="1169375" y="4606200"/>
            <a:ext cx="303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0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1770225" y="4731050"/>
            <a:ext cx="303300" cy="29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>
                <a:solidFill>
                  <a:srgbClr val="ABB202"/>
                </a:solidFill>
              </a:rPr>
              <a:t>0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250547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>
                <a:solidFill>
                  <a:srgbClr val="ABB202"/>
                </a:solidFill>
              </a:rPr>
              <a:t>1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321802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93057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464312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535567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606822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678077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91507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265032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336287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407542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478797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550052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621307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692562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177022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250547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321802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393057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464312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535567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606822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678077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311700" y="546666"/>
            <a:ext cx="8520600" cy="81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shift register</a:t>
            </a:r>
          </a:p>
        </p:txBody>
      </p:sp>
      <p:pic>
        <p:nvPicPr>
          <p:cNvPr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8447"/>
            <a:ext cx="9144000" cy="42327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7" name="Shape 377"/>
          <p:cNvCxnSpPr/>
          <p:nvPr/>
        </p:nvCxnSpPr>
        <p:spPr>
          <a:xfrm>
            <a:off x="3018975" y="2069000"/>
            <a:ext cx="4500" cy="187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8" name="Shape 378"/>
          <p:cNvSpPr txBox="1"/>
          <p:nvPr/>
        </p:nvSpPr>
        <p:spPr>
          <a:xfrm>
            <a:off x="1169375" y="4606200"/>
            <a:ext cx="303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>
                <a:solidFill>
                  <a:srgbClr val="ABB202"/>
                </a:solidFill>
              </a:rPr>
              <a:t>1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1770225" y="4731050"/>
            <a:ext cx="303300" cy="29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0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250547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1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321802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393057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464312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535567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606822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678077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91507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265032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336287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407542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478797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550052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621307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692562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77022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250547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321802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393057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464312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535567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606822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678077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type="title"/>
          </p:nvPr>
        </p:nvSpPr>
        <p:spPr>
          <a:xfrm>
            <a:off x="311700" y="546666"/>
            <a:ext cx="8520600" cy="81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shift register</a:t>
            </a:r>
          </a:p>
        </p:txBody>
      </p:sp>
      <p:pic>
        <p:nvPicPr>
          <p:cNvPr id="408" name="Shape 4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8447"/>
            <a:ext cx="9144000" cy="42327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9" name="Shape 409"/>
          <p:cNvCxnSpPr/>
          <p:nvPr/>
        </p:nvCxnSpPr>
        <p:spPr>
          <a:xfrm>
            <a:off x="3121925" y="2064525"/>
            <a:ext cx="4500" cy="187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0" name="Shape 410"/>
          <p:cNvSpPr txBox="1"/>
          <p:nvPr/>
        </p:nvSpPr>
        <p:spPr>
          <a:xfrm>
            <a:off x="1169375" y="4606200"/>
            <a:ext cx="303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1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1770225" y="4731050"/>
            <a:ext cx="303300" cy="29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1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250547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>
                <a:solidFill>
                  <a:srgbClr val="ABB202"/>
                </a:solidFill>
              </a:rPr>
              <a:t>0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321802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>
                <a:solidFill>
                  <a:srgbClr val="ABB202"/>
                </a:solidFill>
              </a:rPr>
              <a:t>1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393057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464312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535567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606822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678077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191507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265032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336287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407542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478797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550052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621307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692562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177022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250547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321802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393057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464312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535567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606822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678077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311700" y="546666"/>
            <a:ext cx="8520600" cy="81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shift register</a:t>
            </a:r>
          </a:p>
        </p:txBody>
      </p:sp>
      <p:pic>
        <p:nvPicPr>
          <p:cNvPr id="440" name="Shape 4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8447"/>
            <a:ext cx="9144000" cy="42327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1" name="Shape 441"/>
          <p:cNvCxnSpPr/>
          <p:nvPr/>
        </p:nvCxnSpPr>
        <p:spPr>
          <a:xfrm>
            <a:off x="7236725" y="2064525"/>
            <a:ext cx="4500" cy="187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42" name="Shape 442"/>
          <p:cNvSpPr txBox="1"/>
          <p:nvPr/>
        </p:nvSpPr>
        <p:spPr>
          <a:xfrm>
            <a:off x="1169375" y="4606200"/>
            <a:ext cx="303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>
                <a:solidFill>
                  <a:srgbClr val="ABB202"/>
                </a:solidFill>
              </a:rPr>
              <a:t>0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1770225" y="4731050"/>
            <a:ext cx="303300" cy="29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>
                <a:solidFill>
                  <a:srgbClr val="ABB202"/>
                </a:solidFill>
              </a:rPr>
              <a:t>1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250547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>
                <a:solidFill>
                  <a:srgbClr val="ABB202"/>
                </a:solidFill>
              </a:rPr>
              <a:t>0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321802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>
                <a:solidFill>
                  <a:srgbClr val="ABB202"/>
                </a:solidFill>
              </a:rPr>
              <a:t>1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393057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>
                <a:solidFill>
                  <a:srgbClr val="ABB202"/>
                </a:solidFill>
              </a:rPr>
              <a:t>0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464312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>
                <a:solidFill>
                  <a:srgbClr val="ABB202"/>
                </a:solidFill>
              </a:rPr>
              <a:t>0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x="535567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>
                <a:solidFill>
                  <a:srgbClr val="ABB202"/>
                </a:solidFill>
              </a:rPr>
              <a:t>1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606822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>
                <a:solidFill>
                  <a:srgbClr val="ABB202"/>
                </a:solidFill>
              </a:rPr>
              <a:t>0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678077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>
                <a:solidFill>
                  <a:srgbClr val="ABB202"/>
                </a:solidFill>
              </a:rPr>
              <a:t>1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191507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265032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336287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407542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478797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x="550052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621307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6925625" y="507637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177022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250547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321802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393057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464312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535567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606822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678077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type="title"/>
          </p:nvPr>
        </p:nvSpPr>
        <p:spPr>
          <a:xfrm>
            <a:off x="311700" y="546666"/>
            <a:ext cx="8520600" cy="81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shift register</a:t>
            </a:r>
          </a:p>
        </p:txBody>
      </p:sp>
      <p:pic>
        <p:nvPicPr>
          <p:cNvPr id="472" name="Shape 4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8447"/>
            <a:ext cx="9144000" cy="42327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3" name="Shape 473"/>
          <p:cNvCxnSpPr/>
          <p:nvPr/>
        </p:nvCxnSpPr>
        <p:spPr>
          <a:xfrm>
            <a:off x="7389125" y="2064525"/>
            <a:ext cx="4500" cy="187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74" name="Shape 474"/>
          <p:cNvSpPr txBox="1"/>
          <p:nvPr/>
        </p:nvSpPr>
        <p:spPr>
          <a:xfrm>
            <a:off x="1169375" y="4606200"/>
            <a:ext cx="303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0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1770225" y="4731050"/>
            <a:ext cx="303300" cy="29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1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250547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0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321802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1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393057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0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x="464312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0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535567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1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606822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0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678077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1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177022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250547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321802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393057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464312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535567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606822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678077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491" name="Shape 491"/>
          <p:cNvSpPr txBox="1"/>
          <p:nvPr/>
        </p:nvSpPr>
        <p:spPr>
          <a:xfrm>
            <a:off x="1915075" y="509422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>
                <a:solidFill>
                  <a:srgbClr val="ABB202"/>
                </a:solidFill>
              </a:rPr>
              <a:t>1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2650325" y="509422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>
                <a:solidFill>
                  <a:srgbClr val="ABB202"/>
                </a:solidFill>
              </a:rPr>
              <a:t>0</a:t>
            </a:r>
          </a:p>
        </p:txBody>
      </p:sp>
      <p:sp>
        <p:nvSpPr>
          <p:cNvPr id="493" name="Shape 493"/>
          <p:cNvSpPr txBox="1"/>
          <p:nvPr/>
        </p:nvSpPr>
        <p:spPr>
          <a:xfrm>
            <a:off x="3362875" y="509422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>
                <a:solidFill>
                  <a:srgbClr val="ABB202"/>
                </a:solidFill>
              </a:rPr>
              <a:t>1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4075425" y="509422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>
                <a:solidFill>
                  <a:srgbClr val="ABB202"/>
                </a:solidFill>
              </a:rPr>
              <a:t>0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4787975" y="509422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>
                <a:solidFill>
                  <a:srgbClr val="ABB202"/>
                </a:solidFill>
              </a:rPr>
              <a:t>0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5500525" y="509422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>
                <a:solidFill>
                  <a:srgbClr val="ABB202"/>
                </a:solidFill>
              </a:rPr>
              <a:t>1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6213075" y="509422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>
                <a:solidFill>
                  <a:srgbClr val="ABB202"/>
                </a:solidFill>
              </a:rPr>
              <a:t>0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6925625" y="509422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>
                <a:solidFill>
                  <a:srgbClr val="ABB202"/>
                </a:solidFill>
              </a:rPr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>
            <p:ph type="title"/>
          </p:nvPr>
        </p:nvSpPr>
        <p:spPr>
          <a:xfrm>
            <a:off x="311700" y="546666"/>
            <a:ext cx="8520600" cy="81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shift register</a:t>
            </a:r>
          </a:p>
        </p:txBody>
      </p:sp>
      <p:pic>
        <p:nvPicPr>
          <p:cNvPr id="504" name="Shape 5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8447"/>
            <a:ext cx="9144000" cy="42327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5" name="Shape 505"/>
          <p:cNvCxnSpPr/>
          <p:nvPr/>
        </p:nvCxnSpPr>
        <p:spPr>
          <a:xfrm>
            <a:off x="7617725" y="2064525"/>
            <a:ext cx="4500" cy="187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06" name="Shape 506"/>
          <p:cNvSpPr txBox="1"/>
          <p:nvPr/>
        </p:nvSpPr>
        <p:spPr>
          <a:xfrm>
            <a:off x="1169375" y="4606200"/>
            <a:ext cx="303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0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1770225" y="4731050"/>
            <a:ext cx="303300" cy="29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1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250547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0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321802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1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393057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0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4312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0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535567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1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606822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0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678077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1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177022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250547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321802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518" name="Shape 518"/>
          <p:cNvSpPr txBox="1"/>
          <p:nvPr/>
        </p:nvSpPr>
        <p:spPr>
          <a:xfrm>
            <a:off x="393057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464312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535567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606822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522" name="Shape 522"/>
          <p:cNvSpPr txBox="1"/>
          <p:nvPr/>
        </p:nvSpPr>
        <p:spPr>
          <a:xfrm>
            <a:off x="6780775" y="61026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?</a:t>
            </a:r>
          </a:p>
        </p:txBody>
      </p:sp>
      <p:sp>
        <p:nvSpPr>
          <p:cNvPr id="523" name="Shape 523"/>
          <p:cNvSpPr txBox="1"/>
          <p:nvPr/>
        </p:nvSpPr>
        <p:spPr>
          <a:xfrm>
            <a:off x="1915075" y="509422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1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2650325" y="509422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0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3362875" y="509422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1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4075425" y="509422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0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4787975" y="509422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0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5500525" y="509422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1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6213075" y="509422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0</a:t>
            </a:r>
          </a:p>
        </p:txBody>
      </p:sp>
      <p:sp>
        <p:nvSpPr>
          <p:cNvPr id="530" name="Shape 530"/>
          <p:cNvSpPr txBox="1"/>
          <p:nvPr/>
        </p:nvSpPr>
        <p:spPr>
          <a:xfrm>
            <a:off x="6925625" y="509422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type="title"/>
          </p:nvPr>
        </p:nvSpPr>
        <p:spPr>
          <a:xfrm>
            <a:off x="311700" y="546666"/>
            <a:ext cx="8520600" cy="81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shift register</a:t>
            </a:r>
          </a:p>
        </p:txBody>
      </p:sp>
      <p:pic>
        <p:nvPicPr>
          <p:cNvPr id="536" name="Shape 5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8447"/>
            <a:ext cx="9144000" cy="42327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7" name="Shape 537"/>
          <p:cNvCxnSpPr/>
          <p:nvPr/>
        </p:nvCxnSpPr>
        <p:spPr>
          <a:xfrm>
            <a:off x="7998725" y="2064525"/>
            <a:ext cx="4500" cy="187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38" name="Shape 538"/>
          <p:cNvSpPr txBox="1"/>
          <p:nvPr/>
        </p:nvSpPr>
        <p:spPr>
          <a:xfrm>
            <a:off x="1169375" y="4606200"/>
            <a:ext cx="303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0</a:t>
            </a:r>
          </a:p>
        </p:txBody>
      </p:sp>
      <p:sp>
        <p:nvSpPr>
          <p:cNvPr id="539" name="Shape 539"/>
          <p:cNvSpPr txBox="1"/>
          <p:nvPr/>
        </p:nvSpPr>
        <p:spPr>
          <a:xfrm>
            <a:off x="1770225" y="4731050"/>
            <a:ext cx="303300" cy="29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1</a:t>
            </a:r>
          </a:p>
        </p:txBody>
      </p:sp>
      <p:sp>
        <p:nvSpPr>
          <p:cNvPr id="540" name="Shape 540"/>
          <p:cNvSpPr txBox="1"/>
          <p:nvPr/>
        </p:nvSpPr>
        <p:spPr>
          <a:xfrm>
            <a:off x="250547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0</a:t>
            </a:r>
          </a:p>
        </p:txBody>
      </p:sp>
      <p:sp>
        <p:nvSpPr>
          <p:cNvPr id="541" name="Shape 541"/>
          <p:cNvSpPr txBox="1"/>
          <p:nvPr/>
        </p:nvSpPr>
        <p:spPr>
          <a:xfrm>
            <a:off x="321802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1</a:t>
            </a:r>
          </a:p>
        </p:txBody>
      </p:sp>
      <p:sp>
        <p:nvSpPr>
          <p:cNvPr id="542" name="Shape 542"/>
          <p:cNvSpPr txBox="1"/>
          <p:nvPr/>
        </p:nvSpPr>
        <p:spPr>
          <a:xfrm>
            <a:off x="393057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0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464312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0</a:t>
            </a:r>
          </a:p>
        </p:txBody>
      </p:sp>
      <p:sp>
        <p:nvSpPr>
          <p:cNvPr id="544" name="Shape 544"/>
          <p:cNvSpPr txBox="1"/>
          <p:nvPr/>
        </p:nvSpPr>
        <p:spPr>
          <a:xfrm>
            <a:off x="535567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1</a:t>
            </a:r>
          </a:p>
        </p:txBody>
      </p:sp>
      <p:sp>
        <p:nvSpPr>
          <p:cNvPr id="545" name="Shape 545"/>
          <p:cNvSpPr txBox="1"/>
          <p:nvPr/>
        </p:nvSpPr>
        <p:spPr>
          <a:xfrm>
            <a:off x="606822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0</a:t>
            </a:r>
          </a:p>
        </p:txBody>
      </p:sp>
      <p:sp>
        <p:nvSpPr>
          <p:cNvPr id="546" name="Shape 546"/>
          <p:cNvSpPr txBox="1"/>
          <p:nvPr/>
        </p:nvSpPr>
        <p:spPr>
          <a:xfrm>
            <a:off x="6780775" y="47310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1</a:t>
            </a:r>
          </a:p>
        </p:txBody>
      </p:sp>
      <p:sp>
        <p:nvSpPr>
          <p:cNvPr id="547" name="Shape 547"/>
          <p:cNvSpPr txBox="1"/>
          <p:nvPr/>
        </p:nvSpPr>
        <p:spPr>
          <a:xfrm>
            <a:off x="1915075" y="509422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1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2650325" y="509422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0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3362875" y="509422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1</a:t>
            </a:r>
          </a:p>
        </p:txBody>
      </p:sp>
      <p:sp>
        <p:nvSpPr>
          <p:cNvPr id="550" name="Shape 550"/>
          <p:cNvSpPr txBox="1"/>
          <p:nvPr/>
        </p:nvSpPr>
        <p:spPr>
          <a:xfrm>
            <a:off x="4075425" y="509422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0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4787975" y="509422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0</a:t>
            </a:r>
          </a:p>
        </p:txBody>
      </p:sp>
      <p:sp>
        <p:nvSpPr>
          <p:cNvPr id="552" name="Shape 552"/>
          <p:cNvSpPr txBox="1"/>
          <p:nvPr/>
        </p:nvSpPr>
        <p:spPr>
          <a:xfrm>
            <a:off x="5500525" y="509422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1</a:t>
            </a:r>
          </a:p>
        </p:txBody>
      </p:sp>
      <p:sp>
        <p:nvSpPr>
          <p:cNvPr id="553" name="Shape 553"/>
          <p:cNvSpPr txBox="1"/>
          <p:nvPr/>
        </p:nvSpPr>
        <p:spPr>
          <a:xfrm>
            <a:off x="6213075" y="509422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0</a:t>
            </a:r>
          </a:p>
        </p:txBody>
      </p:sp>
      <p:sp>
        <p:nvSpPr>
          <p:cNvPr id="554" name="Shape 554"/>
          <p:cNvSpPr txBox="1"/>
          <p:nvPr/>
        </p:nvSpPr>
        <p:spPr>
          <a:xfrm>
            <a:off x="6925625" y="5094225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/>
              <a:t>1</a:t>
            </a:r>
          </a:p>
        </p:txBody>
      </p:sp>
      <p:sp>
        <p:nvSpPr>
          <p:cNvPr id="555" name="Shape 555"/>
          <p:cNvSpPr txBox="1"/>
          <p:nvPr/>
        </p:nvSpPr>
        <p:spPr>
          <a:xfrm>
            <a:off x="1770225" y="6178850"/>
            <a:ext cx="303300" cy="29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>
                <a:solidFill>
                  <a:srgbClr val="ABB202"/>
                </a:solidFill>
              </a:rPr>
              <a:t>1</a:t>
            </a:r>
          </a:p>
        </p:txBody>
      </p:sp>
      <p:sp>
        <p:nvSpPr>
          <p:cNvPr id="556" name="Shape 556"/>
          <p:cNvSpPr txBox="1"/>
          <p:nvPr/>
        </p:nvSpPr>
        <p:spPr>
          <a:xfrm>
            <a:off x="2505475" y="61788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>
                <a:solidFill>
                  <a:srgbClr val="ABB202"/>
                </a:solidFill>
              </a:rPr>
              <a:t>0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3218025" y="61788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>
                <a:solidFill>
                  <a:srgbClr val="ABB202"/>
                </a:solidFill>
              </a:rPr>
              <a:t>1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3930575" y="61788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>
                <a:solidFill>
                  <a:srgbClr val="ABB202"/>
                </a:solidFill>
              </a:rPr>
              <a:t>0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4643125" y="61788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>
                <a:solidFill>
                  <a:srgbClr val="ABB202"/>
                </a:solidFill>
              </a:rPr>
              <a:t>0</a:t>
            </a:r>
          </a:p>
        </p:txBody>
      </p:sp>
      <p:sp>
        <p:nvSpPr>
          <p:cNvPr id="560" name="Shape 560"/>
          <p:cNvSpPr txBox="1"/>
          <p:nvPr/>
        </p:nvSpPr>
        <p:spPr>
          <a:xfrm>
            <a:off x="5355675" y="61788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>
                <a:solidFill>
                  <a:srgbClr val="ABB202"/>
                </a:solidFill>
              </a:rPr>
              <a:t>1</a:t>
            </a:r>
          </a:p>
        </p:txBody>
      </p:sp>
      <p:sp>
        <p:nvSpPr>
          <p:cNvPr id="561" name="Shape 561"/>
          <p:cNvSpPr txBox="1"/>
          <p:nvPr/>
        </p:nvSpPr>
        <p:spPr>
          <a:xfrm>
            <a:off x="6068225" y="61788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>
                <a:solidFill>
                  <a:srgbClr val="ABB202"/>
                </a:solidFill>
              </a:rPr>
              <a:t>0</a:t>
            </a:r>
          </a:p>
        </p:txBody>
      </p:sp>
      <p:sp>
        <p:nvSpPr>
          <p:cNvPr id="562" name="Shape 562"/>
          <p:cNvSpPr txBox="1"/>
          <p:nvPr/>
        </p:nvSpPr>
        <p:spPr>
          <a:xfrm>
            <a:off x="6780775" y="6178850"/>
            <a:ext cx="303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>
                <a:solidFill>
                  <a:srgbClr val="ABB202"/>
                </a:solidFill>
              </a:rPr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Shape 5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5648"/>
            <a:ext cx="9144000" cy="63067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8" name="Shape 568"/>
          <p:cNvCxnSpPr/>
          <p:nvPr/>
        </p:nvCxnSpPr>
        <p:spPr>
          <a:xfrm flipH="1" rot="10800000">
            <a:off x="468200" y="2934000"/>
            <a:ext cx="267600" cy="4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69" name="Shape 569"/>
          <p:cNvCxnSpPr/>
          <p:nvPr/>
        </p:nvCxnSpPr>
        <p:spPr>
          <a:xfrm flipH="1">
            <a:off x="726750" y="2934050"/>
            <a:ext cx="9000" cy="8919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0" name="Shape 570"/>
          <p:cNvCxnSpPr/>
          <p:nvPr/>
        </p:nvCxnSpPr>
        <p:spPr>
          <a:xfrm>
            <a:off x="740200" y="3830325"/>
            <a:ext cx="5217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1" name="Shape 571"/>
          <p:cNvCxnSpPr/>
          <p:nvPr/>
        </p:nvCxnSpPr>
        <p:spPr>
          <a:xfrm>
            <a:off x="1257450" y="3830325"/>
            <a:ext cx="0" cy="539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2" name="Shape 572"/>
          <p:cNvCxnSpPr/>
          <p:nvPr/>
        </p:nvCxnSpPr>
        <p:spPr>
          <a:xfrm rot="10800000">
            <a:off x="1261900" y="4356450"/>
            <a:ext cx="459300" cy="4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3" name="Shape 573"/>
          <p:cNvCxnSpPr/>
          <p:nvPr/>
        </p:nvCxnSpPr>
        <p:spPr>
          <a:xfrm rot="10800000">
            <a:off x="1716725" y="2278675"/>
            <a:ext cx="0" cy="20778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4" name="Shape 574"/>
          <p:cNvCxnSpPr/>
          <p:nvPr/>
        </p:nvCxnSpPr>
        <p:spPr>
          <a:xfrm>
            <a:off x="1716725" y="2287475"/>
            <a:ext cx="535200" cy="4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5" name="Shape 575"/>
          <p:cNvCxnSpPr/>
          <p:nvPr/>
        </p:nvCxnSpPr>
        <p:spPr>
          <a:xfrm>
            <a:off x="2256275" y="1904000"/>
            <a:ext cx="9000" cy="392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6" name="Shape 576"/>
          <p:cNvCxnSpPr/>
          <p:nvPr/>
        </p:nvCxnSpPr>
        <p:spPr>
          <a:xfrm>
            <a:off x="2256275" y="1890625"/>
            <a:ext cx="245400" cy="90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7" name="Shape 577"/>
          <p:cNvCxnSpPr/>
          <p:nvPr/>
        </p:nvCxnSpPr>
        <p:spPr>
          <a:xfrm>
            <a:off x="2501525" y="1908475"/>
            <a:ext cx="0" cy="976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8" name="Shape 578"/>
          <p:cNvCxnSpPr/>
          <p:nvPr/>
        </p:nvCxnSpPr>
        <p:spPr>
          <a:xfrm flipH="1">
            <a:off x="2488125" y="2871625"/>
            <a:ext cx="1047900" cy="4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9" name="Shape 579"/>
          <p:cNvCxnSpPr/>
          <p:nvPr/>
        </p:nvCxnSpPr>
        <p:spPr>
          <a:xfrm flipH="1" rot="10800000">
            <a:off x="3528575" y="2228850"/>
            <a:ext cx="5700" cy="6450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0" name="Shape 580"/>
          <p:cNvCxnSpPr/>
          <p:nvPr/>
        </p:nvCxnSpPr>
        <p:spPr>
          <a:xfrm>
            <a:off x="3537500" y="2233225"/>
            <a:ext cx="534000" cy="4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1" name="Shape 581"/>
          <p:cNvCxnSpPr/>
          <p:nvPr/>
        </p:nvCxnSpPr>
        <p:spPr>
          <a:xfrm>
            <a:off x="4068125" y="1890250"/>
            <a:ext cx="0" cy="3501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2" name="Shape 582"/>
          <p:cNvCxnSpPr/>
          <p:nvPr/>
        </p:nvCxnSpPr>
        <p:spPr>
          <a:xfrm rot="10800000">
            <a:off x="4067975" y="1886825"/>
            <a:ext cx="2688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3" name="Shape 583"/>
          <p:cNvCxnSpPr/>
          <p:nvPr/>
        </p:nvCxnSpPr>
        <p:spPr>
          <a:xfrm>
            <a:off x="4335675" y="1888400"/>
            <a:ext cx="1200" cy="9867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4" name="Shape 584"/>
          <p:cNvCxnSpPr/>
          <p:nvPr/>
        </p:nvCxnSpPr>
        <p:spPr>
          <a:xfrm rot="10800000">
            <a:off x="4336775" y="2873850"/>
            <a:ext cx="5964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5" name="Shape 585"/>
          <p:cNvCxnSpPr/>
          <p:nvPr/>
        </p:nvCxnSpPr>
        <p:spPr>
          <a:xfrm rot="10800000">
            <a:off x="4931975" y="2227425"/>
            <a:ext cx="1200" cy="6453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6" name="Shape 586"/>
          <p:cNvCxnSpPr/>
          <p:nvPr/>
        </p:nvCxnSpPr>
        <p:spPr>
          <a:xfrm>
            <a:off x="4933175" y="2232875"/>
            <a:ext cx="540600" cy="123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7" name="Shape 587"/>
          <p:cNvCxnSpPr/>
          <p:nvPr/>
        </p:nvCxnSpPr>
        <p:spPr>
          <a:xfrm>
            <a:off x="5472725" y="1889525"/>
            <a:ext cx="0" cy="355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8" name="Shape 588"/>
          <p:cNvCxnSpPr/>
          <p:nvPr/>
        </p:nvCxnSpPr>
        <p:spPr>
          <a:xfrm flipH="1">
            <a:off x="5473950" y="1887300"/>
            <a:ext cx="234000" cy="4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9" name="Shape 589"/>
          <p:cNvCxnSpPr/>
          <p:nvPr/>
        </p:nvCxnSpPr>
        <p:spPr>
          <a:xfrm>
            <a:off x="5709425" y="1893975"/>
            <a:ext cx="0" cy="9798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0" name="Shape 590"/>
          <p:cNvCxnSpPr/>
          <p:nvPr/>
        </p:nvCxnSpPr>
        <p:spPr>
          <a:xfrm rot="10800000">
            <a:off x="5713850" y="2874975"/>
            <a:ext cx="7380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1" name="Shape 591"/>
          <p:cNvCxnSpPr/>
          <p:nvPr/>
        </p:nvCxnSpPr>
        <p:spPr>
          <a:xfrm rot="10800000">
            <a:off x="6454075" y="2244025"/>
            <a:ext cx="0" cy="635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2" name="Shape 592"/>
          <p:cNvCxnSpPr/>
          <p:nvPr/>
        </p:nvCxnSpPr>
        <p:spPr>
          <a:xfrm>
            <a:off x="6451850" y="2254050"/>
            <a:ext cx="538500" cy="123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3" name="Shape 593"/>
          <p:cNvCxnSpPr/>
          <p:nvPr/>
        </p:nvCxnSpPr>
        <p:spPr>
          <a:xfrm flipH="1">
            <a:off x="6984675" y="1887300"/>
            <a:ext cx="4500" cy="3813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4" name="Shape 594"/>
          <p:cNvCxnSpPr/>
          <p:nvPr/>
        </p:nvCxnSpPr>
        <p:spPr>
          <a:xfrm rot="10800000">
            <a:off x="6993750" y="1889475"/>
            <a:ext cx="265200" cy="4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5" name="Shape 595"/>
          <p:cNvCxnSpPr/>
          <p:nvPr/>
        </p:nvCxnSpPr>
        <p:spPr>
          <a:xfrm>
            <a:off x="7258950" y="1896200"/>
            <a:ext cx="2100" cy="9789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6" name="Shape 596"/>
          <p:cNvCxnSpPr/>
          <p:nvPr/>
        </p:nvCxnSpPr>
        <p:spPr>
          <a:xfrm flipH="1" rot="10800000">
            <a:off x="7263400" y="2875400"/>
            <a:ext cx="832800" cy="18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7" name="Shape 597"/>
          <p:cNvCxnSpPr/>
          <p:nvPr/>
        </p:nvCxnSpPr>
        <p:spPr>
          <a:xfrm flipH="1" rot="10800000">
            <a:off x="8091675" y="2227550"/>
            <a:ext cx="3300" cy="6489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8" name="Shape 598"/>
          <p:cNvCxnSpPr/>
          <p:nvPr/>
        </p:nvCxnSpPr>
        <p:spPr>
          <a:xfrm>
            <a:off x="8097250" y="2236575"/>
            <a:ext cx="534000" cy="90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9" name="Shape 599"/>
          <p:cNvCxnSpPr/>
          <p:nvPr/>
        </p:nvCxnSpPr>
        <p:spPr>
          <a:xfrm flipH="1">
            <a:off x="8631125" y="1916650"/>
            <a:ext cx="1200" cy="3300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/>
          <p:nvPr>
            <p:ph type="title"/>
          </p:nvPr>
        </p:nvSpPr>
        <p:spPr>
          <a:xfrm>
            <a:off x="4837500" y="965600"/>
            <a:ext cx="4045200" cy="1870200"/>
          </a:xfrm>
          <a:prstGeom prst="rect">
            <a:avLst/>
          </a:prstGeom>
          <a:solidFill>
            <a:srgbClr val="5F604F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solidFill>
                  <a:srgbClr val="FFFFFF"/>
                </a:solidFill>
              </a:rPr>
              <a:t>final remarks</a:t>
            </a:r>
          </a:p>
        </p:txBody>
      </p:sp>
      <p:sp>
        <p:nvSpPr>
          <p:cNvPr id="605" name="Shape 605"/>
          <p:cNvSpPr txBox="1"/>
          <p:nvPr>
            <p:ph idx="1" type="subTitle"/>
          </p:nvPr>
        </p:nvSpPr>
        <p:spPr>
          <a:xfrm>
            <a:off x="4837500" y="4776800"/>
            <a:ext cx="4045200" cy="111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rPr lang="nl"/>
              <a:t>on efficiency </a:t>
            </a:r>
          </a:p>
          <a:p>
            <a:pPr lvl="0" rtl="0">
              <a:spcBef>
                <a:spcPts val="0"/>
              </a:spcBef>
              <a:buNone/>
            </a:pPr>
            <a:r>
              <a:rPr lang="nl"/>
              <a:t>and pleasant use</a:t>
            </a:r>
          </a:p>
        </p:txBody>
      </p:sp>
      <p:sp>
        <p:nvSpPr>
          <p:cNvPr id="606" name="Shape 606"/>
          <p:cNvSpPr/>
          <p:nvPr/>
        </p:nvSpPr>
        <p:spPr>
          <a:xfrm>
            <a:off x="517250" y="4776800"/>
            <a:ext cx="3353100" cy="51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/>
          <p:nvPr>
            <p:ph type="title"/>
          </p:nvPr>
        </p:nvSpPr>
        <p:spPr>
          <a:xfrm>
            <a:off x="311700" y="546666"/>
            <a:ext cx="8520600" cy="81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software architecture for the display (I)</a:t>
            </a:r>
          </a:p>
        </p:txBody>
      </p:sp>
      <p:sp>
        <p:nvSpPr>
          <p:cNvPr id="612" name="Shape 612"/>
          <p:cNvSpPr txBox="1"/>
          <p:nvPr/>
        </p:nvSpPr>
        <p:spPr>
          <a:xfrm>
            <a:off x="820475" y="2086825"/>
            <a:ext cx="1908300" cy="1203900"/>
          </a:xfrm>
          <a:prstGeom prst="rect">
            <a:avLst/>
          </a:prstGeom>
          <a:solidFill>
            <a:srgbClr val="5F604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 sz="6000">
                <a:solidFill>
                  <a:srgbClr val="F9F9F9"/>
                </a:solidFill>
              </a:rPr>
              <a:t>main</a:t>
            </a:r>
          </a:p>
        </p:txBody>
      </p:sp>
      <p:sp>
        <p:nvSpPr>
          <p:cNvPr id="613" name="Shape 613"/>
          <p:cNvSpPr txBox="1"/>
          <p:nvPr/>
        </p:nvSpPr>
        <p:spPr>
          <a:xfrm>
            <a:off x="820475" y="4068025"/>
            <a:ext cx="3112500" cy="1203900"/>
          </a:xfrm>
          <a:prstGeom prst="rect">
            <a:avLst/>
          </a:prstGeom>
          <a:solidFill>
            <a:srgbClr val="5F604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 sz="6000">
                <a:solidFill>
                  <a:srgbClr val="F9F9F9"/>
                </a:solidFill>
              </a:rPr>
              <a:t>interrupt</a:t>
            </a:r>
          </a:p>
        </p:txBody>
      </p:sp>
      <p:sp>
        <p:nvSpPr>
          <p:cNvPr id="614" name="Shape 614"/>
          <p:cNvSpPr txBox="1"/>
          <p:nvPr/>
        </p:nvSpPr>
        <p:spPr>
          <a:xfrm>
            <a:off x="820475" y="4068025"/>
            <a:ext cx="3112500" cy="1203900"/>
          </a:xfrm>
          <a:prstGeom prst="rect">
            <a:avLst/>
          </a:prstGeom>
          <a:solidFill>
            <a:srgbClr val="ABB202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 sz="6000">
                <a:solidFill>
                  <a:srgbClr val="F9F9F9"/>
                </a:solidFill>
              </a:rPr>
              <a:t>interrupt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5648"/>
            <a:ext cx="9144000" cy="6306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/>
          <p:nvPr>
            <p:ph type="title"/>
          </p:nvPr>
        </p:nvSpPr>
        <p:spPr>
          <a:xfrm>
            <a:off x="311700" y="546666"/>
            <a:ext cx="8520600" cy="81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software architecture for the display (II)</a:t>
            </a:r>
          </a:p>
        </p:txBody>
      </p:sp>
      <p:sp>
        <p:nvSpPr>
          <p:cNvPr id="620" name="Shape 620"/>
          <p:cNvSpPr txBox="1"/>
          <p:nvPr/>
        </p:nvSpPr>
        <p:spPr>
          <a:xfrm>
            <a:off x="820475" y="2086825"/>
            <a:ext cx="7330800" cy="1203900"/>
          </a:xfrm>
          <a:prstGeom prst="rect">
            <a:avLst/>
          </a:prstGeom>
          <a:solidFill>
            <a:srgbClr val="5F604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 sz="6000">
                <a:solidFill>
                  <a:srgbClr val="F9F9F9"/>
                </a:solidFill>
              </a:rPr>
              <a:t>1 row / interrupt call</a:t>
            </a:r>
          </a:p>
        </p:txBody>
      </p:sp>
      <p:sp>
        <p:nvSpPr>
          <p:cNvPr id="621" name="Shape 621"/>
          <p:cNvSpPr txBox="1"/>
          <p:nvPr/>
        </p:nvSpPr>
        <p:spPr>
          <a:xfrm>
            <a:off x="820475" y="4068025"/>
            <a:ext cx="7330800" cy="1203900"/>
          </a:xfrm>
          <a:prstGeom prst="rect">
            <a:avLst/>
          </a:prstGeom>
          <a:solidFill>
            <a:srgbClr val="5F604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 sz="6000">
                <a:solidFill>
                  <a:srgbClr val="F9F9F9"/>
                </a:solidFill>
              </a:rPr>
              <a:t>7 rows / interrupt call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/>
          <p:nvPr>
            <p:ph type="title"/>
          </p:nvPr>
        </p:nvSpPr>
        <p:spPr>
          <a:xfrm>
            <a:off x="311700" y="546666"/>
            <a:ext cx="8520600" cy="81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visual aspect</a:t>
            </a:r>
          </a:p>
        </p:txBody>
      </p:sp>
      <p:sp>
        <p:nvSpPr>
          <p:cNvPr id="627" name="Shape 627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nl" sz="2400"/>
              <a:t>blinking LEDs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nl" sz="2400"/>
              <a:t>    -    increase the frequency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nl" sz="2400"/>
              <a:t>regulate the brightness of the LEDs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nl" sz="2400"/>
              <a:t>         modify the duty cycle</a:t>
            </a:r>
          </a:p>
        </p:txBody>
      </p:sp>
      <p:pic>
        <p:nvPicPr>
          <p:cNvPr id="628" name="Shape 6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800" y="4673050"/>
            <a:ext cx="2743199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Shape 629"/>
          <p:cNvSpPr/>
          <p:nvPr/>
        </p:nvSpPr>
        <p:spPr>
          <a:xfrm>
            <a:off x="846800" y="4035625"/>
            <a:ext cx="365700" cy="3300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ABB202"/>
          </a:solidFill>
          <a:ln cap="flat" cmpd="sng" w="9525">
            <a:solidFill>
              <a:srgbClr val="5F60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846800" y="2359225"/>
            <a:ext cx="365700" cy="3300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ABB202"/>
          </a:solidFill>
          <a:ln cap="flat" cmpd="sng" w="9525">
            <a:solidFill>
              <a:srgbClr val="5F60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1" name="Shape 631"/>
          <p:cNvSpPr txBox="1"/>
          <p:nvPr/>
        </p:nvSpPr>
        <p:spPr>
          <a:xfrm>
            <a:off x="3461900" y="4596850"/>
            <a:ext cx="5136900" cy="20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nl"/>
              <a:t>reference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nl"/>
              <a:t>brighter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nl"/>
              <a:t>dimmer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546666"/>
            <a:ext cx="8520600" cy="81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layout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834" y="1503075"/>
            <a:ext cx="4854325" cy="526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546666"/>
            <a:ext cx="8520600" cy="81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how to turn the green LEDs on?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834" y="1503075"/>
            <a:ext cx="4854325" cy="526572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/>
          <p:nvPr/>
        </p:nvSpPr>
        <p:spPr>
          <a:xfrm flipH="1" rot="10800000">
            <a:off x="3350975" y="2138150"/>
            <a:ext cx="276600" cy="207300"/>
          </a:xfrm>
          <a:prstGeom prst="triangle">
            <a:avLst>
              <a:gd fmla="val 50000" name="adj"/>
            </a:avLst>
          </a:prstGeom>
          <a:solidFill>
            <a:srgbClr val="ABB20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 flipH="1" rot="10800000">
            <a:off x="4310350" y="3179350"/>
            <a:ext cx="276600" cy="207300"/>
          </a:xfrm>
          <a:prstGeom prst="triangle">
            <a:avLst>
              <a:gd fmla="val 50000" name="adj"/>
            </a:avLst>
          </a:prstGeom>
          <a:solidFill>
            <a:srgbClr val="ABB20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 flipH="1" rot="10800000">
            <a:off x="5275425" y="3170425"/>
            <a:ext cx="276600" cy="207300"/>
          </a:xfrm>
          <a:prstGeom prst="triangle">
            <a:avLst>
              <a:gd fmla="val 50000" name="adj"/>
            </a:avLst>
          </a:prstGeom>
          <a:solidFill>
            <a:srgbClr val="ABB20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 flipH="1" rot="10800000">
            <a:off x="6233000" y="2138150"/>
            <a:ext cx="276600" cy="207300"/>
          </a:xfrm>
          <a:prstGeom prst="triangle">
            <a:avLst>
              <a:gd fmla="val 50000" name="adj"/>
            </a:avLst>
          </a:prstGeom>
          <a:solidFill>
            <a:srgbClr val="ABB20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 flipH="1" rot="10800000">
            <a:off x="5275425" y="4207950"/>
            <a:ext cx="276600" cy="207300"/>
          </a:xfrm>
          <a:prstGeom prst="triangle">
            <a:avLst>
              <a:gd fmla="val 50000" name="adj"/>
            </a:avLst>
          </a:prstGeom>
          <a:solidFill>
            <a:srgbClr val="ABB20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 flipH="1" rot="10800000">
            <a:off x="6233000" y="5249950"/>
            <a:ext cx="276600" cy="207300"/>
          </a:xfrm>
          <a:prstGeom prst="triangle">
            <a:avLst>
              <a:gd fmla="val 50000" name="adj"/>
            </a:avLst>
          </a:prstGeom>
          <a:solidFill>
            <a:srgbClr val="ABB20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 flipH="1" rot="10800000">
            <a:off x="4310350" y="4216875"/>
            <a:ext cx="276600" cy="207300"/>
          </a:xfrm>
          <a:prstGeom prst="triangle">
            <a:avLst>
              <a:gd fmla="val 50000" name="adj"/>
            </a:avLst>
          </a:prstGeom>
          <a:solidFill>
            <a:srgbClr val="ABB20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 flipH="1" rot="10800000">
            <a:off x="3350975" y="5249950"/>
            <a:ext cx="276600" cy="207300"/>
          </a:xfrm>
          <a:prstGeom prst="triangle">
            <a:avLst>
              <a:gd fmla="val 50000" name="adj"/>
            </a:avLst>
          </a:prstGeom>
          <a:solidFill>
            <a:srgbClr val="ABB20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1 row at a time!!!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546666"/>
            <a:ext cx="8520600" cy="81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first row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834" y="1503075"/>
            <a:ext cx="4854325" cy="5265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 flipH="1" rot="10800000">
            <a:off x="3350975" y="2138150"/>
            <a:ext cx="276600" cy="207300"/>
          </a:xfrm>
          <a:prstGeom prst="triangle">
            <a:avLst>
              <a:gd fmla="val 50000" name="adj"/>
            </a:avLst>
          </a:prstGeom>
          <a:solidFill>
            <a:srgbClr val="ABB20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 flipH="1" rot="10800000">
            <a:off x="6233000" y="2138150"/>
            <a:ext cx="276600" cy="207300"/>
          </a:xfrm>
          <a:prstGeom prst="triangle">
            <a:avLst>
              <a:gd fmla="val 50000" name="adj"/>
            </a:avLst>
          </a:prstGeom>
          <a:solidFill>
            <a:srgbClr val="ABB20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2211675" y="1623100"/>
            <a:ext cx="410400" cy="362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2827025" y="6412100"/>
            <a:ext cx="3531600" cy="35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2265225" y="1623100"/>
            <a:ext cx="303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nl">
                <a:solidFill>
                  <a:srgbClr val="ABB202"/>
                </a:solidFill>
              </a:rPr>
              <a:t>1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2265225" y="2689900"/>
            <a:ext cx="303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0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2265225" y="3716575"/>
            <a:ext cx="303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0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2265225" y="4743250"/>
            <a:ext cx="303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0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2973325" y="6343450"/>
            <a:ext cx="303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>
                <a:solidFill>
                  <a:srgbClr val="ABB202"/>
                </a:solidFill>
              </a:rPr>
              <a:t>0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5929700" y="6343450"/>
            <a:ext cx="303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>
                <a:solidFill>
                  <a:srgbClr val="ABB202"/>
                </a:solidFill>
              </a:rPr>
              <a:t>0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4907875" y="6343450"/>
            <a:ext cx="303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1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940600" y="6343450"/>
            <a:ext cx="303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546666"/>
            <a:ext cx="8520600" cy="81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second row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834" y="1503075"/>
            <a:ext cx="4854325" cy="52657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/>
          <p:nvPr/>
        </p:nvSpPr>
        <p:spPr>
          <a:xfrm flipH="1" rot="10800000">
            <a:off x="4310350" y="3179350"/>
            <a:ext cx="276600" cy="207300"/>
          </a:xfrm>
          <a:prstGeom prst="triangle">
            <a:avLst>
              <a:gd fmla="val 50000" name="adj"/>
            </a:avLst>
          </a:prstGeom>
          <a:solidFill>
            <a:srgbClr val="ABB20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 flipH="1" rot="10800000">
            <a:off x="5275425" y="3170425"/>
            <a:ext cx="276600" cy="207300"/>
          </a:xfrm>
          <a:prstGeom prst="triangle">
            <a:avLst>
              <a:gd fmla="val 50000" name="adj"/>
            </a:avLst>
          </a:prstGeom>
          <a:solidFill>
            <a:srgbClr val="ABB20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2211675" y="1623100"/>
            <a:ext cx="410400" cy="362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2827025" y="6412100"/>
            <a:ext cx="3531600" cy="35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2265225" y="1623100"/>
            <a:ext cx="303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0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2265225" y="2689900"/>
            <a:ext cx="303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>
                <a:solidFill>
                  <a:srgbClr val="ABB202"/>
                </a:solidFill>
              </a:rPr>
              <a:t>1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2265225" y="3716575"/>
            <a:ext cx="303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0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2265225" y="4743250"/>
            <a:ext cx="303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0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2973325" y="6343450"/>
            <a:ext cx="303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1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5929700" y="6343450"/>
            <a:ext cx="303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1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4907875" y="6343450"/>
            <a:ext cx="303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>
                <a:solidFill>
                  <a:srgbClr val="ABB202"/>
                </a:solidFill>
              </a:rPr>
              <a:t>0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3940600" y="6343450"/>
            <a:ext cx="303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>
                <a:solidFill>
                  <a:srgbClr val="ABB202"/>
                </a:solidFill>
              </a:rPr>
              <a:t>0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546666"/>
            <a:ext cx="8520600" cy="81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third row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834" y="1503075"/>
            <a:ext cx="4854325" cy="526572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/>
          <p:nvPr/>
        </p:nvSpPr>
        <p:spPr>
          <a:xfrm flipH="1" rot="10800000">
            <a:off x="5275425" y="4207950"/>
            <a:ext cx="276600" cy="207300"/>
          </a:xfrm>
          <a:prstGeom prst="triangle">
            <a:avLst>
              <a:gd fmla="val 50000" name="adj"/>
            </a:avLst>
          </a:prstGeom>
          <a:solidFill>
            <a:srgbClr val="ABB20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 flipH="1" rot="10800000">
            <a:off x="4310350" y="4216875"/>
            <a:ext cx="276600" cy="207300"/>
          </a:xfrm>
          <a:prstGeom prst="triangle">
            <a:avLst>
              <a:gd fmla="val 50000" name="adj"/>
            </a:avLst>
          </a:prstGeom>
          <a:solidFill>
            <a:srgbClr val="ABB20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2211675" y="1623100"/>
            <a:ext cx="410400" cy="362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2827025" y="6412100"/>
            <a:ext cx="3531600" cy="35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2265225" y="1623100"/>
            <a:ext cx="303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0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2265225" y="2689900"/>
            <a:ext cx="303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0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2265225" y="3716575"/>
            <a:ext cx="303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>
                <a:solidFill>
                  <a:srgbClr val="ABB202"/>
                </a:solidFill>
              </a:rPr>
              <a:t>1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2265225" y="4743250"/>
            <a:ext cx="303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0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2973325" y="6343450"/>
            <a:ext cx="303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1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5929700" y="6343450"/>
            <a:ext cx="303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1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4907875" y="6343450"/>
            <a:ext cx="303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>
                <a:solidFill>
                  <a:srgbClr val="ABB202"/>
                </a:solidFill>
              </a:rPr>
              <a:t>0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3940600" y="6343450"/>
            <a:ext cx="303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>
                <a:solidFill>
                  <a:srgbClr val="ABB202"/>
                </a:solidFill>
              </a:rPr>
              <a:t>0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