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329" r:id="rId6"/>
    <p:sldId id="261" r:id="rId7"/>
    <p:sldId id="260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38" r:id="rId17"/>
    <p:sldId id="256" r:id="rId18"/>
    <p:sldId id="339" r:id="rId19"/>
    <p:sldId id="340" r:id="rId20"/>
    <p:sldId id="341" r:id="rId21"/>
    <p:sldId id="342" r:id="rId22"/>
    <p:sldId id="343" r:id="rId23"/>
    <p:sldId id="344" r:id="rId24"/>
    <p:sldId id="345" r:id="rId25"/>
  </p:sldIdLst>
  <p:sldSz cx="10160000" cy="5715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C7747"/>
    <a:srgbClr val="FF7500"/>
    <a:srgbClr val="BE4D2C"/>
    <a:srgbClr val="CFDAE4"/>
    <a:srgbClr val="CA3833"/>
    <a:srgbClr val="D5D5D5"/>
    <a:srgbClr val="373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08" y="240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5954BC-99D1-034E-9505-3DBE9B7E8FCF}" type="datetimeFigureOut">
              <a:rPr lang="en-US"/>
              <a:pPr>
                <a:defRPr/>
              </a:pPr>
              <a:t>11/21/2014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4E8096-CA34-DA42-A8F3-E9BBAAC34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82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73BE34-3DF2-8C44-9B81-3839D927EA0E}" type="datetimeFigureOut">
              <a:rPr lang="en-US"/>
              <a:pPr>
                <a:defRPr/>
              </a:pPr>
              <a:t>11/21/2014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800CBA-FFD0-B340-A790-F3810707CC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----- Meeting Notes (7/10/13 10:50) -----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Change to mobile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50BABF-1E10-7D48-8283-8A4596835B8D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848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Daily Mail:</a:t>
            </a:r>
            <a:r>
              <a:rPr lang="en-US" baseline="0" dirty="0" smtClean="0"/>
              <a:t> Average person checks phone 110 times a day… up to every 6 seconds in the evening.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00CBA-FFD0-B340-A790-F3810707CC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in Android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00CBA-FFD0-B340-A790-F3810707CC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short on time, explain </a:t>
            </a:r>
            <a:r>
              <a:rPr lang="en-US" dirty="0" err="1" smtClean="0"/>
              <a:t>authz</a:t>
            </a:r>
            <a:r>
              <a:rPr lang="en-US" dirty="0" smtClean="0"/>
              <a:t>, </a:t>
            </a:r>
            <a:r>
              <a:rPr lang="en-US" dirty="0" err="1" smtClean="0"/>
              <a:t>authc</a:t>
            </a:r>
            <a:r>
              <a:rPr lang="en-US" dirty="0" smtClean="0"/>
              <a:t>, and claims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00CBA-FFD0-B340-A790-F3810707CC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7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373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92" y="1935163"/>
            <a:ext cx="1834444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 flipH="1">
            <a:off x="4405803" y="3251468"/>
            <a:ext cx="1489507" cy="274692"/>
          </a:xfrm>
        </p:spPr>
        <p:txBody>
          <a:bodyPr>
            <a:noAutofit/>
          </a:bodyPr>
          <a:lstStyle>
            <a:lvl1pPr indent="0">
              <a:defRPr sz="1778" b="0" cap="none" spc="56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366620"/>
            <a:ext cx="3575921" cy="3428760"/>
          </a:xfrm>
        </p:spPr>
        <p:txBody>
          <a:bodyPr lIns="0" rIns="0">
            <a:normAutofit/>
          </a:bodyPr>
          <a:lstStyle>
            <a:lvl1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2pPr>
            <a:lvl3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3pPr>
            <a:lvl4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4pPr>
            <a:lvl5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3921" y="1366620"/>
            <a:ext cx="4487333" cy="3428760"/>
          </a:xfrm>
        </p:spPr>
        <p:txBody>
          <a:bodyPr lIns="0" rIns="0">
            <a:normAutofit/>
          </a:bodyPr>
          <a:lstStyle>
            <a:lvl1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2pPr>
            <a:lvl3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3pPr>
            <a:lvl4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4pPr>
            <a:lvl5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8362" y="149059"/>
            <a:ext cx="9144000" cy="318979"/>
          </a:xfrm>
        </p:spPr>
        <p:txBody>
          <a:bodyPr>
            <a:noAutofit/>
          </a:bodyPr>
          <a:lstStyle>
            <a:lvl1pPr>
              <a:defRPr sz="1778" b="1" i="0" cap="none">
                <a:solidFill>
                  <a:srgbClr val="004872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77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8362" y="149059"/>
            <a:ext cx="9144000" cy="318979"/>
          </a:xfrm>
        </p:spPr>
        <p:txBody>
          <a:bodyPr>
            <a:noAutofit/>
          </a:bodyPr>
          <a:lstStyle>
            <a:lvl1pPr>
              <a:defRPr sz="1778" b="1" i="0" cap="none">
                <a:solidFill>
                  <a:srgbClr val="004065"/>
                </a:solidFill>
                <a:latin typeface="Myriad Pro"/>
                <a:cs typeface="Myriad Pro Con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366621"/>
            <a:ext cx="8765014" cy="278332"/>
          </a:xfrm>
        </p:spPr>
        <p:txBody>
          <a:bodyPr lIns="0" rIns="0">
            <a:normAutofit/>
          </a:bodyPr>
          <a:lstStyle>
            <a:lvl1pPr marL="0" indent="0">
              <a:lnSpc>
                <a:spcPts val="2222"/>
              </a:lnSpc>
              <a:spcBef>
                <a:spcPts val="0"/>
              </a:spcBef>
              <a:buSzPct val="80000"/>
              <a:buFontTx/>
              <a:buNone/>
              <a:defRPr sz="1333" b="1" i="0" baseline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1" i="0">
                <a:solidFill>
                  <a:srgbClr val="0070B1"/>
                </a:solidFill>
                <a:latin typeface="Helvetica"/>
                <a:cs typeface="Helvetica"/>
              </a:defRPr>
            </a:lvl2pPr>
            <a:lvl3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3pPr>
            <a:lvl4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4pPr>
            <a:lvl5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67696" y="1999999"/>
            <a:ext cx="8605319" cy="1475761"/>
          </a:xfrm>
        </p:spPr>
        <p:txBody>
          <a:bodyPr lIns="0" rIns="0">
            <a:normAutofit/>
          </a:bodyPr>
          <a:lstStyle>
            <a:lvl1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2pPr>
            <a:lvl3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3pPr>
            <a:lvl4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4pPr>
            <a:lvl5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098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861" y="149058"/>
            <a:ext cx="6988881" cy="4916831"/>
          </a:xfrm>
        </p:spPr>
        <p:txBody>
          <a:bodyPr lIns="0" rIns="0">
            <a:normAutofit/>
          </a:bodyPr>
          <a:lstStyle>
            <a:lvl1pPr marL="0" indent="0">
              <a:lnSpc>
                <a:spcPts val="2222"/>
              </a:lnSpc>
              <a:spcBef>
                <a:spcPts val="0"/>
              </a:spcBef>
              <a:buSzPct val="80000"/>
              <a:buFontTx/>
              <a:buNone/>
              <a:defRPr sz="1333" b="1" i="0" baseline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2pPr>
            <a:lvl3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3pPr>
            <a:lvl4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4pPr>
            <a:lvl5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63210" y="149058"/>
            <a:ext cx="2518924" cy="1381999"/>
          </a:xfrm>
        </p:spPr>
        <p:txBody>
          <a:bodyPr rtlCol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89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373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5176838"/>
            <a:ext cx="43568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8362" y="149059"/>
            <a:ext cx="9144000" cy="318979"/>
          </a:xfrm>
        </p:spPr>
        <p:txBody>
          <a:bodyPr>
            <a:noAutofit/>
          </a:bodyPr>
          <a:lstStyle>
            <a:lvl1pPr>
              <a:defRPr sz="1778" b="1" i="0" cap="none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366621"/>
            <a:ext cx="8765014" cy="278332"/>
          </a:xfrm>
        </p:spPr>
        <p:txBody>
          <a:bodyPr lIns="0" rIns="0">
            <a:normAutofit/>
          </a:bodyPr>
          <a:lstStyle>
            <a:lvl1pPr marL="0" indent="0">
              <a:lnSpc>
                <a:spcPts val="2222"/>
              </a:lnSpc>
              <a:spcBef>
                <a:spcPts val="0"/>
              </a:spcBef>
              <a:buSzPct val="80000"/>
              <a:buFontTx/>
              <a:buNone/>
              <a:defRPr sz="1333" b="1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1" i="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3pPr>
            <a:lvl4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4pPr>
            <a:lvl5pPr marL="0" indent="0">
              <a:lnSpc>
                <a:spcPts val="1267"/>
              </a:lnSpc>
              <a:spcBef>
                <a:spcPts val="444"/>
              </a:spcBef>
              <a:buSzPct val="80000"/>
              <a:buFontTx/>
              <a:buNone/>
              <a:defRPr sz="1333" b="0" i="0">
                <a:solidFill>
                  <a:srgbClr val="0070B1"/>
                </a:solidFill>
                <a:latin typeface="Myriad Pro Cond"/>
                <a:cs typeface="Myriad Pro C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67696" y="1999999"/>
            <a:ext cx="8605319" cy="1475761"/>
          </a:xfrm>
        </p:spPr>
        <p:txBody>
          <a:bodyPr lIns="0" rIns="0">
            <a:normAutofit/>
          </a:bodyPr>
          <a:lstStyle>
            <a:lvl1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chemeClr val="bg1"/>
                </a:solidFill>
                <a:latin typeface="Myriad Pro Cond"/>
                <a:cs typeface="Myriad Pro Cond"/>
              </a:defRPr>
            </a:lvl1pPr>
            <a:lvl2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chemeClr val="bg1"/>
                </a:solidFill>
                <a:latin typeface="Myriad Pro Cond"/>
                <a:cs typeface="Myriad Pro Cond"/>
              </a:defRPr>
            </a:lvl2pPr>
            <a:lvl3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chemeClr val="bg1"/>
                </a:solidFill>
                <a:latin typeface="Myriad Pro Cond"/>
                <a:cs typeface="Myriad Pro Cond"/>
              </a:defRPr>
            </a:lvl3pPr>
            <a:lvl4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chemeClr val="bg1"/>
                </a:solidFill>
                <a:latin typeface="Myriad Pro Cond"/>
                <a:cs typeface="Myriad Pro Cond"/>
              </a:defRPr>
            </a:lvl4pPr>
            <a:lvl5pPr marL="0" indent="203198">
              <a:lnSpc>
                <a:spcPts val="1822"/>
              </a:lnSpc>
              <a:spcBef>
                <a:spcPts val="444"/>
              </a:spcBef>
              <a:buSzPct val="80000"/>
              <a:buFont typeface="Lucida Grande"/>
              <a:buChar char="-"/>
              <a:defRPr sz="1333" b="0" i="0">
                <a:solidFill>
                  <a:schemeClr val="bg1"/>
                </a:solidFill>
                <a:latin typeface="Myriad Pro Cond"/>
                <a:cs typeface="Myriad Pro C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9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78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373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92" y="1943101"/>
            <a:ext cx="1834444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6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pic>
        <p:nvPicPr>
          <p:cNvPr id="8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2504543"/>
            <a:ext cx="8636000" cy="274692"/>
          </a:xfrm>
        </p:spPr>
        <p:txBody>
          <a:bodyPr/>
          <a:lstStyle>
            <a:lvl1pPr>
              <a:defRPr>
                <a:solidFill>
                  <a:srgbClr val="00406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2779234"/>
            <a:ext cx="7112000" cy="14605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203543"/>
            <a:ext cx="2013949" cy="1212709"/>
          </a:xfrm>
        </p:spPr>
        <p:txBody>
          <a:bodyPr rtlCol="0">
            <a:normAutofit/>
          </a:bodyPr>
          <a:lstStyle>
            <a:lvl1pPr marL="0" indent="0">
              <a:buNone/>
              <a:defRPr baseline="0">
                <a:solidFill>
                  <a:srgbClr val="004065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0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0070B1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0070B1"/>
              </a:solidFill>
              <a:latin typeface="Helvetica"/>
              <a:cs typeface="Helvetica"/>
            </a:endParaRPr>
          </a:p>
        </p:txBody>
      </p:sp>
      <p:pic>
        <p:nvPicPr>
          <p:cNvPr id="7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5176838"/>
            <a:ext cx="43568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2504543"/>
            <a:ext cx="8636000" cy="274692"/>
          </a:xfrm>
        </p:spPr>
        <p:txBody>
          <a:bodyPr>
            <a:noAutofit/>
          </a:bodyPr>
          <a:lstStyle>
            <a:lvl1pPr>
              <a:defRPr sz="3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2779234"/>
            <a:ext cx="7112000" cy="14605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 b="0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4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26B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1C7747"/>
                </a:solidFill>
                <a:latin typeface="Helvetica"/>
                <a:cs typeface="Helvetica"/>
              </a:rPr>
              <a:t>440</a:t>
            </a:r>
            <a:r>
              <a:rPr lang="en-US" sz="778" baseline="0" dirty="0" smtClean="0">
                <a:solidFill>
                  <a:srgbClr val="1C7747"/>
                </a:solidFill>
                <a:latin typeface="Helvetica"/>
                <a:cs typeface="Helvetica"/>
              </a:rPr>
              <a:t> </a:t>
            </a:r>
            <a:r>
              <a:rPr lang="en-US" sz="778" dirty="0" smtClean="0">
                <a:solidFill>
                  <a:srgbClr val="1C7747"/>
                </a:solidFill>
                <a:latin typeface="Helvetica"/>
                <a:cs typeface="Helvetica"/>
              </a:rPr>
              <a:t>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1C7747"/>
              </a:solidFill>
              <a:latin typeface="Helvetica"/>
              <a:cs typeface="Helvetica"/>
            </a:endParaRPr>
          </a:p>
        </p:txBody>
      </p:sp>
      <p:pic>
        <p:nvPicPr>
          <p:cNvPr id="7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5176838"/>
            <a:ext cx="43568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2504543"/>
            <a:ext cx="8636000" cy="2746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2779234"/>
            <a:ext cx="7112000" cy="14605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 b="0" i="0">
                <a:solidFill>
                  <a:srgbClr val="1C7747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7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BE4D2C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BE4D2C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5176838"/>
            <a:ext cx="43568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04543"/>
            <a:ext cx="8636000" cy="2746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79234"/>
            <a:ext cx="7112000" cy="14605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 b="0" i="0">
                <a:solidFill>
                  <a:srgbClr val="BE4D2C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8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007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004065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004065"/>
              </a:solidFill>
              <a:latin typeface="Helvetica"/>
              <a:cs typeface="Helvetica"/>
            </a:endParaRPr>
          </a:p>
        </p:txBody>
      </p:sp>
      <p:pic>
        <p:nvPicPr>
          <p:cNvPr id="7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5176838"/>
            <a:ext cx="435681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2504543"/>
            <a:ext cx="8636000" cy="2746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2779234"/>
            <a:ext cx="7112000" cy="14605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 b="0" i="0">
                <a:solidFill>
                  <a:srgbClr val="004065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8362" y="149059"/>
            <a:ext cx="9144000" cy="318979"/>
          </a:xfrm>
        </p:spPr>
        <p:txBody>
          <a:bodyPr>
            <a:noAutofit/>
          </a:bodyPr>
          <a:lstStyle>
            <a:lvl1pPr>
              <a:defRPr sz="1778" b="1" i="0" cap="none">
                <a:solidFill>
                  <a:srgbClr val="004872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299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2" y="5176838"/>
            <a:ext cx="43215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4449903"/>
            <a:ext cx="7112000" cy="339322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556" b="1" i="0">
                <a:solidFill>
                  <a:srgbClr val="0070B1"/>
                </a:solidFill>
                <a:latin typeface="Helvetica"/>
                <a:cs typeface="Helvetica"/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07312" y="172177"/>
            <a:ext cx="8636000" cy="274692"/>
          </a:xfrm>
        </p:spPr>
        <p:txBody>
          <a:bodyPr/>
          <a:lstStyle>
            <a:lvl1pPr>
              <a:defRPr sz="1778" cap="none">
                <a:solidFill>
                  <a:srgbClr val="00406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85334" y="5473700"/>
            <a:ext cx="7789333" cy="1857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venir Next Condensed Medium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78" dirty="0" smtClean="0">
                <a:solidFill>
                  <a:srgbClr val="A6A6A6"/>
                </a:solidFill>
                <a:latin typeface="Helvetica"/>
                <a:cs typeface="Helvetica"/>
              </a:rPr>
              <a:t>440 Polaris Parkway Suite 500, Westerville, OH 43082  •  QUICKSOLUTIONS.COM  •  614.825.8000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8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48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l" defTabSz="507995" rtl="0" eaLnBrk="1" fontAlgn="base" hangingPunct="1">
        <a:spcBef>
          <a:spcPct val="0"/>
        </a:spcBef>
        <a:spcAft>
          <a:spcPct val="0"/>
        </a:spcAft>
        <a:defRPr sz="3333" b="1" kern="1200" cap="all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2pPr>
      <a:lvl3pPr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3pPr>
      <a:lvl4pPr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4pPr>
      <a:lvl5pPr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5pPr>
      <a:lvl6pPr marL="507995"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6pPr>
      <a:lvl7pPr marL="1015990"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7pPr>
      <a:lvl8pPr marL="1523985"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8pPr>
      <a:lvl9pPr marL="2031980" algn="l" defTabSz="507995" rtl="0" eaLnBrk="1" fontAlgn="base" hangingPunct="1">
        <a:spcBef>
          <a:spcPct val="0"/>
        </a:spcBef>
        <a:spcAft>
          <a:spcPct val="0"/>
        </a:spcAft>
        <a:defRPr sz="3556" b="1">
          <a:solidFill>
            <a:schemeClr val="tx1"/>
          </a:solidFill>
          <a:latin typeface="Myriad Pro" charset="0"/>
          <a:ea typeface="ＭＳ Ｐゴシック" charset="0"/>
        </a:defRPr>
      </a:lvl9pPr>
    </p:titleStyle>
    <p:bodyStyle>
      <a:lvl1pPr marL="380996" indent="-380996" algn="l" defTabSz="507995" rtl="0" eaLnBrk="1" fontAlgn="base" hangingPunct="1">
        <a:lnSpc>
          <a:spcPts val="2264"/>
        </a:lnSpc>
        <a:spcBef>
          <a:spcPct val="0"/>
        </a:spcBef>
        <a:spcAft>
          <a:spcPct val="0"/>
        </a:spcAft>
        <a:buSzPct val="75000"/>
        <a:buFont typeface="Lucida Grande" charset="0"/>
        <a:buChar char="-"/>
        <a:defRPr sz="1333" kern="12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marL="825492" indent="-317497" algn="l" defTabSz="507995" rtl="0" eaLnBrk="1" fontAlgn="base" hangingPunct="1">
        <a:lnSpc>
          <a:spcPts val="2264"/>
        </a:lnSpc>
        <a:spcBef>
          <a:spcPct val="0"/>
        </a:spcBef>
        <a:spcAft>
          <a:spcPct val="0"/>
        </a:spcAft>
        <a:buSzPct val="75000"/>
        <a:buFont typeface="Lucida Grande" charset="0"/>
        <a:buChar char="-"/>
        <a:defRPr sz="1333" kern="1200">
          <a:solidFill>
            <a:schemeClr val="tx1"/>
          </a:solidFill>
          <a:latin typeface="Helvetica"/>
          <a:ea typeface="ＭＳ Ｐゴシック" charset="0"/>
          <a:cs typeface="Helvetica"/>
        </a:defRPr>
      </a:lvl2pPr>
      <a:lvl3pPr marL="1269987" indent="-253997" algn="l" defTabSz="507995" rtl="0" eaLnBrk="1" fontAlgn="base" hangingPunct="1">
        <a:lnSpc>
          <a:spcPts val="2264"/>
        </a:lnSpc>
        <a:spcBef>
          <a:spcPct val="0"/>
        </a:spcBef>
        <a:spcAft>
          <a:spcPct val="0"/>
        </a:spcAft>
        <a:buSzPct val="75000"/>
        <a:buFont typeface="Lucida Grande" charset="0"/>
        <a:buChar char="-"/>
        <a:defRPr sz="1333" kern="1200">
          <a:solidFill>
            <a:schemeClr val="tx1"/>
          </a:solidFill>
          <a:latin typeface="Helvetica"/>
          <a:ea typeface="ＭＳ Ｐゴシック" charset="0"/>
          <a:cs typeface="Helvetica"/>
        </a:defRPr>
      </a:lvl3pPr>
      <a:lvl4pPr marL="1777982" indent="-253997" algn="l" defTabSz="507995" rtl="0" eaLnBrk="1" fontAlgn="base" hangingPunct="1">
        <a:lnSpc>
          <a:spcPts val="2264"/>
        </a:lnSpc>
        <a:spcBef>
          <a:spcPct val="0"/>
        </a:spcBef>
        <a:spcAft>
          <a:spcPct val="0"/>
        </a:spcAft>
        <a:buSzPct val="75000"/>
        <a:buFont typeface="Lucida Grande" charset="0"/>
        <a:buChar char="-"/>
        <a:defRPr sz="1333" kern="1200">
          <a:solidFill>
            <a:schemeClr val="tx1"/>
          </a:solidFill>
          <a:latin typeface="Helvetica"/>
          <a:ea typeface="ＭＳ Ｐゴシック" charset="0"/>
          <a:cs typeface="Helvetica"/>
        </a:defRPr>
      </a:lvl4pPr>
      <a:lvl5pPr marL="2285977" indent="-253997" algn="l" defTabSz="507995" rtl="0" eaLnBrk="1" fontAlgn="base" hangingPunct="1">
        <a:lnSpc>
          <a:spcPts val="2264"/>
        </a:lnSpc>
        <a:spcBef>
          <a:spcPct val="0"/>
        </a:spcBef>
        <a:spcAft>
          <a:spcPct val="0"/>
        </a:spcAft>
        <a:buSzPct val="75000"/>
        <a:buFont typeface="Lucida Grande" charset="0"/>
        <a:buChar char="-"/>
        <a:defRPr sz="1333" kern="1200">
          <a:solidFill>
            <a:schemeClr val="tx1"/>
          </a:solidFill>
          <a:latin typeface="Helvetica"/>
          <a:ea typeface="ＭＳ Ｐゴシック" charset="0"/>
          <a:cs typeface="Helvetica"/>
        </a:defRPr>
      </a:lvl5pPr>
      <a:lvl6pPr marL="2793972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mfsoftware.com/" TargetMode="External"/><Relationship Id="rId3" Type="http://schemas.openxmlformats.org/officeDocument/2006/relationships/hyperlink" Target="http://developer.android.com/training/enterprise/device-management-policy.html" TargetMode="External"/><Relationship Id="rId7" Type="http://schemas.openxmlformats.org/officeDocument/2006/relationships/hyperlink" Target="http://www.bushe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apptec360.com/en_home.html" TargetMode="External"/><Relationship Id="rId5" Type="http://schemas.openxmlformats.org/officeDocument/2006/relationships/hyperlink" Target="http://www.air-watch.com/solutions/mobile-device-management" TargetMode="External"/><Relationship Id="rId10" Type="http://schemas.openxmlformats.org/officeDocument/2006/relationships/hyperlink" Target="https://www.mobileiron.com/en" TargetMode="External"/><Relationship Id="rId4" Type="http://schemas.openxmlformats.org/officeDocument/2006/relationships/hyperlink" Target="http://www.apple.com/ipad/business/it/management.html" TargetMode="External"/><Relationship Id="rId9" Type="http://schemas.openxmlformats.org/officeDocument/2006/relationships/hyperlink" Target="http://krypted.com/mac-security/configure-profile-manager-on-yosemite-server-yosemite-running-the-server-ap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0160000" cy="54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461" y="386367"/>
            <a:ext cx="9494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Vulnerabilities Are Realizations (Instances) of Threats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BYOD Introduces More Surface Area (Device)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High Surface Area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Public Facing APIs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Alternative Authentication Methods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Unencrypted Devices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7"/>
            <a:ext cx="949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 to conventional attacks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Snooping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Compromised Devices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Malicious Hotspots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Device Theft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Local Storage Access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Application Access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API Hacks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Port Scanning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err="1" smtClean="0"/>
              <a:t>DDoS</a:t>
            </a:r>
            <a:endParaRPr lang="en-US" dirty="0" smtClean="0"/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Unauthorized Access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Countermeasures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http://media.moddb.com/cache/images/groups/1/3/2044/thumb_620x2000/COUNTERMEAS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62" y="468038"/>
            <a:ext cx="6009055" cy="48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B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Tools</a:t>
            </a:r>
            <a:endParaRPr lang="en-US" dirty="0"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Techniques, Countermeasures, and Things to Consider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Overdo 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7"/>
            <a:ext cx="949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Passwords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Typing passwords on phones is hard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Users are lazy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The harder it is to remember or type, the </a:t>
            </a:r>
            <a:r>
              <a:rPr lang="en-US" dirty="0"/>
              <a:t>m</a:t>
            </a:r>
            <a:r>
              <a:rPr lang="en-US" dirty="0" smtClean="0"/>
              <a:t>ore likely it is that </a:t>
            </a:r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rite it down or keep it in their </a:t>
            </a:r>
            <a:r>
              <a:rPr lang="en-US" dirty="0"/>
              <a:t>n</a:t>
            </a:r>
            <a:r>
              <a:rPr lang="en-US" dirty="0" smtClean="0"/>
              <a:t>otes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VPN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Bypasses good security practices for the sake of application development simplicity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Configuration Complexity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Overly Restrictive Device Management Policies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“Just Right” for the threat profile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Biometrics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Fingerprint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218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Management (MDM)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7"/>
            <a:ext cx="949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Allows applications to declare “policies” which must be fulfilled before using the application.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Android: Device Administration API (</a:t>
            </a:r>
            <a:r>
              <a:rPr lang="en-US" u="sng" dirty="0">
                <a:hlinkClick r:id="rId3"/>
              </a:rPr>
              <a:t>http://developer.android.com/training/enterprise/device-management-policy.html</a:t>
            </a:r>
            <a:r>
              <a:rPr lang="en-US" dirty="0" smtClean="0"/>
              <a:t>)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iOS: Mobile Device </a:t>
            </a:r>
            <a:r>
              <a:rPr lang="en-US" dirty="0"/>
              <a:t>Management Framework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www.apple.com/ipad/business/it/management.html</a:t>
            </a:r>
            <a:r>
              <a:rPr lang="en-US" dirty="0" smtClean="0"/>
              <a:t>)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err="1" smtClean="0"/>
              <a:t>AirWatch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www.air-watch.com/solutions/mobile-device-management</a:t>
            </a:r>
            <a:r>
              <a:rPr lang="en-US" dirty="0" smtClean="0"/>
              <a:t>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err="1" smtClean="0"/>
              <a:t>AppTec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www.apptec360.com/en_home.html</a:t>
            </a:r>
            <a:r>
              <a:rPr lang="en-US" dirty="0" smtClean="0"/>
              <a:t>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/>
              <a:t>Bushel (</a:t>
            </a:r>
            <a:r>
              <a:rPr lang="en-US" dirty="0">
                <a:hlinkClick r:id="rId7"/>
              </a:rPr>
              <a:t>http://www.bushel.com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/>
              <a:t>Casper Suite (</a:t>
            </a:r>
            <a:r>
              <a:rPr lang="en-US" dirty="0">
                <a:hlinkClick r:id="rId8"/>
              </a:rPr>
              <a:t>http://www.jamfsoftware.com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Yosemite </a:t>
            </a:r>
            <a:r>
              <a:rPr lang="en-US" dirty="0"/>
              <a:t>Profile Manager (</a:t>
            </a:r>
            <a:r>
              <a:rPr lang="en-US" dirty="0">
                <a:hlinkClick r:id="rId9"/>
              </a:rPr>
              <a:t>http://krypted.com/mac-security/configure-profile-manager-on-yosemite-server-yosemite-running-the-server-app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)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err="1" smtClean="0"/>
              <a:t>MobileIron</a:t>
            </a:r>
            <a:r>
              <a:rPr lang="en-US" dirty="0"/>
              <a:t> (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www.mobileiron.com/en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22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Factor Authentication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6"/>
            <a:ext cx="9494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RSA Keys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Security Questions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Automated Phone Authentication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Voice Authentication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SMS/MMS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8362" y="2320283"/>
            <a:ext cx="9144000" cy="3544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600" b="1" i="0" kern="1200" cap="none">
                <a:solidFill>
                  <a:srgbClr val="004872"/>
                </a:solidFill>
                <a:latin typeface="Helvetica"/>
                <a:ea typeface="ＭＳ Ｐゴシック" charset="0"/>
                <a:cs typeface="Helvetic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r>
              <a:rPr lang="en-US" sz="1778" dirty="0"/>
              <a:t>Local 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425" y="2858529"/>
            <a:ext cx="949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Don’t store any important data on devices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If you must store important data on devices, encrypt it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Don’t use local storage as cache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Do use local storage for data that is not valuable</a:t>
            </a:r>
          </a:p>
        </p:txBody>
      </p:sp>
    </p:spTree>
    <p:extLst>
      <p:ext uri="{BB962C8B-B14F-4D97-AF65-F5344CB8AC3E}">
        <p14:creationId xmlns:p14="http://schemas.microsoft.com/office/powerpoint/2010/main" val="22913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7"/>
            <a:ext cx="9494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Design your application assuming only the most basic authorization by default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Users are granted access to the specific functions required for their job duties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 Addition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Segregate permanent and temporary authorization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Permanent authorization should only be granted for low risk functions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Users must elevate claims to access sensitive data on a per-record basis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System issues claims per record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System can throttle access in order to prevent automated data theft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Log access</a:t>
            </a:r>
          </a:p>
        </p:txBody>
      </p:sp>
    </p:spTree>
    <p:extLst>
      <p:ext uri="{BB962C8B-B14F-4D97-AF65-F5344CB8AC3E}">
        <p14:creationId xmlns:p14="http://schemas.microsoft.com/office/powerpoint/2010/main" val="8483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Approval Workflows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25" y="386367"/>
            <a:ext cx="949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Workflows provide a clear audit history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Can be designed to be reversible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Rank your user actions by risk</a:t>
            </a:r>
          </a:p>
          <a:p>
            <a:pPr marL="774697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Low risk actions can execute immediately</a:t>
            </a:r>
          </a:p>
          <a:p>
            <a:pPr marL="774697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Medium risk actions should move through automated workflows</a:t>
            </a:r>
          </a:p>
          <a:p>
            <a:pPr marL="774697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High risk actions should require human approval</a:t>
            </a:r>
          </a:p>
        </p:txBody>
      </p:sp>
    </p:spTree>
    <p:extLst>
      <p:ext uri="{BB962C8B-B14F-4D97-AF65-F5344CB8AC3E}">
        <p14:creationId xmlns:p14="http://schemas.microsoft.com/office/powerpoint/2010/main" val="3981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425" y="386367"/>
            <a:ext cx="9494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Assume your system will be compromised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Reality is that even the most “security minded” companies get hacked.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Eliminate exploits when you can, but mitigate those that you can’t.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Prioritize threats (you can’t address them all).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Minimize your exposure (surface area) by providing users with only what they need.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Automate decision making whenever possible in order to reduce data exposed to users.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Assume people, not the device is your largest vulnerability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Acknowledge user behaviors you can’t change; mitigate behaviors that you can’t prevent.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Users are guaranteed to not care as much about security as you do.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Design your application to encourage, not expect, good behavior.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Balance tradeoffs between security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4069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27585" y="3220676"/>
            <a:ext cx="6161933" cy="305153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BYOD:  Securing LOB Applications on Personal Devices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 flipH="1">
            <a:off x="3656246" y="4981956"/>
            <a:ext cx="6161933" cy="631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600" b="0" kern="1200" cap="none" spc="50">
                <a:solidFill>
                  <a:schemeClr val="bg1"/>
                </a:solidFill>
                <a:latin typeface="Helvetica"/>
                <a:ea typeface="ＭＳ Ｐゴシック" charset="0"/>
                <a:cs typeface="Helvetic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778" dirty="0"/>
              <a:t>Michael Meadows</a:t>
            </a:r>
          </a:p>
          <a:p>
            <a:pPr algn="r">
              <a:defRPr/>
            </a:pPr>
            <a:r>
              <a:rPr lang="en-US" sz="1778" dirty="0"/>
              <a:t>@</a:t>
            </a:r>
            <a:r>
              <a:rPr lang="en-US" sz="1778" dirty="0" err="1"/>
              <a:t>AntiArchitect</a:t>
            </a:r>
            <a:endParaRPr lang="en-US" sz="177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Michael Meadows: @</a:t>
            </a:r>
            <a:r>
              <a:rPr lang="en-US" sz="1100" dirty="0" err="1" smtClean="0"/>
              <a:t>AntiArchitect</a:t>
            </a:r>
            <a:endParaRPr lang="en-US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Concepts</a:t>
            </a:r>
            <a:endParaRPr lang="en-US" dirty="0">
              <a:ea typeface="+mj-e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World As Built By Application Developers</a:t>
            </a:r>
            <a:endParaRPr lang="en-US" dirty="0"/>
          </a:p>
        </p:txBody>
      </p:sp>
      <p:pic>
        <p:nvPicPr>
          <p:cNvPr id="2050" name="Picture 2" descr="http://i253.photobucket.com/albums/hh54/segafortress/impract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0" y="482869"/>
            <a:ext cx="4466300" cy="48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2"/>
          <p:cNvSpPr txBox="1">
            <a:spLocks/>
          </p:cNvSpPr>
          <p:nvPr/>
        </p:nvSpPr>
        <p:spPr>
          <a:xfrm>
            <a:off x="308362" y="775987"/>
            <a:ext cx="4934198" cy="4591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1pPr>
            <a:lvl2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2pPr>
            <a:lvl3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3pPr>
            <a:lvl4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4pPr>
            <a:lvl5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latin typeface="Helvetica"/>
                <a:cs typeface="Helvetica"/>
              </a:rPr>
              <a:t>Focus on Functionality</a:t>
            </a:r>
          </a:p>
          <a:p>
            <a:pPr lvl="2"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latin typeface="Helvetica"/>
                <a:cs typeface="Helvetica"/>
              </a:rPr>
              <a:t>Ignore Non-Functional Requirements (Security)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latin typeface="Helvetica"/>
                <a:cs typeface="Helvetica"/>
              </a:rPr>
              <a:t>User Experience Over Security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latin typeface="Helvetica"/>
                <a:cs typeface="Helvetica"/>
              </a:rPr>
              <a:t>Lots of Data (Developers Love Data)</a:t>
            </a:r>
          </a:p>
        </p:txBody>
      </p:sp>
      <p:pic>
        <p:nvPicPr>
          <p:cNvPr id="2052" name="Picture 4" descr="http://www.stevefenton.co.uk/cmsfiles/assets/Image/Blog/terrible-u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5" y="2218557"/>
            <a:ext cx="4339167" cy="28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World As Imagined By Security Architects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 descr="ddemotivators:&#10;&#10;Impractical Armor&#10;by Slipperychicken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22" y="448044"/>
            <a:ext cx="6169700" cy="49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 txBox="1">
            <a:spLocks/>
          </p:cNvSpPr>
          <p:nvPr/>
        </p:nvSpPr>
        <p:spPr>
          <a:xfrm>
            <a:off x="308362" y="775987"/>
            <a:ext cx="3690613" cy="4591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1pPr>
            <a:lvl2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2pPr>
            <a:lvl3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3pPr>
            <a:lvl4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4pPr>
            <a:lvl5pPr marL="0" indent="182880" algn="l" defTabSz="457200" rtl="0" eaLnBrk="1" latinLnBrk="0" hangingPunct="1">
              <a:lnSpc>
                <a:spcPts val="2040"/>
              </a:lnSpc>
              <a:spcBef>
                <a:spcPts val="600"/>
              </a:spcBef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Focus on Vulnerability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Secure Everything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Allow Nothing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r>
              <a:rPr lang="en-US" sz="1333" dirty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Security Over Productivity</a:t>
            </a:r>
          </a:p>
          <a:p>
            <a:pPr>
              <a:lnSpc>
                <a:spcPts val="1822"/>
              </a:lnSpc>
              <a:spcBef>
                <a:spcPts val="889"/>
              </a:spcBef>
            </a:pPr>
            <a:endParaRPr lang="en-US" sz="1333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078" name="Picture 6" descr="http://blogs-images.forbes.com/ciocentral/files/2011/06/Mord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3" y="2827344"/>
            <a:ext cx="2190750" cy="213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362" y="4850830"/>
            <a:ext cx="407695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http://msdn.microsoft.com/en-us/library/ff648644.aspx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461" y="386367"/>
            <a:ext cx="9494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/>
              <a:t>Asset</a:t>
            </a:r>
            <a:r>
              <a:rPr lang="en-US" dirty="0"/>
              <a:t> – A resource of value, such as the data in a database or on the file system. A system resource</a:t>
            </a:r>
            <a:r>
              <a:rPr lang="en-US" dirty="0" smtClean="0"/>
              <a:t>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Threat</a:t>
            </a:r>
            <a:r>
              <a:rPr lang="en-US" dirty="0" smtClean="0"/>
              <a:t> </a:t>
            </a:r>
            <a:r>
              <a:rPr lang="en-US" dirty="0"/>
              <a:t>– A potential occurrence, malicious or otherwise, that might damage or compromise your assets</a:t>
            </a:r>
            <a:r>
              <a:rPr lang="en-US" dirty="0" smtClean="0"/>
              <a:t>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/>
              <a:t>Vulnerability</a:t>
            </a:r>
            <a:r>
              <a:rPr lang="en-US" dirty="0"/>
              <a:t> – A weakness in some aspect or feature of a system that makes a threat possible. Vulnerabilities might exist at the network, host, or application levels</a:t>
            </a:r>
            <a:r>
              <a:rPr lang="en-US" dirty="0" smtClean="0"/>
              <a:t>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Attack (or exploit)</a:t>
            </a:r>
            <a:r>
              <a:rPr lang="en-US" dirty="0" smtClean="0"/>
              <a:t> </a:t>
            </a:r>
            <a:r>
              <a:rPr lang="en-US" dirty="0"/>
              <a:t>– An action taken by someone or something that harms an asset. This could be someone following through on a threat or exploiting a vulnerability</a:t>
            </a:r>
            <a:r>
              <a:rPr lang="en-US" dirty="0" smtClean="0"/>
              <a:t>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Countermeasure</a:t>
            </a:r>
            <a:r>
              <a:rPr lang="en-US" dirty="0" smtClean="0"/>
              <a:t> – </a:t>
            </a:r>
            <a:r>
              <a:rPr lang="en-US" dirty="0"/>
              <a:t>A safeguard that addresses a threat and mitigates risk.</a:t>
            </a:r>
          </a:p>
        </p:txBody>
      </p:sp>
    </p:spTree>
    <p:extLst>
      <p:ext uri="{BB962C8B-B14F-4D97-AF65-F5344CB8AC3E}">
        <p14:creationId xmlns:p14="http://schemas.microsoft.com/office/powerpoint/2010/main" val="11496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461" y="386367"/>
            <a:ext cx="949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What They Can Get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User or Client Data</a:t>
            </a:r>
          </a:p>
          <a:p>
            <a:pPr marL="1333487" lvl="2" indent="-317497">
              <a:buFont typeface="Arial" panose="020B0604020202020204" pitchFamily="34" charset="0"/>
              <a:buChar char="•"/>
            </a:pPr>
            <a:r>
              <a:rPr lang="en-US" dirty="0" smtClean="0"/>
              <a:t>Personally Identifiable Information</a:t>
            </a:r>
          </a:p>
          <a:p>
            <a:pPr marL="1333487" lvl="2" indent="-317497">
              <a:buFont typeface="Arial" panose="020B0604020202020204" pitchFamily="34" charset="0"/>
              <a:buChar char="•"/>
            </a:pPr>
            <a:r>
              <a:rPr lang="en-US" dirty="0" smtClean="0"/>
              <a:t>Financial Information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Corporate Data</a:t>
            </a:r>
          </a:p>
          <a:p>
            <a:pPr marL="1333487" lvl="2" indent="-317497">
              <a:buFont typeface="Arial" panose="020B0604020202020204" pitchFamily="34" charset="0"/>
              <a:buChar char="•"/>
            </a:pPr>
            <a:r>
              <a:rPr lang="en-US" dirty="0" smtClean="0"/>
              <a:t>Accounts</a:t>
            </a:r>
          </a:p>
          <a:p>
            <a:pPr marL="1333487" lvl="2" indent="-317497">
              <a:buFont typeface="Arial" panose="020B0604020202020204" pitchFamily="34" charset="0"/>
              <a:buChar char="•"/>
            </a:pPr>
            <a:r>
              <a:rPr lang="en-US" dirty="0" smtClean="0"/>
              <a:t>Proprietary Information</a:t>
            </a:r>
          </a:p>
          <a:p>
            <a:pPr marL="1333487" lvl="2" indent="-317497">
              <a:buFont typeface="Arial" panose="020B0604020202020204" pitchFamily="34" charset="0"/>
              <a:buChar char="•"/>
            </a:pPr>
            <a:r>
              <a:rPr lang="en-US" dirty="0" smtClean="0"/>
              <a:t>Intellectual Property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What They Can Do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Malicious Acts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Access Network</a:t>
            </a:r>
          </a:p>
          <a:p>
            <a:pPr marL="825492" lvl="1" indent="-317497">
              <a:buFont typeface="Arial" panose="020B0604020202020204" pitchFamily="34" charset="0"/>
              <a:buChar char="•"/>
            </a:pPr>
            <a:r>
              <a:rPr lang="en-US" dirty="0" smtClean="0"/>
              <a:t>Direct the System to Undesired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461" y="386367"/>
            <a:ext cx="949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addition to normal threats, BYOD adds: 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Device Theft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Insecure Use of Local Storage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Unsecured </a:t>
            </a:r>
            <a:r>
              <a:rPr lang="en-US" dirty="0" err="1" smtClean="0"/>
              <a:t>WiFi</a:t>
            </a:r>
            <a:endParaRPr lang="en-US" dirty="0" smtClean="0"/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Malicious Applications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Rating threats using DREAD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D</a:t>
            </a:r>
            <a:r>
              <a:rPr lang="en-US" dirty="0" smtClean="0"/>
              <a:t>amage Potential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R</a:t>
            </a:r>
            <a:r>
              <a:rPr lang="en-US" dirty="0" smtClean="0"/>
              <a:t>eproducibility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E</a:t>
            </a:r>
            <a:r>
              <a:rPr lang="en-US" dirty="0" smtClean="0"/>
              <a:t>xploitability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A</a:t>
            </a:r>
            <a:r>
              <a:rPr lang="en-US" dirty="0" smtClean="0"/>
              <a:t>ffected Users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b="1" dirty="0" smtClean="0"/>
              <a:t>D</a:t>
            </a:r>
            <a:r>
              <a:rPr lang="en-US" dirty="0" smtClean="0"/>
              <a:t>iscoverability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smtClean="0"/>
              <a:t>High (3), Medium (2), Low (1)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Score Each Threat on Each DREAD Criterion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US" dirty="0" smtClean="0"/>
              <a:t>Prioritize Based on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9/8338/8230453931_26694bcf1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94" y="213456"/>
            <a:ext cx="6469080" cy="51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47917" y="213570"/>
            <a:ext cx="8636000" cy="305213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ea typeface="+mj-ea"/>
              </a:rPr>
              <a:t>Understanding Layers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9" name="Content Placeholder 18"/>
          <p:cNvSpPr txBox="1">
            <a:spLocks/>
          </p:cNvSpPr>
          <p:nvPr/>
        </p:nvSpPr>
        <p:spPr bwMode="auto">
          <a:xfrm>
            <a:off x="1000372" y="1123171"/>
            <a:ext cx="2291467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182880" algn="l" defTabSz="457200" rtl="0" eaLnBrk="1" fontAlgn="base" hangingPunct="1">
              <a:lnSpc>
                <a:spcPts val="1640"/>
              </a:lnSpc>
              <a:spcBef>
                <a:spcPts val="400"/>
              </a:spcBef>
              <a:spcAft>
                <a:spcPct val="0"/>
              </a:spcAft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Helvetica"/>
                <a:ea typeface="ＭＳ Ｐゴシック" charset="0"/>
                <a:cs typeface="Helvetica"/>
              </a:defRPr>
            </a:lvl1pPr>
            <a:lvl2pPr marL="0" indent="182880" algn="l" defTabSz="457200" rtl="0" eaLnBrk="1" fontAlgn="base" hangingPunct="1">
              <a:lnSpc>
                <a:spcPts val="1640"/>
              </a:lnSpc>
              <a:spcBef>
                <a:spcPts val="400"/>
              </a:spcBef>
              <a:spcAft>
                <a:spcPct val="0"/>
              </a:spcAft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Helvetica"/>
                <a:ea typeface="ＭＳ Ｐゴシック" charset="0"/>
                <a:cs typeface="Helvetica"/>
              </a:defRPr>
            </a:lvl2pPr>
            <a:lvl3pPr marL="0" indent="182880" algn="l" defTabSz="457200" rtl="0" eaLnBrk="1" fontAlgn="base" hangingPunct="1">
              <a:lnSpc>
                <a:spcPts val="1640"/>
              </a:lnSpc>
              <a:spcBef>
                <a:spcPts val="400"/>
              </a:spcBef>
              <a:spcAft>
                <a:spcPct val="0"/>
              </a:spcAft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Helvetica"/>
                <a:ea typeface="ＭＳ Ｐゴシック" charset="0"/>
                <a:cs typeface="Helvetica"/>
              </a:defRPr>
            </a:lvl3pPr>
            <a:lvl4pPr marL="0" indent="182880" algn="l" defTabSz="457200" rtl="0" eaLnBrk="1" fontAlgn="base" hangingPunct="1">
              <a:lnSpc>
                <a:spcPts val="1640"/>
              </a:lnSpc>
              <a:spcBef>
                <a:spcPts val="400"/>
              </a:spcBef>
              <a:spcAft>
                <a:spcPct val="0"/>
              </a:spcAft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Helvetica"/>
                <a:ea typeface="ＭＳ Ｐゴシック" charset="0"/>
                <a:cs typeface="Helvetica"/>
              </a:defRPr>
            </a:lvl4pPr>
            <a:lvl5pPr marL="0" indent="182880" algn="l" defTabSz="457200" rtl="0" eaLnBrk="1" fontAlgn="base" hangingPunct="1">
              <a:lnSpc>
                <a:spcPts val="1640"/>
              </a:lnSpc>
              <a:spcBef>
                <a:spcPts val="400"/>
              </a:spcBef>
              <a:spcAft>
                <a:spcPct val="0"/>
              </a:spcAft>
              <a:buSzPct val="80000"/>
              <a:buFont typeface="Lucida Grande"/>
              <a:buChar char="-"/>
              <a:defRPr sz="1200" b="0" i="0" kern="1200">
                <a:solidFill>
                  <a:srgbClr val="0070B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89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Network</a:t>
            </a:r>
          </a:p>
          <a:p>
            <a:pPr>
              <a:spcBef>
                <a:spcPts val="889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Host</a:t>
            </a:r>
          </a:p>
          <a:p>
            <a:pPr>
              <a:spcBef>
                <a:spcPts val="889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>
              <a:spcBef>
                <a:spcPts val="889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5255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I_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 QSI PowerPoint Template.potx" id="{15DFA0D0-5BEE-48AA-85C2-2FD00B1AAFDC}" vid="{40C4229E-EC5C-496D-A1F6-C1F3E43CD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2E5DA03AFAE449631274D18A5D82D" ma:contentTypeVersion="0" ma:contentTypeDescription="Create a new document." ma:contentTypeScope="" ma:versionID="bae1f10681d3b5f332af03547d4b543f">
  <xsd:schema xmlns:xsd="http://www.w3.org/2001/XMLSchema" xmlns:xs="http://www.w3.org/2001/XMLSchema" xmlns:p="http://schemas.microsoft.com/office/2006/metadata/properties" xmlns:ns2="f3a96f36-7d4d-452c-a54c-c973cb8f3495" targetNamespace="http://schemas.microsoft.com/office/2006/metadata/properties" ma:root="true" ma:fieldsID="04867f70ebea5b221129131f2e6c505d" ns2:_="">
    <xsd:import namespace="f3a96f36-7d4d-452c-a54c-c973cb8f349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96f36-7d4d-452c-a54c-c973cb8f349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3a96f36-7d4d-452c-a54c-c973cb8f3495">242KDUWNMNFU-25-21</_dlc_DocId>
    <_dlc_DocIdUrl xmlns="f3a96f36-7d4d-452c-a54c-c973cb8f3495">
      <Url>https://q.quicksolutions.com/marketing/_layouts/15/DocIdRedir.aspx?ID=242KDUWNMNFU-25-21</Url>
      <Description>242KDUWNMNFU-25-21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A6A2413-4CF9-42B4-8FE2-92C48DC0A9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96f36-7d4d-452c-a54c-c973cb8f3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10E4A9-6C29-46ED-A0B9-D8536563C6FC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3a96f36-7d4d-452c-a54c-c973cb8f3495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D9ABD3-9DD6-4001-91B5-0E25064705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7425C8C-8D16-4095-B97C-7CCB014C607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11607</TotalTime>
  <Words>849</Words>
  <Application>Microsoft Office PowerPoint</Application>
  <PresentationFormat>Custom</PresentationFormat>
  <Paragraphs>156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Helvetica</vt:lpstr>
      <vt:lpstr>Lucida Grande</vt:lpstr>
      <vt:lpstr>Myriad Pro</vt:lpstr>
      <vt:lpstr>Myriad Pro Cond</vt:lpstr>
      <vt:lpstr>QSI_ppt-template</vt:lpstr>
      <vt:lpstr>PowerPoint Presentation</vt:lpstr>
      <vt:lpstr>BYOD:  Securing LOB Applications on Personal Devices</vt:lpstr>
      <vt:lpstr>Concepts</vt:lpstr>
      <vt:lpstr>The Security World As Built By Application Developers</vt:lpstr>
      <vt:lpstr>The World As Imagined By Security Architects</vt:lpstr>
      <vt:lpstr>Threat Modeling</vt:lpstr>
      <vt:lpstr>Assets</vt:lpstr>
      <vt:lpstr>Threats</vt:lpstr>
      <vt:lpstr>Understanding Layers</vt:lpstr>
      <vt:lpstr>Vulnerabilities</vt:lpstr>
      <vt:lpstr>Attacks</vt:lpstr>
      <vt:lpstr>Countermeasures</vt:lpstr>
      <vt:lpstr>Tools</vt:lpstr>
      <vt:lpstr>Don’t Overdo It</vt:lpstr>
      <vt:lpstr>Mobile Device Management (MDM)</vt:lpstr>
      <vt:lpstr>Multi Factor Authentication</vt:lpstr>
      <vt:lpstr>Least Privilege</vt:lpstr>
      <vt:lpstr>Use Approval Workflows</vt:lpstr>
      <vt:lpstr>Tips</vt:lpstr>
      <vt:lpstr>Thank You</vt:lpstr>
    </vt:vector>
  </TitlesOfParts>
  <Company>Quick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Zach Blevins</dc:creator>
  <cp:lastModifiedBy>Michael Meadows</cp:lastModifiedBy>
  <cp:revision>180</cp:revision>
  <dcterms:created xsi:type="dcterms:W3CDTF">2013-07-08T18:12:04Z</dcterms:created>
  <dcterms:modified xsi:type="dcterms:W3CDTF">2014-11-21T16:04:11Z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0x010100F392E5DA03AFAE449631274D18A5D82D</vt:lpwstr>
  </property>
  <property fmtid="{D5CDD505-2E9C-101B-9397-08002B2CF9AE}" pid="3" name="_dlc_DocIdItemGuid">
    <vt:lpwstr>a1139d1a-af83-4591-b9d2-dd2651c5c856</vt:lpwstr>
  </property>
</Properties>
</file>