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30"/>
  </p:notesMasterIdLst>
  <p:sldIdLst>
    <p:sldId id="257" r:id="rId4"/>
    <p:sldId id="269" r:id="rId5"/>
    <p:sldId id="270" r:id="rId6"/>
    <p:sldId id="279" r:id="rId7"/>
    <p:sldId id="280" r:id="rId8"/>
    <p:sldId id="271" r:id="rId9"/>
    <p:sldId id="272" r:id="rId10"/>
    <p:sldId id="277" r:id="rId11"/>
    <p:sldId id="278" r:id="rId12"/>
    <p:sldId id="273" r:id="rId13"/>
    <p:sldId id="284" r:id="rId14"/>
    <p:sldId id="281" r:id="rId15"/>
    <p:sldId id="283" r:id="rId16"/>
    <p:sldId id="282" r:id="rId17"/>
    <p:sldId id="285" r:id="rId18"/>
    <p:sldId id="286" r:id="rId19"/>
    <p:sldId id="274" r:id="rId20"/>
    <p:sldId id="287" r:id="rId21"/>
    <p:sldId id="288" r:id="rId22"/>
    <p:sldId id="289" r:id="rId23"/>
    <p:sldId id="290" r:id="rId24"/>
    <p:sldId id="291" r:id="rId25"/>
    <p:sldId id="292" r:id="rId26"/>
    <p:sldId id="275" r:id="rId27"/>
    <p:sldId id="293" r:id="rId28"/>
    <p:sldId id="27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83429" autoAdjust="0"/>
  </p:normalViewPr>
  <p:slideViewPr>
    <p:cSldViewPr>
      <p:cViewPr varScale="1">
        <p:scale>
          <a:sx n="97" d="100"/>
          <a:sy n="97" d="100"/>
        </p:scale>
        <p:origin x="1992" y="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E8DAAA-B6BA-4706-AEDD-95A6E6A049BF}" type="doc">
      <dgm:prSet loTypeId="urn:microsoft.com/office/officeart/2005/8/layout/cycle7" loCatId="cycle" qsTypeId="urn:microsoft.com/office/officeart/2005/8/quickstyle/3d1" qsCatId="3D" csTypeId="urn:microsoft.com/office/officeart/2005/8/colors/colorful2" csCatId="colorful" phldr="1"/>
      <dgm:spPr/>
      <dgm:t>
        <a:bodyPr/>
        <a:lstStyle/>
        <a:p>
          <a:endParaRPr lang="en-US"/>
        </a:p>
      </dgm:t>
    </dgm:pt>
    <dgm:pt modelId="{8F7EEF14-FC71-4B5A-BD73-A6E8129D2DA2}">
      <dgm:prSet phldrT="[Text]"/>
      <dgm:spPr/>
      <dgm:t>
        <a:bodyPr/>
        <a:lstStyle/>
        <a:p>
          <a:r>
            <a:rPr lang="en-US" dirty="0" smtClean="0"/>
            <a:t>Consistency</a:t>
          </a:r>
          <a:endParaRPr lang="en-US" dirty="0"/>
        </a:p>
      </dgm:t>
    </dgm:pt>
    <dgm:pt modelId="{D8D3F6F4-998F-428B-B109-143B30B2A6FA}" type="parTrans" cxnId="{DDE5F20F-3B34-4794-A1DB-F0FF4DAE7BFA}">
      <dgm:prSet/>
      <dgm:spPr/>
      <dgm:t>
        <a:bodyPr/>
        <a:lstStyle/>
        <a:p>
          <a:endParaRPr lang="en-US"/>
        </a:p>
      </dgm:t>
    </dgm:pt>
    <dgm:pt modelId="{90C2A067-4A9D-4B9B-BB62-CD02EE2B291B}" type="sibTrans" cxnId="{DDE5F20F-3B34-4794-A1DB-F0FF4DAE7BFA}">
      <dgm:prSet/>
      <dgm:spPr/>
      <dgm:t>
        <a:bodyPr/>
        <a:lstStyle/>
        <a:p>
          <a:endParaRPr lang="en-US"/>
        </a:p>
      </dgm:t>
    </dgm:pt>
    <dgm:pt modelId="{6FA9E795-7FBB-493B-B2BF-C64083E6EB1E}">
      <dgm:prSet phldrT="[Text]"/>
      <dgm:spPr/>
      <dgm:t>
        <a:bodyPr/>
        <a:lstStyle/>
        <a:p>
          <a:r>
            <a:rPr lang="en-US" dirty="0" smtClean="0"/>
            <a:t>Availability</a:t>
          </a:r>
          <a:endParaRPr lang="en-US" dirty="0"/>
        </a:p>
      </dgm:t>
    </dgm:pt>
    <dgm:pt modelId="{2C486C9C-0272-4F40-B897-0B2A1DD2C741}" type="parTrans" cxnId="{1C36E977-3002-4B26-8111-B6B98241CD8F}">
      <dgm:prSet/>
      <dgm:spPr/>
      <dgm:t>
        <a:bodyPr/>
        <a:lstStyle/>
        <a:p>
          <a:endParaRPr lang="en-US"/>
        </a:p>
      </dgm:t>
    </dgm:pt>
    <dgm:pt modelId="{2C0B6634-4D61-490E-BC72-222C8660AD73}" type="sibTrans" cxnId="{1C36E977-3002-4B26-8111-B6B98241CD8F}">
      <dgm:prSet/>
      <dgm:spPr/>
      <dgm:t>
        <a:bodyPr/>
        <a:lstStyle/>
        <a:p>
          <a:endParaRPr lang="en-US"/>
        </a:p>
      </dgm:t>
    </dgm:pt>
    <dgm:pt modelId="{71F32860-6287-49E7-86C5-488FC7FB1BD5}">
      <dgm:prSet phldrT="[Text]"/>
      <dgm:spPr/>
      <dgm:t>
        <a:bodyPr/>
        <a:lstStyle/>
        <a:p>
          <a:r>
            <a:rPr lang="en-US" dirty="0" smtClean="0"/>
            <a:t>Partition Tolerance</a:t>
          </a:r>
          <a:endParaRPr lang="en-US" dirty="0"/>
        </a:p>
      </dgm:t>
    </dgm:pt>
    <dgm:pt modelId="{B8861480-302B-4C3C-8899-69C98D56FCE5}" type="parTrans" cxnId="{382C5A87-554A-47A9-83F0-76047800700B}">
      <dgm:prSet/>
      <dgm:spPr/>
      <dgm:t>
        <a:bodyPr/>
        <a:lstStyle/>
        <a:p>
          <a:endParaRPr lang="en-US"/>
        </a:p>
      </dgm:t>
    </dgm:pt>
    <dgm:pt modelId="{841EB600-9CCB-46E7-B7AF-DDB96FE6FF6B}" type="sibTrans" cxnId="{382C5A87-554A-47A9-83F0-76047800700B}">
      <dgm:prSet/>
      <dgm:spPr/>
      <dgm:t>
        <a:bodyPr/>
        <a:lstStyle/>
        <a:p>
          <a:endParaRPr lang="en-US"/>
        </a:p>
      </dgm:t>
    </dgm:pt>
    <dgm:pt modelId="{7C31F309-1D25-4339-B01A-CDB677B8109F}" type="pres">
      <dgm:prSet presAssocID="{72E8DAAA-B6BA-4706-AEDD-95A6E6A049BF}" presName="Name0" presStyleCnt="0">
        <dgm:presLayoutVars>
          <dgm:dir/>
          <dgm:resizeHandles val="exact"/>
        </dgm:presLayoutVars>
      </dgm:prSet>
      <dgm:spPr/>
      <dgm:t>
        <a:bodyPr/>
        <a:lstStyle/>
        <a:p>
          <a:endParaRPr lang="en-US"/>
        </a:p>
      </dgm:t>
    </dgm:pt>
    <dgm:pt modelId="{3E8CB5B0-FE1A-400C-A9E8-23A467BB43BA}" type="pres">
      <dgm:prSet presAssocID="{8F7EEF14-FC71-4B5A-BD73-A6E8129D2DA2}" presName="node" presStyleLbl="node1" presStyleIdx="0" presStyleCnt="3">
        <dgm:presLayoutVars>
          <dgm:bulletEnabled val="1"/>
        </dgm:presLayoutVars>
      </dgm:prSet>
      <dgm:spPr/>
      <dgm:t>
        <a:bodyPr/>
        <a:lstStyle/>
        <a:p>
          <a:endParaRPr lang="en-US"/>
        </a:p>
      </dgm:t>
    </dgm:pt>
    <dgm:pt modelId="{15493BAD-D3EA-4352-A8EF-2D91AA357A5B}" type="pres">
      <dgm:prSet presAssocID="{90C2A067-4A9D-4B9B-BB62-CD02EE2B291B}" presName="sibTrans" presStyleLbl="sibTrans2D1" presStyleIdx="0" presStyleCnt="3"/>
      <dgm:spPr/>
      <dgm:t>
        <a:bodyPr/>
        <a:lstStyle/>
        <a:p>
          <a:endParaRPr lang="en-US"/>
        </a:p>
      </dgm:t>
    </dgm:pt>
    <dgm:pt modelId="{203EDF84-61F7-4AF0-9750-FA57E01CFCFF}" type="pres">
      <dgm:prSet presAssocID="{90C2A067-4A9D-4B9B-BB62-CD02EE2B291B}" presName="connectorText" presStyleLbl="sibTrans2D1" presStyleIdx="0" presStyleCnt="3"/>
      <dgm:spPr/>
      <dgm:t>
        <a:bodyPr/>
        <a:lstStyle/>
        <a:p>
          <a:endParaRPr lang="en-US"/>
        </a:p>
      </dgm:t>
    </dgm:pt>
    <dgm:pt modelId="{04A19A99-59A8-45BE-88DF-16CC9AD87510}" type="pres">
      <dgm:prSet presAssocID="{6FA9E795-7FBB-493B-B2BF-C64083E6EB1E}" presName="node" presStyleLbl="node1" presStyleIdx="1" presStyleCnt="3">
        <dgm:presLayoutVars>
          <dgm:bulletEnabled val="1"/>
        </dgm:presLayoutVars>
      </dgm:prSet>
      <dgm:spPr/>
      <dgm:t>
        <a:bodyPr/>
        <a:lstStyle/>
        <a:p>
          <a:endParaRPr lang="en-US"/>
        </a:p>
      </dgm:t>
    </dgm:pt>
    <dgm:pt modelId="{4259277E-72C2-4771-A86F-C4FF91EFAF04}" type="pres">
      <dgm:prSet presAssocID="{2C0B6634-4D61-490E-BC72-222C8660AD73}" presName="sibTrans" presStyleLbl="sibTrans2D1" presStyleIdx="1" presStyleCnt="3"/>
      <dgm:spPr/>
      <dgm:t>
        <a:bodyPr/>
        <a:lstStyle/>
        <a:p>
          <a:endParaRPr lang="en-US"/>
        </a:p>
      </dgm:t>
    </dgm:pt>
    <dgm:pt modelId="{B15A4398-27F6-49E5-BC9E-9E1D4209A254}" type="pres">
      <dgm:prSet presAssocID="{2C0B6634-4D61-490E-BC72-222C8660AD73}" presName="connectorText" presStyleLbl="sibTrans2D1" presStyleIdx="1" presStyleCnt="3"/>
      <dgm:spPr/>
      <dgm:t>
        <a:bodyPr/>
        <a:lstStyle/>
        <a:p>
          <a:endParaRPr lang="en-US"/>
        </a:p>
      </dgm:t>
    </dgm:pt>
    <dgm:pt modelId="{AE695A81-C902-4843-A89F-35B3E9A9D923}" type="pres">
      <dgm:prSet presAssocID="{71F32860-6287-49E7-86C5-488FC7FB1BD5}" presName="node" presStyleLbl="node1" presStyleIdx="2" presStyleCnt="3">
        <dgm:presLayoutVars>
          <dgm:bulletEnabled val="1"/>
        </dgm:presLayoutVars>
      </dgm:prSet>
      <dgm:spPr/>
      <dgm:t>
        <a:bodyPr/>
        <a:lstStyle/>
        <a:p>
          <a:endParaRPr lang="en-US"/>
        </a:p>
      </dgm:t>
    </dgm:pt>
    <dgm:pt modelId="{B0C8917E-31EE-4578-916D-B6AB317E0106}" type="pres">
      <dgm:prSet presAssocID="{841EB600-9CCB-46E7-B7AF-DDB96FE6FF6B}" presName="sibTrans" presStyleLbl="sibTrans2D1" presStyleIdx="2" presStyleCnt="3"/>
      <dgm:spPr/>
      <dgm:t>
        <a:bodyPr/>
        <a:lstStyle/>
        <a:p>
          <a:endParaRPr lang="en-US"/>
        </a:p>
      </dgm:t>
    </dgm:pt>
    <dgm:pt modelId="{9ADC5E07-E3D3-4F3D-8571-DC54254CD55F}" type="pres">
      <dgm:prSet presAssocID="{841EB600-9CCB-46E7-B7AF-DDB96FE6FF6B}" presName="connectorText" presStyleLbl="sibTrans2D1" presStyleIdx="2" presStyleCnt="3"/>
      <dgm:spPr/>
      <dgm:t>
        <a:bodyPr/>
        <a:lstStyle/>
        <a:p>
          <a:endParaRPr lang="en-US"/>
        </a:p>
      </dgm:t>
    </dgm:pt>
  </dgm:ptLst>
  <dgm:cxnLst>
    <dgm:cxn modelId="{6ABBE830-5516-443D-94A9-4D5D60D655B5}" type="presOf" srcId="{6FA9E795-7FBB-493B-B2BF-C64083E6EB1E}" destId="{04A19A99-59A8-45BE-88DF-16CC9AD87510}" srcOrd="0" destOrd="0" presId="urn:microsoft.com/office/officeart/2005/8/layout/cycle7"/>
    <dgm:cxn modelId="{DDE5F20F-3B34-4794-A1DB-F0FF4DAE7BFA}" srcId="{72E8DAAA-B6BA-4706-AEDD-95A6E6A049BF}" destId="{8F7EEF14-FC71-4B5A-BD73-A6E8129D2DA2}" srcOrd="0" destOrd="0" parTransId="{D8D3F6F4-998F-428B-B109-143B30B2A6FA}" sibTransId="{90C2A067-4A9D-4B9B-BB62-CD02EE2B291B}"/>
    <dgm:cxn modelId="{08324899-9227-47B6-8927-CEEA6F337642}" type="presOf" srcId="{841EB600-9CCB-46E7-B7AF-DDB96FE6FF6B}" destId="{9ADC5E07-E3D3-4F3D-8571-DC54254CD55F}" srcOrd="1" destOrd="0" presId="urn:microsoft.com/office/officeart/2005/8/layout/cycle7"/>
    <dgm:cxn modelId="{826F7F36-E11C-4669-B50C-1BD77350DA22}" type="presOf" srcId="{72E8DAAA-B6BA-4706-AEDD-95A6E6A049BF}" destId="{7C31F309-1D25-4339-B01A-CDB677B8109F}" srcOrd="0" destOrd="0" presId="urn:microsoft.com/office/officeart/2005/8/layout/cycle7"/>
    <dgm:cxn modelId="{B2DC5862-560B-4125-A881-275EA0D6D4E5}" type="presOf" srcId="{841EB600-9CCB-46E7-B7AF-DDB96FE6FF6B}" destId="{B0C8917E-31EE-4578-916D-B6AB317E0106}" srcOrd="0" destOrd="0" presId="urn:microsoft.com/office/officeart/2005/8/layout/cycle7"/>
    <dgm:cxn modelId="{9FDFA7DF-B092-47CE-A560-075D6F9C7052}" type="presOf" srcId="{90C2A067-4A9D-4B9B-BB62-CD02EE2B291B}" destId="{203EDF84-61F7-4AF0-9750-FA57E01CFCFF}" srcOrd="1" destOrd="0" presId="urn:microsoft.com/office/officeart/2005/8/layout/cycle7"/>
    <dgm:cxn modelId="{07C93E5A-1021-4B07-99A7-CFF47E82A01B}" type="presOf" srcId="{8F7EEF14-FC71-4B5A-BD73-A6E8129D2DA2}" destId="{3E8CB5B0-FE1A-400C-A9E8-23A467BB43BA}" srcOrd="0" destOrd="0" presId="urn:microsoft.com/office/officeart/2005/8/layout/cycle7"/>
    <dgm:cxn modelId="{382C5A87-554A-47A9-83F0-76047800700B}" srcId="{72E8DAAA-B6BA-4706-AEDD-95A6E6A049BF}" destId="{71F32860-6287-49E7-86C5-488FC7FB1BD5}" srcOrd="2" destOrd="0" parTransId="{B8861480-302B-4C3C-8899-69C98D56FCE5}" sibTransId="{841EB600-9CCB-46E7-B7AF-DDB96FE6FF6B}"/>
    <dgm:cxn modelId="{1B753DF4-190B-441F-AF77-10B6F3C83B98}" type="presOf" srcId="{2C0B6634-4D61-490E-BC72-222C8660AD73}" destId="{4259277E-72C2-4771-A86F-C4FF91EFAF04}" srcOrd="0" destOrd="0" presId="urn:microsoft.com/office/officeart/2005/8/layout/cycle7"/>
    <dgm:cxn modelId="{7EC21861-9AB6-4A9C-ABA4-41753CD8B378}" type="presOf" srcId="{90C2A067-4A9D-4B9B-BB62-CD02EE2B291B}" destId="{15493BAD-D3EA-4352-A8EF-2D91AA357A5B}" srcOrd="0" destOrd="0" presId="urn:microsoft.com/office/officeart/2005/8/layout/cycle7"/>
    <dgm:cxn modelId="{1C36E977-3002-4B26-8111-B6B98241CD8F}" srcId="{72E8DAAA-B6BA-4706-AEDD-95A6E6A049BF}" destId="{6FA9E795-7FBB-493B-B2BF-C64083E6EB1E}" srcOrd="1" destOrd="0" parTransId="{2C486C9C-0272-4F40-B897-0B2A1DD2C741}" sibTransId="{2C0B6634-4D61-490E-BC72-222C8660AD73}"/>
    <dgm:cxn modelId="{0FB618A5-60E8-4A4B-9D3E-2F11BE8617CB}" type="presOf" srcId="{2C0B6634-4D61-490E-BC72-222C8660AD73}" destId="{B15A4398-27F6-49E5-BC9E-9E1D4209A254}" srcOrd="1" destOrd="0" presId="urn:microsoft.com/office/officeart/2005/8/layout/cycle7"/>
    <dgm:cxn modelId="{9E9C3E9E-B713-4E6B-ABC7-44E243182BE5}" type="presOf" srcId="{71F32860-6287-49E7-86C5-488FC7FB1BD5}" destId="{AE695A81-C902-4843-A89F-35B3E9A9D923}" srcOrd="0" destOrd="0" presId="urn:microsoft.com/office/officeart/2005/8/layout/cycle7"/>
    <dgm:cxn modelId="{0620552A-7B2E-44EE-8712-989A51B5D433}" type="presParOf" srcId="{7C31F309-1D25-4339-B01A-CDB677B8109F}" destId="{3E8CB5B0-FE1A-400C-A9E8-23A467BB43BA}" srcOrd="0" destOrd="0" presId="urn:microsoft.com/office/officeart/2005/8/layout/cycle7"/>
    <dgm:cxn modelId="{5444178A-C541-4569-B48E-B27B333F63BF}" type="presParOf" srcId="{7C31F309-1D25-4339-B01A-CDB677B8109F}" destId="{15493BAD-D3EA-4352-A8EF-2D91AA357A5B}" srcOrd="1" destOrd="0" presId="urn:microsoft.com/office/officeart/2005/8/layout/cycle7"/>
    <dgm:cxn modelId="{0794CF75-C6B9-4D57-8254-02808EDB6040}" type="presParOf" srcId="{15493BAD-D3EA-4352-A8EF-2D91AA357A5B}" destId="{203EDF84-61F7-4AF0-9750-FA57E01CFCFF}" srcOrd="0" destOrd="0" presId="urn:microsoft.com/office/officeart/2005/8/layout/cycle7"/>
    <dgm:cxn modelId="{583014CF-AE1D-433D-AA3F-CB9DB2E54352}" type="presParOf" srcId="{7C31F309-1D25-4339-B01A-CDB677B8109F}" destId="{04A19A99-59A8-45BE-88DF-16CC9AD87510}" srcOrd="2" destOrd="0" presId="urn:microsoft.com/office/officeart/2005/8/layout/cycle7"/>
    <dgm:cxn modelId="{7524650F-817C-4962-B559-1D35BC18AFD6}" type="presParOf" srcId="{7C31F309-1D25-4339-B01A-CDB677B8109F}" destId="{4259277E-72C2-4771-A86F-C4FF91EFAF04}" srcOrd="3" destOrd="0" presId="urn:microsoft.com/office/officeart/2005/8/layout/cycle7"/>
    <dgm:cxn modelId="{6E662043-57EB-47A7-903B-E3D1C4C5C8F9}" type="presParOf" srcId="{4259277E-72C2-4771-A86F-C4FF91EFAF04}" destId="{B15A4398-27F6-49E5-BC9E-9E1D4209A254}" srcOrd="0" destOrd="0" presId="urn:microsoft.com/office/officeart/2005/8/layout/cycle7"/>
    <dgm:cxn modelId="{7C4A7715-533D-47CC-B131-64411E2423AA}" type="presParOf" srcId="{7C31F309-1D25-4339-B01A-CDB677B8109F}" destId="{AE695A81-C902-4843-A89F-35B3E9A9D923}" srcOrd="4" destOrd="0" presId="urn:microsoft.com/office/officeart/2005/8/layout/cycle7"/>
    <dgm:cxn modelId="{9C96D75F-59AA-4300-9144-A6BB3C9D57B6}" type="presParOf" srcId="{7C31F309-1D25-4339-B01A-CDB677B8109F}" destId="{B0C8917E-31EE-4578-916D-B6AB317E0106}" srcOrd="5" destOrd="0" presId="urn:microsoft.com/office/officeart/2005/8/layout/cycle7"/>
    <dgm:cxn modelId="{E57F07F8-B89C-4D64-8506-4D46825D7473}" type="presParOf" srcId="{B0C8917E-31EE-4578-916D-B6AB317E0106}" destId="{9ADC5E07-E3D3-4F3D-8571-DC54254CD55F}"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CB5B0-FE1A-400C-A9E8-23A467BB43BA}">
      <dsp:nvSpPr>
        <dsp:cNvPr id="0" name=""/>
        <dsp:cNvSpPr/>
      </dsp:nvSpPr>
      <dsp:spPr>
        <a:xfrm>
          <a:off x="3096183" y="869"/>
          <a:ext cx="2189633" cy="1094816"/>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Consistency</a:t>
          </a:r>
          <a:endParaRPr lang="en-US" sz="2900" kern="1200" dirty="0"/>
        </a:p>
      </dsp:txBody>
      <dsp:txXfrm>
        <a:off x="3128249" y="32935"/>
        <a:ext cx="2125501" cy="1030684"/>
      </dsp:txXfrm>
    </dsp:sp>
    <dsp:sp modelId="{15493BAD-D3EA-4352-A8EF-2D91AA357A5B}">
      <dsp:nvSpPr>
        <dsp:cNvPr id="0" name=""/>
        <dsp:cNvSpPr/>
      </dsp:nvSpPr>
      <dsp:spPr>
        <a:xfrm rot="3600000">
          <a:off x="4524830" y="1921370"/>
          <a:ext cx="1139081" cy="383185"/>
        </a:xfrm>
        <a:prstGeom prst="leftRigh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4639786" y="1998007"/>
        <a:ext cx="909170" cy="229911"/>
      </dsp:txXfrm>
    </dsp:sp>
    <dsp:sp modelId="{04A19A99-59A8-45BE-88DF-16CC9AD87510}">
      <dsp:nvSpPr>
        <dsp:cNvPr id="0" name=""/>
        <dsp:cNvSpPr/>
      </dsp:nvSpPr>
      <dsp:spPr>
        <a:xfrm>
          <a:off x="4902925" y="3130239"/>
          <a:ext cx="2189633" cy="1094816"/>
        </a:xfrm>
        <a:prstGeom prst="roundRect">
          <a:avLst>
            <a:gd name="adj" fmla="val 10000"/>
          </a:avLst>
        </a:prstGeom>
        <a:gradFill rotWithShape="0">
          <a:gsLst>
            <a:gs pos="0">
              <a:schemeClr val="accent2">
                <a:hueOff val="-5825599"/>
                <a:satOff val="12773"/>
                <a:lumOff val="-1373"/>
                <a:alphaOff val="0"/>
                <a:shade val="15000"/>
                <a:satMod val="180000"/>
              </a:schemeClr>
            </a:gs>
            <a:gs pos="50000">
              <a:schemeClr val="accent2">
                <a:hueOff val="-5825599"/>
                <a:satOff val="12773"/>
                <a:lumOff val="-1373"/>
                <a:alphaOff val="0"/>
                <a:shade val="45000"/>
                <a:satMod val="170000"/>
              </a:schemeClr>
            </a:gs>
            <a:gs pos="70000">
              <a:schemeClr val="accent2">
                <a:hueOff val="-5825599"/>
                <a:satOff val="12773"/>
                <a:lumOff val="-1373"/>
                <a:alphaOff val="0"/>
                <a:tint val="99000"/>
                <a:shade val="65000"/>
                <a:satMod val="155000"/>
              </a:schemeClr>
            </a:gs>
            <a:gs pos="100000">
              <a:schemeClr val="accent2">
                <a:hueOff val="-5825599"/>
                <a:satOff val="12773"/>
                <a:lumOff val="-1373"/>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Availability</a:t>
          </a:r>
          <a:endParaRPr lang="en-US" sz="2900" kern="1200" dirty="0"/>
        </a:p>
      </dsp:txBody>
      <dsp:txXfrm>
        <a:off x="4934991" y="3162305"/>
        <a:ext cx="2125501" cy="1030684"/>
      </dsp:txXfrm>
    </dsp:sp>
    <dsp:sp modelId="{4259277E-72C2-4771-A86F-C4FF91EFAF04}">
      <dsp:nvSpPr>
        <dsp:cNvPr id="0" name=""/>
        <dsp:cNvSpPr/>
      </dsp:nvSpPr>
      <dsp:spPr>
        <a:xfrm rot="10800000">
          <a:off x="3621459" y="3486055"/>
          <a:ext cx="1139081" cy="383185"/>
        </a:xfrm>
        <a:prstGeom prst="leftRightArrow">
          <a:avLst>
            <a:gd name="adj1" fmla="val 60000"/>
            <a:gd name="adj2" fmla="val 50000"/>
          </a:avLst>
        </a:prstGeom>
        <a:gradFill rotWithShape="0">
          <a:gsLst>
            <a:gs pos="0">
              <a:schemeClr val="accent2">
                <a:hueOff val="-5825599"/>
                <a:satOff val="12773"/>
                <a:lumOff val="-1373"/>
                <a:alphaOff val="0"/>
                <a:shade val="15000"/>
                <a:satMod val="180000"/>
              </a:schemeClr>
            </a:gs>
            <a:gs pos="50000">
              <a:schemeClr val="accent2">
                <a:hueOff val="-5825599"/>
                <a:satOff val="12773"/>
                <a:lumOff val="-1373"/>
                <a:alphaOff val="0"/>
                <a:shade val="45000"/>
                <a:satMod val="170000"/>
              </a:schemeClr>
            </a:gs>
            <a:gs pos="70000">
              <a:schemeClr val="accent2">
                <a:hueOff val="-5825599"/>
                <a:satOff val="12773"/>
                <a:lumOff val="-1373"/>
                <a:alphaOff val="0"/>
                <a:tint val="99000"/>
                <a:shade val="65000"/>
                <a:satMod val="155000"/>
              </a:schemeClr>
            </a:gs>
            <a:gs pos="100000">
              <a:schemeClr val="accent2">
                <a:hueOff val="-5825599"/>
                <a:satOff val="12773"/>
                <a:lumOff val="-1373"/>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3736414" y="3562692"/>
        <a:ext cx="909170" cy="229911"/>
      </dsp:txXfrm>
    </dsp:sp>
    <dsp:sp modelId="{AE695A81-C902-4843-A89F-35B3E9A9D923}">
      <dsp:nvSpPr>
        <dsp:cNvPr id="0" name=""/>
        <dsp:cNvSpPr/>
      </dsp:nvSpPr>
      <dsp:spPr>
        <a:xfrm>
          <a:off x="1289440" y="3130239"/>
          <a:ext cx="2189633" cy="1094816"/>
        </a:xfrm>
        <a:prstGeom prst="roundRect">
          <a:avLst>
            <a:gd name="adj" fmla="val 10000"/>
          </a:avLst>
        </a:prstGeom>
        <a:gradFill rotWithShape="0">
          <a:gsLst>
            <a:gs pos="0">
              <a:schemeClr val="accent2">
                <a:hueOff val="-11651198"/>
                <a:satOff val="25545"/>
                <a:lumOff val="-2745"/>
                <a:alphaOff val="0"/>
                <a:shade val="15000"/>
                <a:satMod val="180000"/>
              </a:schemeClr>
            </a:gs>
            <a:gs pos="50000">
              <a:schemeClr val="accent2">
                <a:hueOff val="-11651198"/>
                <a:satOff val="25545"/>
                <a:lumOff val="-2745"/>
                <a:alphaOff val="0"/>
                <a:shade val="45000"/>
                <a:satMod val="170000"/>
              </a:schemeClr>
            </a:gs>
            <a:gs pos="70000">
              <a:schemeClr val="accent2">
                <a:hueOff val="-11651198"/>
                <a:satOff val="25545"/>
                <a:lumOff val="-2745"/>
                <a:alphaOff val="0"/>
                <a:tint val="99000"/>
                <a:shade val="65000"/>
                <a:satMod val="155000"/>
              </a:schemeClr>
            </a:gs>
            <a:gs pos="100000">
              <a:schemeClr val="accent2">
                <a:hueOff val="-11651198"/>
                <a:satOff val="25545"/>
                <a:lumOff val="-2745"/>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Partition Tolerance</a:t>
          </a:r>
          <a:endParaRPr lang="en-US" sz="2900" kern="1200" dirty="0"/>
        </a:p>
      </dsp:txBody>
      <dsp:txXfrm>
        <a:off x="1321506" y="3162305"/>
        <a:ext cx="2125501" cy="1030684"/>
      </dsp:txXfrm>
    </dsp:sp>
    <dsp:sp modelId="{B0C8917E-31EE-4578-916D-B6AB317E0106}">
      <dsp:nvSpPr>
        <dsp:cNvPr id="0" name=""/>
        <dsp:cNvSpPr/>
      </dsp:nvSpPr>
      <dsp:spPr>
        <a:xfrm rot="18000000">
          <a:off x="2718087" y="1921370"/>
          <a:ext cx="1139081" cy="383185"/>
        </a:xfrm>
        <a:prstGeom prst="leftRightArrow">
          <a:avLst>
            <a:gd name="adj1" fmla="val 60000"/>
            <a:gd name="adj2" fmla="val 50000"/>
          </a:avLst>
        </a:prstGeom>
        <a:gradFill rotWithShape="0">
          <a:gsLst>
            <a:gs pos="0">
              <a:schemeClr val="accent2">
                <a:hueOff val="-11651198"/>
                <a:satOff val="25545"/>
                <a:lumOff val="-2745"/>
                <a:alphaOff val="0"/>
                <a:shade val="15000"/>
                <a:satMod val="180000"/>
              </a:schemeClr>
            </a:gs>
            <a:gs pos="50000">
              <a:schemeClr val="accent2">
                <a:hueOff val="-11651198"/>
                <a:satOff val="25545"/>
                <a:lumOff val="-2745"/>
                <a:alphaOff val="0"/>
                <a:shade val="45000"/>
                <a:satMod val="170000"/>
              </a:schemeClr>
            </a:gs>
            <a:gs pos="70000">
              <a:schemeClr val="accent2">
                <a:hueOff val="-11651198"/>
                <a:satOff val="25545"/>
                <a:lumOff val="-2745"/>
                <a:alphaOff val="0"/>
                <a:tint val="99000"/>
                <a:shade val="65000"/>
                <a:satMod val="155000"/>
              </a:schemeClr>
            </a:gs>
            <a:gs pos="100000">
              <a:schemeClr val="accent2">
                <a:hueOff val="-11651198"/>
                <a:satOff val="25545"/>
                <a:lumOff val="-2745"/>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833043" y="1998007"/>
        <a:ext cx="909170" cy="229911"/>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58A62A-C159-4525-A68C-800D11C5727B}" type="datetimeFigureOut">
              <a:rPr lang="en-US" smtClean="0"/>
              <a:t>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26F2E3-6869-4298-BCFD-E8D5A5A8C4FA}" type="slidenum">
              <a:rPr lang="en-US" smtClean="0"/>
              <a:t>‹#›</a:t>
            </a:fld>
            <a:endParaRPr lang="en-US"/>
          </a:p>
        </p:txBody>
      </p:sp>
    </p:spTree>
    <p:extLst>
      <p:ext uri="{BB962C8B-B14F-4D97-AF65-F5344CB8AC3E}">
        <p14:creationId xmlns:p14="http://schemas.microsoft.com/office/powerpoint/2010/main" val="3161084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1/7/2015 11:28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2596438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Isolation</a:t>
            </a:r>
          </a:p>
          <a:p>
            <a:pPr marL="628650" lvl="1" indent="-171450">
              <a:buFont typeface="Arial" panose="020B0604020202020204" pitchFamily="34" charset="0"/>
              <a:buChar char="•"/>
            </a:pPr>
            <a:r>
              <a:rPr lang="en-US" dirty="0" smtClean="0"/>
              <a:t>Read</a:t>
            </a:r>
            <a:r>
              <a:rPr lang="en-US" baseline="0" dirty="0" smtClean="0"/>
              <a:t> Committed</a:t>
            </a:r>
          </a:p>
          <a:p>
            <a:pPr marL="628650" lvl="1" indent="-171450">
              <a:buFont typeface="Arial" panose="020B0604020202020204" pitchFamily="34" charset="0"/>
              <a:buChar char="•"/>
            </a:pPr>
            <a:r>
              <a:rPr lang="en-US" baseline="0" dirty="0" smtClean="0"/>
              <a:t>Read Uncommitted</a:t>
            </a:r>
          </a:p>
          <a:p>
            <a:pPr marL="628650" lvl="1" indent="-171450">
              <a:buFont typeface="Arial" panose="020B0604020202020204" pitchFamily="34" charset="0"/>
              <a:buChar char="•"/>
            </a:pPr>
            <a:r>
              <a:rPr lang="en-US" baseline="0" dirty="0" smtClean="0"/>
              <a:t>Repeatable Read</a:t>
            </a:r>
          </a:p>
          <a:p>
            <a:pPr marL="628650" lvl="1" indent="-171450">
              <a:buFont typeface="Arial" panose="020B0604020202020204" pitchFamily="34" charset="0"/>
              <a:buChar char="•"/>
            </a:pPr>
            <a:r>
              <a:rPr lang="en-US" baseline="0" dirty="0" smtClean="0"/>
              <a:t>Serializable</a:t>
            </a:r>
          </a:p>
          <a:p>
            <a:pPr marL="171450" lvl="0" indent="-171450">
              <a:buFont typeface="Arial" panose="020B0604020202020204" pitchFamily="34" charset="0"/>
              <a:buChar char="•"/>
            </a:pPr>
            <a:r>
              <a:rPr lang="en-US" dirty="0" smtClean="0"/>
              <a:t>Distributed</a:t>
            </a:r>
            <a:r>
              <a:rPr lang="en-US" baseline="0" dirty="0" smtClean="0"/>
              <a:t> Transactions</a:t>
            </a:r>
          </a:p>
          <a:p>
            <a:pPr marL="628650" lvl="1" indent="-171450">
              <a:buFont typeface="Arial" panose="020B0604020202020204" pitchFamily="34" charset="0"/>
              <a:buChar char="•"/>
            </a:pPr>
            <a:r>
              <a:rPr lang="en-US" baseline="0" dirty="0" smtClean="0"/>
              <a:t>Two-Phase Commit are virtually impossible in distributed systems, requiring locks on all nodes (serializable isolation)</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026F2E3-6869-4298-BCFD-E8D5A5A8C4FA}" type="slidenum">
              <a:rPr lang="en-US" smtClean="0"/>
              <a:t>24</a:t>
            </a:fld>
            <a:endParaRPr lang="en-US"/>
          </a:p>
        </p:txBody>
      </p:sp>
    </p:spTree>
    <p:extLst>
      <p:ext uri="{BB962C8B-B14F-4D97-AF65-F5344CB8AC3E}">
        <p14:creationId xmlns:p14="http://schemas.microsoft.com/office/powerpoint/2010/main" val="815805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about:</a:t>
            </a:r>
          </a:p>
          <a:p>
            <a:pPr marL="171450" indent="-171450">
              <a:buFont typeface="Arial" panose="020B0604020202020204" pitchFamily="34" charset="0"/>
              <a:buChar char="•"/>
            </a:pPr>
            <a:r>
              <a:rPr lang="en-US" baseline="0" dirty="0" smtClean="0"/>
              <a:t>EDI system</a:t>
            </a:r>
          </a:p>
          <a:p>
            <a:pPr marL="171450" indent="-171450">
              <a:buFont typeface="Arial" panose="020B0604020202020204" pitchFamily="34" charset="0"/>
              <a:buChar char="•"/>
            </a:pPr>
            <a:r>
              <a:rPr lang="en-US" baseline="0" dirty="0" smtClean="0"/>
              <a:t>DANG</a:t>
            </a:r>
          </a:p>
          <a:p>
            <a:pPr marL="171450" indent="-171450">
              <a:buFont typeface="Arial" panose="020B0604020202020204" pitchFamily="34" charset="0"/>
              <a:buChar char="•"/>
            </a:pPr>
            <a:r>
              <a:rPr lang="en-US" baseline="0" dirty="0" smtClean="0"/>
              <a:t>1,000,000 transactions per minute</a:t>
            </a:r>
          </a:p>
          <a:p>
            <a:pPr marL="171450" indent="-171450">
              <a:buFont typeface="Arial" panose="020B0604020202020204" pitchFamily="34" charset="0"/>
              <a:buChar char="•"/>
            </a:pPr>
            <a:r>
              <a:rPr lang="en-US" baseline="0" dirty="0" smtClean="0"/>
              <a:t>Oracle RAC</a:t>
            </a:r>
          </a:p>
        </p:txBody>
      </p:sp>
      <p:sp>
        <p:nvSpPr>
          <p:cNvPr id="4" name="Slide Number Placeholder 3"/>
          <p:cNvSpPr>
            <a:spLocks noGrp="1"/>
          </p:cNvSpPr>
          <p:nvPr>
            <p:ph type="sldNum" sz="quarter" idx="10"/>
          </p:nvPr>
        </p:nvSpPr>
        <p:spPr/>
        <p:txBody>
          <a:bodyPr/>
          <a:lstStyle/>
          <a:p>
            <a:fld id="{1026F2E3-6869-4298-BCFD-E8D5A5A8C4FA}" type="slidenum">
              <a:rPr lang="en-US" smtClean="0"/>
              <a:t>3</a:t>
            </a:fld>
            <a:endParaRPr lang="en-US"/>
          </a:p>
        </p:txBody>
      </p:sp>
    </p:spTree>
    <p:extLst>
      <p:ext uri="{BB962C8B-B14F-4D97-AF65-F5344CB8AC3E}">
        <p14:creationId xmlns:p14="http://schemas.microsoft.com/office/powerpoint/2010/main" val="84670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Leslie </a:t>
            </a:r>
            <a:r>
              <a:rPr lang="en-US" baseline="0" dirty="0" err="1" smtClean="0"/>
              <a:t>Lamport</a:t>
            </a:r>
            <a:r>
              <a:rPr lang="en-US" baseline="0" dirty="0" smtClean="0"/>
              <a:t> and 7 seconds</a:t>
            </a:r>
          </a:p>
          <a:p>
            <a:pPr marL="171450" indent="-171450">
              <a:buFont typeface="Arial" panose="020B0604020202020204" pitchFamily="34" charset="0"/>
              <a:buChar char="•"/>
            </a:pPr>
            <a:r>
              <a:rPr lang="en-US" baseline="0" dirty="0" err="1" smtClean="0"/>
              <a:t>max_commit_propagation_delay</a:t>
            </a:r>
            <a:r>
              <a:rPr lang="en-US" baseline="0" dirty="0" smtClean="0"/>
              <a:t> and propagate on commit</a:t>
            </a:r>
            <a:endParaRPr lang="en-US" dirty="0" smtClean="0"/>
          </a:p>
        </p:txBody>
      </p:sp>
      <p:sp>
        <p:nvSpPr>
          <p:cNvPr id="4" name="Slide Number Placeholder 3"/>
          <p:cNvSpPr>
            <a:spLocks noGrp="1"/>
          </p:cNvSpPr>
          <p:nvPr>
            <p:ph type="sldNum" sz="quarter" idx="10"/>
          </p:nvPr>
        </p:nvSpPr>
        <p:spPr/>
        <p:txBody>
          <a:bodyPr/>
          <a:lstStyle/>
          <a:p>
            <a:fld id="{1026F2E3-6869-4298-BCFD-E8D5A5A8C4FA}" type="slidenum">
              <a:rPr lang="en-US" smtClean="0"/>
              <a:t>4</a:t>
            </a:fld>
            <a:endParaRPr lang="en-US"/>
          </a:p>
        </p:txBody>
      </p:sp>
    </p:spTree>
    <p:extLst>
      <p:ext uri="{BB962C8B-B14F-4D97-AF65-F5344CB8AC3E}">
        <p14:creationId xmlns:p14="http://schemas.microsoft.com/office/powerpoint/2010/main" val="351254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 database</a:t>
            </a:r>
            <a:r>
              <a:rPr lang="en-US" baseline="0" dirty="0" smtClean="0"/>
              <a:t> is distributed whenever more than one node act as a logical database</a:t>
            </a:r>
          </a:p>
          <a:p>
            <a:pPr marL="171450" indent="-171450">
              <a:buFont typeface="Arial" panose="020B0604020202020204" pitchFamily="34" charset="0"/>
              <a:buChar char="•"/>
            </a:pPr>
            <a:r>
              <a:rPr lang="en-US" baseline="0" dirty="0" smtClean="0"/>
              <a:t>A node is different than a server</a:t>
            </a:r>
          </a:p>
          <a:p>
            <a:pPr marL="171450" indent="-171450">
              <a:buFont typeface="Arial" panose="020B0604020202020204" pitchFamily="34" charset="0"/>
              <a:buChar char="•"/>
            </a:pPr>
            <a:r>
              <a:rPr lang="en-US" dirty="0" smtClean="0"/>
              <a:t>Replication is a way to distribute, but duplication</a:t>
            </a:r>
            <a:r>
              <a:rPr lang="en-US" baseline="0" dirty="0" smtClean="0"/>
              <a:t> is another way.</a:t>
            </a:r>
          </a:p>
          <a:p>
            <a:pPr marL="628650" lvl="1" indent="-171450">
              <a:buFont typeface="Arial" panose="020B0604020202020204" pitchFamily="34" charset="0"/>
              <a:buChar char="•"/>
            </a:pPr>
            <a:r>
              <a:rPr lang="en-US" baseline="0" dirty="0" smtClean="0"/>
              <a:t>Replication ensures fast writes, but requires serializable locking to ensure consistency</a:t>
            </a:r>
          </a:p>
          <a:p>
            <a:pPr marL="628650" lvl="1" indent="-171450">
              <a:buFont typeface="Arial" panose="020B0604020202020204" pitchFamily="34" charset="0"/>
              <a:buChar char="•"/>
            </a:pPr>
            <a:r>
              <a:rPr lang="en-US" baseline="0" dirty="0" smtClean="0"/>
              <a:t>Duplication is complex in large scale distributed systems, and can generate a lot of network traffic</a:t>
            </a:r>
            <a:endParaRPr lang="en-US" dirty="0"/>
          </a:p>
        </p:txBody>
      </p:sp>
      <p:sp>
        <p:nvSpPr>
          <p:cNvPr id="4" name="Slide Number Placeholder 3"/>
          <p:cNvSpPr>
            <a:spLocks noGrp="1"/>
          </p:cNvSpPr>
          <p:nvPr>
            <p:ph type="sldNum" sz="quarter" idx="10"/>
          </p:nvPr>
        </p:nvSpPr>
        <p:spPr/>
        <p:txBody>
          <a:bodyPr/>
          <a:lstStyle/>
          <a:p>
            <a:fld id="{1026F2E3-6869-4298-BCFD-E8D5A5A8C4FA}" type="slidenum">
              <a:rPr lang="en-US" smtClean="0"/>
              <a:t>6</a:t>
            </a:fld>
            <a:endParaRPr lang="en-US"/>
          </a:p>
        </p:txBody>
      </p:sp>
    </p:spTree>
    <p:extLst>
      <p:ext uri="{BB962C8B-B14F-4D97-AF65-F5344CB8AC3E}">
        <p14:creationId xmlns:p14="http://schemas.microsoft.com/office/powerpoint/2010/main" val="2842931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Web scale</a:t>
            </a:r>
          </a:p>
          <a:p>
            <a:pPr marL="628650" lvl="1" indent="-171450">
              <a:buFont typeface="Arial" panose="020B0604020202020204" pitchFamily="34" charset="0"/>
              <a:buChar char="•"/>
            </a:pPr>
            <a:r>
              <a:rPr lang="en-US" dirty="0" smtClean="0"/>
              <a:t>Tell</a:t>
            </a:r>
            <a:r>
              <a:rPr lang="en-US" baseline="0" dirty="0" smtClean="0"/>
              <a:t> story about experience as SOA architect</a:t>
            </a:r>
          </a:p>
          <a:p>
            <a:pPr marL="628650" lvl="1" indent="-171450">
              <a:buFont typeface="Arial" panose="020B0604020202020204" pitchFamily="34" charset="0"/>
              <a:buChar char="•"/>
            </a:pPr>
            <a:r>
              <a:rPr lang="en-US" baseline="0" dirty="0" smtClean="0"/>
              <a:t>Web scale is starting small, and scaling out to any size</a:t>
            </a:r>
          </a:p>
          <a:p>
            <a:pPr marL="628650" lvl="1" indent="-171450">
              <a:buFont typeface="Arial" panose="020B0604020202020204" pitchFamily="34" charset="0"/>
              <a:buChar char="•"/>
            </a:pPr>
            <a:r>
              <a:rPr lang="en-US" baseline="0" dirty="0" smtClean="0"/>
              <a:t>Commodity Hardware</a:t>
            </a:r>
          </a:p>
          <a:p>
            <a:pPr marL="171450" lvl="0" indent="-171450">
              <a:buFont typeface="Arial" panose="020B0604020202020204" pitchFamily="34" charset="0"/>
              <a:buChar char="•"/>
            </a:pPr>
            <a:r>
              <a:rPr lang="en-US" baseline="0" dirty="0" smtClean="0"/>
              <a:t>Shared Nothing, </a:t>
            </a:r>
            <a:r>
              <a:rPr lang="en-US" baseline="0" dirty="0" smtClean="0"/>
              <a:t>Disk, </a:t>
            </a:r>
            <a:r>
              <a:rPr lang="en-US" baseline="0" dirty="0" smtClean="0"/>
              <a:t>Cache</a:t>
            </a:r>
          </a:p>
          <a:p>
            <a:pPr marL="171450" lvl="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1026F2E3-6869-4298-BCFD-E8D5A5A8C4FA}" type="slidenum">
              <a:rPr lang="en-US" smtClean="0"/>
              <a:t>7</a:t>
            </a:fld>
            <a:endParaRPr lang="en-US"/>
          </a:p>
        </p:txBody>
      </p:sp>
    </p:spTree>
    <p:extLst>
      <p:ext uri="{BB962C8B-B14F-4D97-AF65-F5344CB8AC3E}">
        <p14:creationId xmlns:p14="http://schemas.microsoft.com/office/powerpoint/2010/main" val="309583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CAP</a:t>
            </a:r>
          </a:p>
          <a:p>
            <a:pPr marL="628650" lvl="1" indent="-171450">
              <a:buFont typeface="Arial" panose="020B0604020202020204" pitchFamily="34" charset="0"/>
              <a:buChar char="•"/>
            </a:pPr>
            <a:r>
              <a:rPr lang="en-US" dirty="0" smtClean="0"/>
              <a:t>Consistency</a:t>
            </a:r>
            <a:r>
              <a:rPr lang="en-US" baseline="0" dirty="0" smtClean="0"/>
              <a:t> – All nodes see the same data at the same time</a:t>
            </a:r>
          </a:p>
          <a:p>
            <a:pPr marL="628650" lvl="1" indent="-171450">
              <a:buFont typeface="Arial" panose="020B0604020202020204" pitchFamily="34" charset="0"/>
              <a:buChar char="•"/>
            </a:pPr>
            <a:r>
              <a:rPr lang="en-US" baseline="0" dirty="0" smtClean="0"/>
              <a:t>Availability – Every request receives a response whether it succeeds or fails</a:t>
            </a:r>
          </a:p>
          <a:p>
            <a:pPr marL="628650" lvl="1" indent="-171450">
              <a:buFont typeface="Arial" panose="020B0604020202020204" pitchFamily="34" charset="0"/>
              <a:buChar char="•"/>
            </a:pPr>
            <a:r>
              <a:rPr lang="en-US" dirty="0" smtClean="0"/>
              <a:t>Partition Tolerance – The system continues to operate</a:t>
            </a:r>
            <a:r>
              <a:rPr lang="en-US" baseline="0" dirty="0" smtClean="0"/>
              <a:t> despite the loss of arbitrary portions of the system</a:t>
            </a:r>
            <a:endParaRPr lang="en-US" dirty="0" smtClean="0"/>
          </a:p>
          <a:p>
            <a:pPr marL="171450" indent="-171450">
              <a:buFont typeface="Arial" panose="020B0604020202020204" pitchFamily="34" charset="0"/>
              <a:buChar char="•"/>
            </a:pPr>
            <a:r>
              <a:rPr lang="en-US" dirty="0" smtClean="0"/>
              <a:t>Consistency </a:t>
            </a:r>
            <a:r>
              <a:rPr lang="en-US" dirty="0" smtClean="0"/>
              <a:t>+ Availability = Traditional RDBMS… don’t distribute well</a:t>
            </a:r>
          </a:p>
          <a:p>
            <a:pPr marL="171450" indent="-171450">
              <a:buFont typeface="Arial" panose="020B0604020202020204" pitchFamily="34" charset="0"/>
              <a:buChar char="•"/>
            </a:pPr>
            <a:r>
              <a:rPr lang="en-US" dirty="0" smtClean="0"/>
              <a:t>Consistency</a:t>
            </a:r>
            <a:r>
              <a:rPr lang="en-US" baseline="0" dirty="0" smtClean="0"/>
              <a:t> + Partition Tolerance = Master/slave systems</a:t>
            </a:r>
          </a:p>
          <a:p>
            <a:pPr marL="171450" indent="-171450">
              <a:buFont typeface="Arial" panose="020B0604020202020204" pitchFamily="34" charset="0"/>
              <a:buChar char="•"/>
            </a:pPr>
            <a:r>
              <a:rPr lang="en-US" baseline="0" dirty="0" smtClean="0"/>
              <a:t>Partition Tolerance + Availability = Eventually Consistent databases</a:t>
            </a:r>
            <a:endParaRPr lang="en-US" dirty="0"/>
          </a:p>
        </p:txBody>
      </p:sp>
      <p:sp>
        <p:nvSpPr>
          <p:cNvPr id="4" name="Slide Number Placeholder 3"/>
          <p:cNvSpPr>
            <a:spLocks noGrp="1"/>
          </p:cNvSpPr>
          <p:nvPr>
            <p:ph type="sldNum" sz="quarter" idx="10"/>
          </p:nvPr>
        </p:nvSpPr>
        <p:spPr/>
        <p:txBody>
          <a:bodyPr/>
          <a:lstStyle/>
          <a:p>
            <a:fld id="{1026F2E3-6869-4298-BCFD-E8D5A5A8C4FA}" type="slidenum">
              <a:rPr lang="en-US" smtClean="0"/>
              <a:t>8</a:t>
            </a:fld>
            <a:endParaRPr lang="en-US"/>
          </a:p>
        </p:txBody>
      </p:sp>
    </p:spTree>
    <p:extLst>
      <p:ext uri="{BB962C8B-B14F-4D97-AF65-F5344CB8AC3E}">
        <p14:creationId xmlns:p14="http://schemas.microsoft.com/office/powerpoint/2010/main" val="1098840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ACID</a:t>
            </a:r>
          </a:p>
          <a:p>
            <a:pPr marL="171450" indent="-171450">
              <a:buFont typeface="Arial" panose="020B0604020202020204" pitchFamily="34" charset="0"/>
              <a:buChar char="•"/>
            </a:pPr>
            <a:r>
              <a:rPr lang="en-US" dirty="0" smtClean="0"/>
              <a:t>Atomic</a:t>
            </a:r>
            <a:r>
              <a:rPr lang="en-US" baseline="0" dirty="0" smtClean="0"/>
              <a:t> – Succeeds or fails and is rolled back</a:t>
            </a:r>
          </a:p>
          <a:p>
            <a:pPr marL="171450" indent="-171450">
              <a:buFont typeface="Arial" panose="020B0604020202020204" pitchFamily="34" charset="0"/>
              <a:buChar char="•"/>
            </a:pPr>
            <a:r>
              <a:rPr lang="en-US" baseline="0" dirty="0" smtClean="0"/>
              <a:t>Consistent – The database cannot be in an inconsistent state</a:t>
            </a:r>
          </a:p>
          <a:p>
            <a:pPr marL="171450" indent="-171450">
              <a:buFont typeface="Arial" panose="020B0604020202020204" pitchFamily="34" charset="0"/>
              <a:buChar char="•"/>
            </a:pPr>
            <a:r>
              <a:rPr lang="en-US" baseline="0" dirty="0" smtClean="0"/>
              <a:t>Isolated – Transactions cannot interfere with each other</a:t>
            </a:r>
          </a:p>
          <a:p>
            <a:pPr marL="171450" indent="-171450">
              <a:buFont typeface="Arial" panose="020B0604020202020204" pitchFamily="34" charset="0"/>
              <a:buChar char="•"/>
            </a:pPr>
            <a:r>
              <a:rPr lang="en-US" baseline="0" dirty="0" smtClean="0"/>
              <a:t>Durable – Data is </a:t>
            </a:r>
            <a:r>
              <a:rPr lang="en-US" baseline="0" dirty="0" err="1" smtClean="0"/>
              <a:t>forevah</a:t>
            </a:r>
            <a:r>
              <a:rPr lang="en-US" baseline="0" dirty="0" smtClean="0"/>
              <a:t>!</a:t>
            </a:r>
          </a:p>
          <a:p>
            <a:pPr marL="0" indent="0">
              <a:buFont typeface="Arial" panose="020B0604020202020204" pitchFamily="34" charset="0"/>
              <a:buNone/>
            </a:pPr>
            <a:r>
              <a:rPr lang="en-US" baseline="0" dirty="0" smtClean="0"/>
              <a:t>BASE</a:t>
            </a:r>
          </a:p>
          <a:p>
            <a:pPr marL="171450" indent="-171450">
              <a:buFont typeface="Arial" panose="020B0604020202020204" pitchFamily="34" charset="0"/>
              <a:buChar char="•"/>
            </a:pPr>
            <a:r>
              <a:rPr lang="en-US" baseline="0" dirty="0" smtClean="0"/>
              <a:t>Basic Availability – The system will always respond, even if the data is not current</a:t>
            </a:r>
          </a:p>
          <a:p>
            <a:pPr marL="171450" indent="-171450">
              <a:buFont typeface="Arial" panose="020B0604020202020204" pitchFamily="34" charset="0"/>
              <a:buChar char="•"/>
            </a:pPr>
            <a:r>
              <a:rPr lang="en-US" baseline="0" dirty="0" smtClean="0"/>
              <a:t>Soft-State – Developers will handle data consistency, the database will not enforce it</a:t>
            </a:r>
          </a:p>
          <a:p>
            <a:pPr marL="171450" indent="-171450">
              <a:buFont typeface="Arial" panose="020B0604020202020204" pitchFamily="34" charset="0"/>
              <a:buChar char="•"/>
            </a:pPr>
            <a:r>
              <a:rPr lang="en-US" baseline="0" dirty="0" smtClean="0"/>
              <a:t>Eventual Consistency – If given time, data will become consistent</a:t>
            </a:r>
          </a:p>
        </p:txBody>
      </p:sp>
      <p:sp>
        <p:nvSpPr>
          <p:cNvPr id="4" name="Slide Number Placeholder 3"/>
          <p:cNvSpPr>
            <a:spLocks noGrp="1"/>
          </p:cNvSpPr>
          <p:nvPr>
            <p:ph type="sldNum" sz="quarter" idx="10"/>
          </p:nvPr>
        </p:nvSpPr>
        <p:spPr/>
        <p:txBody>
          <a:bodyPr/>
          <a:lstStyle/>
          <a:p>
            <a:fld id="{1026F2E3-6869-4298-BCFD-E8D5A5A8C4FA}" type="slidenum">
              <a:rPr lang="en-US" smtClean="0"/>
              <a:t>9</a:t>
            </a:fld>
            <a:endParaRPr lang="en-US"/>
          </a:p>
        </p:txBody>
      </p:sp>
    </p:spTree>
    <p:extLst>
      <p:ext uri="{BB962C8B-B14F-4D97-AF65-F5344CB8AC3E}">
        <p14:creationId xmlns:p14="http://schemas.microsoft.com/office/powerpoint/2010/main" val="2037417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 = Nodes Written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Quorum Versus Distributed Transactions</a:t>
            </a:r>
            <a:endParaRPr lang="en-US" dirty="0" smtClean="0"/>
          </a:p>
          <a:p>
            <a:pPr marL="171450" indent="-171450">
              <a:buFont typeface="Arial" panose="020B0604020202020204" pitchFamily="34" charset="0"/>
              <a:buChar char="•"/>
            </a:pPr>
            <a:r>
              <a:rPr lang="en-US" dirty="0" smtClean="0"/>
              <a:t>R = Nodes Read</a:t>
            </a:r>
          </a:p>
          <a:p>
            <a:pPr marL="171450" indent="-171450">
              <a:buFont typeface="Arial" panose="020B0604020202020204" pitchFamily="34" charset="0"/>
              <a:buChar char="•"/>
            </a:pPr>
            <a:r>
              <a:rPr lang="en-US" dirty="0" smtClean="0"/>
              <a:t>N</a:t>
            </a:r>
            <a:r>
              <a:rPr lang="en-US" baseline="0" dirty="0" smtClean="0"/>
              <a:t> = Total Nodes</a:t>
            </a:r>
          </a:p>
          <a:p>
            <a:pPr marL="171450" indent="-171450">
              <a:buFont typeface="Arial" panose="020B0604020202020204" pitchFamily="34" charset="0"/>
              <a:buChar char="•"/>
            </a:pPr>
            <a:r>
              <a:rPr lang="en-US" baseline="0" dirty="0" smtClean="0"/>
              <a:t>Strong Consistency Models Require disproportionate amounts of hardware as they scale out</a:t>
            </a:r>
          </a:p>
        </p:txBody>
      </p:sp>
      <p:sp>
        <p:nvSpPr>
          <p:cNvPr id="4" name="Slide Number Placeholder 3"/>
          <p:cNvSpPr>
            <a:spLocks noGrp="1"/>
          </p:cNvSpPr>
          <p:nvPr>
            <p:ph type="sldNum" sz="quarter" idx="10"/>
          </p:nvPr>
        </p:nvSpPr>
        <p:spPr/>
        <p:txBody>
          <a:bodyPr/>
          <a:lstStyle/>
          <a:p>
            <a:fld id="{1026F2E3-6869-4298-BCFD-E8D5A5A8C4FA}" type="slidenum">
              <a:rPr lang="en-US" smtClean="0"/>
              <a:t>10</a:t>
            </a:fld>
            <a:endParaRPr lang="en-US"/>
          </a:p>
        </p:txBody>
      </p:sp>
    </p:spTree>
    <p:extLst>
      <p:ext uri="{BB962C8B-B14F-4D97-AF65-F5344CB8AC3E}">
        <p14:creationId xmlns:p14="http://schemas.microsoft.com/office/powerpoint/2010/main" val="2022738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Strong Consistency: After an update, any subsequent access on any node will return the same value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Weak Consistency: Consistency can only be achieved after certain conditions are met (time or other events)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Eventual Consistency: Guarantees that if nothing else changes except time, consistency will eventually be achieved</a:t>
            </a:r>
          </a:p>
          <a:p>
            <a:endParaRPr lang="en-US" dirty="0"/>
          </a:p>
        </p:txBody>
      </p:sp>
      <p:sp>
        <p:nvSpPr>
          <p:cNvPr id="4" name="Slide Number Placeholder 3"/>
          <p:cNvSpPr>
            <a:spLocks noGrp="1"/>
          </p:cNvSpPr>
          <p:nvPr>
            <p:ph type="sldNum" sz="quarter" idx="10"/>
          </p:nvPr>
        </p:nvSpPr>
        <p:spPr/>
        <p:txBody>
          <a:bodyPr/>
          <a:lstStyle/>
          <a:p>
            <a:fld id="{1026F2E3-6869-4298-BCFD-E8D5A5A8C4FA}" type="slidenum">
              <a:rPr lang="en-US" smtClean="0"/>
              <a:t>17</a:t>
            </a:fld>
            <a:endParaRPr lang="en-US"/>
          </a:p>
        </p:txBody>
      </p:sp>
    </p:spTree>
    <p:extLst>
      <p:ext uri="{BB962C8B-B14F-4D97-AF65-F5344CB8AC3E}">
        <p14:creationId xmlns:p14="http://schemas.microsoft.com/office/powerpoint/2010/main" val="1042462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981200"/>
          </a:xfrm>
        </p:spPr>
        <p:txBody>
          <a:bodyPr/>
          <a:lstStyle/>
          <a:p>
            <a:r>
              <a:rPr lang="en-US" dirty="0" smtClean="0"/>
              <a:t>The Silver Lining</a:t>
            </a:r>
            <a:br>
              <a:rPr lang="en-US" dirty="0" smtClean="0"/>
            </a:br>
            <a:r>
              <a:rPr lang="en-US" sz="4400" dirty="0" smtClean="0">
                <a:solidFill>
                  <a:schemeClr val="tx2"/>
                </a:solidFill>
              </a:rPr>
              <a:t>A Deep Dive into the Architecture of Distributed Databases</a:t>
            </a:r>
            <a:endParaRPr lang="en-US" sz="2800" dirty="0"/>
          </a:p>
        </p:txBody>
      </p:sp>
      <p:sp>
        <p:nvSpPr>
          <p:cNvPr id="3" name="Subtitle 2"/>
          <p:cNvSpPr>
            <a:spLocks noGrp="1"/>
          </p:cNvSpPr>
          <p:nvPr>
            <p:ph type="subTitle" idx="1"/>
          </p:nvPr>
        </p:nvSpPr>
        <p:spPr>
          <a:xfrm>
            <a:off x="730249" y="4344988"/>
            <a:ext cx="7681913" cy="1827212"/>
          </a:xfrm>
        </p:spPr>
        <p:txBody>
          <a:bodyPr>
            <a:normAutofit/>
          </a:bodyPr>
          <a:lstStyle/>
          <a:p>
            <a:r>
              <a:rPr lang="en-US" dirty="0" smtClean="0"/>
              <a:t>Michael Meadows</a:t>
            </a:r>
          </a:p>
          <a:p>
            <a:r>
              <a:rPr lang="en-US" dirty="0" smtClean="0"/>
              <a:t>Director: Enterprise Application Integration</a:t>
            </a:r>
          </a:p>
          <a:p>
            <a:r>
              <a:rPr lang="en-US" dirty="0" smtClean="0"/>
              <a:t>Quick Solutions, LLC</a:t>
            </a:r>
          </a:p>
          <a:p>
            <a:r>
              <a:rPr lang="en-US" dirty="0" smtClean="0"/>
              <a:t>@</a:t>
            </a:r>
            <a:r>
              <a:rPr lang="en-US" dirty="0" err="1" smtClean="0"/>
              <a:t>AntiArchitect</a:t>
            </a:r>
            <a:endParaRPr 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200</a:t>
            </a:r>
            <a:endParaRPr lang="en-US" dirty="0"/>
          </a:p>
        </p:txBody>
      </p:sp>
      <p:sp>
        <p:nvSpPr>
          <p:cNvPr id="5" name="Content Placeholder 4"/>
          <p:cNvSpPr>
            <a:spLocks noGrp="1"/>
          </p:cNvSpPr>
          <p:nvPr>
            <p:ph idx="1"/>
          </p:nvPr>
        </p:nvSpPr>
        <p:spPr>
          <a:xfrm>
            <a:off x="381000" y="1412875"/>
            <a:ext cx="8382000" cy="2320635"/>
          </a:xfrm>
        </p:spPr>
        <p:txBody>
          <a:bodyPr/>
          <a:lstStyle/>
          <a:p>
            <a:r>
              <a:rPr lang="en-US" dirty="0" err="1" smtClean="0"/>
              <a:t>Teh</a:t>
            </a:r>
            <a:r>
              <a:rPr lang="en-US" dirty="0" smtClean="0"/>
              <a:t> </a:t>
            </a:r>
            <a:r>
              <a:rPr lang="en-US" dirty="0" err="1" smtClean="0"/>
              <a:t>Mathz</a:t>
            </a:r>
            <a:endParaRPr lang="en-US" dirty="0" smtClean="0"/>
          </a:p>
          <a:p>
            <a:pPr lvl="1"/>
            <a:r>
              <a:rPr lang="en-US" dirty="0" smtClean="0"/>
              <a:t>W vs R vs N</a:t>
            </a:r>
          </a:p>
          <a:p>
            <a:pPr lvl="1"/>
            <a:r>
              <a:rPr lang="en-US" dirty="0" smtClean="0"/>
              <a:t>Strong vs Weak Consistency</a:t>
            </a:r>
            <a:r>
              <a:rPr lang="en-US" dirty="0"/>
              <a:t/>
            </a:r>
            <a:br>
              <a:rPr lang="en-US" dirty="0"/>
            </a:br>
            <a:r>
              <a:rPr lang="en-US" dirty="0" smtClean="0"/>
              <a:t>Models, Formula Edition</a:t>
            </a:r>
            <a:endParaRPr lang="en-US" dirty="0"/>
          </a:p>
          <a:p>
            <a:pPr marL="0" indent="0">
              <a:buNone/>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848" y="73152"/>
            <a:ext cx="3147822" cy="4073652"/>
          </a:xfrm>
          <a:prstGeom prst="rect">
            <a:avLst/>
          </a:prstGeom>
        </p:spPr>
      </p:pic>
    </p:spTree>
    <p:extLst>
      <p:ext uri="{BB962C8B-B14F-4D97-AF65-F5344CB8AC3E}">
        <p14:creationId xmlns:p14="http://schemas.microsoft.com/office/powerpoint/2010/main" val="311704120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DDDD 200: Strong Consistency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81000" y="1412875"/>
                <a:ext cx="8382000" cy="1199880"/>
              </a:xfrm>
            </p:spPr>
            <p:txBody>
              <a:bodyPr/>
              <a:lstStyle/>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&gt;</m:t>
                    </m:r>
                    <m:r>
                      <a:rPr lang="en-US" b="0" i="1" smtClean="0">
                        <a:latin typeface="Cambria Math" panose="02040503050406030204" pitchFamily="18" charset="0"/>
                      </a:rPr>
                      <m:t>𝑁</m:t>
                    </m:r>
                    <m:r>
                      <a:rPr lang="en-US" b="0" i="1" smtClean="0">
                        <a:latin typeface="Cambria Math" panose="02040503050406030204" pitchFamily="18" charset="0"/>
                      </a:rPr>
                      <m:t>, </m:t>
                    </m:r>
                    <m:r>
                      <a:rPr lang="en-US" b="0" i="1" smtClean="0">
                        <a:latin typeface="Cambria Math" panose="02040503050406030204" pitchFamily="18" charset="0"/>
                      </a:rPr>
                      <m:t>𝑊</m:t>
                    </m:r>
                    <m:r>
                      <a:rPr lang="en-US" b="0" i="1" smtClean="0">
                        <a:latin typeface="Cambria Math" panose="02040503050406030204" pitchFamily="18" charset="0"/>
                      </a:rPr>
                      <m:t>&gt;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oMath>
                </a14:m>
                <a:endParaRPr lang="en-US" b="0"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1000" y="1412875"/>
                <a:ext cx="8382000" cy="1199880"/>
              </a:xfrm>
              <a:blipFill rotWithShape="0">
                <a:blip r:embed="rId2"/>
                <a:stretch>
                  <a:fillRect l="-73"/>
                </a:stretch>
              </a:blipFill>
            </p:spPr>
            <p:txBody>
              <a:bodyPr/>
              <a:lstStyle/>
              <a:p>
                <a:r>
                  <a:rPr lang="en-US">
                    <a:noFill/>
                  </a:rPr>
                  <a:t> </a:t>
                </a:r>
              </a:p>
            </p:txBody>
          </p:sp>
        </mc:Fallback>
      </mc:AlternateContent>
    </p:spTree>
    <p:extLst>
      <p:ext uri="{BB962C8B-B14F-4D97-AF65-F5344CB8AC3E}">
        <p14:creationId xmlns:p14="http://schemas.microsoft.com/office/powerpoint/2010/main" val="425143027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DDDD 200: Strong Consistency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81000" y="1412875"/>
                <a:ext cx="8382000" cy="3490186"/>
              </a:xfrm>
            </p:spPr>
            <p:txBody>
              <a:bodyPr/>
              <a:lstStyle/>
              <a:p>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=1</m:t>
                    </m:r>
                  </m:oMath>
                </a14:m>
                <a:endParaRPr lang="en-US" dirty="0"/>
              </a:p>
              <a:p>
                <a:pPr lvl="1"/>
                <a:r>
                  <a:rPr lang="en-US" dirty="0" smtClean="0"/>
                  <a:t>1 Node</a:t>
                </a:r>
              </a:p>
              <a:p>
                <a:pPr lvl="1"/>
                <a:r>
                  <a:rPr lang="en-US" dirty="0" smtClean="0"/>
                  <a:t>Write to Only Node</a:t>
                </a:r>
              </a:p>
              <a:p>
                <a:pPr lvl="1"/>
                <a:r>
                  <a:rPr lang="en-US" dirty="0" smtClean="0"/>
                  <a:t>Read from Only Node</a:t>
                </a:r>
              </a:p>
              <a:p>
                <a:r>
                  <a:rPr lang="en-US" dirty="0" smtClean="0"/>
                  <a:t>Guaranteed Consistency</a:t>
                </a:r>
              </a:p>
              <a:p>
                <a:r>
                  <a:rPr lang="en-US" dirty="0" smtClean="0"/>
                  <a:t>Weak Availability</a:t>
                </a:r>
              </a:p>
              <a:p>
                <a:r>
                  <a:rPr lang="en-US" dirty="0" smtClean="0"/>
                  <a:t>No Partition Tolerance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1000" y="1412875"/>
                <a:ext cx="8382000" cy="3490186"/>
              </a:xfrm>
              <a:blipFill rotWithShape="0">
                <a:blip r:embed="rId2"/>
                <a:stretch>
                  <a:fillRect l="-73" b="-6119"/>
                </a:stretch>
              </a:blipFill>
            </p:spPr>
            <p:txBody>
              <a:bodyPr/>
              <a:lstStyle/>
              <a:p>
                <a:r>
                  <a:rPr lang="en-US">
                    <a:noFill/>
                  </a:rPr>
                  <a:t> </a:t>
                </a:r>
              </a:p>
            </p:txBody>
          </p:sp>
        </mc:Fallback>
      </mc:AlternateContent>
    </p:spTree>
    <p:extLst>
      <p:ext uri="{BB962C8B-B14F-4D97-AF65-F5344CB8AC3E}">
        <p14:creationId xmlns:p14="http://schemas.microsoft.com/office/powerpoint/2010/main" val="5425751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200: </a:t>
            </a:r>
            <a:r>
              <a:rPr lang="en-US" dirty="0"/>
              <a:t>Strong Consistency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81000" y="1412875"/>
                <a:ext cx="8382000" cy="4370427"/>
              </a:xfrm>
            </p:spPr>
            <p:txBody>
              <a:bodyPr/>
              <a:lstStyle/>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=1</m:t>
                    </m:r>
                  </m:oMath>
                </a14:m>
                <a:endParaRPr lang="en-US" b="0" dirty="0" smtClean="0"/>
              </a:p>
              <a:p>
                <a:r>
                  <a:rPr lang="en-US" dirty="0" smtClean="0"/>
                  <a:t>Pros</a:t>
                </a:r>
              </a:p>
              <a:p>
                <a:pPr lvl="1"/>
                <a:r>
                  <a:rPr lang="en-US" dirty="0" smtClean="0"/>
                  <a:t>Fast Reads</a:t>
                </a:r>
              </a:p>
              <a:p>
                <a:pPr lvl="1"/>
                <a:r>
                  <a:rPr lang="en-US" dirty="0" smtClean="0"/>
                  <a:t>Guarantees Consistency for Updates</a:t>
                </a:r>
              </a:p>
              <a:p>
                <a:pPr lvl="1"/>
                <a:r>
                  <a:rPr lang="en-US" dirty="0" smtClean="0"/>
                  <a:t>No Replication Required</a:t>
                </a:r>
              </a:p>
              <a:p>
                <a:r>
                  <a:rPr lang="en-US" dirty="0" smtClean="0"/>
                  <a:t>Cons</a:t>
                </a:r>
              </a:p>
              <a:p>
                <a:pPr lvl="1"/>
                <a:r>
                  <a:rPr lang="en-US" dirty="0" smtClean="0"/>
                  <a:t>Expensive Writes</a:t>
                </a:r>
              </a:p>
              <a:p>
                <a:pPr lvl="1"/>
                <a:r>
                  <a:rPr lang="en-US" dirty="0" smtClean="0"/>
                  <a:t>Requires Distributed Transactions</a:t>
                </a:r>
              </a:p>
              <a:p>
                <a:pPr lvl="1"/>
                <a:r>
                  <a:rPr lang="en-US" dirty="0" smtClean="0"/>
                  <a:t>Scales Poorly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1000" y="1412875"/>
                <a:ext cx="8382000" cy="4370427"/>
              </a:xfrm>
              <a:blipFill rotWithShape="0">
                <a:blip r:embed="rId2"/>
                <a:stretch>
                  <a:fillRect l="-73" b="-4045"/>
                </a:stretch>
              </a:blipFill>
            </p:spPr>
            <p:txBody>
              <a:bodyPr/>
              <a:lstStyle/>
              <a:p>
                <a:r>
                  <a:rPr lang="en-US">
                    <a:noFill/>
                  </a:rPr>
                  <a:t> </a:t>
                </a:r>
              </a:p>
            </p:txBody>
          </p:sp>
        </mc:Fallback>
      </mc:AlternateContent>
    </p:spTree>
    <p:extLst>
      <p:ext uri="{BB962C8B-B14F-4D97-AF65-F5344CB8AC3E}">
        <p14:creationId xmlns:p14="http://schemas.microsoft.com/office/powerpoint/2010/main" val="385942851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200: </a:t>
            </a:r>
            <a:r>
              <a:rPr lang="en-US" dirty="0"/>
              <a:t>Strong Consistency</a:t>
            </a:r>
            <a:r>
              <a:rPr lang="en-US" dirty="0" smtClean="0"/>
              <a:t>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81000" y="1412875"/>
                <a:ext cx="8382000" cy="4370427"/>
              </a:xfrm>
            </p:spPr>
            <p:txBody>
              <a:bodyPr/>
              <a:lstStyle/>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&lt;</m:t>
                    </m:r>
                    <m:r>
                      <a:rPr lang="en-US" b="0" i="1" smtClean="0">
                        <a:latin typeface="Cambria Math" panose="02040503050406030204" pitchFamily="18" charset="0"/>
                      </a:rPr>
                      <m:t>𝑁</m:t>
                    </m:r>
                  </m:oMath>
                </a14:m>
                <a:endParaRPr lang="en-US" dirty="0" smtClean="0"/>
              </a:p>
              <a:p>
                <a:r>
                  <a:rPr lang="en-US" dirty="0" smtClean="0"/>
                  <a:t>Pros</a:t>
                </a:r>
              </a:p>
              <a:p>
                <a:pPr lvl="1"/>
                <a:r>
                  <a:rPr lang="en-US" dirty="0" smtClean="0"/>
                  <a:t>Fast Writes</a:t>
                </a:r>
              </a:p>
              <a:p>
                <a:r>
                  <a:rPr lang="en-US" dirty="0" smtClean="0"/>
                  <a:t>Cons</a:t>
                </a:r>
              </a:p>
              <a:p>
                <a:pPr lvl="1"/>
                <a:r>
                  <a:rPr lang="en-US" dirty="0" smtClean="0"/>
                  <a:t>Expensive Reads</a:t>
                </a:r>
              </a:p>
              <a:p>
                <a:pPr lvl="1"/>
                <a:r>
                  <a:rPr lang="en-US" dirty="0" smtClean="0"/>
                  <a:t>Work Poorly with Set Based Queries</a:t>
                </a:r>
              </a:p>
              <a:p>
                <a:pPr lvl="1"/>
                <a:r>
                  <a:rPr lang="en-US" dirty="0" smtClean="0"/>
                  <a:t>Scales Poorly</a:t>
                </a:r>
              </a:p>
              <a:p>
                <a:pPr lvl="1"/>
                <a:r>
                  <a:rPr lang="en-US" dirty="0" smtClean="0"/>
                  <a:t>Replication Required</a:t>
                </a:r>
              </a:p>
              <a:p>
                <a:pPr lvl="1"/>
                <a:r>
                  <a:rPr lang="en-US" dirty="0" smtClean="0"/>
                  <a:t>In this case, no better than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=1</m:t>
                    </m:r>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1000" y="1412875"/>
                <a:ext cx="8382000" cy="4370427"/>
              </a:xfrm>
              <a:blipFill rotWithShape="0">
                <a:blip r:embed="rId2"/>
                <a:stretch>
                  <a:fillRect l="-73" b="-4045"/>
                </a:stretch>
              </a:blipFill>
            </p:spPr>
            <p:txBody>
              <a:bodyPr/>
              <a:lstStyle/>
              <a:p>
                <a:r>
                  <a:rPr lang="en-US">
                    <a:noFill/>
                  </a:rPr>
                  <a:t> </a:t>
                </a:r>
              </a:p>
            </p:txBody>
          </p:sp>
        </mc:Fallback>
      </mc:AlternateContent>
    </p:spTree>
    <p:extLst>
      <p:ext uri="{BB962C8B-B14F-4D97-AF65-F5344CB8AC3E}">
        <p14:creationId xmlns:p14="http://schemas.microsoft.com/office/powerpoint/2010/main" val="321366273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200: </a:t>
            </a:r>
            <a:r>
              <a:rPr lang="en-US" dirty="0"/>
              <a:t>Strong Consistency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81000" y="1412875"/>
                <a:ext cx="8382000" cy="4964436"/>
              </a:xfrm>
            </p:spPr>
            <p:txBody>
              <a:bodyPr/>
              <a:lstStyle/>
              <a:p>
                <a:r>
                  <a:rPr lang="en-US" dirty="0" smtClean="0"/>
                  <a:t>Other Models That Don’t Work</a:t>
                </a: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&lt;</m:t>
                    </m:r>
                    <m:r>
                      <a:rPr lang="en-US" b="0" i="1" smtClean="0">
                        <a:latin typeface="Cambria Math" panose="02040503050406030204" pitchFamily="18" charset="0"/>
                      </a:rPr>
                      <m:t>𝑊</m:t>
                    </m:r>
                  </m:oMath>
                </a14:m>
                <a:endParaRPr lang="en-US" b="0" dirty="0" smtClean="0"/>
              </a:p>
              <a:p>
                <a:pPr lvl="1"/>
                <a:r>
                  <a:rPr lang="en-US" dirty="0" smtClean="0"/>
                  <a:t>If R &lt; W, R = 1 might as well be true</a:t>
                </a:r>
              </a:p>
              <a:p>
                <a:pPr lvl="1"/>
                <a:r>
                  <a:rPr lang="en-US" b="0" dirty="0" smtClean="0"/>
                  <a:t>If R = 1, Then W = N must be true</a:t>
                </a:r>
              </a:p>
              <a:p>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&gt;1,</m:t>
                    </m:r>
                    <m:r>
                      <a:rPr lang="en-US" b="0" i="1" smtClean="0">
                        <a:latin typeface="Cambria Math" panose="02040503050406030204" pitchFamily="18" charset="0"/>
                      </a:rPr>
                      <m:t>𝑊</m:t>
                    </m:r>
                    <m:r>
                      <a:rPr lang="en-US" b="0" i="1" smtClean="0">
                        <a:latin typeface="Cambria Math" panose="02040503050406030204" pitchFamily="18" charset="0"/>
                      </a:rPr>
                      <m:t>=1</m:t>
                    </m:r>
                  </m:oMath>
                </a14:m>
                <a:endParaRPr lang="en-US" b="0" dirty="0" smtClean="0"/>
              </a:p>
              <a:p>
                <a:pPr lvl="1"/>
                <a:r>
                  <a:rPr lang="en-US" dirty="0" smtClean="0"/>
                  <a:t>In all cases when there is only one write node, durability is not guaranteed</a:t>
                </a:r>
                <a:endParaRPr lang="en-US" b="0" dirty="0" smtClean="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&lt;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b="0" dirty="0" smtClean="0"/>
              </a:p>
              <a:p>
                <a:pPr lvl="1"/>
                <a:r>
                  <a:rPr lang="en-US" dirty="0" smtClean="0"/>
                  <a:t>If you write to less nodes than half of your nodes, consistent reads can’t be guaranteed</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1000" y="1412875"/>
                <a:ext cx="8382000" cy="4964436"/>
              </a:xfrm>
              <a:blipFill rotWithShape="0">
                <a:blip r:embed="rId2"/>
                <a:stretch>
                  <a:fillRect l="-73" t="-3563" b="-3440"/>
                </a:stretch>
              </a:blipFill>
            </p:spPr>
            <p:txBody>
              <a:bodyPr/>
              <a:lstStyle/>
              <a:p>
                <a:r>
                  <a:rPr lang="en-US">
                    <a:noFill/>
                  </a:rPr>
                  <a:t> </a:t>
                </a:r>
              </a:p>
            </p:txBody>
          </p:sp>
        </mc:Fallback>
      </mc:AlternateContent>
    </p:spTree>
    <p:extLst>
      <p:ext uri="{BB962C8B-B14F-4D97-AF65-F5344CB8AC3E}">
        <p14:creationId xmlns:p14="http://schemas.microsoft.com/office/powerpoint/2010/main" val="37365295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200: Weak Consistency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81000" y="1412875"/>
                <a:ext cx="8382000" cy="1526572"/>
              </a:xfrm>
            </p:spPr>
            <p:txBody>
              <a:bodyPr/>
              <a:lstStyle/>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b="0" dirty="0" smtClean="0"/>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=1</m:t>
                    </m:r>
                  </m:oMath>
                </a14:m>
                <a:r>
                  <a:rPr lang="en-US" dirty="0" smtClean="0"/>
                  <a:t> makes sense</a:t>
                </a:r>
              </a:p>
              <a:p>
                <a14:m>
                  <m:oMath xmlns:m="http://schemas.openxmlformats.org/officeDocument/2006/math">
                    <m:r>
                      <a:rPr lang="en-US" b="0" i="1" smtClean="0">
                        <a:latin typeface="Cambria Math" panose="02040503050406030204" pitchFamily="18" charset="0"/>
                      </a:rPr>
                      <m:t>𝑊</m:t>
                    </m:r>
                  </m:oMath>
                </a14:m>
                <a:r>
                  <a:rPr lang="en-US" dirty="0" smtClean="0"/>
                  <a:t> is desired nodes for a quorum</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1000" y="1412875"/>
                <a:ext cx="8382000" cy="1526572"/>
              </a:xfrm>
              <a:blipFill rotWithShape="0">
                <a:blip r:embed="rId2"/>
                <a:stretch>
                  <a:fillRect l="-73" b="-15600"/>
                </a:stretch>
              </a:blipFill>
            </p:spPr>
            <p:txBody>
              <a:bodyPr/>
              <a:lstStyle/>
              <a:p>
                <a:r>
                  <a:rPr lang="en-US">
                    <a:noFill/>
                  </a:rPr>
                  <a:t> </a:t>
                </a:r>
              </a:p>
            </p:txBody>
          </p:sp>
        </mc:Fallback>
      </mc:AlternateContent>
    </p:spTree>
    <p:extLst>
      <p:ext uri="{BB962C8B-B14F-4D97-AF65-F5344CB8AC3E}">
        <p14:creationId xmlns:p14="http://schemas.microsoft.com/office/powerpoint/2010/main" val="190517017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435</a:t>
            </a:r>
            <a:endParaRPr lang="en-US" dirty="0"/>
          </a:p>
        </p:txBody>
      </p:sp>
      <p:sp>
        <p:nvSpPr>
          <p:cNvPr id="3" name="Content Placeholder 2"/>
          <p:cNvSpPr>
            <a:spLocks noGrp="1"/>
          </p:cNvSpPr>
          <p:nvPr>
            <p:ph idx="1"/>
          </p:nvPr>
        </p:nvSpPr>
        <p:spPr>
          <a:xfrm>
            <a:off x="381000" y="1412875"/>
            <a:ext cx="8382000" cy="4628960"/>
          </a:xfrm>
        </p:spPr>
        <p:txBody>
          <a:bodyPr/>
          <a:lstStyle/>
          <a:p>
            <a:r>
              <a:rPr lang="en-US" dirty="0" smtClean="0"/>
              <a:t>Strong consistency</a:t>
            </a:r>
            <a:br>
              <a:rPr lang="en-US" dirty="0" smtClean="0"/>
            </a:br>
            <a:r>
              <a:rPr lang="en-US" dirty="0" smtClean="0"/>
              <a:t>v</a:t>
            </a:r>
            <a:r>
              <a:rPr lang="en-US" dirty="0" smtClean="0"/>
              <a:t>s weak consistency</a:t>
            </a:r>
            <a:br>
              <a:rPr lang="en-US" dirty="0" smtClean="0"/>
            </a:br>
            <a:r>
              <a:rPr lang="en-US" dirty="0" smtClean="0"/>
              <a:t>v</a:t>
            </a:r>
            <a:r>
              <a:rPr lang="en-US" dirty="0" smtClean="0"/>
              <a:t>s eventual consistency</a:t>
            </a:r>
          </a:p>
          <a:p>
            <a:r>
              <a:rPr lang="en-US" dirty="0" smtClean="0"/>
              <a:t>Eventual consistency</a:t>
            </a:r>
            <a:br>
              <a:rPr lang="en-US" dirty="0" smtClean="0"/>
            </a:br>
            <a:r>
              <a:rPr lang="en-US" dirty="0" smtClean="0"/>
              <a:t>comes in many flavors,</a:t>
            </a:r>
            <a:br>
              <a:rPr lang="en-US" dirty="0" smtClean="0"/>
            </a:br>
            <a:r>
              <a:rPr lang="en-US" dirty="0" smtClean="0"/>
              <a:t>most are not mutually</a:t>
            </a:r>
            <a:br>
              <a:rPr lang="en-US" dirty="0" smtClean="0"/>
            </a:br>
            <a:r>
              <a:rPr lang="en-US" dirty="0" smtClean="0"/>
              <a:t>exclusive</a:t>
            </a:r>
          </a:p>
          <a:p>
            <a:r>
              <a:rPr lang="en-US" dirty="0" smtClean="0"/>
              <a:t>Databases don’t solve the</a:t>
            </a:r>
            <a:br>
              <a:rPr lang="en-US" dirty="0" smtClean="0"/>
            </a:br>
            <a:r>
              <a:rPr lang="en-US" dirty="0" smtClean="0"/>
              <a:t>eventual consistency problem.  Applications must deal with read inconsistencies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848" y="73152"/>
            <a:ext cx="3147822" cy="4073652"/>
          </a:xfrm>
          <a:prstGeom prst="rect">
            <a:avLst/>
          </a:prstGeom>
        </p:spPr>
      </p:pic>
    </p:spTree>
    <p:extLst>
      <p:ext uri="{BB962C8B-B14F-4D97-AF65-F5344CB8AC3E}">
        <p14:creationId xmlns:p14="http://schemas.microsoft.com/office/powerpoint/2010/main" val="8032308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435: Causal Consistency</a:t>
            </a:r>
            <a:endParaRPr lang="en-US" dirty="0"/>
          </a:p>
        </p:txBody>
      </p:sp>
      <p:sp>
        <p:nvSpPr>
          <p:cNvPr id="3" name="Content Placeholder 2"/>
          <p:cNvSpPr>
            <a:spLocks noGrp="1"/>
          </p:cNvSpPr>
          <p:nvPr>
            <p:ph idx="1"/>
          </p:nvPr>
        </p:nvSpPr>
        <p:spPr>
          <a:xfrm>
            <a:off x="381000" y="1412875"/>
            <a:ext cx="8382000" cy="1428083"/>
          </a:xfrm>
        </p:spPr>
        <p:txBody>
          <a:bodyPr/>
          <a:lstStyle/>
          <a:p>
            <a:r>
              <a:rPr lang="en-US" dirty="0" smtClean="0"/>
              <a:t>Consistency only exists between processes with a formal relationship</a:t>
            </a:r>
          </a:p>
          <a:p>
            <a:r>
              <a:rPr lang="en-US" dirty="0" smtClean="0"/>
              <a:t>Writes are not guaranteed in order</a:t>
            </a:r>
          </a:p>
        </p:txBody>
      </p:sp>
    </p:spTree>
    <p:extLst>
      <p:ext uri="{BB962C8B-B14F-4D97-AF65-F5344CB8AC3E}">
        <p14:creationId xmlns:p14="http://schemas.microsoft.com/office/powerpoint/2010/main" val="37151425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435: Sequential Consistency</a:t>
            </a:r>
            <a:endParaRPr lang="en-US" dirty="0"/>
          </a:p>
        </p:txBody>
      </p:sp>
      <p:sp>
        <p:nvSpPr>
          <p:cNvPr id="3" name="Content Placeholder 2"/>
          <p:cNvSpPr>
            <a:spLocks noGrp="1"/>
          </p:cNvSpPr>
          <p:nvPr>
            <p:ph idx="1"/>
          </p:nvPr>
        </p:nvSpPr>
        <p:spPr>
          <a:xfrm>
            <a:off x="381000" y="1412875"/>
            <a:ext cx="8382000" cy="3742563"/>
          </a:xfrm>
        </p:spPr>
        <p:txBody>
          <a:bodyPr/>
          <a:lstStyle/>
          <a:p>
            <a:r>
              <a:rPr lang="en-US" dirty="0" smtClean="0"/>
              <a:t>The </a:t>
            </a:r>
            <a:r>
              <a:rPr lang="en-US" dirty="0"/>
              <a:t>result of any execution is the same as if the operations of all the processors were executed in some sequential order, and the operations of each individual processor appear in this sequence in the order specified by its </a:t>
            </a:r>
            <a:r>
              <a:rPr lang="en-US" dirty="0" smtClean="0"/>
              <a:t>program.</a:t>
            </a:r>
          </a:p>
          <a:p>
            <a:r>
              <a:rPr lang="en-US" dirty="0" smtClean="0"/>
              <a:t>Guarantees all nodes see writes in the same order</a:t>
            </a:r>
          </a:p>
          <a:p>
            <a:r>
              <a:rPr lang="en-US" dirty="0" smtClean="0"/>
              <a:t>Oracle SCN</a:t>
            </a:r>
          </a:p>
        </p:txBody>
      </p:sp>
    </p:spTree>
    <p:extLst>
      <p:ext uri="{BB962C8B-B14F-4D97-AF65-F5344CB8AC3E}">
        <p14:creationId xmlns:p14="http://schemas.microsoft.com/office/powerpoint/2010/main" val="3157416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 Frog am I Going to Say</a:t>
            </a:r>
            <a:endParaRPr lang="en-US" dirty="0"/>
          </a:p>
        </p:txBody>
      </p:sp>
      <p:sp>
        <p:nvSpPr>
          <p:cNvPr id="3" name="Text Placeholder 2"/>
          <p:cNvSpPr>
            <a:spLocks noGrp="1"/>
          </p:cNvSpPr>
          <p:nvPr>
            <p:ph type="body" sz="quarter" idx="10"/>
          </p:nvPr>
        </p:nvSpPr>
        <p:spPr>
          <a:xfrm>
            <a:off x="381000" y="1411552"/>
            <a:ext cx="8382000" cy="3896451"/>
          </a:xfrm>
        </p:spPr>
        <p:txBody>
          <a:bodyPr/>
          <a:lstStyle/>
          <a:p>
            <a:r>
              <a:rPr lang="en-US" dirty="0" smtClean="0"/>
              <a:t>An Anecdote</a:t>
            </a:r>
          </a:p>
          <a:p>
            <a:r>
              <a:rPr lang="en-US" dirty="0" smtClean="0"/>
              <a:t>An Education</a:t>
            </a:r>
          </a:p>
          <a:p>
            <a:pPr lvl="1"/>
            <a:r>
              <a:rPr lang="en-US" dirty="0" smtClean="0"/>
              <a:t>Remedial</a:t>
            </a:r>
          </a:p>
          <a:p>
            <a:pPr lvl="1"/>
            <a:r>
              <a:rPr lang="en-US" dirty="0" smtClean="0"/>
              <a:t>100 Level</a:t>
            </a:r>
          </a:p>
          <a:p>
            <a:pPr lvl="1"/>
            <a:r>
              <a:rPr lang="en-US" dirty="0" smtClean="0"/>
              <a:t>200 Level</a:t>
            </a:r>
          </a:p>
          <a:p>
            <a:pPr lvl="1"/>
            <a:r>
              <a:rPr lang="en-US" dirty="0" smtClean="0"/>
              <a:t>400 Level</a:t>
            </a:r>
          </a:p>
          <a:p>
            <a:pPr lvl="1"/>
            <a:r>
              <a:rPr lang="en-US" dirty="0" smtClean="0"/>
              <a:t>Beyond</a:t>
            </a:r>
          </a:p>
          <a:p>
            <a:r>
              <a:rPr lang="en-US" dirty="0" smtClean="0"/>
              <a:t>A Conclusion</a:t>
            </a:r>
          </a:p>
        </p:txBody>
      </p:sp>
      <p:pic>
        <p:nvPicPr>
          <p:cNvPr id="2050" name="Picture 2" descr="http://1.bp.blogspot.com/-2_8oe-lQBAg/TfkRXpdYNxI/AAAAAAAABDo/bh6yKxLBFUg/s1600/blovia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405374"/>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119" y="6211669"/>
            <a:ext cx="9144000" cy="646331"/>
          </a:xfrm>
          <a:prstGeom prst="rect">
            <a:avLst/>
          </a:prstGeom>
        </p:spPr>
        <p:txBody>
          <a:bodyPr wrap="square">
            <a:spAutoFit/>
          </a:bodyPr>
          <a:lstStyle/>
          <a:p>
            <a:pPr algn="ctr"/>
            <a:r>
              <a:rPr lang="en-US" dirty="0"/>
              <a:t>http://1.bp.blogspot.com/-2_8oe-lQBAg/TfkRXpdYNxI/AAAAAAAABDo/bh6yKxLBFUg/s1600/bloviate.jpg</a:t>
            </a:r>
          </a:p>
        </p:txBody>
      </p:sp>
    </p:spTree>
    <p:extLst>
      <p:ext uri="{BB962C8B-B14F-4D97-AF65-F5344CB8AC3E}">
        <p14:creationId xmlns:p14="http://schemas.microsoft.com/office/powerpoint/2010/main" val="427278429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435: Read-Your-Writes</a:t>
            </a:r>
            <a:endParaRPr lang="en-US" dirty="0"/>
          </a:p>
        </p:txBody>
      </p:sp>
      <p:sp>
        <p:nvSpPr>
          <p:cNvPr id="3" name="Content Placeholder 2"/>
          <p:cNvSpPr>
            <a:spLocks noGrp="1"/>
          </p:cNvSpPr>
          <p:nvPr>
            <p:ph idx="1"/>
          </p:nvPr>
        </p:nvSpPr>
        <p:spPr>
          <a:xfrm>
            <a:off x="381000" y="1412875"/>
            <a:ext cx="8382000" cy="1969770"/>
          </a:xfrm>
        </p:spPr>
        <p:txBody>
          <a:bodyPr/>
          <a:lstStyle/>
          <a:p>
            <a:r>
              <a:rPr lang="en-US" dirty="0" smtClean="0"/>
              <a:t>Any process that writes data will never see data older than what it has written</a:t>
            </a:r>
          </a:p>
          <a:p>
            <a:r>
              <a:rPr lang="en-US" dirty="0" smtClean="0"/>
              <a:t>Difficult to enforce in database</a:t>
            </a:r>
          </a:p>
          <a:p>
            <a:r>
              <a:rPr lang="en-US" dirty="0" smtClean="0"/>
              <a:t>Easy to enforce using local cache</a:t>
            </a:r>
            <a:endParaRPr lang="en-US" dirty="0"/>
          </a:p>
        </p:txBody>
      </p:sp>
    </p:spTree>
    <p:extLst>
      <p:ext uri="{BB962C8B-B14F-4D97-AF65-F5344CB8AC3E}">
        <p14:creationId xmlns:p14="http://schemas.microsoft.com/office/powerpoint/2010/main" val="420439339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435: Session Consistency</a:t>
            </a:r>
            <a:endParaRPr lang="en-US" dirty="0"/>
          </a:p>
        </p:txBody>
      </p:sp>
      <p:sp>
        <p:nvSpPr>
          <p:cNvPr id="3" name="Content Placeholder 2"/>
          <p:cNvSpPr>
            <a:spLocks noGrp="1"/>
          </p:cNvSpPr>
          <p:nvPr>
            <p:ph idx="1"/>
          </p:nvPr>
        </p:nvSpPr>
        <p:spPr>
          <a:xfrm>
            <a:off x="381000" y="1412875"/>
            <a:ext cx="8382000" cy="1871282"/>
          </a:xfrm>
        </p:spPr>
        <p:txBody>
          <a:bodyPr/>
          <a:lstStyle/>
          <a:p>
            <a:r>
              <a:rPr lang="en-US" dirty="0" smtClean="0"/>
              <a:t>A special form of read-your-writes that uses session persistence to provide consistent reads</a:t>
            </a:r>
          </a:p>
          <a:p>
            <a:r>
              <a:rPr lang="en-US" dirty="0" smtClean="0"/>
              <a:t>Used in applications where sessions provide simplified caching</a:t>
            </a:r>
            <a:endParaRPr lang="en-US" dirty="0"/>
          </a:p>
        </p:txBody>
      </p:sp>
    </p:spTree>
    <p:extLst>
      <p:ext uri="{BB962C8B-B14F-4D97-AF65-F5344CB8AC3E}">
        <p14:creationId xmlns:p14="http://schemas.microsoft.com/office/powerpoint/2010/main" val="200454411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435: Monotonic Read</a:t>
            </a:r>
            <a:endParaRPr lang="en-US" dirty="0"/>
          </a:p>
        </p:txBody>
      </p:sp>
      <p:sp>
        <p:nvSpPr>
          <p:cNvPr id="3" name="Content Placeholder 2"/>
          <p:cNvSpPr>
            <a:spLocks noGrp="1"/>
          </p:cNvSpPr>
          <p:nvPr>
            <p:ph idx="1"/>
          </p:nvPr>
        </p:nvSpPr>
        <p:spPr>
          <a:xfrm>
            <a:off x="381000" y="1412875"/>
            <a:ext cx="8382000" cy="2856167"/>
          </a:xfrm>
        </p:spPr>
        <p:txBody>
          <a:bodyPr/>
          <a:lstStyle/>
          <a:p>
            <a:r>
              <a:rPr lang="en-US" dirty="0" smtClean="0"/>
              <a:t>Once a process has seen a particular value, it will only see the same or newer value</a:t>
            </a:r>
          </a:p>
          <a:p>
            <a:r>
              <a:rPr lang="en-US" dirty="0" smtClean="0"/>
              <a:t>“</a:t>
            </a:r>
            <a:r>
              <a:rPr lang="en-US" dirty="0" err="1" smtClean="0"/>
              <a:t>Rachets</a:t>
            </a:r>
            <a:r>
              <a:rPr lang="en-US" dirty="0" smtClean="0"/>
              <a:t>” reads for a process, ensuring that it never sees data older than previous reads</a:t>
            </a:r>
          </a:p>
          <a:p>
            <a:r>
              <a:rPr lang="en-US" dirty="0" smtClean="0"/>
              <a:t>Particularly problematic for systems of weak consistency</a:t>
            </a:r>
            <a:endParaRPr lang="en-US" dirty="0"/>
          </a:p>
        </p:txBody>
      </p:sp>
    </p:spTree>
    <p:extLst>
      <p:ext uri="{BB962C8B-B14F-4D97-AF65-F5344CB8AC3E}">
        <p14:creationId xmlns:p14="http://schemas.microsoft.com/office/powerpoint/2010/main" val="321304912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435: Monotonic Write</a:t>
            </a:r>
            <a:endParaRPr lang="en-US" dirty="0"/>
          </a:p>
        </p:txBody>
      </p:sp>
      <p:sp>
        <p:nvSpPr>
          <p:cNvPr id="3" name="Content Placeholder 2"/>
          <p:cNvSpPr>
            <a:spLocks noGrp="1"/>
          </p:cNvSpPr>
          <p:nvPr>
            <p:ph idx="1"/>
          </p:nvPr>
        </p:nvSpPr>
        <p:spPr>
          <a:xfrm>
            <a:off x="381000" y="1412875"/>
            <a:ext cx="8382000" cy="2856167"/>
          </a:xfrm>
        </p:spPr>
        <p:txBody>
          <a:bodyPr/>
          <a:lstStyle/>
          <a:p>
            <a:r>
              <a:rPr lang="en-US" dirty="0" smtClean="0"/>
              <a:t>Guarantees that writes by the same process will be serialized</a:t>
            </a:r>
          </a:p>
          <a:p>
            <a:r>
              <a:rPr lang="en-US" dirty="0" smtClean="0"/>
              <a:t>Systems that do not provide monotonic writes are extremely difficult to </a:t>
            </a:r>
            <a:r>
              <a:rPr lang="en-US" dirty="0" err="1" smtClean="0"/>
              <a:t>pgoram</a:t>
            </a:r>
            <a:endParaRPr lang="en-US" dirty="0"/>
          </a:p>
          <a:p>
            <a:r>
              <a:rPr lang="en-US" dirty="0" smtClean="0"/>
              <a:t>Applications should avoid the need for monotonic writes (limit relationships)</a:t>
            </a:r>
            <a:endParaRPr lang="en-US" dirty="0"/>
          </a:p>
        </p:txBody>
      </p:sp>
    </p:spTree>
    <p:extLst>
      <p:ext uri="{BB962C8B-B14F-4D97-AF65-F5344CB8AC3E}">
        <p14:creationId xmlns:p14="http://schemas.microsoft.com/office/powerpoint/2010/main" val="190947770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Post-Grad</a:t>
            </a:r>
            <a:endParaRPr lang="en-US" dirty="0"/>
          </a:p>
        </p:txBody>
      </p:sp>
      <p:sp>
        <p:nvSpPr>
          <p:cNvPr id="3" name="Content Placeholder 2"/>
          <p:cNvSpPr>
            <a:spLocks noGrp="1"/>
          </p:cNvSpPr>
          <p:nvPr>
            <p:ph idx="1"/>
          </p:nvPr>
        </p:nvSpPr>
        <p:spPr>
          <a:xfrm>
            <a:off x="381000" y="1412875"/>
            <a:ext cx="8382000" cy="3828740"/>
          </a:xfrm>
        </p:spPr>
        <p:txBody>
          <a:bodyPr/>
          <a:lstStyle/>
          <a:p>
            <a:r>
              <a:rPr lang="en-US" dirty="0" smtClean="0"/>
              <a:t>Isolation</a:t>
            </a:r>
          </a:p>
          <a:p>
            <a:pPr lvl="1"/>
            <a:r>
              <a:rPr lang="en-US" dirty="0" smtClean="0"/>
              <a:t>Read Committed</a:t>
            </a:r>
          </a:p>
          <a:p>
            <a:pPr lvl="1"/>
            <a:r>
              <a:rPr lang="en-US" dirty="0" smtClean="0"/>
              <a:t>Read Uncommitted</a:t>
            </a:r>
          </a:p>
          <a:p>
            <a:pPr lvl="1"/>
            <a:r>
              <a:rPr lang="en-US" dirty="0" smtClean="0"/>
              <a:t>Repeatable Read</a:t>
            </a:r>
          </a:p>
          <a:p>
            <a:pPr lvl="1"/>
            <a:r>
              <a:rPr lang="en-US" dirty="0" smtClean="0"/>
              <a:t>Serializable</a:t>
            </a:r>
          </a:p>
          <a:p>
            <a:r>
              <a:rPr lang="en-US" dirty="0" smtClean="0"/>
              <a:t>Distributed Transactions</a:t>
            </a:r>
          </a:p>
          <a:p>
            <a:pPr lvl="1"/>
            <a:r>
              <a:rPr lang="en-US" dirty="0" smtClean="0"/>
              <a:t>Requires serializable isolation</a:t>
            </a:r>
          </a:p>
          <a:p>
            <a:pPr lvl="1"/>
            <a:r>
              <a:rPr lang="en-US" dirty="0" smtClean="0"/>
              <a:t>Virtually impossible in distributed databases</a:t>
            </a:r>
            <a:endParaRPr lang="en-US" dirty="0" smtClean="0"/>
          </a:p>
        </p:txBody>
      </p:sp>
      <p:pic>
        <p:nvPicPr>
          <p:cNvPr id="3078" name="Picture 6" descr="http://pixabay.com/static/uploads/photo/2014/04/03/10/46/graduation-cap-311378_6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57200"/>
            <a:ext cx="4615249" cy="34181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00471" y="6488668"/>
            <a:ext cx="4143057" cy="369332"/>
          </a:xfrm>
          <a:prstGeom prst="rect">
            <a:avLst/>
          </a:prstGeom>
        </p:spPr>
        <p:txBody>
          <a:bodyPr wrap="none">
            <a:spAutoFit/>
          </a:bodyPr>
          <a:lstStyle/>
          <a:p>
            <a:r>
              <a:rPr lang="en-US" dirty="0"/>
              <a:t>http://pixabay.com/en/photos/graduates/</a:t>
            </a:r>
          </a:p>
        </p:txBody>
      </p:sp>
    </p:spTree>
    <p:extLst>
      <p:ext uri="{BB962C8B-B14F-4D97-AF65-F5344CB8AC3E}">
        <p14:creationId xmlns:p14="http://schemas.microsoft.com/office/powerpoint/2010/main" val="72237824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Post-Grad (continued)</a:t>
            </a:r>
            <a:endParaRPr lang="en-US" dirty="0"/>
          </a:p>
        </p:txBody>
      </p:sp>
      <p:sp>
        <p:nvSpPr>
          <p:cNvPr id="3" name="Content Placeholder 2"/>
          <p:cNvSpPr>
            <a:spLocks noGrp="1"/>
          </p:cNvSpPr>
          <p:nvPr>
            <p:ph idx="1"/>
          </p:nvPr>
        </p:nvSpPr>
        <p:spPr>
          <a:xfrm>
            <a:off x="381000" y="1412875"/>
            <a:ext cx="8382000" cy="4604337"/>
          </a:xfrm>
        </p:spPr>
        <p:txBody>
          <a:bodyPr/>
          <a:lstStyle/>
          <a:p>
            <a:r>
              <a:rPr lang="en-US" dirty="0" smtClean="0"/>
              <a:t>Table Design</a:t>
            </a:r>
          </a:p>
          <a:p>
            <a:pPr lvl="1"/>
            <a:r>
              <a:rPr lang="en-US" dirty="0" smtClean="0"/>
              <a:t>Avoid relationships</a:t>
            </a:r>
          </a:p>
          <a:p>
            <a:pPr lvl="1"/>
            <a:r>
              <a:rPr lang="en-US" dirty="0" smtClean="0"/>
              <a:t>Do not delete or update (add only)</a:t>
            </a:r>
          </a:p>
          <a:p>
            <a:pPr lvl="1"/>
            <a:r>
              <a:rPr lang="en-US" dirty="0" smtClean="0"/>
              <a:t>Timestamp all records, merge when necessary</a:t>
            </a:r>
          </a:p>
          <a:p>
            <a:r>
              <a:rPr lang="en-US" dirty="0" smtClean="0"/>
              <a:t>Retrieving Data</a:t>
            </a:r>
          </a:p>
          <a:p>
            <a:pPr lvl="1"/>
            <a:r>
              <a:rPr lang="en-US" dirty="0" smtClean="0"/>
              <a:t>Know what you are searching for… use views or views to find data</a:t>
            </a:r>
          </a:p>
          <a:p>
            <a:pPr lvl="1"/>
            <a:r>
              <a:rPr lang="en-US" dirty="0" smtClean="0"/>
              <a:t>Use views to retrieve sets, only select single records directly</a:t>
            </a:r>
          </a:p>
          <a:p>
            <a:pPr lvl="1"/>
            <a:r>
              <a:rPr lang="en-US" dirty="0" smtClean="0"/>
              <a:t>Use inverted index technologies such as </a:t>
            </a:r>
            <a:r>
              <a:rPr lang="en-US" dirty="0" err="1" smtClean="0"/>
              <a:t>Solr</a:t>
            </a:r>
            <a:endParaRPr lang="en-US" dirty="0" smtClean="0"/>
          </a:p>
        </p:txBody>
      </p:sp>
    </p:spTree>
    <p:extLst>
      <p:ext uri="{BB962C8B-B14F-4D97-AF65-F5344CB8AC3E}">
        <p14:creationId xmlns:p14="http://schemas.microsoft.com/office/powerpoint/2010/main" val="67135044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Text Placeholder 2"/>
          <p:cNvSpPr>
            <a:spLocks noGrp="1"/>
          </p:cNvSpPr>
          <p:nvPr>
            <p:ph type="body" sz="quarter" idx="10"/>
          </p:nvPr>
        </p:nvSpPr>
        <p:spPr>
          <a:xfrm>
            <a:off x="381000" y="1411552"/>
            <a:ext cx="8382000" cy="3053144"/>
          </a:xfrm>
        </p:spPr>
        <p:txBody>
          <a:bodyPr/>
          <a:lstStyle/>
          <a:p>
            <a:r>
              <a:rPr lang="en-US" dirty="0" smtClean="0"/>
              <a:t>Why go through all the trouble?</a:t>
            </a:r>
          </a:p>
          <a:p>
            <a:r>
              <a:rPr lang="en-US" dirty="0" smtClean="0"/>
              <a:t>Why should I care?</a:t>
            </a:r>
            <a:endParaRPr lang="en-US" dirty="0" smtClean="0"/>
          </a:p>
          <a:p>
            <a:r>
              <a:rPr lang="en-US" dirty="0" smtClean="0"/>
              <a:t>Why aren’t RDBMS good candidates for distribution?</a:t>
            </a:r>
          </a:p>
          <a:p>
            <a:r>
              <a:rPr lang="en-US" dirty="0" smtClean="0"/>
              <a:t>Isn’t this just for special cases?</a:t>
            </a:r>
          </a:p>
          <a:p>
            <a:r>
              <a:rPr lang="en-US" dirty="0" smtClean="0"/>
              <a:t>What about Hadoop?</a:t>
            </a:r>
            <a:endParaRPr lang="en-US" dirty="0" smtClean="0"/>
          </a:p>
        </p:txBody>
      </p:sp>
    </p:spTree>
    <p:extLst>
      <p:ext uri="{BB962C8B-B14F-4D97-AF65-F5344CB8AC3E}">
        <p14:creationId xmlns:p14="http://schemas.microsoft.com/office/powerpoint/2010/main" val="216406648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Anecdote</a:t>
            </a:r>
            <a:endParaRPr lang="en-US" dirty="0"/>
          </a:p>
        </p:txBody>
      </p:sp>
      <p:sp>
        <p:nvSpPr>
          <p:cNvPr id="4" name="Rectangle 3"/>
          <p:cNvSpPr/>
          <p:nvPr/>
        </p:nvSpPr>
        <p:spPr>
          <a:xfrm>
            <a:off x="2533650" y="6523679"/>
            <a:ext cx="4076700" cy="369332"/>
          </a:xfrm>
          <a:prstGeom prst="rect">
            <a:avLst/>
          </a:prstGeom>
        </p:spPr>
        <p:txBody>
          <a:bodyPr wrap="square">
            <a:spAutoFit/>
          </a:bodyPr>
          <a:lstStyle/>
          <a:p>
            <a:pPr algn="ctr"/>
            <a:r>
              <a:rPr lang="en-US" dirty="0"/>
              <a:t>http://mikelfrench.org/blog/P75/P75</a:t>
            </a:r>
          </a:p>
        </p:txBody>
      </p:sp>
      <p:pic>
        <p:nvPicPr>
          <p:cNvPr id="3" name="Picture 2" descr="Why We Shouldn’t Exagger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1447800"/>
            <a:ext cx="55245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0444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Leslie </a:t>
            </a:r>
            <a:r>
              <a:rPr lang="en-US" dirty="0" err="1" smtClean="0"/>
              <a:t>Lamport</a:t>
            </a:r>
            <a:endParaRPr lang="en-US" dirty="0"/>
          </a:p>
        </p:txBody>
      </p:sp>
      <p:sp>
        <p:nvSpPr>
          <p:cNvPr id="5" name="Text Placeholder 4"/>
          <p:cNvSpPr>
            <a:spLocks noGrp="1"/>
          </p:cNvSpPr>
          <p:nvPr>
            <p:ph type="body" sz="quarter" idx="10"/>
          </p:nvPr>
        </p:nvSpPr>
        <p:spPr>
          <a:xfrm>
            <a:off x="381000" y="1411552"/>
            <a:ext cx="8382000" cy="5324535"/>
          </a:xfrm>
        </p:spPr>
        <p:txBody>
          <a:bodyPr/>
          <a:lstStyle/>
          <a:p>
            <a:r>
              <a:rPr lang="en-US" dirty="0" smtClean="0"/>
              <a:t>Importance of Clocks In</a:t>
            </a:r>
            <a:br>
              <a:rPr lang="en-US" dirty="0" smtClean="0"/>
            </a:br>
            <a:r>
              <a:rPr lang="en-US" dirty="0" smtClean="0"/>
              <a:t>Distributed Systems</a:t>
            </a:r>
          </a:p>
          <a:p>
            <a:r>
              <a:rPr lang="en-US" dirty="0" smtClean="0"/>
              <a:t>Sequential Consistency</a:t>
            </a:r>
          </a:p>
          <a:p>
            <a:r>
              <a:rPr lang="en-US" dirty="0" smtClean="0"/>
              <a:t>Global State in Distributed</a:t>
            </a:r>
            <a:br>
              <a:rPr lang="en-US" dirty="0" smtClean="0"/>
            </a:br>
            <a:r>
              <a:rPr lang="en-US" dirty="0" smtClean="0"/>
              <a:t>Systems</a:t>
            </a:r>
          </a:p>
          <a:p>
            <a:r>
              <a:rPr lang="en-US" dirty="0" smtClean="0"/>
              <a:t>Tons of Algorithms:</a:t>
            </a:r>
          </a:p>
          <a:p>
            <a:pPr lvl="1"/>
            <a:r>
              <a:rPr lang="en-US" dirty="0" err="1" smtClean="0"/>
              <a:t>Praxos</a:t>
            </a:r>
            <a:r>
              <a:rPr lang="en-US" dirty="0" smtClean="0"/>
              <a:t> Algorithm for Consensus</a:t>
            </a:r>
          </a:p>
          <a:p>
            <a:pPr lvl="1"/>
            <a:r>
              <a:rPr lang="en-US" dirty="0" smtClean="0"/>
              <a:t>Bakery Algorithm for Mutual Exclusion</a:t>
            </a:r>
          </a:p>
          <a:p>
            <a:pPr lvl="1"/>
            <a:r>
              <a:rPr lang="en-US" dirty="0" smtClean="0"/>
              <a:t>Snapshot Algorithm for Consistent Global State</a:t>
            </a:r>
          </a:p>
          <a:p>
            <a:pPr lvl="1"/>
            <a:r>
              <a:rPr lang="en-US" dirty="0" smtClean="0"/>
              <a:t>Byzantine Generals</a:t>
            </a:r>
          </a:p>
          <a:p>
            <a:pPr lvl="1"/>
            <a:r>
              <a:rPr lang="en-US" dirty="0" smtClean="0"/>
              <a:t>Part-Time </a:t>
            </a:r>
            <a:r>
              <a:rPr lang="en-US" dirty="0" err="1" smtClean="0"/>
              <a:t>Parliment</a:t>
            </a:r>
            <a:endParaRPr lang="en-US" dirty="0"/>
          </a:p>
        </p:txBody>
      </p:sp>
      <p:pic>
        <p:nvPicPr>
          <p:cNvPr id="7" name="Picture 2" descr="http://upload.wikimedia.org/wikipedia/commons/5/50/Leslie_Lampor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30188"/>
            <a:ext cx="3113198" cy="3960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75496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Oracle 9i Was Distributed</a:t>
            </a:r>
            <a:endParaRPr lang="en-US" dirty="0"/>
          </a:p>
        </p:txBody>
      </p:sp>
      <p:sp>
        <p:nvSpPr>
          <p:cNvPr id="3" name="Text Placeholder 2"/>
          <p:cNvSpPr>
            <a:spLocks noGrp="1"/>
          </p:cNvSpPr>
          <p:nvPr>
            <p:ph type="body" sz="quarter" idx="10"/>
          </p:nvPr>
        </p:nvSpPr>
        <p:spPr>
          <a:xfrm>
            <a:off x="381000" y="1411552"/>
            <a:ext cx="8382000" cy="2917722"/>
          </a:xfrm>
        </p:spPr>
        <p:txBody>
          <a:bodyPr/>
          <a:lstStyle/>
          <a:p>
            <a:r>
              <a:rPr lang="en-US" dirty="0" smtClean="0"/>
              <a:t>RAC used Replication to Distribute</a:t>
            </a:r>
          </a:p>
          <a:p>
            <a:r>
              <a:rPr lang="en-US" dirty="0" err="1" smtClean="0"/>
              <a:t>Lamport’s</a:t>
            </a:r>
            <a:r>
              <a:rPr lang="en-US" dirty="0" smtClean="0"/>
              <a:t> 7 Second SCN Delay = </a:t>
            </a:r>
            <a:r>
              <a:rPr lang="en-US" dirty="0" smtClean="0"/>
              <a:t>Eventual </a:t>
            </a:r>
            <a:r>
              <a:rPr lang="en-US" dirty="0" smtClean="0"/>
              <a:t>Consistency</a:t>
            </a:r>
          </a:p>
          <a:p>
            <a:pPr lvl="1"/>
            <a:r>
              <a:rPr lang="en-US" dirty="0" smtClean="0"/>
              <a:t>System Change Number</a:t>
            </a:r>
          </a:p>
          <a:p>
            <a:pPr lvl="1"/>
            <a:r>
              <a:rPr lang="en-US" dirty="0" smtClean="0"/>
              <a:t>Enforces sequential ordering of transactions</a:t>
            </a:r>
          </a:p>
          <a:p>
            <a:r>
              <a:rPr lang="en-US" dirty="0" smtClean="0"/>
              <a:t>Promise of Distribution</a:t>
            </a:r>
            <a:endParaRPr lang="en-US" dirty="0"/>
          </a:p>
        </p:txBody>
      </p:sp>
    </p:spTree>
    <p:extLst>
      <p:ext uri="{BB962C8B-B14F-4D97-AF65-F5344CB8AC3E}">
        <p14:creationId xmlns:p14="http://schemas.microsoft.com/office/powerpoint/2010/main" val="191772338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1.staticflickr.com/1/223/488533742_cef8a3fe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990600"/>
            <a:ext cx="4762500" cy="31146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 Remedial Education</a:t>
            </a:r>
            <a:endParaRPr lang="en-US" dirty="0"/>
          </a:p>
        </p:txBody>
      </p:sp>
      <p:sp>
        <p:nvSpPr>
          <p:cNvPr id="3" name="Text Placeholder 2"/>
          <p:cNvSpPr>
            <a:spLocks noGrp="1"/>
          </p:cNvSpPr>
          <p:nvPr>
            <p:ph type="body" sz="quarter" idx="10"/>
          </p:nvPr>
        </p:nvSpPr>
        <p:spPr>
          <a:xfrm>
            <a:off x="381000" y="4267200"/>
            <a:ext cx="8382000" cy="1526572"/>
          </a:xfrm>
        </p:spPr>
        <p:txBody>
          <a:bodyPr/>
          <a:lstStyle/>
          <a:p>
            <a:r>
              <a:rPr lang="en-US" dirty="0" smtClean="0"/>
              <a:t>What is Database Distribution</a:t>
            </a:r>
          </a:p>
          <a:p>
            <a:r>
              <a:rPr lang="en-US" dirty="0"/>
              <a:t>Servers versus Nodes</a:t>
            </a:r>
          </a:p>
          <a:p>
            <a:r>
              <a:rPr lang="en-US" dirty="0" smtClean="0"/>
              <a:t>Replication versus Duplication</a:t>
            </a:r>
          </a:p>
        </p:txBody>
      </p:sp>
    </p:spTree>
    <p:extLst>
      <p:ext uri="{BB962C8B-B14F-4D97-AF65-F5344CB8AC3E}">
        <p14:creationId xmlns:p14="http://schemas.microsoft.com/office/powerpoint/2010/main" val="35481414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101</a:t>
            </a:r>
            <a:endParaRPr lang="en-US" dirty="0"/>
          </a:p>
        </p:txBody>
      </p:sp>
      <p:sp>
        <p:nvSpPr>
          <p:cNvPr id="4" name="Content Placeholder 3"/>
          <p:cNvSpPr>
            <a:spLocks noGrp="1"/>
          </p:cNvSpPr>
          <p:nvPr>
            <p:ph idx="1"/>
          </p:nvPr>
        </p:nvSpPr>
        <p:spPr>
          <a:xfrm>
            <a:off x="304800" y="1295400"/>
            <a:ext cx="8382000" cy="3742563"/>
          </a:xfrm>
        </p:spPr>
        <p:txBody>
          <a:bodyPr/>
          <a:lstStyle/>
          <a:p>
            <a:r>
              <a:rPr lang="en-US" dirty="0" smtClean="0"/>
              <a:t>Concepts</a:t>
            </a:r>
          </a:p>
          <a:p>
            <a:pPr lvl="1"/>
            <a:r>
              <a:rPr lang="en-US" dirty="0" smtClean="0"/>
              <a:t>Why Distribute</a:t>
            </a:r>
          </a:p>
          <a:p>
            <a:pPr lvl="1"/>
            <a:r>
              <a:rPr lang="en-US" dirty="0" smtClean="0"/>
              <a:t>Distribution</a:t>
            </a:r>
            <a:br>
              <a:rPr lang="en-US" dirty="0" smtClean="0"/>
            </a:br>
            <a:r>
              <a:rPr lang="en-US" dirty="0" smtClean="0"/>
              <a:t>Approaches</a:t>
            </a:r>
          </a:p>
          <a:p>
            <a:pPr lvl="1"/>
            <a:r>
              <a:rPr lang="en-US" dirty="0" smtClean="0"/>
              <a:t>Problems and Solutions</a:t>
            </a:r>
          </a:p>
          <a:p>
            <a:r>
              <a:rPr lang="en-US" dirty="0" smtClean="0"/>
              <a:t>Distribution Strategies</a:t>
            </a:r>
          </a:p>
          <a:p>
            <a:pPr lvl="1"/>
            <a:r>
              <a:rPr lang="en-US" dirty="0" smtClean="0"/>
              <a:t>Shared </a:t>
            </a:r>
            <a:r>
              <a:rPr lang="en-US" dirty="0" smtClean="0"/>
              <a:t>Nothing </a:t>
            </a:r>
            <a:r>
              <a:rPr lang="en-US" dirty="0" smtClean="0"/>
              <a:t>vs Shared Disk vs Shared Whatever</a:t>
            </a:r>
            <a:endParaRPr lang="en-US" dirty="0" smtClean="0"/>
          </a:p>
          <a:p>
            <a:pPr lvl="1"/>
            <a:r>
              <a:rPr lang="en-US" dirty="0" smtClean="0"/>
              <a:t>CAP vs ACID vs BASE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848" y="73152"/>
            <a:ext cx="3147822" cy="4073652"/>
          </a:xfrm>
          <a:prstGeom prst="rect">
            <a:avLst/>
          </a:prstGeom>
        </p:spPr>
      </p:pic>
    </p:spTree>
    <p:extLst>
      <p:ext uri="{BB962C8B-B14F-4D97-AF65-F5344CB8AC3E}">
        <p14:creationId xmlns:p14="http://schemas.microsoft.com/office/powerpoint/2010/main" val="200266479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101: CAP Theorem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44788443"/>
              </p:ext>
            </p:extLst>
          </p:nvPr>
        </p:nvGraphicFramePr>
        <p:xfrm>
          <a:off x="381000" y="1412875"/>
          <a:ext cx="8382000" cy="4225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5486400" y="2895600"/>
            <a:ext cx="1245277" cy="1200329"/>
          </a:xfrm>
          <a:prstGeom prst="rect">
            <a:avLst/>
          </a:prstGeom>
          <a:noFill/>
        </p:spPr>
        <p:txBody>
          <a:bodyPr wrap="none" rtlCol="0">
            <a:spAutoFit/>
          </a:bodyPr>
          <a:lstStyle/>
          <a:p>
            <a:pPr algn="r"/>
            <a:r>
              <a:rPr lang="en-US" dirty="0"/>
              <a:t>PostgreSQL</a:t>
            </a:r>
          </a:p>
          <a:p>
            <a:pPr algn="r"/>
            <a:r>
              <a:rPr lang="en-US" dirty="0" smtClean="0"/>
              <a:t>SQL Server</a:t>
            </a:r>
          </a:p>
          <a:p>
            <a:pPr algn="r"/>
            <a:r>
              <a:rPr lang="en-US" dirty="0" smtClean="0"/>
              <a:t>MySQL</a:t>
            </a:r>
          </a:p>
          <a:p>
            <a:pPr algn="r"/>
            <a:r>
              <a:rPr lang="en-US" dirty="0" smtClean="0"/>
              <a:t>Oracle</a:t>
            </a:r>
            <a:endParaRPr lang="en-US" dirty="0"/>
          </a:p>
        </p:txBody>
      </p:sp>
      <p:sp>
        <p:nvSpPr>
          <p:cNvPr id="6" name="TextBox 5"/>
          <p:cNvSpPr txBox="1"/>
          <p:nvPr/>
        </p:nvSpPr>
        <p:spPr>
          <a:xfrm>
            <a:off x="4002741" y="5257800"/>
            <a:ext cx="1138517" cy="646331"/>
          </a:xfrm>
          <a:prstGeom prst="rect">
            <a:avLst/>
          </a:prstGeom>
          <a:noFill/>
        </p:spPr>
        <p:txBody>
          <a:bodyPr wrap="none" rtlCol="0">
            <a:spAutoFit/>
          </a:bodyPr>
          <a:lstStyle/>
          <a:p>
            <a:pPr algn="ctr"/>
            <a:r>
              <a:rPr lang="en-US" dirty="0" smtClean="0"/>
              <a:t>Cassandra</a:t>
            </a:r>
          </a:p>
          <a:p>
            <a:pPr algn="ctr"/>
            <a:r>
              <a:rPr lang="en-US" dirty="0" err="1" smtClean="0"/>
              <a:t>CouchDB</a:t>
            </a:r>
            <a:endParaRPr lang="en-US" dirty="0" smtClean="0"/>
          </a:p>
        </p:txBody>
      </p:sp>
      <p:sp>
        <p:nvSpPr>
          <p:cNvPr id="7" name="TextBox 6"/>
          <p:cNvSpPr txBox="1"/>
          <p:nvPr/>
        </p:nvSpPr>
        <p:spPr>
          <a:xfrm>
            <a:off x="2590800" y="3048000"/>
            <a:ext cx="1122423" cy="646331"/>
          </a:xfrm>
          <a:prstGeom prst="rect">
            <a:avLst/>
          </a:prstGeom>
          <a:noFill/>
        </p:spPr>
        <p:txBody>
          <a:bodyPr wrap="none" rtlCol="0">
            <a:spAutoFit/>
          </a:bodyPr>
          <a:lstStyle/>
          <a:p>
            <a:r>
              <a:rPr lang="en-US" dirty="0" err="1" smtClean="0"/>
              <a:t>MongoDB</a:t>
            </a:r>
            <a:endParaRPr lang="en-US" dirty="0" smtClean="0"/>
          </a:p>
          <a:p>
            <a:r>
              <a:rPr lang="en-US" dirty="0" err="1" smtClean="0"/>
              <a:t>Redis</a:t>
            </a:r>
            <a:endParaRPr lang="en-US" dirty="0" smtClean="0"/>
          </a:p>
        </p:txBody>
      </p:sp>
    </p:spTree>
    <p:extLst>
      <p:ext uri="{BB962C8B-B14F-4D97-AF65-F5344CB8AC3E}">
        <p14:creationId xmlns:p14="http://schemas.microsoft.com/office/powerpoint/2010/main" val="28217078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101: ACID vs BASE</a:t>
            </a:r>
            <a:endParaRPr lang="en-US" dirty="0"/>
          </a:p>
        </p:txBody>
      </p:sp>
      <p:sp>
        <p:nvSpPr>
          <p:cNvPr id="4" name="Text Placeholder 3"/>
          <p:cNvSpPr>
            <a:spLocks noGrp="1"/>
          </p:cNvSpPr>
          <p:nvPr>
            <p:ph type="body" idx="1"/>
          </p:nvPr>
        </p:nvSpPr>
        <p:spPr>
          <a:xfrm>
            <a:off x="381000" y="1757802"/>
            <a:ext cx="4114800" cy="346249"/>
          </a:xfrm>
        </p:spPr>
        <p:txBody>
          <a:bodyPr/>
          <a:lstStyle/>
          <a:p>
            <a:r>
              <a:rPr lang="en-US" dirty="0" smtClean="0"/>
              <a:t>ACID</a:t>
            </a:r>
            <a:endParaRPr lang="en-US" dirty="0"/>
          </a:p>
        </p:txBody>
      </p:sp>
      <p:sp>
        <p:nvSpPr>
          <p:cNvPr id="5" name="Content Placeholder 4"/>
          <p:cNvSpPr>
            <a:spLocks noGrp="1"/>
          </p:cNvSpPr>
          <p:nvPr>
            <p:ph sz="half" idx="2"/>
          </p:nvPr>
        </p:nvSpPr>
        <p:spPr>
          <a:xfrm>
            <a:off x="380999" y="2174875"/>
            <a:ext cx="4114800" cy="1486561"/>
          </a:xfrm>
        </p:spPr>
        <p:txBody>
          <a:bodyPr/>
          <a:lstStyle/>
          <a:p>
            <a:r>
              <a:rPr lang="en-US" dirty="0" smtClean="0"/>
              <a:t>Atomic</a:t>
            </a:r>
          </a:p>
          <a:p>
            <a:r>
              <a:rPr lang="en-US" dirty="0" smtClean="0"/>
              <a:t>Consistent</a:t>
            </a:r>
          </a:p>
          <a:p>
            <a:r>
              <a:rPr lang="en-US" dirty="0" smtClean="0"/>
              <a:t>Isolated</a:t>
            </a:r>
          </a:p>
          <a:p>
            <a:r>
              <a:rPr lang="en-US" dirty="0" smtClean="0"/>
              <a:t>Durable</a:t>
            </a:r>
          </a:p>
        </p:txBody>
      </p:sp>
      <p:sp>
        <p:nvSpPr>
          <p:cNvPr id="6" name="Text Placeholder 5"/>
          <p:cNvSpPr>
            <a:spLocks noGrp="1"/>
          </p:cNvSpPr>
          <p:nvPr>
            <p:ph type="body" sz="quarter" idx="3"/>
          </p:nvPr>
        </p:nvSpPr>
        <p:spPr>
          <a:xfrm>
            <a:off x="4645981" y="1757802"/>
            <a:ext cx="4117019" cy="346249"/>
          </a:xfrm>
        </p:spPr>
        <p:txBody>
          <a:bodyPr/>
          <a:lstStyle/>
          <a:p>
            <a:r>
              <a:rPr lang="en-US" dirty="0" smtClean="0"/>
              <a:t>BASE</a:t>
            </a:r>
            <a:endParaRPr lang="en-US" dirty="0"/>
          </a:p>
        </p:txBody>
      </p:sp>
      <p:sp>
        <p:nvSpPr>
          <p:cNvPr id="7" name="Content Placeholder 6"/>
          <p:cNvSpPr>
            <a:spLocks noGrp="1"/>
          </p:cNvSpPr>
          <p:nvPr>
            <p:ph sz="quarter" idx="4"/>
          </p:nvPr>
        </p:nvSpPr>
        <p:spPr>
          <a:xfrm>
            <a:off x="4645026" y="2174875"/>
            <a:ext cx="4117974" cy="1097223"/>
          </a:xfrm>
        </p:spPr>
        <p:txBody>
          <a:bodyPr/>
          <a:lstStyle/>
          <a:p>
            <a:r>
              <a:rPr lang="en-US" dirty="0" smtClean="0"/>
              <a:t>Basic Availability</a:t>
            </a:r>
          </a:p>
          <a:p>
            <a:r>
              <a:rPr lang="en-US" dirty="0" smtClean="0"/>
              <a:t>Soft-State</a:t>
            </a:r>
          </a:p>
          <a:p>
            <a:r>
              <a:rPr lang="en-US" dirty="0" smtClean="0"/>
              <a:t>Eventual Consistency</a:t>
            </a:r>
            <a:endParaRPr lang="en-US" dirty="0"/>
          </a:p>
        </p:txBody>
      </p:sp>
    </p:spTree>
    <p:extLst>
      <p:ext uri="{BB962C8B-B14F-4D97-AF65-F5344CB8AC3E}">
        <p14:creationId xmlns:p14="http://schemas.microsoft.com/office/powerpoint/2010/main" val="279439014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al Segoe 4-3 template-template_April-17-2007">
  <a:themeElements>
    <a:clrScheme name="Teal Template-Template">
      <a:dk1>
        <a:srgbClr val="000000"/>
      </a:dk1>
      <a:lt1>
        <a:srgbClr val="FFFFFF"/>
      </a:lt1>
      <a:dk2>
        <a:srgbClr val="056981"/>
      </a:dk2>
      <a:lt2>
        <a:srgbClr val="BEECE7"/>
      </a:lt2>
      <a:accent1>
        <a:srgbClr val="FFC000"/>
      </a:accent1>
      <a:accent2>
        <a:srgbClr val="6B8EC7"/>
      </a:accent2>
      <a:accent3>
        <a:srgbClr val="DF8045"/>
      </a:accent3>
      <a:accent4>
        <a:srgbClr val="35C595"/>
      </a:accent4>
      <a:accent5>
        <a:srgbClr val="FF9929"/>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C1384F3-9DC4-40BD-9E50-5F92B41C2C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(Teal feathered clouds design)</Template>
  <TotalTime>1732</TotalTime>
  <Words>1166</Words>
  <Application>Microsoft Office PowerPoint</Application>
  <PresentationFormat>On-screen Show (4:3)</PresentationFormat>
  <Paragraphs>226</Paragraphs>
  <Slides>26</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Calibri</vt:lpstr>
      <vt:lpstr>Cambria Math</vt:lpstr>
      <vt:lpstr>Courier New</vt:lpstr>
      <vt:lpstr>Wingdings</vt:lpstr>
      <vt:lpstr>Teal Segoe 4-3 template-template_April-17-2007</vt:lpstr>
      <vt:lpstr>White with Courier font for code slides</vt:lpstr>
      <vt:lpstr>The Silver Lining A Deep Dive into the Architecture of Distributed Databases</vt:lpstr>
      <vt:lpstr>What the Frog am I Going to Say</vt:lpstr>
      <vt:lpstr>An Anecdote</vt:lpstr>
      <vt:lpstr>Leslie Lamport</vt:lpstr>
      <vt:lpstr>Oracle 9i Was Distributed</vt:lpstr>
      <vt:lpstr>A Remedial Education</vt:lpstr>
      <vt:lpstr>DDDD 101</vt:lpstr>
      <vt:lpstr>DDDD 101: CAP Theorem</vt:lpstr>
      <vt:lpstr>DDDD 101: ACID vs BASE</vt:lpstr>
      <vt:lpstr>DDDD 200</vt:lpstr>
      <vt:lpstr>DDDD 200: Strong Consistency</vt:lpstr>
      <vt:lpstr>DDDD 200: Strong Consistency</vt:lpstr>
      <vt:lpstr>DDDD 200: Strong Consistency</vt:lpstr>
      <vt:lpstr>DDDD 200: Strong Consistency </vt:lpstr>
      <vt:lpstr>DDDD 200: Strong Consistency</vt:lpstr>
      <vt:lpstr>DDDD 200: Weak Consistency</vt:lpstr>
      <vt:lpstr>DDDD 435</vt:lpstr>
      <vt:lpstr>DDDD 435: Causal Consistency</vt:lpstr>
      <vt:lpstr>DDDD 435: Sequential Consistency</vt:lpstr>
      <vt:lpstr>DDDD 435: Read-Your-Writes</vt:lpstr>
      <vt:lpstr>DDDD 435: Session Consistency</vt:lpstr>
      <vt:lpstr>DDDD 435: Monotonic Read</vt:lpstr>
      <vt:lpstr>DDDD 435: Monotonic Write</vt:lpstr>
      <vt:lpstr>DDDD Post-Grad</vt:lpstr>
      <vt:lpstr>DDDD Post-Grad (continued)</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Silver Lining A Deep Dive into the Architecture of Distributed Databases</dc:title>
  <dc:creator>Michael Meadows</dc:creator>
  <cp:keywords/>
  <cp:lastModifiedBy>Michael Meadows</cp:lastModifiedBy>
  <cp:revision>76</cp:revision>
  <dcterms:created xsi:type="dcterms:W3CDTF">2015-01-06T01:58:33Z</dcterms:created>
  <dcterms:modified xsi:type="dcterms:W3CDTF">2015-01-08T08:39:27Z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TC102867789990</vt:lpwstr>
  </property>
</Properties>
</file>