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0" r:id="rId7"/>
    <p:sldId id="261" r:id="rId8"/>
    <p:sldId id="263" r:id="rId9"/>
    <p:sldId id="264" r:id="rId10"/>
    <p:sldId id="268" r:id="rId11"/>
    <p:sldId id="269" r:id="rId12"/>
    <p:sldId id="265" r:id="rId13"/>
    <p:sldId id="266" r:id="rId14"/>
    <p:sldId id="26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713FC-0FF0-404E-80EC-04A2BBC486B5}" type="datetimeFigureOut">
              <a:rPr lang="en-US" smtClean="0"/>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AA3A0-F5B3-4D73-8371-B2DD086F3B13}" type="slidenum">
              <a:rPr lang="en-US" smtClean="0"/>
              <a:t>‹#›</a:t>
            </a:fld>
            <a:endParaRPr lang="en-US"/>
          </a:p>
        </p:txBody>
      </p:sp>
    </p:spTree>
    <p:extLst>
      <p:ext uri="{BB962C8B-B14F-4D97-AF65-F5344CB8AC3E}">
        <p14:creationId xmlns:p14="http://schemas.microsoft.com/office/powerpoint/2010/main" val="333841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AAA3A0-F5B3-4D73-8371-B2DD086F3B13}" type="slidenum">
              <a:rPr lang="en-US" smtClean="0"/>
              <a:t>8</a:t>
            </a:fld>
            <a:endParaRPr lang="en-US"/>
          </a:p>
        </p:txBody>
      </p:sp>
    </p:spTree>
    <p:extLst>
      <p:ext uri="{BB962C8B-B14F-4D97-AF65-F5344CB8AC3E}">
        <p14:creationId xmlns:p14="http://schemas.microsoft.com/office/powerpoint/2010/main" val="306407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FD30F2-9735-4F83-94D1-BF9CEDF52A5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52597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D30F2-9735-4F83-94D1-BF9CEDF52A5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292554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D30F2-9735-4F83-94D1-BF9CEDF52A5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205002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D30F2-9735-4F83-94D1-BF9CEDF52A5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265670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D30F2-9735-4F83-94D1-BF9CEDF52A5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416991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FD30F2-9735-4F83-94D1-BF9CEDF52A5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67234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FD30F2-9735-4F83-94D1-BF9CEDF52A59}"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397964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FD30F2-9735-4F83-94D1-BF9CEDF52A59}"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329347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D30F2-9735-4F83-94D1-BF9CEDF52A59}"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172039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D30F2-9735-4F83-94D1-BF9CEDF52A5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418360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D30F2-9735-4F83-94D1-BF9CEDF52A5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448B0-23B0-442D-88FE-90ACFC1584F4}" type="slidenum">
              <a:rPr lang="en-US" smtClean="0"/>
              <a:t>‹#›</a:t>
            </a:fld>
            <a:endParaRPr lang="en-US"/>
          </a:p>
        </p:txBody>
      </p:sp>
    </p:spTree>
    <p:extLst>
      <p:ext uri="{BB962C8B-B14F-4D97-AF65-F5344CB8AC3E}">
        <p14:creationId xmlns:p14="http://schemas.microsoft.com/office/powerpoint/2010/main" val="263820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D30F2-9735-4F83-94D1-BF9CEDF52A59}" type="datetimeFigureOut">
              <a:rPr lang="en-US" smtClean="0"/>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448B0-23B0-442D-88FE-90ACFC1584F4}" type="slidenum">
              <a:rPr lang="en-US" smtClean="0"/>
              <a:t>‹#›</a:t>
            </a:fld>
            <a:endParaRPr lang="en-US"/>
          </a:p>
        </p:txBody>
      </p:sp>
    </p:spTree>
    <p:extLst>
      <p:ext uri="{BB962C8B-B14F-4D97-AF65-F5344CB8AC3E}">
        <p14:creationId xmlns:p14="http://schemas.microsoft.com/office/powerpoint/2010/main" val="253905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MobileApp</a:t>
            </a:r>
            <a:r>
              <a:rPr lang="en-US" dirty="0"/>
              <a:t> Design</a:t>
            </a:r>
          </a:p>
        </p:txBody>
      </p:sp>
      <p:sp>
        <p:nvSpPr>
          <p:cNvPr id="3" name="Subtitle 2"/>
          <p:cNvSpPr>
            <a:spLocks noGrp="1"/>
          </p:cNvSpPr>
          <p:nvPr>
            <p:ph type="subTitle" idx="1"/>
          </p:nvPr>
        </p:nvSpPr>
        <p:spPr/>
        <p:txBody>
          <a:bodyPr>
            <a:normAutofit fontScale="92500" lnSpcReduction="20000"/>
          </a:bodyPr>
          <a:lstStyle/>
          <a:p>
            <a:r>
              <a:rPr lang="en-US" dirty="0"/>
              <a:t>personalization, flexibility, and localization</a:t>
            </a:r>
          </a:p>
          <a:p>
            <a:r>
              <a:rPr lang="en-US" dirty="0"/>
              <a:t>should be dominant design goals for every </a:t>
            </a:r>
            <a:r>
              <a:rPr lang="en-US" dirty="0" err="1"/>
              <a:t>MobileApp</a:t>
            </a:r>
            <a:endParaRPr lang="en-US" dirty="0"/>
          </a:p>
        </p:txBody>
      </p:sp>
    </p:spTree>
    <p:extLst>
      <p:ext uri="{BB962C8B-B14F-4D97-AF65-F5344CB8AC3E}">
        <p14:creationId xmlns:p14="http://schemas.microsoft.com/office/powerpoint/2010/main" val="338469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marL="0" indent="0" algn="just">
              <a:buNone/>
            </a:pPr>
            <a:r>
              <a:rPr lang="en-US" b="1" dirty="0"/>
              <a:t>THE APPLICABILITY OF CONVENTIONAL SOFTWARE ENGINEERING</a:t>
            </a:r>
          </a:p>
          <a:p>
            <a:pPr algn="just"/>
            <a:r>
              <a:rPr lang="en-US" dirty="0"/>
              <a:t>no guarantees that a desktop program or a </a:t>
            </a:r>
            <a:r>
              <a:rPr lang="en-US" dirty="0" err="1"/>
              <a:t>WebApp</a:t>
            </a:r>
            <a:r>
              <a:rPr lang="en-US" dirty="0"/>
              <a:t> can be easily adapted for implementation as a </a:t>
            </a:r>
            <a:r>
              <a:rPr lang="en-US" dirty="0" err="1"/>
              <a:t>MobileApp</a:t>
            </a:r>
            <a:r>
              <a:rPr lang="en-US" dirty="0"/>
              <a:t>. </a:t>
            </a:r>
          </a:p>
          <a:p>
            <a:pPr algn="just"/>
            <a:r>
              <a:rPr lang="en-US" dirty="0"/>
              <a:t>However, many of the agile software engineering practices used to create desktop computer applications can be used to create standalone </a:t>
            </a:r>
            <a:r>
              <a:rPr lang="en-US" dirty="0" err="1"/>
              <a:t>MobileApps</a:t>
            </a:r>
            <a:r>
              <a:rPr lang="en-US" dirty="0"/>
              <a:t> or mobile client software, </a:t>
            </a:r>
          </a:p>
          <a:p>
            <a:pPr algn="just"/>
            <a:r>
              <a:rPr lang="en-US" dirty="0"/>
              <a:t>and many of the practices used to create quality </a:t>
            </a:r>
            <a:r>
              <a:rPr lang="en-US" dirty="0" err="1"/>
              <a:t>WebApps</a:t>
            </a:r>
            <a:r>
              <a:rPr lang="en-US" dirty="0"/>
              <a:t> apply to the creation of Web services used by </a:t>
            </a:r>
            <a:r>
              <a:rPr lang="en-US" dirty="0" err="1"/>
              <a:t>MobileApps</a:t>
            </a:r>
            <a:endParaRPr lang="en-US" dirty="0"/>
          </a:p>
        </p:txBody>
      </p:sp>
    </p:spTree>
    <p:extLst>
      <p:ext uri="{BB962C8B-B14F-4D97-AF65-F5344CB8AC3E}">
        <p14:creationId xmlns:p14="http://schemas.microsoft.com/office/powerpoint/2010/main" val="308521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636"/>
            <a:ext cx="8229600" cy="1143000"/>
          </a:xfrm>
        </p:spPr>
        <p:txBody>
          <a:bodyPr/>
          <a:lstStyle/>
          <a:p>
            <a:r>
              <a:rPr lang="en-US" b="1" dirty="0"/>
              <a:t>Technical Considerations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dirty="0"/>
              <a:t>Multiple hardware and software platforms. </a:t>
            </a:r>
          </a:p>
          <a:p>
            <a:r>
              <a:rPr lang="en-US" sz="2400" dirty="0"/>
              <a:t>Many development frameworks and programming languages. </a:t>
            </a:r>
          </a:p>
          <a:p>
            <a:r>
              <a:rPr lang="en-US" sz="2400" dirty="0"/>
              <a:t>Many app stores with different rules and tools.</a:t>
            </a:r>
          </a:p>
          <a:p>
            <a:r>
              <a:rPr lang="en-US" sz="2400" dirty="0"/>
              <a:t>Very short development cycles. </a:t>
            </a:r>
          </a:p>
          <a:p>
            <a:r>
              <a:rPr lang="en-US" sz="2400" dirty="0"/>
              <a:t>UI limitations and complexities of interaction with sensors and cameras.</a:t>
            </a:r>
          </a:p>
          <a:p>
            <a:r>
              <a:rPr lang="en-US" sz="2400" dirty="0"/>
              <a:t>Effective use of context. </a:t>
            </a:r>
          </a:p>
          <a:p>
            <a:r>
              <a:rPr lang="en-US" sz="2400" dirty="0"/>
              <a:t>Power management. </a:t>
            </a:r>
          </a:p>
          <a:p>
            <a:r>
              <a:rPr lang="en-US" sz="2400" dirty="0"/>
              <a:t>Security and privacy models and policies</a:t>
            </a:r>
          </a:p>
          <a:p>
            <a:r>
              <a:rPr lang="en-US" sz="2400" dirty="0"/>
              <a:t>Computational and storage limitations. </a:t>
            </a:r>
          </a:p>
          <a:p>
            <a:r>
              <a:rPr lang="en-US" sz="2400" dirty="0"/>
              <a:t>Applications  depend on external services for </a:t>
            </a:r>
            <a:r>
              <a:rPr lang="en-US" sz="2400"/>
              <a:t>example Cloud</a:t>
            </a:r>
          </a:p>
          <a:p>
            <a:r>
              <a:rPr lang="en-US" sz="2400" dirty="0"/>
              <a:t>Testing complexity.</a:t>
            </a:r>
          </a:p>
        </p:txBody>
      </p:sp>
    </p:spTree>
    <p:extLst>
      <p:ext uri="{BB962C8B-B14F-4D97-AF65-F5344CB8AC3E}">
        <p14:creationId xmlns:p14="http://schemas.microsoft.com/office/powerpoint/2010/main" val="240825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17638"/>
          </a:xfrm>
        </p:spPr>
        <p:txBody>
          <a:bodyPr/>
          <a:lstStyle/>
          <a:p>
            <a:r>
              <a:rPr lang="en-US" dirty="0"/>
              <a:t>Mobility Environments</a:t>
            </a:r>
          </a:p>
        </p:txBody>
      </p:sp>
      <p:sp>
        <p:nvSpPr>
          <p:cNvPr id="3" name="Content Placeholder 2"/>
          <p:cNvSpPr>
            <a:spLocks noGrp="1"/>
          </p:cNvSpPr>
          <p:nvPr>
            <p:ph idx="1"/>
          </p:nvPr>
        </p:nvSpPr>
        <p:spPr>
          <a:xfrm>
            <a:off x="152400" y="838200"/>
            <a:ext cx="8763000" cy="6019800"/>
          </a:xfrm>
        </p:spPr>
        <p:txBody>
          <a:bodyPr>
            <a:normAutofit fontScale="70000" lnSpcReduction="20000"/>
          </a:bodyPr>
          <a:lstStyle/>
          <a:p>
            <a:pPr marL="0" indent="0" algn="just">
              <a:buNone/>
            </a:pPr>
            <a:r>
              <a:rPr lang="en-US" dirty="0"/>
              <a:t>Choosing a platform requires careful thought by mobile developers.</a:t>
            </a:r>
          </a:p>
          <a:p>
            <a:pPr algn="just"/>
            <a:r>
              <a:rPr lang="en-US" dirty="0"/>
              <a:t>criteria to assess several </a:t>
            </a:r>
            <a:r>
              <a:rPr lang="en-US" i="1" dirty="0"/>
              <a:t>mobile interactive development environments (</a:t>
            </a:r>
            <a:r>
              <a:rPr lang="en-US" dirty="0"/>
              <a:t>MIDE)</a:t>
            </a:r>
            <a:endParaRPr lang="en-US" i="1" dirty="0"/>
          </a:p>
          <a:p>
            <a:pPr lvl="1" algn="just"/>
            <a:r>
              <a:rPr lang="en-US" b="1" dirty="0"/>
              <a:t>General productivity features </a:t>
            </a:r>
            <a:r>
              <a:rPr lang="en-US" dirty="0"/>
              <a:t>. to support editing, project management, debugging, architectural design, documentation, and unit testing.</a:t>
            </a:r>
          </a:p>
          <a:p>
            <a:pPr lvl="1" algn="just"/>
            <a:r>
              <a:rPr lang="en-US" b="1" dirty="0"/>
              <a:t>Third-party SDK integration </a:t>
            </a:r>
            <a:r>
              <a:rPr lang="en-US" dirty="0"/>
              <a:t>. Each network or cloud service is likely to require the use of a specific API or SDK.  use one IDE, </a:t>
            </a:r>
          </a:p>
          <a:p>
            <a:pPr lvl="1" algn="just"/>
            <a:r>
              <a:rPr lang="en-US" b="1" dirty="0"/>
              <a:t>Post-compilation tools </a:t>
            </a:r>
            <a:r>
              <a:rPr lang="en-US" dirty="0"/>
              <a:t>. Allow the source code for a completed app to be optimized for a specific mobile device or service.</a:t>
            </a:r>
          </a:p>
          <a:p>
            <a:pPr lvl="1" algn="just"/>
            <a:r>
              <a:rPr lang="en-US" b="1" dirty="0"/>
              <a:t>Over-the-air deployment support </a:t>
            </a:r>
            <a:r>
              <a:rPr lang="en-US" dirty="0"/>
              <a:t>. Allow the testing of the deployed app within the development environment. This can be tricky when the </a:t>
            </a:r>
            <a:r>
              <a:rPr lang="en-US" dirty="0" err="1"/>
              <a:t>MobileApp</a:t>
            </a:r>
            <a:r>
              <a:rPr lang="en-US" dirty="0"/>
              <a:t> needs to access Web services or other applications.</a:t>
            </a:r>
          </a:p>
          <a:p>
            <a:pPr lvl="1" algn="just"/>
            <a:r>
              <a:rPr lang="en-US" b="1" dirty="0"/>
              <a:t>End-to-end mobile application development </a:t>
            </a:r>
            <a:r>
              <a:rPr lang="en-US" dirty="0"/>
              <a:t>. Mobile devices are often not powerful enough to process or store large amounts of information locally. It is important to allow developers to create, test, and deploy entire mobile projects using a desktop MIDE.</a:t>
            </a:r>
          </a:p>
          <a:p>
            <a:pPr lvl="1"/>
            <a:r>
              <a:rPr lang="en-US" b="1" dirty="0"/>
              <a:t>Documentation and tutorials </a:t>
            </a:r>
            <a:r>
              <a:rPr lang="en-US" dirty="0"/>
              <a:t>. Even free development tools need to be easy to learn and easy to use so support materials is essential.</a:t>
            </a:r>
          </a:p>
          <a:p>
            <a:pPr lvl="1"/>
            <a:r>
              <a:rPr lang="en-US" b="1" dirty="0"/>
              <a:t>Graphical user interface builders </a:t>
            </a:r>
            <a:r>
              <a:rPr lang="en-US" dirty="0"/>
              <a:t>. Require supports for visual construction of user screens, prototypes and test</a:t>
            </a:r>
          </a:p>
        </p:txBody>
      </p:sp>
    </p:spTree>
    <p:extLst>
      <p:ext uri="{BB962C8B-B14F-4D97-AF65-F5344CB8AC3E}">
        <p14:creationId xmlns:p14="http://schemas.microsoft.com/office/powerpoint/2010/main" val="248122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1"/>
            <a:ext cx="8001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251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10000"/>
          </a:bodyPr>
          <a:lstStyle/>
          <a:p>
            <a:pPr algn="just"/>
            <a:r>
              <a:rPr lang="en-US" dirty="0"/>
              <a:t>Some use technologies that are restricted to a single manufacturer’s devices (e.g., </a:t>
            </a:r>
            <a:r>
              <a:rPr lang="en-US" dirty="0" err="1"/>
              <a:t>iOS</a:t>
            </a:r>
            <a:r>
              <a:rPr lang="en-US" dirty="0"/>
              <a:t> and Objective C). </a:t>
            </a:r>
          </a:p>
          <a:p>
            <a:pPr algn="just"/>
            <a:r>
              <a:rPr lang="en-US" dirty="0"/>
              <a:t>Some platforms are licensed to several manufacturers</a:t>
            </a:r>
          </a:p>
          <a:p>
            <a:pPr marL="0" indent="0" algn="just">
              <a:buNone/>
            </a:pPr>
            <a:r>
              <a:rPr lang="en-US" dirty="0"/>
              <a:t>    (e.g., Android and Java or Windows 8 and C#). </a:t>
            </a:r>
          </a:p>
          <a:p>
            <a:pPr algn="just"/>
            <a:r>
              <a:rPr lang="en-US" dirty="0"/>
              <a:t>Some are open source and designed to work on many devices (e.g., </a:t>
            </a:r>
            <a:r>
              <a:rPr lang="en-US" dirty="0" err="1"/>
              <a:t>webOS</a:t>
            </a:r>
            <a:r>
              <a:rPr lang="en-US" dirty="0"/>
              <a:t> and </a:t>
            </a:r>
            <a:r>
              <a:rPr lang="en-US" dirty="0" err="1"/>
              <a:t>Enyo</a:t>
            </a:r>
            <a:r>
              <a:rPr lang="en-US" dirty="0"/>
              <a:t>). </a:t>
            </a:r>
          </a:p>
          <a:p>
            <a:pPr marL="0" indent="0" algn="just">
              <a:buNone/>
            </a:pPr>
            <a:r>
              <a:rPr lang="en-US" dirty="0"/>
              <a:t>Each platform has its own rules for marketing and distribution and each varies in the degree to which it supports specific application technologies such as gaming</a:t>
            </a:r>
          </a:p>
        </p:txBody>
      </p:sp>
    </p:spTree>
    <p:extLst>
      <p:ext uri="{BB962C8B-B14F-4D97-AF65-F5344CB8AC3E}">
        <p14:creationId xmlns:p14="http://schemas.microsoft.com/office/powerpoint/2010/main" val="371898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9233-D31B-C535-E6EF-57CED4C66FDC}"/>
              </a:ext>
            </a:extLst>
          </p:cNvPr>
          <p:cNvSpPr>
            <a:spLocks noGrp="1"/>
          </p:cNvSpPr>
          <p:nvPr>
            <p:ph type="title"/>
          </p:nvPr>
        </p:nvSpPr>
        <p:spPr/>
        <p:txBody>
          <a:bodyPr>
            <a:normAutofit/>
          </a:bodyPr>
          <a:lstStyle/>
          <a:p>
            <a:r>
              <a:rPr lang="en-US" dirty="0"/>
              <a:t>Exercise</a:t>
            </a:r>
            <a:endParaRPr lang="en-IN" dirty="0"/>
          </a:p>
        </p:txBody>
      </p:sp>
      <p:sp>
        <p:nvSpPr>
          <p:cNvPr id="3" name="Content Placeholder 2">
            <a:extLst>
              <a:ext uri="{FF2B5EF4-FFF2-40B4-BE49-F238E27FC236}">
                <a16:creationId xmlns:a16="http://schemas.microsoft.com/office/drawing/2014/main" id="{10E3C28C-374B-2F7C-22B3-241FE1CB9AEE}"/>
              </a:ext>
            </a:extLst>
          </p:cNvPr>
          <p:cNvSpPr>
            <a:spLocks noGrp="1"/>
          </p:cNvSpPr>
          <p:nvPr>
            <p:ph idx="1"/>
          </p:nvPr>
        </p:nvSpPr>
        <p:spPr/>
        <p:txBody>
          <a:bodyPr>
            <a:normAutofit lnSpcReduction="10000"/>
          </a:bodyPr>
          <a:lstStyle/>
          <a:p>
            <a:r>
              <a:rPr lang="en-US" dirty="0"/>
              <a:t>Explain </a:t>
            </a:r>
            <a:r>
              <a:rPr lang="en-US" dirty="0" err="1"/>
              <a:t>mobileApp</a:t>
            </a:r>
            <a:r>
              <a:rPr lang="en-US" dirty="0"/>
              <a:t> Design, what makes </a:t>
            </a:r>
            <a:r>
              <a:rPr lang="en-US" dirty="0" err="1"/>
              <a:t>MobileApp</a:t>
            </a:r>
            <a:r>
              <a:rPr lang="en-US" dirty="0"/>
              <a:t> development different and challenging ?</a:t>
            </a:r>
          </a:p>
          <a:p>
            <a:r>
              <a:rPr lang="en-US" dirty="0"/>
              <a:t>Explain Spiral Engineering process model for </a:t>
            </a:r>
            <a:r>
              <a:rPr lang="en-US" dirty="0" err="1"/>
              <a:t>MobileApp</a:t>
            </a:r>
            <a:r>
              <a:rPr lang="en-US" dirty="0"/>
              <a:t> Design</a:t>
            </a:r>
          </a:p>
          <a:p>
            <a:r>
              <a:rPr lang="en-US" dirty="0"/>
              <a:t>Explain Technical Consideration for </a:t>
            </a:r>
            <a:r>
              <a:rPr lang="en-US" dirty="0" err="1"/>
              <a:t>MobileApp</a:t>
            </a:r>
            <a:r>
              <a:rPr lang="en-US" dirty="0"/>
              <a:t> Development</a:t>
            </a:r>
          </a:p>
          <a:p>
            <a:r>
              <a:rPr lang="en-US" dirty="0"/>
              <a:t>Explain Criteria to assess several mobile interactive </a:t>
            </a:r>
            <a:r>
              <a:rPr lang="en-US"/>
              <a:t>development environment</a:t>
            </a:r>
          </a:p>
          <a:p>
            <a:endParaRPr lang="en-IN"/>
          </a:p>
        </p:txBody>
      </p:sp>
    </p:spTree>
    <p:extLst>
      <p:ext uri="{BB962C8B-B14F-4D97-AF65-F5344CB8AC3E}">
        <p14:creationId xmlns:p14="http://schemas.microsoft.com/office/powerpoint/2010/main" val="159788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Challenges</a:t>
            </a:r>
            <a:endParaRPr lang="en-US"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pPr algn="just"/>
            <a:r>
              <a:rPr lang="en-US" dirty="0"/>
              <a:t>While mobile devices have many features in common with each other, their users often have very different perceptions of what features they expect to be bundled in each. </a:t>
            </a:r>
          </a:p>
          <a:p>
            <a:pPr algn="just"/>
            <a:r>
              <a:rPr lang="en-US" dirty="0"/>
              <a:t>Some users expect the same features that are provided on their personal computers. Others focus on the freedom that portable devices give them and gladly accept the reduced functionality in the mobile version of a familiar software product. </a:t>
            </a:r>
          </a:p>
          <a:p>
            <a:pPr algn="just"/>
            <a:r>
              <a:rPr lang="en-US" dirty="0"/>
              <a:t>Still others expect unique experiences not possible on traditional computing or entertainment devices. </a:t>
            </a:r>
          </a:p>
          <a:p>
            <a:pPr algn="just"/>
            <a:r>
              <a:rPr lang="en-US" dirty="0"/>
              <a:t>The user’s perception of “goodness” might be more important than any of the technical quality dimensions of the </a:t>
            </a:r>
            <a:r>
              <a:rPr lang="en-US" dirty="0" err="1"/>
              <a:t>MobileApp</a:t>
            </a:r>
            <a:r>
              <a:rPr lang="en-US" dirty="0"/>
              <a:t> itself.</a:t>
            </a:r>
          </a:p>
        </p:txBody>
      </p:sp>
    </p:spTree>
    <p:extLst>
      <p:ext uri="{BB962C8B-B14F-4D97-AF65-F5344CB8AC3E}">
        <p14:creationId xmlns:p14="http://schemas.microsoft.com/office/powerpoint/2010/main" val="37996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err="1"/>
              <a:t>MobileApp</a:t>
            </a:r>
            <a:r>
              <a:rPr lang="en-US" b="1" dirty="0"/>
              <a:t> design encompasses</a:t>
            </a:r>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marL="0" indent="0" algn="just">
              <a:buNone/>
            </a:pPr>
            <a:r>
              <a:rPr lang="en-US" dirty="0"/>
              <a:t>Technical and nontechnical activities </a:t>
            </a:r>
          </a:p>
          <a:p>
            <a:pPr algn="just"/>
            <a:r>
              <a:rPr lang="en-US" dirty="0"/>
              <a:t>establishing the look and feel of the mobile application, </a:t>
            </a:r>
          </a:p>
          <a:p>
            <a:pPr algn="just"/>
            <a:r>
              <a:rPr lang="en-US" dirty="0"/>
              <a:t>creating the aesthetic layout of the user interface, </a:t>
            </a:r>
          </a:p>
          <a:p>
            <a:pPr algn="just"/>
            <a:r>
              <a:rPr lang="en-US" dirty="0"/>
              <a:t>establishing the rhythm of user interaction, defining the overall architectural structure, </a:t>
            </a:r>
          </a:p>
          <a:p>
            <a:pPr algn="just"/>
            <a:r>
              <a:rPr lang="en-US" dirty="0"/>
              <a:t>developing the content and functionality that reside within the architecture, and planning the navigation that occurs within the </a:t>
            </a:r>
            <a:r>
              <a:rPr lang="en-US" dirty="0" err="1"/>
              <a:t>MobileApp</a:t>
            </a:r>
            <a:r>
              <a:rPr lang="en-US" dirty="0"/>
              <a:t>. </a:t>
            </a:r>
          </a:p>
          <a:p>
            <a:pPr algn="just"/>
            <a:r>
              <a:rPr lang="en-US" dirty="0"/>
              <a:t>Special attention needs to be given to the elements that add context awareness to the </a:t>
            </a:r>
            <a:r>
              <a:rPr lang="en-US" dirty="0" err="1"/>
              <a:t>MobileApp</a:t>
            </a:r>
            <a:r>
              <a:rPr lang="en-US" dirty="0"/>
              <a:t>.</a:t>
            </a:r>
          </a:p>
        </p:txBody>
      </p:sp>
    </p:spTree>
    <p:extLst>
      <p:ext uri="{BB962C8B-B14F-4D97-AF65-F5344CB8AC3E}">
        <p14:creationId xmlns:p14="http://schemas.microsoft.com/office/powerpoint/2010/main" val="56489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Autofit/>
          </a:bodyPr>
          <a:lstStyle/>
          <a:p>
            <a:r>
              <a:rPr lang="en-US" sz="4000" b="1" dirty="0"/>
              <a:t>What makes </a:t>
            </a:r>
            <a:r>
              <a:rPr lang="en-US" sz="4000" b="1" dirty="0" err="1"/>
              <a:t>MobileApp</a:t>
            </a:r>
            <a:r>
              <a:rPr lang="en-US" sz="4000" b="1" dirty="0"/>
              <a:t> development different and challenging?</a:t>
            </a:r>
            <a:br>
              <a:rPr lang="en-US" sz="4000" b="1" dirty="0"/>
            </a:br>
            <a:endParaRPr lang="en-US" sz="4000" b="1" dirty="0"/>
          </a:p>
        </p:txBody>
      </p:sp>
      <p:sp>
        <p:nvSpPr>
          <p:cNvPr id="3" name="Content Placeholder 2"/>
          <p:cNvSpPr>
            <a:spLocks noGrp="1"/>
          </p:cNvSpPr>
          <p:nvPr>
            <p:ph idx="1"/>
          </p:nvPr>
        </p:nvSpPr>
        <p:spPr/>
        <p:txBody>
          <a:bodyPr>
            <a:normAutofit fontScale="92500" lnSpcReduction="10000"/>
          </a:bodyPr>
          <a:lstStyle/>
          <a:p>
            <a:pPr algn="just"/>
            <a:r>
              <a:rPr lang="en-US" dirty="0"/>
              <a:t>Like all computing devices, mobile platforms are differentiated by the software they deliver—a combination of operating system (e.g., Android or </a:t>
            </a:r>
            <a:r>
              <a:rPr lang="en-US" dirty="0" err="1"/>
              <a:t>iOS</a:t>
            </a:r>
            <a:r>
              <a:rPr lang="en-US" dirty="0"/>
              <a:t>) and a small subset of the hundreds of thousands of </a:t>
            </a:r>
            <a:r>
              <a:rPr lang="en-US" dirty="0" err="1"/>
              <a:t>MobileApps</a:t>
            </a:r>
            <a:r>
              <a:rPr lang="en-US" dirty="0"/>
              <a:t> that provide a very wide range of functionality. </a:t>
            </a:r>
          </a:p>
          <a:p>
            <a:pPr algn="just"/>
            <a:r>
              <a:rPr lang="en-US" dirty="0"/>
              <a:t>New tools allow individuals with little formal training to create and sell apps alongside other apps developed by large teams of software developers.</a:t>
            </a:r>
          </a:p>
        </p:txBody>
      </p:sp>
    </p:spTree>
    <p:extLst>
      <p:ext uri="{BB962C8B-B14F-4D97-AF65-F5344CB8AC3E}">
        <p14:creationId xmlns:p14="http://schemas.microsoft.com/office/powerpoint/2010/main" val="277236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921327"/>
          </a:xfrm>
        </p:spPr>
        <p:txBody>
          <a:bodyPr/>
          <a:lstStyle/>
          <a:p>
            <a:r>
              <a:rPr lang="en-US" dirty="0"/>
              <a:t>Continue…..</a:t>
            </a:r>
          </a:p>
        </p:txBody>
      </p:sp>
      <p:sp>
        <p:nvSpPr>
          <p:cNvPr id="3" name="Content Placeholder 2"/>
          <p:cNvSpPr>
            <a:spLocks noGrp="1"/>
          </p:cNvSpPr>
          <p:nvPr>
            <p:ph idx="1"/>
          </p:nvPr>
        </p:nvSpPr>
        <p:spPr>
          <a:xfrm>
            <a:off x="152400" y="914400"/>
            <a:ext cx="8991600" cy="5791200"/>
          </a:xfrm>
        </p:spPr>
        <p:txBody>
          <a:bodyPr>
            <a:normAutofit fontScale="85000" lnSpcReduction="20000"/>
          </a:bodyPr>
          <a:lstStyle/>
          <a:p>
            <a:pPr algn="just"/>
            <a:r>
              <a:rPr lang="en-US" dirty="0"/>
              <a:t>Apps can be developed by laypersons, many software engineers think that </a:t>
            </a:r>
            <a:r>
              <a:rPr lang="en-US" dirty="0" err="1"/>
              <a:t>MobileApps</a:t>
            </a:r>
            <a:r>
              <a:rPr lang="en-US" dirty="0"/>
              <a:t> are among the most challenging software systems being built today .</a:t>
            </a:r>
          </a:p>
          <a:p>
            <a:pPr algn="just"/>
            <a:r>
              <a:rPr lang="en-US" dirty="0"/>
              <a:t>Mobile platforms are very complex. Both the Android and </a:t>
            </a:r>
            <a:r>
              <a:rPr lang="en-US" dirty="0" err="1"/>
              <a:t>iOS</a:t>
            </a:r>
            <a:r>
              <a:rPr lang="en-US" dirty="0"/>
              <a:t> operating systems contain over 12 million lines of code. </a:t>
            </a:r>
          </a:p>
          <a:p>
            <a:pPr algn="just"/>
            <a:r>
              <a:rPr lang="en-US" dirty="0"/>
              <a:t>Mobile devices often have mini browsers that will not display the full set of content available on a Web page.</a:t>
            </a:r>
          </a:p>
          <a:p>
            <a:pPr algn="just"/>
            <a:r>
              <a:rPr lang="en-US" dirty="0"/>
              <a:t>Different mobile devices use different operating systems and platform dependent development environments. </a:t>
            </a:r>
          </a:p>
          <a:p>
            <a:pPr algn="just"/>
            <a:r>
              <a:rPr lang="en-US" dirty="0"/>
              <a:t>Mobile devices tend to have smaller and more varied screen sizes than personal computers. This may require greater attention to user interface design issues, including decisions to limit display of some content. </a:t>
            </a:r>
          </a:p>
          <a:p>
            <a:pPr algn="just"/>
            <a:r>
              <a:rPr lang="en-US" dirty="0"/>
              <a:t>In addition, </a:t>
            </a:r>
            <a:r>
              <a:rPr lang="en-US" dirty="0" err="1"/>
              <a:t>MobileApps</a:t>
            </a:r>
            <a:r>
              <a:rPr lang="en-US" dirty="0"/>
              <a:t> must be designed to take into account irregular connectivity outages, limitations on battery life, and other device constraints</a:t>
            </a:r>
          </a:p>
        </p:txBody>
      </p:sp>
    </p:spTree>
    <p:extLst>
      <p:ext uri="{BB962C8B-B14F-4D97-AF65-F5344CB8AC3E}">
        <p14:creationId xmlns:p14="http://schemas.microsoft.com/office/powerpoint/2010/main" val="188298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a:xfrm>
            <a:off x="152400" y="1295400"/>
            <a:ext cx="8915400" cy="5257800"/>
          </a:xfrm>
        </p:spPr>
        <p:txBody>
          <a:bodyPr>
            <a:normAutofit fontScale="77500" lnSpcReduction="20000"/>
          </a:bodyPr>
          <a:lstStyle/>
          <a:p>
            <a:pPr algn="just"/>
            <a:r>
              <a:rPr lang="en-US" dirty="0"/>
              <a:t>System components in mobile computing environments are likely to change their locations while </a:t>
            </a:r>
            <a:r>
              <a:rPr lang="en-US" dirty="0" err="1"/>
              <a:t>MobileApps</a:t>
            </a:r>
            <a:r>
              <a:rPr lang="en-US" dirty="0"/>
              <a:t> are running. </a:t>
            </a:r>
          </a:p>
          <a:p>
            <a:pPr algn="just"/>
            <a:r>
              <a:rPr lang="en-US" dirty="0"/>
              <a:t>In order to maintain connectivity in roaming networks,  coordination mechanisms for discovering devices, exchanging information, maintaining security and communication integrity, and synchronizing actions must be developed.</a:t>
            </a:r>
          </a:p>
          <a:p>
            <a:pPr algn="just"/>
            <a:r>
              <a:rPr lang="en-US" dirty="0"/>
              <a:t>In addition, software engineers must identify the proper design trade-offs between the expressive power of the </a:t>
            </a:r>
            <a:r>
              <a:rPr lang="en-US" dirty="0" err="1"/>
              <a:t>MobileApp</a:t>
            </a:r>
            <a:r>
              <a:rPr lang="en-US" dirty="0"/>
              <a:t> and stakeholder security concerns.</a:t>
            </a:r>
          </a:p>
          <a:p>
            <a:pPr algn="just"/>
            <a:r>
              <a:rPr lang="en-US" dirty="0"/>
              <a:t>Developers must seek to discover algorithms (or adapt existing algorithms) that are energy efficient in order to conserve battery power when possible. </a:t>
            </a:r>
          </a:p>
          <a:p>
            <a:pPr algn="just"/>
            <a:r>
              <a:rPr lang="en-US" dirty="0"/>
              <a:t>Middleware may have to be created to allow different types of mobile devices to communicate with each other in the same mobile networks</a:t>
            </a:r>
          </a:p>
        </p:txBody>
      </p:sp>
    </p:spTree>
    <p:extLst>
      <p:ext uri="{BB962C8B-B14F-4D97-AF65-F5344CB8AC3E}">
        <p14:creationId xmlns:p14="http://schemas.microsoft.com/office/powerpoint/2010/main" val="119526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a:xfrm>
            <a:off x="457200" y="1066800"/>
            <a:ext cx="8229600" cy="5715000"/>
          </a:xfrm>
        </p:spPr>
        <p:txBody>
          <a:bodyPr>
            <a:normAutofit fontScale="85000" lnSpcReduction="20000"/>
          </a:bodyPr>
          <a:lstStyle/>
          <a:p>
            <a:pPr algn="just"/>
            <a:r>
              <a:rPr lang="en-US" dirty="0"/>
              <a:t>Software engineers should craft a user experience that takes advantage of device characteristics and context-aware applications (location specific , tailor personal applications)</a:t>
            </a:r>
          </a:p>
          <a:p>
            <a:pPr algn="just"/>
            <a:r>
              <a:rPr lang="en-US" dirty="0"/>
              <a:t>The nonfunctional requirements (e.g., security, performance, usability) are a bit different from those for either </a:t>
            </a:r>
            <a:r>
              <a:rPr lang="en-US" dirty="0" err="1"/>
              <a:t>WebApps</a:t>
            </a:r>
            <a:r>
              <a:rPr lang="en-US" dirty="0"/>
              <a:t> or desktop software applications. </a:t>
            </a:r>
          </a:p>
          <a:p>
            <a:pPr algn="just"/>
            <a:r>
              <a:rPr lang="en-US" dirty="0"/>
              <a:t>Testing </a:t>
            </a:r>
            <a:r>
              <a:rPr lang="en-US" dirty="0" err="1"/>
              <a:t>MobileApps</a:t>
            </a:r>
            <a:r>
              <a:rPr lang="en-US" dirty="0"/>
              <a:t> provides additional challenges because the user expects that they will work in a large number of physically different environments. </a:t>
            </a:r>
          </a:p>
          <a:p>
            <a:pPr algn="just"/>
            <a:r>
              <a:rPr lang="en-US" dirty="0"/>
              <a:t>Because </a:t>
            </a:r>
            <a:r>
              <a:rPr lang="en-US" dirty="0" err="1"/>
              <a:t>MobileApps</a:t>
            </a:r>
            <a:r>
              <a:rPr lang="en-US" dirty="0"/>
              <a:t> often execute on a variety of device platforms, portability is a important consideration.</a:t>
            </a:r>
          </a:p>
          <a:p>
            <a:pPr algn="just"/>
            <a:r>
              <a:rPr lang="en-US" dirty="0"/>
              <a:t>In addition, the time and effort associated with accommodating multiple platforms often increases overall project cost</a:t>
            </a:r>
          </a:p>
        </p:txBody>
      </p:sp>
    </p:spTree>
    <p:extLst>
      <p:ext uri="{BB962C8B-B14F-4D97-AF65-F5344CB8AC3E}">
        <p14:creationId xmlns:p14="http://schemas.microsoft.com/office/powerpoint/2010/main" val="140735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a:t>Developing </a:t>
            </a:r>
            <a:r>
              <a:rPr lang="en-US" b="1" dirty="0" err="1"/>
              <a:t>Mobileapps</a:t>
            </a:r>
            <a:endParaRPr lang="en-US" dirty="0"/>
          </a:p>
        </p:txBody>
      </p:sp>
      <p:sp>
        <p:nvSpPr>
          <p:cNvPr id="3" name="Content Placeholder 2"/>
          <p:cNvSpPr>
            <a:spLocks noGrp="1"/>
          </p:cNvSpPr>
          <p:nvPr>
            <p:ph idx="1"/>
          </p:nvPr>
        </p:nvSpPr>
        <p:spPr>
          <a:xfrm>
            <a:off x="152400" y="685800"/>
            <a:ext cx="8915400" cy="6019800"/>
          </a:xfrm>
        </p:spPr>
        <p:txBody>
          <a:bodyPr>
            <a:noAutofit/>
          </a:bodyPr>
          <a:lstStyle/>
          <a:p>
            <a:pPr marL="0" indent="0">
              <a:buNone/>
            </a:pPr>
            <a:r>
              <a:rPr lang="en-US" sz="2100" dirty="0"/>
              <a:t>A spiral engineering process model for </a:t>
            </a:r>
            <a:r>
              <a:rPr lang="en-US" sz="2100" dirty="0" err="1"/>
              <a:t>MobileApp</a:t>
            </a:r>
            <a:r>
              <a:rPr lang="en-US" sz="2100" dirty="0"/>
              <a:t> design containing six activities:</a:t>
            </a:r>
          </a:p>
          <a:p>
            <a:pPr algn="just"/>
            <a:r>
              <a:rPr lang="en-US" sz="2100" b="1" dirty="0"/>
              <a:t>Formulation. </a:t>
            </a:r>
            <a:r>
              <a:rPr lang="en-US" sz="2100" dirty="0"/>
              <a:t>Involves architectural design, navigation design, the goals, features, and functions of the </a:t>
            </a:r>
            <a:r>
              <a:rPr lang="en-US" sz="2100" dirty="0" err="1"/>
              <a:t>MobileApp</a:t>
            </a:r>
            <a:r>
              <a:rPr lang="en-US" sz="2100" dirty="0"/>
              <a:t> are identified to determine the scope and the size of the first increment. </a:t>
            </a:r>
          </a:p>
          <a:p>
            <a:pPr lvl="1" algn="just"/>
            <a:r>
              <a:rPr lang="en-US" sz="2100" dirty="0"/>
              <a:t>Developers must be conscious of human, social, cultural, and organizational activities that may reveal hidden aspects of the users’ needs and affect the business targets and functionality of the proposed </a:t>
            </a:r>
            <a:r>
              <a:rPr lang="en-US" sz="2100" dirty="0" err="1"/>
              <a:t>MobileApp</a:t>
            </a:r>
            <a:r>
              <a:rPr lang="en-US" sz="2100" dirty="0"/>
              <a:t>.</a:t>
            </a:r>
          </a:p>
          <a:p>
            <a:pPr algn="just"/>
            <a:r>
              <a:rPr lang="en-US" sz="2100" b="1" dirty="0"/>
              <a:t>Planning. </a:t>
            </a:r>
            <a:r>
              <a:rPr lang="en-US" sz="2100" dirty="0"/>
              <a:t>The total project costs and risks are determined. The detailed schedule is set and the process for the next increments is documented.</a:t>
            </a:r>
          </a:p>
          <a:p>
            <a:pPr algn="just"/>
            <a:r>
              <a:rPr lang="en-US" sz="2100" b="1" dirty="0"/>
              <a:t>Analysis. </a:t>
            </a:r>
            <a:r>
              <a:rPr lang="en-US" sz="2100" dirty="0"/>
              <a:t>All mobile user requirements are specified and the content items that will be needed are identified. </a:t>
            </a:r>
          </a:p>
          <a:p>
            <a:pPr lvl="1" algn="just"/>
            <a:r>
              <a:rPr lang="en-US" sz="2100" dirty="0"/>
              <a:t>Actions include content analysis, interaction analysis, functional analysis, and configuration analysis.</a:t>
            </a:r>
          </a:p>
          <a:p>
            <a:pPr lvl="1" algn="just"/>
            <a:r>
              <a:rPr lang="en-US" sz="2100" dirty="0"/>
              <a:t>Identifying the nature of the user goals (informational or transactional) will help to determine the type of </a:t>
            </a:r>
            <a:r>
              <a:rPr lang="en-US" sz="2100" dirty="0" err="1"/>
              <a:t>MobileApp</a:t>
            </a:r>
            <a:r>
              <a:rPr lang="en-US" sz="2100" dirty="0"/>
              <a:t> that needs to be developed.</a:t>
            </a:r>
          </a:p>
        </p:txBody>
      </p:sp>
    </p:spTree>
    <p:extLst>
      <p:ext uri="{BB962C8B-B14F-4D97-AF65-F5344CB8AC3E}">
        <p14:creationId xmlns:p14="http://schemas.microsoft.com/office/powerpoint/2010/main" val="95391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US" dirty="0"/>
              <a:t>Continue…</a:t>
            </a:r>
          </a:p>
        </p:txBody>
      </p:sp>
      <p:sp>
        <p:nvSpPr>
          <p:cNvPr id="3" name="Content Placeholder 2"/>
          <p:cNvSpPr>
            <a:spLocks noGrp="1"/>
          </p:cNvSpPr>
          <p:nvPr>
            <p:ph idx="1"/>
          </p:nvPr>
        </p:nvSpPr>
        <p:spPr>
          <a:xfrm>
            <a:off x="0" y="990600"/>
            <a:ext cx="9067800" cy="5715000"/>
          </a:xfrm>
        </p:spPr>
        <p:txBody>
          <a:bodyPr>
            <a:normAutofit fontScale="77500" lnSpcReduction="20000"/>
          </a:bodyPr>
          <a:lstStyle/>
          <a:p>
            <a:pPr algn="just"/>
            <a:r>
              <a:rPr lang="en-US" b="1" dirty="0"/>
              <a:t>Engineering. </a:t>
            </a:r>
            <a:r>
              <a:rPr lang="en-US" dirty="0"/>
              <a:t>Involves architectural design, navigation design, interface design, content design, and content production. </a:t>
            </a:r>
          </a:p>
          <a:p>
            <a:pPr lvl="1" algn="just"/>
            <a:r>
              <a:rPr lang="en-US" dirty="0"/>
              <a:t>Software engineers examine the constraints imposed by the targeted mobile devices, including considerations imposed by the wireless network technologies chosen and the nature of the Web services required to implement the </a:t>
            </a:r>
            <a:r>
              <a:rPr lang="en-US" dirty="0" err="1"/>
              <a:t>MobileApp</a:t>
            </a:r>
            <a:r>
              <a:rPr lang="en-US" dirty="0"/>
              <a:t>.</a:t>
            </a:r>
          </a:p>
          <a:p>
            <a:pPr algn="just"/>
            <a:r>
              <a:rPr lang="en-US" b="1" dirty="0"/>
              <a:t>Implementation and Testing. </a:t>
            </a:r>
            <a:r>
              <a:rPr lang="en-US" dirty="0"/>
              <a:t>During this activity, the </a:t>
            </a:r>
            <a:r>
              <a:rPr lang="en-US" dirty="0" err="1"/>
              <a:t>MobileApp</a:t>
            </a:r>
            <a:r>
              <a:rPr lang="en-US" dirty="0"/>
              <a:t> is coded and tested. Among the issues that can make testing a challenge are: </a:t>
            </a:r>
          </a:p>
          <a:p>
            <a:pPr lvl="1" algn="just"/>
            <a:r>
              <a:rPr lang="en-US" dirty="0"/>
              <a:t>(1) high loss rates due to radio interference and frequent disconnection due to network coverage issues, </a:t>
            </a:r>
          </a:p>
          <a:p>
            <a:pPr lvl="1" algn="just"/>
            <a:r>
              <a:rPr lang="en-US" dirty="0"/>
              <a:t>(2) frequent data transmission delays due to relatively low bandwidth, and </a:t>
            </a:r>
          </a:p>
          <a:p>
            <a:pPr lvl="1" algn="just"/>
            <a:r>
              <a:rPr lang="en-US" dirty="0"/>
              <a:t>(3) security concerns because mobile devices are less secure and relatively easy to attack.</a:t>
            </a:r>
          </a:p>
          <a:p>
            <a:pPr algn="just"/>
            <a:r>
              <a:rPr lang="en-US" b="1" dirty="0"/>
              <a:t>User Evaluation. </a:t>
            </a:r>
            <a:r>
              <a:rPr lang="en-US" dirty="0"/>
              <a:t>The </a:t>
            </a:r>
            <a:r>
              <a:rPr lang="en-US" dirty="0" err="1"/>
              <a:t>MobileApp</a:t>
            </a:r>
            <a:r>
              <a:rPr lang="en-US" dirty="0"/>
              <a:t> is assessed for usability and accessibility </a:t>
            </a:r>
          </a:p>
          <a:p>
            <a:pPr marL="0" indent="0" algn="just">
              <a:buNone/>
            </a:pPr>
            <a:r>
              <a:rPr lang="en-US" dirty="0"/>
              <a:t>Then the formulation process begins for the next increment.</a:t>
            </a:r>
          </a:p>
          <a:p>
            <a:pPr marL="0" indent="0" algn="just">
              <a:buNone/>
            </a:pPr>
            <a:endParaRPr lang="en-US" dirty="0"/>
          </a:p>
        </p:txBody>
      </p:sp>
    </p:spTree>
    <p:extLst>
      <p:ext uri="{BB962C8B-B14F-4D97-AF65-F5344CB8AC3E}">
        <p14:creationId xmlns:p14="http://schemas.microsoft.com/office/powerpoint/2010/main" val="56296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1455</Words>
  <Application>Microsoft Office PowerPoint</Application>
  <PresentationFormat>On-screen Show (4:3)</PresentationFormat>
  <Paragraphs>92</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MobileApp Design</vt:lpstr>
      <vt:lpstr>The Challenges</vt:lpstr>
      <vt:lpstr>MobileApp design encompasses</vt:lpstr>
      <vt:lpstr>What makes MobileApp development different and challenging? </vt:lpstr>
      <vt:lpstr>Continue…..</vt:lpstr>
      <vt:lpstr>Continue…..</vt:lpstr>
      <vt:lpstr>Continue…</vt:lpstr>
      <vt:lpstr>Developing Mobileapps</vt:lpstr>
      <vt:lpstr>Continue…</vt:lpstr>
      <vt:lpstr>PowerPoint Presentation</vt:lpstr>
      <vt:lpstr>Technical Considerations</vt:lpstr>
      <vt:lpstr>Mobility Environments</vt:lpstr>
      <vt:lpstr>PowerPoint Presentation</vt:lpstr>
      <vt:lpstr>Continue….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MobileApp Design</dc:title>
  <dc:creator>Kayani</dc:creator>
  <cp:lastModifiedBy>Kalyani Patel</cp:lastModifiedBy>
  <cp:revision>17</cp:revision>
  <dcterms:created xsi:type="dcterms:W3CDTF">2019-10-10T13:31:27Z</dcterms:created>
  <dcterms:modified xsi:type="dcterms:W3CDTF">2023-11-02T07:42:37Z</dcterms:modified>
</cp:coreProperties>
</file>