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0"/>
  </p:notesMasterIdLst>
  <p:sldIdLst>
    <p:sldId id="296" r:id="rId2"/>
    <p:sldId id="273" r:id="rId3"/>
    <p:sldId id="259" r:id="rId4"/>
    <p:sldId id="297" r:id="rId5"/>
    <p:sldId id="298" r:id="rId6"/>
    <p:sldId id="299" r:id="rId7"/>
    <p:sldId id="301" r:id="rId8"/>
    <p:sldId id="300" r:id="rId9"/>
    <p:sldId id="304" r:id="rId10"/>
    <p:sldId id="302" r:id="rId11"/>
    <p:sldId id="303" r:id="rId12"/>
    <p:sldId id="305" r:id="rId13"/>
    <p:sldId id="306" r:id="rId14"/>
    <p:sldId id="307" r:id="rId15"/>
    <p:sldId id="308" r:id="rId16"/>
    <p:sldId id="309" r:id="rId17"/>
    <p:sldId id="310" r:id="rId18"/>
    <p:sldId id="274" r:id="rId19"/>
  </p:sldIdLst>
  <p:sldSz cx="9144000" cy="5143500" type="screen16x9"/>
  <p:notesSz cx="6858000" cy="9144000"/>
  <p:embeddedFontLst>
    <p:embeddedFont>
      <p:font typeface="Lora" panose="020B0604020202020204" charset="0"/>
      <p:regular r:id="rId21"/>
      <p:bold r:id="rId22"/>
      <p:italic r:id="rId23"/>
      <p:boldItalic r:id="rId24"/>
    </p:embeddedFont>
    <p:embeddedFont>
      <p:font typeface="Quattrocento Sans"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DA5B2040-0373-4AB5-8C16-54180E59C3D7}">
  <a:tblStyle styleId="{DA5B2040-0373-4AB5-8C16-54180E59C3D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D83C8C0-4F54-423C-8FE9-BE38F65F230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7" d="100"/>
          <a:sy n="107" d="100"/>
        </p:scale>
        <p:origin x="-84" y="-58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37894288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txBox="1">
            <a:spLocks noGrp="1"/>
          </p:cNvSpPr>
          <p:nvPr>
            <p:ph type="subTitle" idx="1"/>
          </p:nvPr>
        </p:nvSpPr>
        <p:spPr>
          <a:xfrm>
            <a:off x="2022300" y="2815923"/>
            <a:ext cx="5591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1400"/>
              <a:buNone/>
              <a:defRPr sz="1400">
                <a:highlight>
                  <a:schemeClr val="accent1"/>
                </a:highlight>
              </a:defRPr>
            </a:lvl1pPr>
            <a:lvl2pPr lvl="1" rtl="0">
              <a:spcBef>
                <a:spcPts val="0"/>
              </a:spcBef>
              <a:spcAft>
                <a:spcPts val="0"/>
              </a:spcAft>
              <a:buClr>
                <a:schemeClr val="dk2"/>
              </a:buClr>
              <a:buSzPts val="1400"/>
              <a:buNone/>
              <a:defRPr sz="1400">
                <a:solidFill>
                  <a:schemeClr val="dk2"/>
                </a:solidFill>
                <a:highlight>
                  <a:schemeClr val="accent1"/>
                </a:highlight>
              </a:defRPr>
            </a:lvl2pPr>
            <a:lvl3pPr lvl="2" rtl="0">
              <a:spcBef>
                <a:spcPts val="0"/>
              </a:spcBef>
              <a:spcAft>
                <a:spcPts val="0"/>
              </a:spcAft>
              <a:buClr>
                <a:schemeClr val="dk2"/>
              </a:buClr>
              <a:buSzPts val="1400"/>
              <a:buNone/>
              <a:defRPr sz="1400">
                <a:solidFill>
                  <a:schemeClr val="dk2"/>
                </a:solidFill>
                <a:highlight>
                  <a:schemeClr val="accent1"/>
                </a:highlight>
              </a:defRPr>
            </a:lvl3pPr>
            <a:lvl4pPr lvl="3" rtl="0">
              <a:spcBef>
                <a:spcPts val="0"/>
              </a:spcBef>
              <a:spcAft>
                <a:spcPts val="0"/>
              </a:spcAft>
              <a:buClr>
                <a:schemeClr val="dk2"/>
              </a:buClr>
              <a:buSzPts val="1400"/>
              <a:buNone/>
              <a:defRPr sz="1400">
                <a:solidFill>
                  <a:schemeClr val="dk2"/>
                </a:solidFill>
                <a:highlight>
                  <a:schemeClr val="accent1"/>
                </a:highlight>
              </a:defRPr>
            </a:lvl4pPr>
            <a:lvl5pPr lvl="4" rtl="0">
              <a:spcBef>
                <a:spcPts val="0"/>
              </a:spcBef>
              <a:spcAft>
                <a:spcPts val="0"/>
              </a:spcAft>
              <a:buClr>
                <a:schemeClr val="dk2"/>
              </a:buClr>
              <a:buSzPts val="1400"/>
              <a:buNone/>
              <a:defRPr sz="1400">
                <a:solidFill>
                  <a:schemeClr val="dk2"/>
                </a:solidFill>
                <a:highlight>
                  <a:schemeClr val="accent1"/>
                </a:highlight>
              </a:defRPr>
            </a:lvl5pPr>
            <a:lvl6pPr lvl="5" rtl="0">
              <a:spcBef>
                <a:spcPts val="0"/>
              </a:spcBef>
              <a:spcAft>
                <a:spcPts val="0"/>
              </a:spcAft>
              <a:buClr>
                <a:schemeClr val="dk2"/>
              </a:buClr>
              <a:buSzPts val="1400"/>
              <a:buNone/>
              <a:defRPr sz="1400">
                <a:solidFill>
                  <a:schemeClr val="dk2"/>
                </a:solidFill>
                <a:highlight>
                  <a:schemeClr val="accent1"/>
                </a:highlight>
              </a:defRPr>
            </a:lvl6pPr>
            <a:lvl7pPr lvl="6" rtl="0">
              <a:spcBef>
                <a:spcPts val="0"/>
              </a:spcBef>
              <a:spcAft>
                <a:spcPts val="0"/>
              </a:spcAft>
              <a:buClr>
                <a:schemeClr val="dk2"/>
              </a:buClr>
              <a:buSzPts val="1400"/>
              <a:buNone/>
              <a:defRPr sz="1400">
                <a:solidFill>
                  <a:schemeClr val="dk2"/>
                </a:solidFill>
                <a:highlight>
                  <a:schemeClr val="accent1"/>
                </a:highlight>
              </a:defRPr>
            </a:lvl7pPr>
            <a:lvl8pPr lvl="7" rtl="0">
              <a:spcBef>
                <a:spcPts val="0"/>
              </a:spcBef>
              <a:spcAft>
                <a:spcPts val="0"/>
              </a:spcAft>
              <a:buClr>
                <a:schemeClr val="dk2"/>
              </a:buClr>
              <a:buSzPts val="1400"/>
              <a:buNone/>
              <a:defRPr sz="1400">
                <a:solidFill>
                  <a:schemeClr val="dk2"/>
                </a:solidFill>
                <a:highlight>
                  <a:schemeClr val="accent1"/>
                </a:highlight>
              </a:defRPr>
            </a:lvl8pPr>
            <a:lvl9pPr lvl="8" rtl="0">
              <a:spcBef>
                <a:spcPts val="0"/>
              </a:spcBef>
              <a:spcAft>
                <a:spcPts val="0"/>
              </a:spcAft>
              <a:buClr>
                <a:schemeClr val="dk2"/>
              </a:buClr>
              <a:buSzPts val="1400"/>
              <a:buNone/>
              <a:defRPr sz="1400">
                <a:solidFill>
                  <a:schemeClr val="dk2"/>
                </a:solidFill>
                <a:highlight>
                  <a:schemeClr val="accent1"/>
                </a:highlight>
              </a:defRPr>
            </a:lvl9pPr>
          </a:lstStyle>
          <a:p>
            <a:endParaRPr/>
          </a:p>
        </p:txBody>
      </p:sp>
      <p:cxnSp>
        <p:nvCxnSpPr>
          <p:cNvPr id="15" name="Google Shape;15;p3"/>
          <p:cNvCxnSpPr/>
          <p:nvPr/>
        </p:nvCxnSpPr>
        <p:spPr>
          <a:xfrm>
            <a:off x="-6025" y="2571762"/>
            <a:ext cx="1984500" cy="0"/>
          </a:xfrm>
          <a:prstGeom prst="straightConnector1">
            <a:avLst/>
          </a:prstGeom>
          <a:noFill/>
          <a:ln w="9525" cap="flat" cmpd="sng">
            <a:solidFill>
              <a:srgbClr val="CCCCCC"/>
            </a:solidFill>
            <a:prstDash val="solid"/>
            <a:round/>
            <a:headEnd type="none" w="med" len="med"/>
            <a:tailEnd type="none" w="med" len="med"/>
          </a:ln>
        </p:spPr>
      </p:cxnSp>
      <p:sp>
        <p:nvSpPr>
          <p:cNvPr id="16" name="Google Shape;16;p3"/>
          <p:cNvSpPr/>
          <p:nvPr/>
        </p:nvSpPr>
        <p:spPr>
          <a:xfrm>
            <a:off x="1117950" y="2288250"/>
            <a:ext cx="567000" cy="56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2022225" y="1693523"/>
            <a:ext cx="3787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cxnSp>
        <p:nvCxnSpPr>
          <p:cNvPr id="18" name="Google Shape;18;p3"/>
          <p:cNvCxnSpPr/>
          <p:nvPr/>
        </p:nvCxnSpPr>
        <p:spPr>
          <a:xfrm>
            <a:off x="5898975" y="2571750"/>
            <a:ext cx="3251100" cy="0"/>
          </a:xfrm>
          <a:prstGeom prst="straightConnector1">
            <a:avLst/>
          </a:prstGeom>
          <a:noFill/>
          <a:ln w="9525" cap="flat" cmpd="sng">
            <a:solidFill>
              <a:srgbClr val="CCCCCC"/>
            </a:solidFill>
            <a:prstDash val="solid"/>
            <a:round/>
            <a:headEnd type="none" w="med" len="med"/>
            <a:tailEnd type="none" w="med" len="med"/>
          </a:ln>
        </p:spPr>
      </p:cxnSp>
      <p:sp>
        <p:nvSpPr>
          <p:cNvPr id="19" name="Google Shape;19;p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cxnSp>
        <p:nvCxnSpPr>
          <p:cNvPr id="52" name="Google Shape;52;p8"/>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53" name="Google Shape;53;p8"/>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 name="Google Shape;54;p8"/>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55" name="Google Shape;55;p8"/>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65"/>
        <p:cNvGrpSpPr/>
        <p:nvPr/>
      </p:nvGrpSpPr>
      <p:grpSpPr>
        <a:xfrm>
          <a:off x="0" y="0"/>
          <a:ext cx="0" cy="0"/>
          <a:chOff x="0" y="0"/>
          <a:chExt cx="0" cy="0"/>
        </a:xfrm>
      </p:grpSpPr>
      <p:sp>
        <p:nvSpPr>
          <p:cNvPr id="66" name="Google Shape;66;p1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381250" y="1616470"/>
            <a:ext cx="6809700" cy="31122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Quattrocento Sans"/>
              <a:buChar char="◉"/>
              <a:defRPr sz="2400">
                <a:solidFill>
                  <a:schemeClr val="dk1"/>
                </a:solidFill>
                <a:latin typeface="Quattrocento Sans"/>
                <a:ea typeface="Quattrocento Sans"/>
                <a:cs typeface="Quattrocento Sans"/>
                <a:sym typeface="Quattrocento Sans"/>
              </a:defRPr>
            </a:lvl1pPr>
            <a:lvl2pPr marL="914400" lvl="1" indent="-355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2pPr>
            <a:lvl3pPr marL="1371600" lvl="2" indent="-355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3pPr>
            <a:lvl4pPr marL="1828800" lvl="3" indent="-342900">
              <a:spcBef>
                <a:spcPts val="0"/>
              </a:spcBef>
              <a:spcAft>
                <a:spcPts val="0"/>
              </a:spcAft>
              <a:buClr>
                <a:schemeClr val="accent1"/>
              </a:buClr>
              <a:buSzPts val="1800"/>
              <a:buFont typeface="Quattrocento Sans"/>
              <a:buChar char="●"/>
              <a:defRPr sz="1800">
                <a:solidFill>
                  <a:schemeClr val="dk1"/>
                </a:solidFill>
                <a:latin typeface="Quattrocento Sans"/>
                <a:ea typeface="Quattrocento Sans"/>
                <a:cs typeface="Quattrocento Sans"/>
                <a:sym typeface="Quattrocento Sans"/>
              </a:defRPr>
            </a:lvl4pPr>
            <a:lvl5pPr marL="2286000" lvl="4"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5pPr>
            <a:lvl6pPr marL="2743200" lvl="5"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6pPr>
            <a:lvl7pPr marL="3200400" lvl="6"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7pPr>
            <a:lvl8pPr marL="3657600" lvl="7"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8pPr>
            <a:lvl9pPr marL="4114800" lvl="8"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9pPr>
          </a:lstStyle>
          <a:p>
            <a:endParaRPr/>
          </a:p>
        </p:txBody>
      </p:sp>
      <p:sp>
        <p:nvSpPr>
          <p:cNvPr id="7" name="Google Shape;7;p1"/>
          <p:cNvSpPr txBox="1">
            <a:spLocks noGrp="1"/>
          </p:cNvSpPr>
          <p:nvPr>
            <p:ph type="title"/>
          </p:nvPr>
        </p:nvSpPr>
        <p:spPr>
          <a:xfrm>
            <a:off x="1381250" y="896549"/>
            <a:ext cx="6809700" cy="435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000"/>
              <a:buFont typeface="Lora"/>
              <a:buNone/>
              <a:defRPr sz="2000" b="1">
                <a:solidFill>
                  <a:schemeClr val="dk1"/>
                </a:solidFill>
                <a:latin typeface="Lora"/>
                <a:ea typeface="Lora"/>
                <a:cs typeface="Lora"/>
                <a:sym typeface="Lora"/>
              </a:defRPr>
            </a:lvl1pPr>
            <a:lvl2pPr lvl="1">
              <a:spcBef>
                <a:spcPts val="0"/>
              </a:spcBef>
              <a:spcAft>
                <a:spcPts val="0"/>
              </a:spcAft>
              <a:buClr>
                <a:schemeClr val="dk1"/>
              </a:buClr>
              <a:buSzPts val="2000"/>
              <a:buFont typeface="Lora"/>
              <a:buNone/>
              <a:defRPr sz="2000" b="1">
                <a:solidFill>
                  <a:schemeClr val="dk1"/>
                </a:solidFill>
                <a:latin typeface="Lora"/>
                <a:ea typeface="Lora"/>
                <a:cs typeface="Lora"/>
                <a:sym typeface="Lora"/>
              </a:defRPr>
            </a:lvl2pPr>
            <a:lvl3pPr lvl="2">
              <a:spcBef>
                <a:spcPts val="0"/>
              </a:spcBef>
              <a:spcAft>
                <a:spcPts val="0"/>
              </a:spcAft>
              <a:buClr>
                <a:schemeClr val="dk1"/>
              </a:buClr>
              <a:buSzPts val="2000"/>
              <a:buFont typeface="Lora"/>
              <a:buNone/>
              <a:defRPr sz="2000" b="1">
                <a:solidFill>
                  <a:schemeClr val="dk1"/>
                </a:solidFill>
                <a:latin typeface="Lora"/>
                <a:ea typeface="Lora"/>
                <a:cs typeface="Lora"/>
                <a:sym typeface="Lora"/>
              </a:defRPr>
            </a:lvl3pPr>
            <a:lvl4pPr lvl="3">
              <a:spcBef>
                <a:spcPts val="0"/>
              </a:spcBef>
              <a:spcAft>
                <a:spcPts val="0"/>
              </a:spcAft>
              <a:buClr>
                <a:schemeClr val="dk1"/>
              </a:buClr>
              <a:buSzPts val="2000"/>
              <a:buFont typeface="Lora"/>
              <a:buNone/>
              <a:defRPr sz="2000" b="1">
                <a:solidFill>
                  <a:schemeClr val="dk1"/>
                </a:solidFill>
                <a:latin typeface="Lora"/>
                <a:ea typeface="Lora"/>
                <a:cs typeface="Lora"/>
                <a:sym typeface="Lora"/>
              </a:defRPr>
            </a:lvl4pPr>
            <a:lvl5pPr lvl="4">
              <a:spcBef>
                <a:spcPts val="0"/>
              </a:spcBef>
              <a:spcAft>
                <a:spcPts val="0"/>
              </a:spcAft>
              <a:buClr>
                <a:schemeClr val="dk1"/>
              </a:buClr>
              <a:buSzPts val="2000"/>
              <a:buFont typeface="Lora"/>
              <a:buNone/>
              <a:defRPr sz="2000" b="1">
                <a:solidFill>
                  <a:schemeClr val="dk1"/>
                </a:solidFill>
                <a:latin typeface="Lora"/>
                <a:ea typeface="Lora"/>
                <a:cs typeface="Lora"/>
                <a:sym typeface="Lora"/>
              </a:defRPr>
            </a:lvl5pPr>
            <a:lvl6pPr lvl="5">
              <a:spcBef>
                <a:spcPts val="0"/>
              </a:spcBef>
              <a:spcAft>
                <a:spcPts val="0"/>
              </a:spcAft>
              <a:buClr>
                <a:schemeClr val="dk1"/>
              </a:buClr>
              <a:buSzPts val="2000"/>
              <a:buFont typeface="Lora"/>
              <a:buNone/>
              <a:defRPr sz="2000" b="1">
                <a:solidFill>
                  <a:schemeClr val="dk1"/>
                </a:solidFill>
                <a:latin typeface="Lora"/>
                <a:ea typeface="Lora"/>
                <a:cs typeface="Lora"/>
                <a:sym typeface="Lora"/>
              </a:defRPr>
            </a:lvl6pPr>
            <a:lvl7pPr lvl="6">
              <a:spcBef>
                <a:spcPts val="0"/>
              </a:spcBef>
              <a:spcAft>
                <a:spcPts val="0"/>
              </a:spcAft>
              <a:buClr>
                <a:schemeClr val="dk1"/>
              </a:buClr>
              <a:buSzPts val="2000"/>
              <a:buFont typeface="Lora"/>
              <a:buNone/>
              <a:defRPr sz="2000" b="1">
                <a:solidFill>
                  <a:schemeClr val="dk1"/>
                </a:solidFill>
                <a:latin typeface="Lora"/>
                <a:ea typeface="Lora"/>
                <a:cs typeface="Lora"/>
                <a:sym typeface="Lora"/>
              </a:defRPr>
            </a:lvl7pPr>
            <a:lvl8pPr lvl="7">
              <a:spcBef>
                <a:spcPts val="0"/>
              </a:spcBef>
              <a:spcAft>
                <a:spcPts val="0"/>
              </a:spcAft>
              <a:buClr>
                <a:schemeClr val="dk1"/>
              </a:buClr>
              <a:buSzPts val="2000"/>
              <a:buFont typeface="Lora"/>
              <a:buNone/>
              <a:defRPr sz="2000" b="1">
                <a:solidFill>
                  <a:schemeClr val="dk1"/>
                </a:solidFill>
                <a:latin typeface="Lora"/>
                <a:ea typeface="Lora"/>
                <a:cs typeface="Lora"/>
                <a:sym typeface="Lora"/>
              </a:defRPr>
            </a:lvl8pPr>
            <a:lvl9pPr lvl="8">
              <a:spcBef>
                <a:spcPts val="0"/>
              </a:spcBef>
              <a:spcAft>
                <a:spcPts val="0"/>
              </a:spcAft>
              <a:buClr>
                <a:schemeClr val="dk1"/>
              </a:buClr>
              <a:buSzPts val="2000"/>
              <a:buFont typeface="Lora"/>
              <a:buNone/>
              <a:defRPr sz="2000" b="1">
                <a:solidFill>
                  <a:schemeClr val="dk1"/>
                </a:solidFill>
                <a:latin typeface="Lora"/>
                <a:ea typeface="Lora"/>
                <a:cs typeface="Lora"/>
                <a:sym typeface="Lora"/>
              </a:defRPr>
            </a:lvl9pPr>
          </a:lstStyle>
          <a:p>
            <a:endParaRPr/>
          </a:p>
        </p:txBody>
      </p:sp>
      <p:sp>
        <p:nvSpPr>
          <p:cNvPr id="8" name="Google Shape;8;p1"/>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lvl="0" algn="r">
              <a:buNone/>
              <a:defRPr sz="1000">
                <a:solidFill>
                  <a:srgbClr val="1D1D1B"/>
                </a:solidFill>
                <a:latin typeface="Lora"/>
                <a:ea typeface="Lora"/>
                <a:cs typeface="Lora"/>
                <a:sym typeface="Lora"/>
              </a:defRPr>
            </a:lvl1pPr>
            <a:lvl2pPr lvl="1" algn="r">
              <a:buNone/>
              <a:defRPr sz="1000">
                <a:solidFill>
                  <a:srgbClr val="1D1D1B"/>
                </a:solidFill>
                <a:latin typeface="Lora"/>
                <a:ea typeface="Lora"/>
                <a:cs typeface="Lora"/>
                <a:sym typeface="Lora"/>
              </a:defRPr>
            </a:lvl2pPr>
            <a:lvl3pPr lvl="2" algn="r">
              <a:buNone/>
              <a:defRPr sz="1000">
                <a:solidFill>
                  <a:srgbClr val="1D1D1B"/>
                </a:solidFill>
                <a:latin typeface="Lora"/>
                <a:ea typeface="Lora"/>
                <a:cs typeface="Lora"/>
                <a:sym typeface="Lora"/>
              </a:defRPr>
            </a:lvl3pPr>
            <a:lvl4pPr lvl="3" algn="r">
              <a:buNone/>
              <a:defRPr sz="1000">
                <a:solidFill>
                  <a:srgbClr val="1D1D1B"/>
                </a:solidFill>
                <a:latin typeface="Lora"/>
                <a:ea typeface="Lora"/>
                <a:cs typeface="Lora"/>
                <a:sym typeface="Lora"/>
              </a:defRPr>
            </a:lvl4pPr>
            <a:lvl5pPr lvl="4" algn="r">
              <a:buNone/>
              <a:defRPr sz="1000">
                <a:solidFill>
                  <a:srgbClr val="1D1D1B"/>
                </a:solidFill>
                <a:latin typeface="Lora"/>
                <a:ea typeface="Lora"/>
                <a:cs typeface="Lora"/>
                <a:sym typeface="Lora"/>
              </a:defRPr>
            </a:lvl5pPr>
            <a:lvl6pPr lvl="5" algn="r">
              <a:buNone/>
              <a:defRPr sz="1000">
                <a:solidFill>
                  <a:srgbClr val="1D1D1B"/>
                </a:solidFill>
                <a:latin typeface="Lora"/>
                <a:ea typeface="Lora"/>
                <a:cs typeface="Lora"/>
                <a:sym typeface="Lora"/>
              </a:defRPr>
            </a:lvl6pPr>
            <a:lvl7pPr lvl="6" algn="r">
              <a:buNone/>
              <a:defRPr sz="1000">
                <a:solidFill>
                  <a:srgbClr val="1D1D1B"/>
                </a:solidFill>
                <a:latin typeface="Lora"/>
                <a:ea typeface="Lora"/>
                <a:cs typeface="Lora"/>
                <a:sym typeface="Lora"/>
              </a:defRPr>
            </a:lvl7pPr>
            <a:lvl8pPr lvl="7" algn="r">
              <a:buNone/>
              <a:defRPr sz="1000">
                <a:solidFill>
                  <a:srgbClr val="1D1D1B"/>
                </a:solidFill>
                <a:latin typeface="Lora"/>
                <a:ea typeface="Lora"/>
                <a:cs typeface="Lora"/>
                <a:sym typeface="Lora"/>
              </a:defRPr>
            </a:lvl8pPr>
            <a:lvl9pPr lvl="8" algn="r">
              <a:buNone/>
              <a:defRPr sz="1000">
                <a:solidFill>
                  <a:srgbClr val="1D1D1B"/>
                </a:solidFill>
                <a:latin typeface="Lora"/>
                <a:ea typeface="Lora"/>
                <a:cs typeface="Lora"/>
                <a:sym typeface="Lor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4" r:id="rId2"/>
    <p:sldLayoutId id="2147483657"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www.toppr.com/guides/business-management-and-entrepreneurship/human-resource-management/performance-appraisal/"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indiankanoon.org/doc/1403481/"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hyperlink" Target="https://indiankanoon.org/doc/1613596/"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hyperlink" Target="https://indiankanoon.org/doc/369807/"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toppr.com/guides/business-laws-cs/indian-contract-act-1872/"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toppr.com/guides/business-laws/indian-contract-act-1872-part-i/proposal-or-offer/"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s://www.toppr.com/guides/maths/limits-and-derivatives/limits/"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cxnSp>
        <p:nvCxnSpPr>
          <p:cNvPr id="4" name="Straight Connector 3"/>
          <p:cNvCxnSpPr/>
          <p:nvPr/>
        </p:nvCxnSpPr>
        <p:spPr>
          <a:xfrm>
            <a:off x="0" y="3409950"/>
            <a:ext cx="9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1143000" y="3105150"/>
            <a:ext cx="533400" cy="533400"/>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Google Shape;71;p12"/>
          <p:cNvSpPr txBox="1">
            <a:spLocks/>
          </p:cNvSpPr>
          <p:nvPr/>
        </p:nvSpPr>
        <p:spPr>
          <a:xfrm>
            <a:off x="838200" y="1716750"/>
            <a:ext cx="5480370" cy="1159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3600"/>
            </a:pPr>
            <a:r>
              <a:rPr lang="en-US" sz="3600" b="1" dirty="0">
                <a:solidFill>
                  <a:schemeClr val="dk1"/>
                </a:solidFill>
                <a:latin typeface="Lora"/>
                <a:ea typeface="Lora"/>
                <a:cs typeface="Lora"/>
                <a:sym typeface="Lora"/>
              </a:rPr>
              <a:t>Acceptance, Revocation and Time and Place of Contract</a:t>
            </a:r>
            <a:endParaRPr lang="en-US" sz="3600" b="1" dirty="0">
              <a:solidFill>
                <a:schemeClr val="dk1"/>
              </a:solidFill>
              <a:latin typeface="Lora"/>
              <a:ea typeface="Lora"/>
              <a:cs typeface="Lora"/>
              <a:sym typeface="Lora"/>
            </a:endParaRPr>
          </a:p>
        </p:txBody>
      </p:sp>
      <p:sp>
        <p:nvSpPr>
          <p:cNvPr id="17" name="Google Shape;86;p13"/>
          <p:cNvSpPr txBox="1">
            <a:spLocks/>
          </p:cNvSpPr>
          <p:nvPr/>
        </p:nvSpPr>
        <p:spPr>
          <a:xfrm>
            <a:off x="1697854" y="3562350"/>
            <a:ext cx="6019800" cy="1143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1pPr>
            <a:lvl2pPr marR="0" lvl="1"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2pPr>
            <a:lvl3pPr marR="0" lvl="2"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3pPr>
            <a:lvl4pPr marR="0" lvl="3"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4pPr>
            <a:lvl5pPr marR="0" lvl="4"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5pPr>
            <a:lvl6pPr marR="0" lvl="5"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6pPr>
            <a:lvl7pPr marR="0" lvl="6"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7pPr>
            <a:lvl8pPr marR="0" lvl="7"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8pPr>
            <a:lvl9pPr marR="0" lvl="8" algn="l" rtl="0">
              <a:lnSpc>
                <a:spcPct val="100000"/>
              </a:lnSpc>
              <a:spcBef>
                <a:spcPts val="0"/>
              </a:spcBef>
              <a:spcAft>
                <a:spcPts val="0"/>
              </a:spcAft>
              <a:buClr>
                <a:schemeClr val="dk1"/>
              </a:buClr>
              <a:buSzPts val="3600"/>
              <a:buFont typeface="Lora"/>
              <a:buNone/>
              <a:defRPr sz="3600" b="1" i="0" u="none" strike="noStrike" cap="none">
                <a:solidFill>
                  <a:schemeClr val="dk1"/>
                </a:solidFill>
                <a:latin typeface="Lora"/>
                <a:ea typeface="Lora"/>
                <a:cs typeface="Lora"/>
                <a:sym typeface="Lora"/>
              </a:defRPr>
            </a:lvl9pPr>
          </a:lstStyle>
          <a:p>
            <a:pPr>
              <a:lnSpc>
                <a:spcPct val="150000"/>
              </a:lnSpc>
              <a:buSzPts val="2000"/>
            </a:pPr>
            <a:r>
              <a:rPr lang="en-US" sz="2000" dirty="0" smtClean="0"/>
              <a:t>3093 </a:t>
            </a:r>
            <a:r>
              <a:rPr lang="en-US" sz="2000" dirty="0" err="1" smtClean="0"/>
              <a:t>Tirumal</a:t>
            </a:r>
            <a:r>
              <a:rPr lang="en-US" sz="2000" dirty="0" smtClean="0"/>
              <a:t> </a:t>
            </a:r>
            <a:r>
              <a:rPr lang="en-US" sz="2000" dirty="0" err="1" smtClean="0"/>
              <a:t>Boga</a:t>
            </a:r>
            <a:r>
              <a:rPr lang="en-US" sz="2000" dirty="0"/>
              <a:t>	</a:t>
            </a:r>
            <a:r>
              <a:rPr lang="en-US" sz="2000" dirty="0" smtClean="0"/>
              <a:t>3125 </a:t>
            </a:r>
            <a:r>
              <a:rPr lang="en-US" sz="2000" dirty="0" err="1" smtClean="0"/>
              <a:t>Chirag</a:t>
            </a:r>
            <a:r>
              <a:rPr lang="en-US" sz="2000" dirty="0" smtClean="0"/>
              <a:t> </a:t>
            </a:r>
            <a:r>
              <a:rPr lang="en-US" sz="2000" dirty="0" err="1" smtClean="0"/>
              <a:t>Modi</a:t>
            </a:r>
            <a:endParaRPr lang="en-US" sz="2000" dirty="0" smtClean="0"/>
          </a:p>
          <a:p>
            <a:pPr>
              <a:lnSpc>
                <a:spcPct val="150000"/>
              </a:lnSpc>
              <a:buSzPts val="2000"/>
            </a:pPr>
            <a:r>
              <a:rPr lang="en-US" sz="2000" dirty="0" smtClean="0"/>
              <a:t>3111  </a:t>
            </a:r>
            <a:r>
              <a:rPr lang="en-US" sz="2000" dirty="0" err="1" smtClean="0"/>
              <a:t>Krushal</a:t>
            </a:r>
            <a:r>
              <a:rPr lang="en-US" sz="2000" dirty="0" smtClean="0"/>
              <a:t> Joshi	</a:t>
            </a:r>
            <a:r>
              <a:rPr lang="en-US" sz="2000" dirty="0" smtClean="0"/>
              <a:t>3175 </a:t>
            </a:r>
            <a:r>
              <a:rPr lang="en-US" sz="2000" dirty="0" smtClean="0"/>
              <a:t>Deep Patel</a:t>
            </a:r>
            <a:endParaRPr lang="en-US" sz="2000" dirty="0"/>
          </a:p>
        </p:txBody>
      </p:sp>
      <p:grpSp>
        <p:nvGrpSpPr>
          <p:cNvPr id="18" name="Google Shape;72;p12"/>
          <p:cNvGrpSpPr/>
          <p:nvPr/>
        </p:nvGrpSpPr>
        <p:grpSpPr>
          <a:xfrm>
            <a:off x="1299165" y="3219951"/>
            <a:ext cx="215966" cy="342399"/>
            <a:chOff x="6718575" y="2318625"/>
            <a:chExt cx="256950" cy="407375"/>
          </a:xfrm>
        </p:grpSpPr>
        <p:sp>
          <p:nvSpPr>
            <p:cNvPr id="19" name="Google Shape;73;p1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4;p1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5;p1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6;p1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7;p1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8;p1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9;p1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0;p12"/>
            <p:cNvSpPr/>
            <p:nvPr/>
          </p:nvSpPr>
          <p:spPr>
            <a:xfrm>
              <a:off x="6795900" y="2628550"/>
              <a:ext cx="102300" cy="25"/>
            </a:xfrm>
            <a:custGeom>
              <a:avLst/>
              <a:gdLst/>
              <a:ahLst/>
              <a:cxnLst/>
              <a:rect l="l" t="t" r="r" b="b"/>
              <a:pathLst>
                <a:path w="4092" h="1" fill="none" extrusionOk="0">
                  <a:moveTo>
                    <a:pt x="0" y="1"/>
                  </a:moveTo>
                  <a:lnTo>
                    <a:pt x="4092"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7" name="Picture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123950"/>
            <a:ext cx="2952750" cy="2952750"/>
          </a:xfrm>
          <a:prstGeom prst="rect">
            <a:avLst/>
          </a:prstGeom>
        </p:spPr>
      </p:pic>
      <p:sp>
        <p:nvSpPr>
          <p:cNvPr id="28" name="Rectangle 27"/>
          <p:cNvSpPr/>
          <p:nvPr/>
        </p:nvSpPr>
        <p:spPr>
          <a:xfrm>
            <a:off x="6657975" y="3521108"/>
            <a:ext cx="1828800" cy="4222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80017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cxnSp>
        <p:nvCxnSpPr>
          <p:cNvPr id="3" name="Straight Connector 2"/>
          <p:cNvCxnSpPr/>
          <p:nvPr/>
        </p:nvCxnSpPr>
        <p:spPr>
          <a:xfrm>
            <a:off x="0" y="895350"/>
            <a:ext cx="9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1143000" y="590550"/>
            <a:ext cx="533400" cy="533400"/>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oogle Shape;856;p48"/>
          <p:cNvGrpSpPr/>
          <p:nvPr/>
        </p:nvGrpSpPr>
        <p:grpSpPr>
          <a:xfrm>
            <a:off x="1264253" y="700896"/>
            <a:ext cx="312708" cy="312708"/>
            <a:chOff x="2594050" y="1631825"/>
            <a:chExt cx="439625" cy="439625"/>
          </a:xfrm>
        </p:grpSpPr>
        <p:sp>
          <p:nvSpPr>
            <p:cNvPr id="15" name="Google Shape;857;p48"/>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58;p48"/>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59;p48"/>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60;p48"/>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184;p21"/>
          <p:cNvSpPr txBox="1">
            <a:spLocks/>
          </p:cNvSpPr>
          <p:nvPr/>
        </p:nvSpPr>
        <p:spPr>
          <a:xfrm>
            <a:off x="1905000" y="438150"/>
            <a:ext cx="3886200" cy="914400"/>
          </a:xfrm>
          <a:prstGeom prst="rect">
            <a:avLst/>
          </a:prstGeom>
          <a:solidFill>
            <a:schemeClr val="bg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spcBef>
                <a:spcPts val="0"/>
              </a:spcBef>
              <a:buClr>
                <a:schemeClr val="dk1"/>
              </a:buClr>
              <a:buSzPts val="1100"/>
              <a:buNone/>
            </a:pPr>
            <a:r>
              <a:rPr lang="en-US" sz="2000" b="1" dirty="0">
                <a:latin typeface="Lora" panose="020B0604020202020204" charset="0"/>
              </a:rPr>
              <a:t>Modes of </a:t>
            </a:r>
            <a:r>
              <a:rPr lang="en-US" sz="2000" b="1" dirty="0" smtClean="0">
                <a:highlight>
                  <a:schemeClr val="accent1"/>
                </a:highlight>
                <a:latin typeface="Lora"/>
                <a:sym typeface="Lora"/>
              </a:rPr>
              <a:t>Revocation</a:t>
            </a:r>
            <a:r>
              <a:rPr lang="en-US" sz="2000" b="1" dirty="0" smtClean="0">
                <a:latin typeface="Lora" panose="020B0604020202020204" charset="0"/>
              </a:rPr>
              <a:t> </a:t>
            </a:r>
            <a:r>
              <a:rPr lang="en-US" sz="2000" b="1" dirty="0">
                <a:latin typeface="Lora" panose="020B0604020202020204" charset="0"/>
              </a:rPr>
              <a:t>of an </a:t>
            </a:r>
            <a:r>
              <a:rPr lang="en-US" sz="2000" b="1" dirty="0" smtClean="0">
                <a:latin typeface="Lora" panose="020B0604020202020204" charset="0"/>
              </a:rPr>
              <a:t>offer</a:t>
            </a:r>
            <a:endParaRPr lang="en-US" sz="2000" b="1" dirty="0" smtClean="0">
              <a:highlight>
                <a:schemeClr val="accent1"/>
              </a:highlight>
              <a:latin typeface="Lora"/>
              <a:ea typeface="Lora"/>
              <a:cs typeface="Lora"/>
              <a:sym typeface="Lora"/>
            </a:endParaRPr>
          </a:p>
        </p:txBody>
      </p:sp>
      <p:sp>
        <p:nvSpPr>
          <p:cNvPr id="22" name="Google Shape;184;p21"/>
          <p:cNvSpPr txBox="1">
            <a:spLocks/>
          </p:cNvSpPr>
          <p:nvPr/>
        </p:nvSpPr>
        <p:spPr>
          <a:xfrm>
            <a:off x="457199" y="1276350"/>
            <a:ext cx="8305801" cy="3505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76200" indent="0">
              <a:buNone/>
            </a:pPr>
            <a:r>
              <a:rPr lang="en-US" sz="2000" b="1" dirty="0"/>
              <a:t>Section 6 of Indian Contract Act describes the modes of revocation of an </a:t>
            </a:r>
            <a:r>
              <a:rPr lang="en-US" sz="2000" b="1" dirty="0" smtClean="0"/>
              <a:t>offer</a:t>
            </a:r>
          </a:p>
          <a:p>
            <a:r>
              <a:rPr lang="en-US" sz="2000" dirty="0" smtClean="0"/>
              <a:t>Revocation </a:t>
            </a:r>
            <a:r>
              <a:rPr lang="en-US" sz="2000" dirty="0"/>
              <a:t>of offer before acknowledgement by communication of the notice of revocation by the </a:t>
            </a:r>
            <a:r>
              <a:rPr lang="en-US" sz="2000" dirty="0" err="1"/>
              <a:t>offeror</a:t>
            </a:r>
            <a:endParaRPr lang="en-US" sz="2000" dirty="0"/>
          </a:p>
          <a:p>
            <a:r>
              <a:rPr lang="en-US" sz="2000" dirty="0"/>
              <a:t>Revocation by lapse of time.</a:t>
            </a:r>
            <a:br>
              <a:rPr lang="en-US" sz="2000" dirty="0"/>
            </a:br>
            <a:r>
              <a:rPr lang="en-US" sz="2000" dirty="0"/>
              <a:t>For example, the firm stipulated January 18 to accept the offer, and person A could not send an acceptance letter till January 18. The offer is revoked.</a:t>
            </a:r>
          </a:p>
          <a:p>
            <a:r>
              <a:rPr lang="en-US" sz="2000" dirty="0" smtClean="0"/>
              <a:t>Revocation </a:t>
            </a:r>
            <a:r>
              <a:rPr lang="en-US" sz="2000" dirty="0"/>
              <a:t>by death or insanity of the </a:t>
            </a:r>
            <a:r>
              <a:rPr lang="en-US" sz="2000" dirty="0" err="1" smtClean="0"/>
              <a:t>offeror</a:t>
            </a:r>
            <a:endParaRPr lang="en-US" sz="2000" dirty="0"/>
          </a:p>
        </p:txBody>
      </p:sp>
    </p:spTree>
    <p:extLst>
      <p:ext uri="{BB962C8B-B14F-4D97-AF65-F5344CB8AC3E}">
        <p14:creationId xmlns:p14="http://schemas.microsoft.com/office/powerpoint/2010/main" val="5583867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cxnSp>
        <p:nvCxnSpPr>
          <p:cNvPr id="3" name="Straight Connector 2"/>
          <p:cNvCxnSpPr/>
          <p:nvPr/>
        </p:nvCxnSpPr>
        <p:spPr>
          <a:xfrm>
            <a:off x="0" y="895350"/>
            <a:ext cx="9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1143000" y="590550"/>
            <a:ext cx="533400" cy="533400"/>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oogle Shape;856;p48"/>
          <p:cNvGrpSpPr/>
          <p:nvPr/>
        </p:nvGrpSpPr>
        <p:grpSpPr>
          <a:xfrm>
            <a:off x="1264253" y="700896"/>
            <a:ext cx="312708" cy="312708"/>
            <a:chOff x="2594050" y="1631825"/>
            <a:chExt cx="439625" cy="439625"/>
          </a:xfrm>
        </p:grpSpPr>
        <p:sp>
          <p:nvSpPr>
            <p:cNvPr id="15" name="Google Shape;857;p48"/>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58;p48"/>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59;p48"/>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60;p48"/>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184;p21"/>
          <p:cNvSpPr txBox="1">
            <a:spLocks/>
          </p:cNvSpPr>
          <p:nvPr/>
        </p:nvSpPr>
        <p:spPr>
          <a:xfrm>
            <a:off x="1905000" y="438150"/>
            <a:ext cx="3886200" cy="914400"/>
          </a:xfrm>
          <a:prstGeom prst="rect">
            <a:avLst/>
          </a:prstGeom>
          <a:solidFill>
            <a:schemeClr val="bg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spcBef>
                <a:spcPts val="0"/>
              </a:spcBef>
              <a:buClr>
                <a:schemeClr val="dk1"/>
              </a:buClr>
              <a:buSzPts val="1100"/>
              <a:buNone/>
            </a:pPr>
            <a:r>
              <a:rPr lang="en-US" sz="2000" b="1" dirty="0">
                <a:latin typeface="Lora" panose="020B0604020202020204" charset="0"/>
              </a:rPr>
              <a:t>Modes of </a:t>
            </a:r>
            <a:r>
              <a:rPr lang="en-US" sz="2000" b="1" dirty="0" smtClean="0">
                <a:highlight>
                  <a:schemeClr val="accent1"/>
                </a:highlight>
                <a:latin typeface="Lora"/>
                <a:sym typeface="Lora"/>
              </a:rPr>
              <a:t>Revocation</a:t>
            </a:r>
            <a:r>
              <a:rPr lang="en-US" sz="2000" b="1" dirty="0" smtClean="0">
                <a:latin typeface="Lora" panose="020B0604020202020204" charset="0"/>
              </a:rPr>
              <a:t> </a:t>
            </a:r>
            <a:r>
              <a:rPr lang="en-US" sz="2000" b="1" dirty="0">
                <a:latin typeface="Lora" panose="020B0604020202020204" charset="0"/>
              </a:rPr>
              <a:t>of an </a:t>
            </a:r>
            <a:r>
              <a:rPr lang="en-US" sz="2000" b="1" dirty="0" smtClean="0">
                <a:latin typeface="Lora" panose="020B0604020202020204" charset="0"/>
              </a:rPr>
              <a:t>offer</a:t>
            </a:r>
            <a:endParaRPr lang="en-US" sz="2000" b="1" dirty="0" smtClean="0">
              <a:highlight>
                <a:schemeClr val="accent1"/>
              </a:highlight>
              <a:latin typeface="Lora"/>
              <a:ea typeface="Lora"/>
              <a:cs typeface="Lora"/>
              <a:sym typeface="Lora"/>
            </a:endParaRPr>
          </a:p>
        </p:txBody>
      </p:sp>
      <p:sp>
        <p:nvSpPr>
          <p:cNvPr id="22" name="Google Shape;184;p21"/>
          <p:cNvSpPr txBox="1">
            <a:spLocks/>
          </p:cNvSpPr>
          <p:nvPr/>
        </p:nvSpPr>
        <p:spPr>
          <a:xfrm>
            <a:off x="457199" y="1276350"/>
            <a:ext cx="8305801" cy="3505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r>
              <a:rPr lang="en-US" sz="2000" dirty="0" smtClean="0"/>
              <a:t>Revocation by non-performance to </a:t>
            </a:r>
            <a:r>
              <a:rPr lang="en-US" sz="2000" dirty="0" err="1" smtClean="0"/>
              <a:t>fulfil</a:t>
            </a:r>
            <a:r>
              <a:rPr lang="en-US" sz="2000" dirty="0" smtClean="0"/>
              <a:t> a promise prior to acceptance. For example, A agrees to sell her watch to B if she pays a quarter of the actual price till January 11. If B is not able to pay the said amount by January 11 then the offer can be revoked.</a:t>
            </a:r>
          </a:p>
          <a:p>
            <a:r>
              <a:rPr lang="en-US" sz="2000" dirty="0" smtClean="0"/>
              <a:t>Revocation </a:t>
            </a:r>
            <a:r>
              <a:rPr lang="en-US" sz="2000" dirty="0"/>
              <a:t>by cross offer.</a:t>
            </a:r>
            <a:br>
              <a:rPr lang="en-US" sz="2000" dirty="0"/>
            </a:br>
            <a:r>
              <a:rPr lang="en-US" sz="2000" dirty="0"/>
              <a:t>For example, A agrees to sell his bike to B for Rs.400,000. B replied I will buy it for Rs.375,000. The offer from A is revoked by this counter offer from B.</a:t>
            </a:r>
          </a:p>
          <a:p>
            <a:r>
              <a:rPr lang="en-US" sz="2000" dirty="0"/>
              <a:t>Revocation by failure to accept in the manner prescribed.</a:t>
            </a:r>
          </a:p>
        </p:txBody>
      </p:sp>
    </p:spTree>
    <p:extLst>
      <p:ext uri="{BB962C8B-B14F-4D97-AF65-F5344CB8AC3E}">
        <p14:creationId xmlns:p14="http://schemas.microsoft.com/office/powerpoint/2010/main" val="7589936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ctrTitle"/>
          </p:nvPr>
        </p:nvSpPr>
        <p:spPr>
          <a:xfrm>
            <a:off x="2022224" y="1693523"/>
            <a:ext cx="5140576" cy="1159800"/>
          </a:xfrm>
          <a:prstGeom prst="rect">
            <a:avLst/>
          </a:prstGeom>
          <a:solidFill>
            <a:schemeClr val="bg1"/>
          </a:solidFill>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Time and Place of Contract</a:t>
            </a:r>
            <a:endParaRPr dirty="0"/>
          </a:p>
        </p:txBody>
      </p:sp>
      <p:sp>
        <p:nvSpPr>
          <p:cNvPr id="111" name="Google Shape;111;p15"/>
          <p:cNvSpPr txBox="1">
            <a:spLocks noGrp="1"/>
          </p:cNvSpPr>
          <p:nvPr>
            <p:ph type="subTitle" idx="1"/>
          </p:nvPr>
        </p:nvSpPr>
        <p:spPr>
          <a:xfrm>
            <a:off x="1752600" y="2815922"/>
            <a:ext cx="6096000" cy="1965628"/>
          </a:xfrm>
          <a:prstGeom prst="rect">
            <a:avLst/>
          </a:prstGeom>
        </p:spPr>
        <p:txBody>
          <a:bodyPr spcFirstLastPara="1" wrap="square" lIns="91425" tIns="91425" rIns="91425" bIns="91425" anchor="t" anchorCtr="0">
            <a:noAutofit/>
          </a:bodyPr>
          <a:lstStyle/>
          <a:p>
            <a:pPr marL="0" lvl="0" indent="0"/>
            <a:r>
              <a:rPr lang="en-US" sz="2000" dirty="0"/>
              <a:t>As a promisor and </a:t>
            </a:r>
            <a:r>
              <a:rPr lang="en-US" sz="2000" smtClean="0"/>
              <a:t>promisee </a:t>
            </a:r>
            <a:r>
              <a:rPr lang="en-US" sz="2000" dirty="0"/>
              <a:t>are essential to a contract, so are the time and place of the performance of contract. If a time and place for the </a:t>
            </a:r>
            <a:r>
              <a:rPr lang="en-US" sz="2000" dirty="0">
                <a:hlinkClick r:id="rId3"/>
              </a:rPr>
              <a:t>performance</a:t>
            </a:r>
            <a:r>
              <a:rPr lang="en-US" sz="2000" dirty="0"/>
              <a:t> of contract are agreed upon, then the promisor should perform the promise accordingly.</a:t>
            </a:r>
            <a:endParaRPr sz="2000" dirty="0"/>
          </a:p>
        </p:txBody>
      </p:sp>
      <p:sp>
        <p:nvSpPr>
          <p:cNvPr id="112" name="Google Shape;112;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1"/>
                </a:solidFill>
                <a:latin typeface="Lora"/>
                <a:ea typeface="Lora"/>
                <a:cs typeface="Lora"/>
                <a:sym typeface="Lora"/>
              </a:rPr>
              <a:t>3</a:t>
            </a:r>
            <a:endParaRPr sz="2400" dirty="0">
              <a:latin typeface="Lora"/>
              <a:ea typeface="Lora"/>
              <a:cs typeface="Lora"/>
              <a:sym typeface="Lora"/>
            </a:endParaRPr>
          </a:p>
        </p:txBody>
      </p:sp>
      <p:sp>
        <p:nvSpPr>
          <p:cNvPr id="113" name="Google Shape;113;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1659991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cxnSp>
        <p:nvCxnSpPr>
          <p:cNvPr id="3" name="Straight Connector 2"/>
          <p:cNvCxnSpPr/>
          <p:nvPr/>
        </p:nvCxnSpPr>
        <p:spPr>
          <a:xfrm>
            <a:off x="0" y="895350"/>
            <a:ext cx="9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1143000" y="590550"/>
            <a:ext cx="533400" cy="533400"/>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oogle Shape;856;p48"/>
          <p:cNvGrpSpPr/>
          <p:nvPr/>
        </p:nvGrpSpPr>
        <p:grpSpPr>
          <a:xfrm>
            <a:off x="1264253" y="700896"/>
            <a:ext cx="312708" cy="312708"/>
            <a:chOff x="2594050" y="1631825"/>
            <a:chExt cx="439625" cy="439625"/>
          </a:xfrm>
        </p:grpSpPr>
        <p:sp>
          <p:nvSpPr>
            <p:cNvPr id="15" name="Google Shape;857;p48"/>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58;p48"/>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59;p48"/>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60;p48"/>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184;p21"/>
          <p:cNvSpPr txBox="1">
            <a:spLocks/>
          </p:cNvSpPr>
          <p:nvPr/>
        </p:nvSpPr>
        <p:spPr>
          <a:xfrm>
            <a:off x="1905000" y="438150"/>
            <a:ext cx="3505200" cy="914400"/>
          </a:xfrm>
          <a:prstGeom prst="rect">
            <a:avLst/>
          </a:prstGeom>
          <a:solidFill>
            <a:schemeClr val="bg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spcBef>
                <a:spcPts val="0"/>
              </a:spcBef>
              <a:buClr>
                <a:schemeClr val="dk1"/>
              </a:buClr>
              <a:buSzPts val="1100"/>
              <a:buNone/>
            </a:pPr>
            <a:r>
              <a:rPr lang="en-US" sz="2000" b="1" dirty="0">
                <a:latin typeface="Lora" panose="020B0604020202020204" charset="0"/>
              </a:rPr>
              <a:t>Rules Regarding Time and Place of </a:t>
            </a:r>
            <a:r>
              <a:rPr lang="en-US" sz="2000" b="1" dirty="0" smtClean="0">
                <a:highlight>
                  <a:schemeClr val="accent1"/>
                </a:highlight>
                <a:latin typeface="Lora"/>
                <a:sym typeface="Lora"/>
              </a:rPr>
              <a:t>Contract</a:t>
            </a:r>
            <a:endParaRPr lang="en-US" sz="2000" b="1" dirty="0" smtClean="0">
              <a:highlight>
                <a:schemeClr val="accent1"/>
              </a:highlight>
              <a:latin typeface="Lora"/>
              <a:ea typeface="Lora"/>
              <a:cs typeface="Lora"/>
              <a:sym typeface="Lora"/>
            </a:endParaRPr>
          </a:p>
        </p:txBody>
      </p:sp>
      <p:sp>
        <p:nvSpPr>
          <p:cNvPr id="22" name="Google Shape;184;p21"/>
          <p:cNvSpPr txBox="1">
            <a:spLocks/>
          </p:cNvSpPr>
          <p:nvPr/>
        </p:nvSpPr>
        <p:spPr>
          <a:xfrm>
            <a:off x="457199" y="1276350"/>
            <a:ext cx="8305801" cy="3505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76200" indent="0">
              <a:buNone/>
            </a:pPr>
            <a:r>
              <a:rPr lang="en-US" sz="2000" b="1" dirty="0" smtClean="0"/>
              <a:t>1. </a:t>
            </a:r>
            <a:r>
              <a:rPr lang="en-US" sz="2000" b="1" dirty="0"/>
              <a:t>When no application to be made and no time </a:t>
            </a:r>
            <a:r>
              <a:rPr lang="en-US" sz="2000" b="1" dirty="0" smtClean="0"/>
              <a:t>specified</a:t>
            </a:r>
            <a:r>
              <a:rPr lang="en-US" sz="2000" dirty="0"/>
              <a:t> </a:t>
            </a:r>
            <a:r>
              <a:rPr lang="en-US" sz="2000" b="1" dirty="0" smtClean="0"/>
              <a:t>–</a:t>
            </a:r>
            <a:r>
              <a:rPr lang="en-US" sz="2000" b="1" dirty="0"/>
              <a:t> </a:t>
            </a:r>
            <a:r>
              <a:rPr lang="en-US" sz="2000" b="1" i="1" dirty="0">
                <a:hlinkClick r:id="rId2"/>
              </a:rPr>
              <a:t>Section </a:t>
            </a:r>
            <a:r>
              <a:rPr lang="en-US" sz="2000" b="1" i="1" dirty="0" smtClean="0">
                <a:hlinkClick r:id="rId2"/>
              </a:rPr>
              <a:t>46</a:t>
            </a:r>
            <a:endParaRPr lang="en-US" sz="2000" b="1" i="1" dirty="0" smtClean="0"/>
          </a:p>
          <a:p>
            <a:pPr marL="76200" indent="0">
              <a:buNone/>
            </a:pPr>
            <a:r>
              <a:rPr lang="en-US" sz="2000" b="1" i="1" dirty="0" smtClean="0"/>
              <a:t>	</a:t>
            </a:r>
            <a:r>
              <a:rPr lang="en-US" sz="2000" dirty="0"/>
              <a:t>In situations where there is no time period specified for the performance of the contract and the promisor has to perform the contract without any request by the </a:t>
            </a:r>
            <a:r>
              <a:rPr lang="en-US" sz="2000" dirty="0" err="1"/>
              <a:t>promisee</a:t>
            </a:r>
            <a:r>
              <a:rPr lang="en-US" sz="2000" dirty="0"/>
              <a:t>, in such a case the promisor must perform the contract within a “reasonable time</a:t>
            </a:r>
            <a:r>
              <a:rPr lang="en-US" sz="2000" dirty="0" smtClean="0"/>
              <a:t>”</a:t>
            </a:r>
          </a:p>
          <a:p>
            <a:pPr marL="76200" indent="0">
              <a:buNone/>
            </a:pPr>
            <a:r>
              <a:rPr lang="en-US" sz="2000" b="1" i="1" dirty="0" smtClean="0"/>
              <a:t>Example : </a:t>
            </a:r>
            <a:r>
              <a:rPr lang="en-US" sz="2000" dirty="0" err="1"/>
              <a:t>Srishti</a:t>
            </a:r>
            <a:r>
              <a:rPr lang="en-US" sz="2000" dirty="0"/>
              <a:t> takes a loan of </a:t>
            </a:r>
            <a:r>
              <a:rPr lang="en-US" sz="2000" dirty="0" err="1"/>
              <a:t>Rs</a:t>
            </a:r>
            <a:r>
              <a:rPr lang="en-US" sz="2000" dirty="0"/>
              <a:t> 10,000 from </a:t>
            </a:r>
            <a:r>
              <a:rPr lang="en-US" sz="2000" dirty="0" err="1"/>
              <a:t>Shivani</a:t>
            </a:r>
            <a:r>
              <a:rPr lang="en-US" sz="2000" dirty="0"/>
              <a:t> and says that she will return it to her when she receives her next salary. Here the reasonable time for performance of the contract is after </a:t>
            </a:r>
            <a:r>
              <a:rPr lang="en-US" sz="2000" dirty="0" err="1"/>
              <a:t>Srishti</a:t>
            </a:r>
            <a:r>
              <a:rPr lang="en-US" sz="2000" dirty="0"/>
              <a:t> receives her next salary.</a:t>
            </a:r>
            <a:endParaRPr lang="en-US" sz="2000" b="1" i="1" dirty="0" smtClean="0"/>
          </a:p>
          <a:p>
            <a:pPr marL="76200" indent="0">
              <a:buNone/>
            </a:pPr>
            <a:r>
              <a:rPr lang="en-US" sz="2000" dirty="0" smtClean="0"/>
              <a:t>	</a:t>
            </a:r>
            <a:endParaRPr lang="en-US" sz="2000" dirty="0"/>
          </a:p>
        </p:txBody>
      </p:sp>
    </p:spTree>
    <p:extLst>
      <p:ext uri="{BB962C8B-B14F-4D97-AF65-F5344CB8AC3E}">
        <p14:creationId xmlns:p14="http://schemas.microsoft.com/office/powerpoint/2010/main" val="3318378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cxnSp>
        <p:nvCxnSpPr>
          <p:cNvPr id="3" name="Straight Connector 2"/>
          <p:cNvCxnSpPr/>
          <p:nvPr/>
        </p:nvCxnSpPr>
        <p:spPr>
          <a:xfrm>
            <a:off x="0" y="895350"/>
            <a:ext cx="9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1143000" y="590550"/>
            <a:ext cx="533400" cy="533400"/>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oogle Shape;856;p48"/>
          <p:cNvGrpSpPr/>
          <p:nvPr/>
        </p:nvGrpSpPr>
        <p:grpSpPr>
          <a:xfrm>
            <a:off x="1264253" y="700896"/>
            <a:ext cx="312708" cy="312708"/>
            <a:chOff x="2594050" y="1631825"/>
            <a:chExt cx="439625" cy="439625"/>
          </a:xfrm>
        </p:grpSpPr>
        <p:sp>
          <p:nvSpPr>
            <p:cNvPr id="15" name="Google Shape;857;p48"/>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58;p48"/>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59;p48"/>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60;p48"/>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184;p21"/>
          <p:cNvSpPr txBox="1">
            <a:spLocks/>
          </p:cNvSpPr>
          <p:nvPr/>
        </p:nvSpPr>
        <p:spPr>
          <a:xfrm>
            <a:off x="1905000" y="438150"/>
            <a:ext cx="3505200" cy="914400"/>
          </a:xfrm>
          <a:prstGeom prst="rect">
            <a:avLst/>
          </a:prstGeom>
          <a:solidFill>
            <a:schemeClr val="bg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spcBef>
                <a:spcPts val="0"/>
              </a:spcBef>
              <a:buClr>
                <a:schemeClr val="dk1"/>
              </a:buClr>
              <a:buSzPts val="1100"/>
              <a:buNone/>
            </a:pPr>
            <a:r>
              <a:rPr lang="en-US" sz="2000" b="1" dirty="0">
                <a:latin typeface="Lora" panose="020B0604020202020204" charset="0"/>
              </a:rPr>
              <a:t>Rules Regarding Time and Place of </a:t>
            </a:r>
            <a:r>
              <a:rPr lang="en-US" sz="2000" b="1" dirty="0" smtClean="0">
                <a:highlight>
                  <a:schemeClr val="accent1"/>
                </a:highlight>
                <a:latin typeface="Lora"/>
                <a:sym typeface="Lora"/>
              </a:rPr>
              <a:t>Contract</a:t>
            </a:r>
            <a:endParaRPr lang="en-US" sz="2000" b="1" dirty="0" smtClean="0">
              <a:highlight>
                <a:schemeClr val="accent1"/>
              </a:highlight>
              <a:latin typeface="Lora"/>
              <a:ea typeface="Lora"/>
              <a:cs typeface="Lora"/>
              <a:sym typeface="Lora"/>
            </a:endParaRPr>
          </a:p>
        </p:txBody>
      </p:sp>
      <p:sp>
        <p:nvSpPr>
          <p:cNvPr id="22" name="Google Shape;184;p21"/>
          <p:cNvSpPr txBox="1">
            <a:spLocks/>
          </p:cNvSpPr>
          <p:nvPr/>
        </p:nvSpPr>
        <p:spPr>
          <a:xfrm>
            <a:off x="457199" y="1276350"/>
            <a:ext cx="8305801" cy="3505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76200" indent="0">
              <a:buNone/>
            </a:pPr>
            <a:r>
              <a:rPr lang="en-US" sz="2000" b="1" dirty="0"/>
              <a:t>2</a:t>
            </a:r>
            <a:r>
              <a:rPr lang="en-US" sz="2000" b="1" dirty="0" smtClean="0"/>
              <a:t>. </a:t>
            </a:r>
            <a:r>
              <a:rPr lang="en-US" sz="2000" b="1" dirty="0"/>
              <a:t>No Application to be made but Time is </a:t>
            </a:r>
            <a:r>
              <a:rPr lang="en-US" sz="2000" b="1" dirty="0" smtClean="0"/>
              <a:t>Specified</a:t>
            </a:r>
            <a:r>
              <a:rPr lang="en-US" sz="2000" dirty="0"/>
              <a:t> </a:t>
            </a:r>
            <a:r>
              <a:rPr lang="en-US" sz="2000" b="1" dirty="0" smtClean="0"/>
              <a:t>-</a:t>
            </a:r>
            <a:r>
              <a:rPr lang="en-US" sz="2000" b="1" dirty="0"/>
              <a:t> </a:t>
            </a:r>
            <a:r>
              <a:rPr lang="en-US" sz="2000" b="1" i="1" dirty="0">
                <a:hlinkClick r:id="rId2"/>
              </a:rPr>
              <a:t>Section 47</a:t>
            </a:r>
            <a:endParaRPr lang="en-US" sz="2000" dirty="0"/>
          </a:p>
          <a:p>
            <a:pPr marL="76200" indent="0">
              <a:buNone/>
            </a:pPr>
            <a:r>
              <a:rPr lang="en-US" sz="2000" b="1" i="1" dirty="0" smtClean="0"/>
              <a:t>	</a:t>
            </a:r>
            <a:r>
              <a:rPr lang="en-US" sz="2000" dirty="0"/>
              <a:t>When the terms of the contract say that the promisor has to perform the contract without any request by the </a:t>
            </a:r>
            <a:r>
              <a:rPr lang="en-US" sz="2000" dirty="0" err="1"/>
              <a:t>promisee</a:t>
            </a:r>
            <a:r>
              <a:rPr lang="en-US" sz="2000" dirty="0"/>
              <a:t>, on the place specified by the </a:t>
            </a:r>
            <a:r>
              <a:rPr lang="en-US" sz="2000" dirty="0" err="1"/>
              <a:t>promisee</a:t>
            </a:r>
            <a:r>
              <a:rPr lang="en-US" sz="2000" dirty="0"/>
              <a:t> and on the exact date specified by him</a:t>
            </a:r>
            <a:r>
              <a:rPr lang="en-US" sz="2000" dirty="0" smtClean="0"/>
              <a:t>.</a:t>
            </a:r>
          </a:p>
          <a:p>
            <a:pPr marL="76200" indent="0">
              <a:buNone/>
            </a:pPr>
            <a:r>
              <a:rPr lang="en-US" sz="2000" b="1" i="1" dirty="0" smtClean="0"/>
              <a:t>Example : </a:t>
            </a:r>
            <a:r>
              <a:rPr lang="en-US" sz="2000" dirty="0" err="1"/>
              <a:t>Ankita</a:t>
            </a:r>
            <a:r>
              <a:rPr lang="en-US" sz="2000" dirty="0"/>
              <a:t> promised to deliver goods to Ira on an advance payment of </a:t>
            </a:r>
            <a:r>
              <a:rPr lang="en-US" sz="2000" dirty="0" err="1"/>
              <a:t>Rs</a:t>
            </a:r>
            <a:r>
              <a:rPr lang="en-US" sz="2000" dirty="0"/>
              <a:t> 10,000. Ira made the payment and asked </a:t>
            </a:r>
            <a:r>
              <a:rPr lang="en-US" sz="2000" dirty="0" err="1"/>
              <a:t>Ankita</a:t>
            </a:r>
            <a:r>
              <a:rPr lang="en-US" sz="2000" dirty="0"/>
              <a:t> to deliver the goods on 13th of the same month at her office at Tis </a:t>
            </a:r>
            <a:r>
              <a:rPr lang="en-US" sz="2000" dirty="0" err="1"/>
              <a:t>Hazari</a:t>
            </a:r>
            <a:r>
              <a:rPr lang="en-US" sz="2000" dirty="0"/>
              <a:t>. Since the time is not specified, she should deliver it between 10 am and 5 pm, assuming those are the regular court timings.</a:t>
            </a:r>
            <a:r>
              <a:rPr lang="en-US" sz="2000" dirty="0" smtClean="0"/>
              <a:t>	</a:t>
            </a:r>
            <a:endParaRPr lang="en-US" sz="2000" dirty="0"/>
          </a:p>
        </p:txBody>
      </p:sp>
    </p:spTree>
    <p:extLst>
      <p:ext uri="{BB962C8B-B14F-4D97-AF65-F5344CB8AC3E}">
        <p14:creationId xmlns:p14="http://schemas.microsoft.com/office/powerpoint/2010/main" val="33582578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cxnSp>
        <p:nvCxnSpPr>
          <p:cNvPr id="3" name="Straight Connector 2"/>
          <p:cNvCxnSpPr/>
          <p:nvPr/>
        </p:nvCxnSpPr>
        <p:spPr>
          <a:xfrm>
            <a:off x="0" y="895350"/>
            <a:ext cx="9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1143000" y="590550"/>
            <a:ext cx="533400" cy="533400"/>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oogle Shape;856;p48"/>
          <p:cNvGrpSpPr/>
          <p:nvPr/>
        </p:nvGrpSpPr>
        <p:grpSpPr>
          <a:xfrm>
            <a:off x="1264253" y="700896"/>
            <a:ext cx="312708" cy="312708"/>
            <a:chOff x="2594050" y="1631825"/>
            <a:chExt cx="439625" cy="439625"/>
          </a:xfrm>
        </p:grpSpPr>
        <p:sp>
          <p:nvSpPr>
            <p:cNvPr id="15" name="Google Shape;857;p48"/>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58;p48"/>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59;p48"/>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60;p48"/>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184;p21"/>
          <p:cNvSpPr txBox="1">
            <a:spLocks/>
          </p:cNvSpPr>
          <p:nvPr/>
        </p:nvSpPr>
        <p:spPr>
          <a:xfrm>
            <a:off x="1905000" y="438150"/>
            <a:ext cx="3505200" cy="914400"/>
          </a:xfrm>
          <a:prstGeom prst="rect">
            <a:avLst/>
          </a:prstGeom>
          <a:solidFill>
            <a:schemeClr val="bg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spcBef>
                <a:spcPts val="0"/>
              </a:spcBef>
              <a:buClr>
                <a:schemeClr val="dk1"/>
              </a:buClr>
              <a:buSzPts val="1100"/>
              <a:buNone/>
            </a:pPr>
            <a:r>
              <a:rPr lang="en-US" sz="2000" b="1" dirty="0">
                <a:latin typeface="Lora" panose="020B0604020202020204" charset="0"/>
              </a:rPr>
              <a:t>Rules Regarding Time and Place of </a:t>
            </a:r>
            <a:r>
              <a:rPr lang="en-US" sz="2000" b="1" dirty="0" smtClean="0">
                <a:highlight>
                  <a:schemeClr val="accent1"/>
                </a:highlight>
                <a:latin typeface="Lora"/>
                <a:sym typeface="Lora"/>
              </a:rPr>
              <a:t>Contract</a:t>
            </a:r>
            <a:endParaRPr lang="en-US" sz="2000" b="1" dirty="0" smtClean="0">
              <a:highlight>
                <a:schemeClr val="accent1"/>
              </a:highlight>
              <a:latin typeface="Lora"/>
              <a:ea typeface="Lora"/>
              <a:cs typeface="Lora"/>
              <a:sym typeface="Lora"/>
            </a:endParaRPr>
          </a:p>
        </p:txBody>
      </p:sp>
      <p:sp>
        <p:nvSpPr>
          <p:cNvPr id="22" name="Google Shape;184;p21"/>
          <p:cNvSpPr txBox="1">
            <a:spLocks/>
          </p:cNvSpPr>
          <p:nvPr/>
        </p:nvSpPr>
        <p:spPr>
          <a:xfrm>
            <a:off x="457199" y="1276350"/>
            <a:ext cx="8534401" cy="3733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76200" indent="0">
              <a:buNone/>
            </a:pPr>
            <a:r>
              <a:rPr lang="en-US" sz="2000" b="1" dirty="0" smtClean="0"/>
              <a:t>3. </a:t>
            </a:r>
            <a:r>
              <a:rPr lang="en-US" sz="2000" b="1" dirty="0"/>
              <a:t>Application by the </a:t>
            </a:r>
            <a:r>
              <a:rPr lang="en-US" sz="2000" b="1" dirty="0" err="1"/>
              <a:t>Promisee</a:t>
            </a:r>
            <a:r>
              <a:rPr lang="en-US" sz="2000" b="1" dirty="0"/>
              <a:t> </a:t>
            </a:r>
            <a:r>
              <a:rPr lang="en-US" sz="2000" b="1" dirty="0" smtClean="0"/>
              <a:t>required</a:t>
            </a:r>
            <a:r>
              <a:rPr lang="en-US" sz="2000" dirty="0"/>
              <a:t> </a:t>
            </a:r>
            <a:r>
              <a:rPr lang="en-US" sz="2000" b="1" dirty="0" smtClean="0"/>
              <a:t>- </a:t>
            </a:r>
            <a:r>
              <a:rPr lang="en-US" sz="2000" b="1" i="1" dirty="0" smtClean="0">
                <a:hlinkClick r:id="rId2"/>
              </a:rPr>
              <a:t>Section 48</a:t>
            </a:r>
            <a:endParaRPr lang="en-US" sz="2000" dirty="0" smtClean="0"/>
          </a:p>
          <a:p>
            <a:pPr marL="76200" indent="0">
              <a:buNone/>
            </a:pPr>
            <a:r>
              <a:rPr lang="en-US" sz="2000" b="1" i="1" dirty="0" smtClean="0"/>
              <a:t>	</a:t>
            </a:r>
            <a:r>
              <a:rPr lang="en-US" sz="2000" dirty="0"/>
              <a:t>here since it is specifically mentioned in the contract that the </a:t>
            </a:r>
            <a:r>
              <a:rPr lang="en-US" sz="2000" dirty="0" err="1"/>
              <a:t>promisee</a:t>
            </a:r>
            <a:r>
              <a:rPr lang="en-US" sz="2000" dirty="0"/>
              <a:t> has to request the promisor for performance on that specific day, he must do so at the proper place and during the usual business hours as specified by him</a:t>
            </a:r>
            <a:r>
              <a:rPr lang="en-US" sz="2000" dirty="0" smtClean="0"/>
              <a:t>.</a:t>
            </a:r>
          </a:p>
          <a:p>
            <a:pPr marL="76200" indent="0">
              <a:buNone/>
            </a:pPr>
            <a:r>
              <a:rPr lang="en-US" sz="2000" b="1" i="1" dirty="0" smtClean="0"/>
              <a:t>Example : </a:t>
            </a:r>
            <a:r>
              <a:rPr lang="en-US" sz="2000" dirty="0"/>
              <a:t>Manu agrees to supply </a:t>
            </a:r>
            <a:r>
              <a:rPr lang="en-US" sz="2000" dirty="0" err="1"/>
              <a:t>Nishant</a:t>
            </a:r>
            <a:r>
              <a:rPr lang="en-US" sz="2000" dirty="0"/>
              <a:t> 50 cartons of alcohol on 3rd November at his office. As per terms of the contract, </a:t>
            </a:r>
            <a:r>
              <a:rPr lang="en-US" sz="2000" dirty="0" err="1"/>
              <a:t>Nishant</a:t>
            </a:r>
            <a:r>
              <a:rPr lang="en-US" sz="2000" dirty="0"/>
              <a:t> would have to request Manu for performance. Thus on the due date and within usual business hours, </a:t>
            </a:r>
            <a:r>
              <a:rPr lang="en-US" sz="2000" dirty="0" err="1"/>
              <a:t>Nishant</a:t>
            </a:r>
            <a:r>
              <a:rPr lang="en-US" sz="2000" dirty="0"/>
              <a:t> should request Manu regarding a time and place for the supply of goods</a:t>
            </a:r>
            <a:r>
              <a:rPr lang="en-US" sz="1800" dirty="0"/>
              <a:t>.</a:t>
            </a:r>
          </a:p>
        </p:txBody>
      </p:sp>
    </p:spTree>
    <p:extLst>
      <p:ext uri="{BB962C8B-B14F-4D97-AF65-F5344CB8AC3E}">
        <p14:creationId xmlns:p14="http://schemas.microsoft.com/office/powerpoint/2010/main" val="5765675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cxnSp>
        <p:nvCxnSpPr>
          <p:cNvPr id="3" name="Straight Connector 2"/>
          <p:cNvCxnSpPr/>
          <p:nvPr/>
        </p:nvCxnSpPr>
        <p:spPr>
          <a:xfrm>
            <a:off x="0" y="895350"/>
            <a:ext cx="9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1143000" y="590550"/>
            <a:ext cx="533400" cy="533400"/>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oogle Shape;856;p48"/>
          <p:cNvGrpSpPr/>
          <p:nvPr/>
        </p:nvGrpSpPr>
        <p:grpSpPr>
          <a:xfrm>
            <a:off x="1264253" y="700896"/>
            <a:ext cx="312708" cy="312708"/>
            <a:chOff x="2594050" y="1631825"/>
            <a:chExt cx="439625" cy="439625"/>
          </a:xfrm>
        </p:grpSpPr>
        <p:sp>
          <p:nvSpPr>
            <p:cNvPr id="15" name="Google Shape;857;p48"/>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58;p48"/>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59;p48"/>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60;p48"/>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184;p21"/>
          <p:cNvSpPr txBox="1">
            <a:spLocks/>
          </p:cNvSpPr>
          <p:nvPr/>
        </p:nvSpPr>
        <p:spPr>
          <a:xfrm>
            <a:off x="1905000" y="438150"/>
            <a:ext cx="3505200" cy="914400"/>
          </a:xfrm>
          <a:prstGeom prst="rect">
            <a:avLst/>
          </a:prstGeom>
          <a:solidFill>
            <a:schemeClr val="bg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spcBef>
                <a:spcPts val="0"/>
              </a:spcBef>
              <a:buClr>
                <a:schemeClr val="dk1"/>
              </a:buClr>
              <a:buSzPts val="1100"/>
              <a:buNone/>
            </a:pPr>
            <a:r>
              <a:rPr lang="en-US" sz="2000" b="1" dirty="0">
                <a:latin typeface="Lora" panose="020B0604020202020204" charset="0"/>
              </a:rPr>
              <a:t>Rules Regarding Time and Place of </a:t>
            </a:r>
            <a:r>
              <a:rPr lang="en-US" sz="2000" b="1" dirty="0" smtClean="0">
                <a:highlight>
                  <a:schemeClr val="accent1"/>
                </a:highlight>
                <a:latin typeface="Lora"/>
                <a:sym typeface="Lora"/>
              </a:rPr>
              <a:t>Contract</a:t>
            </a:r>
            <a:endParaRPr lang="en-US" sz="2000" b="1" dirty="0" smtClean="0">
              <a:highlight>
                <a:schemeClr val="accent1"/>
              </a:highlight>
              <a:latin typeface="Lora"/>
              <a:ea typeface="Lora"/>
              <a:cs typeface="Lora"/>
              <a:sym typeface="Lora"/>
            </a:endParaRPr>
          </a:p>
        </p:txBody>
      </p:sp>
      <p:sp>
        <p:nvSpPr>
          <p:cNvPr id="22" name="Google Shape;184;p21"/>
          <p:cNvSpPr txBox="1">
            <a:spLocks/>
          </p:cNvSpPr>
          <p:nvPr/>
        </p:nvSpPr>
        <p:spPr>
          <a:xfrm>
            <a:off x="457199" y="1276350"/>
            <a:ext cx="8534401" cy="3733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76200" indent="0">
              <a:buNone/>
            </a:pPr>
            <a:r>
              <a:rPr lang="en-US" sz="2000" b="1" dirty="0"/>
              <a:t>4</a:t>
            </a:r>
            <a:r>
              <a:rPr lang="en-US" sz="2000" b="1" dirty="0" smtClean="0"/>
              <a:t>. </a:t>
            </a:r>
            <a:r>
              <a:rPr lang="en-US" sz="2000" b="1" dirty="0"/>
              <a:t>Where no place is fixed and no application has to be </a:t>
            </a:r>
            <a:r>
              <a:rPr lang="en-US" sz="2000" b="1" dirty="0" smtClean="0"/>
              <a:t>made</a:t>
            </a:r>
            <a:r>
              <a:rPr lang="en-US" sz="2000" dirty="0" smtClean="0"/>
              <a:t> </a:t>
            </a:r>
            <a:r>
              <a:rPr lang="en-US" sz="2000" b="1" dirty="0" smtClean="0"/>
              <a:t>- </a:t>
            </a:r>
            <a:r>
              <a:rPr lang="en-US" sz="2000" b="1" i="1" u="sng" dirty="0" smtClean="0"/>
              <a:t>Section</a:t>
            </a:r>
            <a:r>
              <a:rPr lang="en-US" sz="2000" b="1" i="1" dirty="0" smtClean="0"/>
              <a:t> </a:t>
            </a:r>
            <a:r>
              <a:rPr lang="en-US" sz="2000" b="1" i="1" u="sng" dirty="0" smtClean="0"/>
              <a:t>49</a:t>
            </a:r>
            <a:endParaRPr lang="en-US" sz="2000" u="sng" dirty="0" smtClean="0"/>
          </a:p>
          <a:p>
            <a:pPr marL="76200" indent="0">
              <a:buNone/>
            </a:pPr>
            <a:r>
              <a:rPr lang="en-US" sz="2000" b="1" i="1" dirty="0" smtClean="0"/>
              <a:t>	</a:t>
            </a:r>
            <a:r>
              <a:rPr lang="en-US" sz="2000" dirty="0"/>
              <a:t>When the terms of the contract does not specify the place where the goods have to be delivered and that no request has to be made by the </a:t>
            </a:r>
            <a:r>
              <a:rPr lang="en-US" sz="2000" dirty="0" err="1"/>
              <a:t>promisee</a:t>
            </a:r>
            <a:r>
              <a:rPr lang="en-US" sz="2000" dirty="0"/>
              <a:t> for the performance of a contract, in such a situation it is the duty of the promisor to request the </a:t>
            </a:r>
            <a:r>
              <a:rPr lang="en-US" sz="2000" dirty="0" err="1"/>
              <a:t>promisee</a:t>
            </a:r>
            <a:r>
              <a:rPr lang="en-US" sz="2000" dirty="0"/>
              <a:t> of a place reasonable to both where the goods can be delivered and then accordingly perform the contract</a:t>
            </a:r>
            <a:r>
              <a:rPr lang="en-US" sz="2000" dirty="0" smtClean="0"/>
              <a:t>.</a:t>
            </a:r>
          </a:p>
          <a:p>
            <a:pPr marL="76200" indent="0">
              <a:buNone/>
            </a:pPr>
            <a:r>
              <a:rPr lang="en-US" sz="2000" b="1" i="1" dirty="0" smtClean="0"/>
              <a:t>Example : </a:t>
            </a:r>
            <a:r>
              <a:rPr lang="en-US" sz="2000" dirty="0" err="1"/>
              <a:t>Sheela</a:t>
            </a:r>
            <a:r>
              <a:rPr lang="en-US" sz="2000" dirty="0"/>
              <a:t> entered into a contract for supplying 100 cartons of Gram Flour to </a:t>
            </a:r>
            <a:r>
              <a:rPr lang="en-US" sz="2000" dirty="0" err="1"/>
              <a:t>Anu</a:t>
            </a:r>
            <a:r>
              <a:rPr lang="en-US" sz="2000" dirty="0"/>
              <a:t> on 5th September at a specific price. On the due date of performance, </a:t>
            </a:r>
            <a:r>
              <a:rPr lang="en-US" sz="2000" dirty="0" err="1"/>
              <a:t>Sheela</a:t>
            </a:r>
            <a:r>
              <a:rPr lang="en-US" sz="2000" dirty="0"/>
              <a:t> must apply or request </a:t>
            </a:r>
            <a:r>
              <a:rPr lang="en-US" sz="2000" dirty="0" err="1"/>
              <a:t>Anu</a:t>
            </a:r>
            <a:r>
              <a:rPr lang="en-US" sz="2000" dirty="0"/>
              <a:t> for determining a reasonable place and also make the payment at the same place.</a:t>
            </a:r>
            <a:endParaRPr lang="en-US" sz="1800" dirty="0"/>
          </a:p>
        </p:txBody>
      </p:sp>
    </p:spTree>
    <p:extLst>
      <p:ext uri="{BB962C8B-B14F-4D97-AF65-F5344CB8AC3E}">
        <p14:creationId xmlns:p14="http://schemas.microsoft.com/office/powerpoint/2010/main" val="5330042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cxnSp>
        <p:nvCxnSpPr>
          <p:cNvPr id="3" name="Straight Connector 2"/>
          <p:cNvCxnSpPr/>
          <p:nvPr/>
        </p:nvCxnSpPr>
        <p:spPr>
          <a:xfrm>
            <a:off x="0" y="895350"/>
            <a:ext cx="9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1143000" y="590550"/>
            <a:ext cx="533400" cy="533400"/>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oogle Shape;856;p48"/>
          <p:cNvGrpSpPr/>
          <p:nvPr/>
        </p:nvGrpSpPr>
        <p:grpSpPr>
          <a:xfrm>
            <a:off x="1264253" y="700896"/>
            <a:ext cx="312708" cy="312708"/>
            <a:chOff x="2594050" y="1631825"/>
            <a:chExt cx="439625" cy="439625"/>
          </a:xfrm>
        </p:grpSpPr>
        <p:sp>
          <p:nvSpPr>
            <p:cNvPr id="15" name="Google Shape;857;p48"/>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58;p48"/>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59;p48"/>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60;p48"/>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184;p21"/>
          <p:cNvSpPr txBox="1">
            <a:spLocks/>
          </p:cNvSpPr>
          <p:nvPr/>
        </p:nvSpPr>
        <p:spPr>
          <a:xfrm>
            <a:off x="1905000" y="438150"/>
            <a:ext cx="3505200" cy="914400"/>
          </a:xfrm>
          <a:prstGeom prst="rect">
            <a:avLst/>
          </a:prstGeom>
          <a:solidFill>
            <a:schemeClr val="bg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spcBef>
                <a:spcPts val="0"/>
              </a:spcBef>
              <a:buClr>
                <a:schemeClr val="dk1"/>
              </a:buClr>
              <a:buSzPts val="1100"/>
              <a:buNone/>
            </a:pPr>
            <a:r>
              <a:rPr lang="en-US" sz="2000" b="1" dirty="0">
                <a:latin typeface="Lora" panose="020B0604020202020204" charset="0"/>
              </a:rPr>
              <a:t>Rules Regarding Time and Place of </a:t>
            </a:r>
            <a:r>
              <a:rPr lang="en-US" sz="2000" b="1" dirty="0" smtClean="0">
                <a:highlight>
                  <a:schemeClr val="accent1"/>
                </a:highlight>
                <a:latin typeface="Lora"/>
                <a:sym typeface="Lora"/>
              </a:rPr>
              <a:t>Contract</a:t>
            </a:r>
            <a:endParaRPr lang="en-US" sz="2000" b="1" dirty="0" smtClean="0">
              <a:highlight>
                <a:schemeClr val="accent1"/>
              </a:highlight>
              <a:latin typeface="Lora"/>
              <a:ea typeface="Lora"/>
              <a:cs typeface="Lora"/>
              <a:sym typeface="Lora"/>
            </a:endParaRPr>
          </a:p>
        </p:txBody>
      </p:sp>
      <p:sp>
        <p:nvSpPr>
          <p:cNvPr id="22" name="Google Shape;184;p21"/>
          <p:cNvSpPr txBox="1">
            <a:spLocks/>
          </p:cNvSpPr>
          <p:nvPr/>
        </p:nvSpPr>
        <p:spPr>
          <a:xfrm>
            <a:off x="457199" y="1276350"/>
            <a:ext cx="8534401" cy="3733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76200" indent="0">
              <a:buNone/>
            </a:pPr>
            <a:r>
              <a:rPr lang="en-US" sz="2000" b="1" dirty="0" smtClean="0"/>
              <a:t>5. </a:t>
            </a:r>
            <a:r>
              <a:rPr lang="en-US" sz="2000" b="1" dirty="0"/>
              <a:t>Performance as prescribed by the </a:t>
            </a:r>
            <a:r>
              <a:rPr lang="en-US" sz="2000" b="1" dirty="0" err="1" smtClean="0"/>
              <a:t>Promisee</a:t>
            </a:r>
            <a:r>
              <a:rPr lang="en-US" sz="2000" dirty="0"/>
              <a:t> </a:t>
            </a:r>
            <a:r>
              <a:rPr lang="en-US" sz="2000" b="1" dirty="0" smtClean="0"/>
              <a:t>- </a:t>
            </a:r>
            <a:r>
              <a:rPr lang="en-US" sz="2000" b="1" i="1" u="sng" dirty="0" smtClean="0"/>
              <a:t>Section</a:t>
            </a:r>
            <a:r>
              <a:rPr lang="en-US" sz="2000" b="1" i="1" dirty="0" smtClean="0"/>
              <a:t> </a:t>
            </a:r>
            <a:r>
              <a:rPr lang="en-US" sz="2000" b="1" i="1" u="sng" dirty="0" smtClean="0"/>
              <a:t>50</a:t>
            </a:r>
            <a:endParaRPr lang="en-US" sz="2000" u="sng" dirty="0" smtClean="0"/>
          </a:p>
          <a:p>
            <a:pPr marL="76200" indent="0">
              <a:buNone/>
            </a:pPr>
            <a:r>
              <a:rPr lang="en-US" sz="2000" b="1" i="1" dirty="0" smtClean="0"/>
              <a:t>	</a:t>
            </a:r>
            <a:r>
              <a:rPr lang="en-US" sz="2000" dirty="0"/>
              <a:t>A contract can also exist in which the promisor agrees to perform the contract in a manner and at a place and time prescribed by the </a:t>
            </a:r>
            <a:r>
              <a:rPr lang="en-US" sz="2000" dirty="0" err="1"/>
              <a:t>promisee</a:t>
            </a:r>
            <a:r>
              <a:rPr lang="en-US" sz="2000" dirty="0" smtClean="0"/>
              <a:t>.</a:t>
            </a:r>
          </a:p>
          <a:p>
            <a:pPr marL="76200" indent="0">
              <a:buNone/>
            </a:pPr>
            <a:r>
              <a:rPr lang="en-US" sz="2000" b="1" i="1" dirty="0" smtClean="0"/>
              <a:t>Example : </a:t>
            </a:r>
            <a:r>
              <a:rPr lang="en-US" sz="2000" dirty="0" err="1"/>
              <a:t>Prankur’s</a:t>
            </a:r>
            <a:r>
              <a:rPr lang="en-US" sz="2000" dirty="0"/>
              <a:t> son is in the hospital and needs money for his son’s operation. </a:t>
            </a:r>
            <a:r>
              <a:rPr lang="en-US" sz="2000" dirty="0" err="1"/>
              <a:t>Harshil</a:t>
            </a:r>
            <a:r>
              <a:rPr lang="en-US" sz="2000" dirty="0"/>
              <a:t> owes money to </a:t>
            </a:r>
            <a:r>
              <a:rPr lang="en-US" sz="2000" dirty="0" err="1"/>
              <a:t>Prankur</a:t>
            </a:r>
            <a:r>
              <a:rPr lang="en-US" sz="2000" dirty="0"/>
              <a:t> and agrees to repay him in at any place or time decided by </a:t>
            </a:r>
            <a:r>
              <a:rPr lang="en-US" sz="2000" dirty="0" err="1"/>
              <a:t>Prankur</a:t>
            </a:r>
            <a:r>
              <a:rPr lang="en-US" sz="2000" dirty="0"/>
              <a:t>. In this case, </a:t>
            </a:r>
            <a:r>
              <a:rPr lang="en-US" sz="2000" dirty="0" err="1"/>
              <a:t>Prankur</a:t>
            </a:r>
            <a:r>
              <a:rPr lang="en-US" sz="2000" dirty="0"/>
              <a:t> has the liberty to ask for the performance of the promise in any manner and at any place or time suited to him.</a:t>
            </a:r>
            <a:endParaRPr lang="en-US" sz="1800" dirty="0"/>
          </a:p>
        </p:txBody>
      </p:sp>
    </p:spTree>
    <p:extLst>
      <p:ext uri="{BB962C8B-B14F-4D97-AF65-F5344CB8AC3E}">
        <p14:creationId xmlns:p14="http://schemas.microsoft.com/office/powerpoint/2010/main" val="39335495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0"/>
          <p:cNvSpPr txBox="1">
            <a:spLocks noGrp="1"/>
          </p:cNvSpPr>
          <p:nvPr>
            <p:ph type="subTitle" idx="4294967295"/>
          </p:nvPr>
        </p:nvSpPr>
        <p:spPr>
          <a:xfrm>
            <a:off x="2371500" y="2093775"/>
            <a:ext cx="50214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i="1" dirty="0">
                <a:latin typeface="Lora"/>
                <a:ea typeface="Lora"/>
                <a:cs typeface="Lora"/>
                <a:sym typeface="Lora"/>
              </a:rPr>
              <a:t>Any </a:t>
            </a:r>
            <a:r>
              <a:rPr lang="en" sz="3600" b="1" i="1" dirty="0">
                <a:highlight>
                  <a:schemeClr val="accent1"/>
                </a:highlight>
                <a:latin typeface="Lora"/>
                <a:ea typeface="Lora"/>
                <a:cs typeface="Lora"/>
                <a:sym typeface="Lora"/>
              </a:rPr>
              <a:t>questions</a:t>
            </a:r>
            <a:r>
              <a:rPr lang="en" sz="3600" b="1" i="1" dirty="0">
                <a:latin typeface="Lora"/>
                <a:ea typeface="Lora"/>
                <a:cs typeface="Lora"/>
                <a:sym typeface="Lora"/>
              </a:rPr>
              <a:t> ?</a:t>
            </a:r>
            <a:endParaRPr sz="3600" b="1" i="1" dirty="0">
              <a:latin typeface="Lora"/>
              <a:ea typeface="Lora"/>
              <a:cs typeface="Lora"/>
              <a:sym typeface="Lora"/>
            </a:endParaRPr>
          </a:p>
          <a:p>
            <a:pPr marL="0" lvl="0" indent="0" algn="l" rtl="0">
              <a:spcBef>
                <a:spcPts val="600"/>
              </a:spcBef>
              <a:spcAft>
                <a:spcPts val="0"/>
              </a:spcAft>
              <a:buNone/>
            </a:pPr>
            <a:endParaRPr sz="1800" dirty="0">
              <a:solidFill>
                <a:schemeClr val="dk1"/>
              </a:solidFill>
            </a:endParaRPr>
          </a:p>
        </p:txBody>
      </p:sp>
      <p:cxnSp>
        <p:nvCxnSpPr>
          <p:cNvPr id="323" name="Google Shape;323;p30"/>
          <p:cNvCxnSpPr/>
          <p:nvPr/>
        </p:nvCxnSpPr>
        <p:spPr>
          <a:xfrm>
            <a:off x="6450" y="1428750"/>
            <a:ext cx="2397300" cy="0"/>
          </a:xfrm>
          <a:prstGeom prst="straightConnector1">
            <a:avLst/>
          </a:prstGeom>
          <a:noFill/>
          <a:ln w="9525" cap="flat" cmpd="sng">
            <a:solidFill>
              <a:srgbClr val="CCCCCC"/>
            </a:solidFill>
            <a:prstDash val="solid"/>
            <a:round/>
            <a:headEnd type="none" w="med" len="med"/>
            <a:tailEnd type="none" w="med" len="med"/>
          </a:ln>
        </p:spPr>
      </p:cxnSp>
      <p:sp>
        <p:nvSpPr>
          <p:cNvPr id="324" name="Google Shape;324;p30"/>
          <p:cNvSpPr txBox="1">
            <a:spLocks noGrp="1"/>
          </p:cNvSpPr>
          <p:nvPr>
            <p:ph type="ctrTitle" idx="4294967295"/>
          </p:nvPr>
        </p:nvSpPr>
        <p:spPr>
          <a:xfrm>
            <a:off x="2371625" y="816550"/>
            <a:ext cx="49080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a:t>Thanks!</a:t>
            </a:r>
            <a:endParaRPr sz="6000"/>
          </a:p>
        </p:txBody>
      </p:sp>
      <p:cxnSp>
        <p:nvCxnSpPr>
          <p:cNvPr id="325" name="Google Shape;325;p30"/>
          <p:cNvCxnSpPr/>
          <p:nvPr/>
        </p:nvCxnSpPr>
        <p:spPr>
          <a:xfrm>
            <a:off x="5589800" y="1428750"/>
            <a:ext cx="3554100" cy="0"/>
          </a:xfrm>
          <a:prstGeom prst="straightConnector1">
            <a:avLst/>
          </a:prstGeom>
          <a:noFill/>
          <a:ln w="9525" cap="flat" cmpd="sng">
            <a:solidFill>
              <a:srgbClr val="CCCCCC"/>
            </a:solidFill>
            <a:prstDash val="solid"/>
            <a:round/>
            <a:headEnd type="none" w="med" len="med"/>
            <a:tailEnd type="none" w="med" len="med"/>
          </a:ln>
        </p:spPr>
      </p:cxnSp>
      <p:sp>
        <p:nvSpPr>
          <p:cNvPr id="326" name="Google Shape;326;p30"/>
          <p:cNvSpPr/>
          <p:nvPr/>
        </p:nvSpPr>
        <p:spPr>
          <a:xfrm>
            <a:off x="831925" y="859175"/>
            <a:ext cx="1139100" cy="1139100"/>
          </a:xfrm>
          <a:prstGeom prst="ellipse">
            <a:avLst/>
          </a:prstGeom>
          <a:solidFill>
            <a:srgbClr val="FFC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 name="Google Shape;327;p30"/>
          <p:cNvGrpSpPr/>
          <p:nvPr/>
        </p:nvGrpSpPr>
        <p:grpSpPr>
          <a:xfrm>
            <a:off x="1148888" y="1190759"/>
            <a:ext cx="505722" cy="475767"/>
            <a:chOff x="5972700" y="2330200"/>
            <a:chExt cx="411625" cy="387275"/>
          </a:xfrm>
        </p:grpSpPr>
        <p:sp>
          <p:nvSpPr>
            <p:cNvPr id="328" name="Google Shape;328;p30"/>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0"/>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0" name="Google Shape;330;p30"/>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29"/>
          <p:cNvSpPr txBox="1">
            <a:spLocks noGrp="1"/>
          </p:cNvSpPr>
          <p:nvPr>
            <p:ph type="title"/>
          </p:nvPr>
        </p:nvSpPr>
        <p:spPr>
          <a:xfrm>
            <a:off x="1381250" y="896112"/>
            <a:ext cx="4414208" cy="435600"/>
          </a:xfrm>
          <a:prstGeom prst="rect">
            <a:avLst/>
          </a:prstGeom>
          <a:solidFill>
            <a:schemeClr val="bg1"/>
          </a:solidFill>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Topics to be covered Today are :</a:t>
            </a:r>
            <a:endParaRPr dirty="0"/>
          </a:p>
        </p:txBody>
      </p:sp>
      <p:grpSp>
        <p:nvGrpSpPr>
          <p:cNvPr id="307" name="Google Shape;307;p29"/>
          <p:cNvGrpSpPr/>
          <p:nvPr/>
        </p:nvGrpSpPr>
        <p:grpSpPr>
          <a:xfrm>
            <a:off x="916458" y="1019750"/>
            <a:ext cx="214625" cy="214625"/>
            <a:chOff x="2594050" y="1631825"/>
            <a:chExt cx="439625" cy="439625"/>
          </a:xfrm>
        </p:grpSpPr>
        <p:sp>
          <p:nvSpPr>
            <p:cNvPr id="308" name="Google Shape;308;p29"/>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9"/>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9"/>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9"/>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2" name="Google Shape;312;p29"/>
          <p:cNvSpPr/>
          <p:nvPr/>
        </p:nvSpPr>
        <p:spPr>
          <a:xfrm>
            <a:off x="1499592" y="2053050"/>
            <a:ext cx="1685100" cy="1685100"/>
          </a:xfrm>
          <a:prstGeom prst="ellipse">
            <a:avLst/>
          </a:prstGeom>
          <a:noFill/>
          <a:ln w="1143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smtClean="0">
                <a:latin typeface="Lora"/>
                <a:ea typeface="Lora"/>
                <a:cs typeface="Lora"/>
                <a:sym typeface="Lora"/>
              </a:rPr>
              <a:t>Acceptance of </a:t>
            </a:r>
          </a:p>
          <a:p>
            <a:pPr marL="0" lvl="0" indent="0" algn="ctr" rtl="0">
              <a:spcBef>
                <a:spcPts val="0"/>
              </a:spcBef>
              <a:spcAft>
                <a:spcPts val="0"/>
              </a:spcAft>
              <a:buNone/>
            </a:pPr>
            <a:r>
              <a:rPr lang="en" b="1" dirty="0" smtClean="0">
                <a:latin typeface="Lora"/>
                <a:ea typeface="Lora"/>
                <a:cs typeface="Lora"/>
                <a:sym typeface="Lora"/>
              </a:rPr>
              <a:t>Offer</a:t>
            </a:r>
            <a:endParaRPr b="1" dirty="0">
              <a:latin typeface="Lora"/>
              <a:ea typeface="Lora"/>
              <a:cs typeface="Lora"/>
              <a:sym typeface="Lora"/>
            </a:endParaRPr>
          </a:p>
        </p:txBody>
      </p:sp>
      <p:sp>
        <p:nvSpPr>
          <p:cNvPr id="313" name="Google Shape;313;p29"/>
          <p:cNvSpPr/>
          <p:nvPr/>
        </p:nvSpPr>
        <p:spPr>
          <a:xfrm>
            <a:off x="6721258" y="2053050"/>
            <a:ext cx="1685100" cy="1685100"/>
          </a:xfrm>
          <a:prstGeom prst="ellipse">
            <a:avLst/>
          </a:prstGeom>
          <a:noFill/>
          <a:ln w="1143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lvl="0" algn="ctr"/>
            <a:r>
              <a:rPr lang="en-US" b="1" dirty="0" smtClean="0">
                <a:latin typeface="Lora"/>
                <a:ea typeface="Lora"/>
                <a:cs typeface="Lora"/>
                <a:sym typeface="Lora"/>
              </a:rPr>
              <a:t>Time and Place of Contract</a:t>
            </a:r>
            <a:endParaRPr lang="en-US" b="1" dirty="0">
              <a:latin typeface="Lora"/>
              <a:ea typeface="Lora"/>
              <a:cs typeface="Lora"/>
              <a:sym typeface="Lora"/>
            </a:endParaRPr>
          </a:p>
        </p:txBody>
      </p:sp>
      <p:sp>
        <p:nvSpPr>
          <p:cNvPr id="314" name="Google Shape;314;p29"/>
          <p:cNvSpPr/>
          <p:nvPr/>
        </p:nvSpPr>
        <p:spPr>
          <a:xfrm>
            <a:off x="4110400" y="2053050"/>
            <a:ext cx="1685100" cy="1685100"/>
          </a:xfrm>
          <a:prstGeom prst="ellipse">
            <a:avLst/>
          </a:prstGeom>
          <a:noFill/>
          <a:ln w="1143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lvl="0" algn="ctr"/>
            <a:r>
              <a:rPr lang="en-US" b="1" dirty="0" smtClean="0">
                <a:latin typeface="Lora"/>
                <a:ea typeface="Lora"/>
                <a:cs typeface="Lora"/>
                <a:sym typeface="Lora"/>
              </a:rPr>
              <a:t>Revocation </a:t>
            </a:r>
            <a:r>
              <a:rPr lang="en-US" b="1" dirty="0">
                <a:latin typeface="Lora"/>
                <a:ea typeface="Lora"/>
                <a:cs typeface="Lora"/>
                <a:sym typeface="Lora"/>
              </a:rPr>
              <a:t>of </a:t>
            </a:r>
          </a:p>
          <a:p>
            <a:pPr lvl="0" algn="ctr"/>
            <a:r>
              <a:rPr lang="en-US" b="1" dirty="0" smtClean="0">
                <a:latin typeface="Lora"/>
                <a:ea typeface="Lora"/>
                <a:cs typeface="Lora"/>
                <a:sym typeface="Lora"/>
              </a:rPr>
              <a:t>Offer</a:t>
            </a:r>
            <a:endParaRPr lang="en-US" b="1" dirty="0">
              <a:latin typeface="Lora"/>
              <a:ea typeface="Lora"/>
              <a:cs typeface="Lora"/>
              <a:sym typeface="Lora"/>
            </a:endParaRPr>
          </a:p>
        </p:txBody>
      </p:sp>
      <p:cxnSp>
        <p:nvCxnSpPr>
          <p:cNvPr id="315" name="Google Shape;315;p29"/>
          <p:cNvCxnSpPr>
            <a:endCxn id="314" idx="2"/>
          </p:cNvCxnSpPr>
          <p:nvPr/>
        </p:nvCxnSpPr>
        <p:spPr>
          <a:xfrm>
            <a:off x="3184600" y="2895600"/>
            <a:ext cx="925800" cy="0"/>
          </a:xfrm>
          <a:prstGeom prst="straightConnector1">
            <a:avLst/>
          </a:prstGeom>
          <a:noFill/>
          <a:ln w="38100" cap="flat" cmpd="sng">
            <a:solidFill>
              <a:schemeClr val="accent1"/>
            </a:solidFill>
            <a:prstDash val="solid"/>
            <a:round/>
            <a:headEnd type="none" w="sm" len="sm"/>
            <a:tailEnd type="triangle" w="sm" len="sm"/>
          </a:ln>
        </p:spPr>
      </p:cxnSp>
      <p:cxnSp>
        <p:nvCxnSpPr>
          <p:cNvPr id="316" name="Google Shape;316;p29"/>
          <p:cNvCxnSpPr>
            <a:endCxn id="313" idx="2"/>
          </p:cNvCxnSpPr>
          <p:nvPr/>
        </p:nvCxnSpPr>
        <p:spPr>
          <a:xfrm>
            <a:off x="5795458" y="2895600"/>
            <a:ext cx="925800" cy="0"/>
          </a:xfrm>
          <a:prstGeom prst="straightConnector1">
            <a:avLst/>
          </a:prstGeom>
          <a:noFill/>
          <a:ln w="38100" cap="flat" cmpd="sng">
            <a:solidFill>
              <a:schemeClr val="accent1"/>
            </a:solidFill>
            <a:prstDash val="solid"/>
            <a:round/>
            <a:headEnd type="none" w="sm" len="sm"/>
            <a:tailEnd type="triangle" w="sm" len="sm"/>
          </a:ln>
        </p:spPr>
      </p:cxnSp>
      <p:sp>
        <p:nvSpPr>
          <p:cNvPr id="317" name="Google Shape;317;p2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ctrTitle"/>
          </p:nvPr>
        </p:nvSpPr>
        <p:spPr>
          <a:xfrm>
            <a:off x="2022225" y="1693523"/>
            <a:ext cx="3787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Acceptance of Offer</a:t>
            </a:r>
            <a:endParaRPr dirty="0"/>
          </a:p>
        </p:txBody>
      </p:sp>
      <p:sp>
        <p:nvSpPr>
          <p:cNvPr id="111" name="Google Shape;111;p15"/>
          <p:cNvSpPr txBox="1">
            <a:spLocks noGrp="1"/>
          </p:cNvSpPr>
          <p:nvPr>
            <p:ph type="subTitle" idx="1"/>
          </p:nvPr>
        </p:nvSpPr>
        <p:spPr>
          <a:xfrm>
            <a:off x="1752600" y="2815922"/>
            <a:ext cx="5978700" cy="1737027"/>
          </a:xfrm>
          <a:prstGeom prst="rect">
            <a:avLst/>
          </a:prstGeom>
        </p:spPr>
        <p:txBody>
          <a:bodyPr spcFirstLastPara="1" wrap="square" lIns="91425" tIns="91425" rIns="91425" bIns="91425" anchor="t" anchorCtr="0">
            <a:noAutofit/>
          </a:bodyPr>
          <a:lstStyle/>
          <a:p>
            <a:pPr marL="0" lvl="0" indent="0"/>
            <a:r>
              <a:rPr lang="en-US" sz="2000" dirty="0"/>
              <a:t>The </a:t>
            </a:r>
            <a:r>
              <a:rPr lang="en-US" sz="2000" dirty="0">
                <a:hlinkClick r:id="rId3"/>
              </a:rPr>
              <a:t>Indian Contract Act 1872</a:t>
            </a:r>
            <a:r>
              <a:rPr lang="en-US" sz="2000" dirty="0"/>
              <a:t> defines acceptance in Section 2 (b) as “When the person to whom the proposal has been made signifies his assent thereto, the offer is said to be accepted. Thus the proposal when accepted becomes a promise.”</a:t>
            </a:r>
            <a:endParaRPr sz="2000" dirty="0"/>
          </a:p>
        </p:txBody>
      </p:sp>
      <p:sp>
        <p:nvSpPr>
          <p:cNvPr id="112" name="Google Shape;112;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1"/>
                </a:solidFill>
                <a:latin typeface="Lora"/>
                <a:ea typeface="Lora"/>
                <a:cs typeface="Lora"/>
                <a:sym typeface="Lora"/>
              </a:rPr>
              <a:t>1</a:t>
            </a:r>
            <a:endParaRPr sz="2400">
              <a:latin typeface="Lora"/>
              <a:ea typeface="Lora"/>
              <a:cs typeface="Lora"/>
              <a:sym typeface="Lora"/>
            </a:endParaRPr>
          </a:p>
        </p:txBody>
      </p:sp>
      <p:sp>
        <p:nvSpPr>
          <p:cNvPr id="113" name="Google Shape;113;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3" name="Google Shape;184;p21"/>
          <p:cNvSpPr txBox="1">
            <a:spLocks/>
          </p:cNvSpPr>
          <p:nvPr/>
        </p:nvSpPr>
        <p:spPr>
          <a:xfrm>
            <a:off x="457200" y="324405"/>
            <a:ext cx="7772400" cy="438894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r>
              <a:rPr lang="en-US" sz="2000" dirty="0" smtClean="0"/>
              <a:t>So </a:t>
            </a:r>
            <a:r>
              <a:rPr lang="en-US" sz="2000" dirty="0"/>
              <a:t>as the definition states, when the </a:t>
            </a:r>
            <a:r>
              <a:rPr lang="en-US" sz="2000" dirty="0" err="1"/>
              <a:t>offeree</a:t>
            </a:r>
            <a:r>
              <a:rPr lang="en-US" sz="2000" dirty="0"/>
              <a:t> to whom the</a:t>
            </a:r>
            <a:r>
              <a:rPr lang="en-US" sz="2000" dirty="0">
                <a:hlinkClick r:id="rId2"/>
              </a:rPr>
              <a:t> proposal</a:t>
            </a:r>
            <a:r>
              <a:rPr lang="en-US" sz="2000" dirty="0"/>
              <a:t> is made, unconditionally accepts the offer it will amount to acceptance. After such an offer is accepted the offer becomes a promise.</a:t>
            </a:r>
          </a:p>
          <a:p>
            <a:r>
              <a:rPr lang="en-US" sz="2000" dirty="0"/>
              <a:t>Say for example A offers to buy B’s car for rupees two </a:t>
            </a:r>
            <a:r>
              <a:rPr lang="en-US" sz="2000" dirty="0" err="1"/>
              <a:t>lacs</a:t>
            </a:r>
            <a:r>
              <a:rPr lang="en-US" sz="2000" dirty="0"/>
              <a:t> and B accepts such an offer. Now, this has become a promise.</a:t>
            </a:r>
          </a:p>
          <a:p>
            <a:r>
              <a:rPr lang="en-US" sz="2000" dirty="0"/>
              <a:t>When the proposal is accepted and it becomes a proposal it also becomes irrevocable. An offer does not create any legal obligations, but after the offer is accepted it becomes a promise. And a promise is irrevocable because it creates legal obligations between parties. An offer can be revoked before it is accepted. But once acceptance is communicated it cannot be revoked or withdrawn.</a:t>
            </a:r>
          </a:p>
        </p:txBody>
      </p:sp>
    </p:spTree>
    <p:extLst>
      <p:ext uri="{BB962C8B-B14F-4D97-AF65-F5344CB8AC3E}">
        <p14:creationId xmlns:p14="http://schemas.microsoft.com/office/powerpoint/2010/main" val="6153634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cxnSp>
        <p:nvCxnSpPr>
          <p:cNvPr id="3" name="Straight Connector 2"/>
          <p:cNvCxnSpPr/>
          <p:nvPr/>
        </p:nvCxnSpPr>
        <p:spPr>
          <a:xfrm>
            <a:off x="0" y="895350"/>
            <a:ext cx="9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1143000" y="590550"/>
            <a:ext cx="533400" cy="533400"/>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oogle Shape;856;p48"/>
          <p:cNvGrpSpPr/>
          <p:nvPr/>
        </p:nvGrpSpPr>
        <p:grpSpPr>
          <a:xfrm>
            <a:off x="1264253" y="700896"/>
            <a:ext cx="312708" cy="312708"/>
            <a:chOff x="2594050" y="1631825"/>
            <a:chExt cx="439625" cy="439625"/>
          </a:xfrm>
        </p:grpSpPr>
        <p:sp>
          <p:nvSpPr>
            <p:cNvPr id="15" name="Google Shape;857;p48"/>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58;p48"/>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59;p48"/>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60;p48"/>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184;p21"/>
          <p:cNvSpPr txBox="1">
            <a:spLocks/>
          </p:cNvSpPr>
          <p:nvPr/>
        </p:nvSpPr>
        <p:spPr>
          <a:xfrm>
            <a:off x="1905000" y="438150"/>
            <a:ext cx="3886200" cy="914400"/>
          </a:xfrm>
          <a:prstGeom prst="rect">
            <a:avLst/>
          </a:prstGeom>
          <a:solidFill>
            <a:schemeClr val="bg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spcBef>
                <a:spcPts val="0"/>
              </a:spcBef>
              <a:buClr>
                <a:schemeClr val="dk1"/>
              </a:buClr>
              <a:buSzPts val="1100"/>
              <a:buNone/>
            </a:pPr>
            <a:r>
              <a:rPr lang="en-US" sz="2000" b="1" dirty="0">
                <a:latin typeface="Lora" panose="020B0604020202020204" charset="0"/>
              </a:rPr>
              <a:t>Legal Rules and Conditions </a:t>
            </a:r>
            <a:r>
              <a:rPr lang="en-US" sz="2000" b="1" dirty="0" smtClean="0">
                <a:latin typeface="Lora" panose="020B0604020202020204" charset="0"/>
              </a:rPr>
              <a:t>for </a:t>
            </a:r>
            <a:r>
              <a:rPr lang="en-US" sz="2000" b="1" dirty="0" smtClean="0">
                <a:highlight>
                  <a:schemeClr val="accent1"/>
                </a:highlight>
                <a:latin typeface="Lora"/>
                <a:ea typeface="Lora"/>
                <a:cs typeface="Lora"/>
                <a:sym typeface="Lora"/>
              </a:rPr>
              <a:t>Acceptance</a:t>
            </a:r>
          </a:p>
        </p:txBody>
      </p:sp>
      <p:sp>
        <p:nvSpPr>
          <p:cNvPr id="22" name="Google Shape;184;p21"/>
          <p:cNvSpPr txBox="1">
            <a:spLocks/>
          </p:cNvSpPr>
          <p:nvPr/>
        </p:nvSpPr>
        <p:spPr>
          <a:xfrm>
            <a:off x="457199" y="1276350"/>
            <a:ext cx="8305801" cy="3505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buNone/>
            </a:pPr>
            <a:r>
              <a:rPr lang="en-US" sz="2000" b="1" dirty="0" smtClean="0"/>
              <a:t>1. </a:t>
            </a:r>
            <a:r>
              <a:rPr lang="en-US" sz="2000" b="1" dirty="0"/>
              <a:t>Acceptance must be absolute and unqualified</a:t>
            </a:r>
            <a:r>
              <a:rPr lang="en-US" sz="2000" dirty="0"/>
              <a:t> </a:t>
            </a:r>
            <a:endParaRPr lang="en-US" sz="2000" dirty="0" smtClean="0"/>
          </a:p>
          <a:p>
            <a:pPr marL="0" indent="0">
              <a:buNone/>
            </a:pPr>
            <a:r>
              <a:rPr lang="en-US" sz="2000" dirty="0" smtClean="0"/>
              <a:t>Conditional </a:t>
            </a:r>
            <a:r>
              <a:rPr lang="en-US" sz="2000" dirty="0"/>
              <a:t>Acceptance will not be a valid </a:t>
            </a:r>
            <a:r>
              <a:rPr lang="en-US" sz="2000" dirty="0" smtClean="0"/>
              <a:t>acceptance. </a:t>
            </a:r>
            <a:r>
              <a:rPr lang="en-US" sz="2000" dirty="0"/>
              <a:t>Example. Anita offers to sell her bag to </a:t>
            </a:r>
            <a:r>
              <a:rPr lang="en-US" sz="2000" dirty="0" err="1"/>
              <a:t>Priya</a:t>
            </a:r>
            <a:r>
              <a:rPr lang="en-US" sz="2000" dirty="0"/>
              <a:t> for 3000/-. </a:t>
            </a:r>
            <a:r>
              <a:rPr lang="en-US" sz="2000" dirty="0" err="1"/>
              <a:t>Priya</a:t>
            </a:r>
            <a:r>
              <a:rPr lang="en-US" sz="2000" dirty="0"/>
              <a:t> says she accepts if Anita will sell it for 1500/-. This does not amount to the offer being accepted and it will count as a counteroffer</a:t>
            </a:r>
            <a:r>
              <a:rPr lang="en-US" sz="2000" dirty="0" smtClean="0"/>
              <a:t>.</a:t>
            </a:r>
          </a:p>
          <a:p>
            <a:pPr marL="0" indent="0">
              <a:buNone/>
            </a:pPr>
            <a:endParaRPr lang="en-US" sz="2000" dirty="0" smtClean="0"/>
          </a:p>
          <a:p>
            <a:pPr marL="0" indent="0">
              <a:buNone/>
            </a:pPr>
            <a:r>
              <a:rPr lang="en-US" sz="2000" b="1" dirty="0" smtClean="0"/>
              <a:t>2. </a:t>
            </a:r>
            <a:r>
              <a:rPr lang="en-US" sz="2000" b="1" dirty="0"/>
              <a:t>Acceptance can only be given to whom the offer was </a:t>
            </a:r>
            <a:r>
              <a:rPr lang="en-US" sz="2000" b="1" dirty="0" smtClean="0"/>
              <a:t>made</a:t>
            </a:r>
            <a:endParaRPr lang="en-US" sz="2000" dirty="0" smtClean="0"/>
          </a:p>
          <a:p>
            <a:pPr marL="0" indent="0">
              <a:buNone/>
            </a:pPr>
            <a:r>
              <a:rPr lang="en-US" sz="2000" dirty="0"/>
              <a:t>In the case of a specific proposal or offer, it can only be accepted by the person it was made to. No third person without the knowledge of the </a:t>
            </a:r>
            <a:r>
              <a:rPr lang="en-US" sz="2000" dirty="0" err="1"/>
              <a:t>offeree</a:t>
            </a:r>
            <a:r>
              <a:rPr lang="en-US" sz="2000" dirty="0"/>
              <a:t> can accept the offer.</a:t>
            </a:r>
          </a:p>
        </p:txBody>
      </p:sp>
    </p:spTree>
    <p:extLst>
      <p:ext uri="{BB962C8B-B14F-4D97-AF65-F5344CB8AC3E}">
        <p14:creationId xmlns:p14="http://schemas.microsoft.com/office/powerpoint/2010/main" val="1775358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cxnSp>
        <p:nvCxnSpPr>
          <p:cNvPr id="3" name="Straight Connector 2"/>
          <p:cNvCxnSpPr/>
          <p:nvPr/>
        </p:nvCxnSpPr>
        <p:spPr>
          <a:xfrm>
            <a:off x="0" y="895350"/>
            <a:ext cx="9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1143000" y="590550"/>
            <a:ext cx="533400" cy="533400"/>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oogle Shape;856;p48"/>
          <p:cNvGrpSpPr/>
          <p:nvPr/>
        </p:nvGrpSpPr>
        <p:grpSpPr>
          <a:xfrm>
            <a:off x="1264253" y="700896"/>
            <a:ext cx="312708" cy="312708"/>
            <a:chOff x="2594050" y="1631825"/>
            <a:chExt cx="439625" cy="439625"/>
          </a:xfrm>
        </p:grpSpPr>
        <p:sp>
          <p:nvSpPr>
            <p:cNvPr id="15" name="Google Shape;857;p48"/>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58;p48"/>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59;p48"/>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60;p48"/>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184;p21"/>
          <p:cNvSpPr txBox="1">
            <a:spLocks/>
          </p:cNvSpPr>
          <p:nvPr/>
        </p:nvSpPr>
        <p:spPr>
          <a:xfrm>
            <a:off x="1905000" y="438150"/>
            <a:ext cx="3886200" cy="914400"/>
          </a:xfrm>
          <a:prstGeom prst="rect">
            <a:avLst/>
          </a:prstGeom>
          <a:solidFill>
            <a:schemeClr val="bg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spcBef>
                <a:spcPts val="0"/>
              </a:spcBef>
              <a:buClr>
                <a:schemeClr val="dk1"/>
              </a:buClr>
              <a:buSzPts val="1100"/>
              <a:buNone/>
            </a:pPr>
            <a:r>
              <a:rPr lang="en-US" sz="2000" b="1" dirty="0">
                <a:latin typeface="Lora" panose="020B0604020202020204" charset="0"/>
              </a:rPr>
              <a:t>Legal Rules and Conditions </a:t>
            </a:r>
            <a:r>
              <a:rPr lang="en-US" sz="2000" b="1" dirty="0" smtClean="0">
                <a:latin typeface="Lora" panose="020B0604020202020204" charset="0"/>
              </a:rPr>
              <a:t>for </a:t>
            </a:r>
            <a:r>
              <a:rPr lang="en-US" sz="2000" b="1" dirty="0" smtClean="0">
                <a:highlight>
                  <a:schemeClr val="accent1"/>
                </a:highlight>
                <a:latin typeface="Lora"/>
                <a:ea typeface="Lora"/>
                <a:cs typeface="Lora"/>
                <a:sym typeface="Lora"/>
              </a:rPr>
              <a:t>Acceptance</a:t>
            </a:r>
          </a:p>
        </p:txBody>
      </p:sp>
      <p:sp>
        <p:nvSpPr>
          <p:cNvPr id="22" name="Google Shape;184;p21"/>
          <p:cNvSpPr txBox="1">
            <a:spLocks/>
          </p:cNvSpPr>
          <p:nvPr/>
        </p:nvSpPr>
        <p:spPr>
          <a:xfrm>
            <a:off x="457199" y="1276350"/>
            <a:ext cx="8305801" cy="3505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76200" indent="0">
              <a:buNone/>
            </a:pPr>
            <a:r>
              <a:rPr lang="en-US" sz="2000" b="1" dirty="0"/>
              <a:t>3</a:t>
            </a:r>
            <a:r>
              <a:rPr lang="en-US" sz="2000" b="1" dirty="0" smtClean="0"/>
              <a:t>. </a:t>
            </a:r>
            <a:r>
              <a:rPr lang="en-US" sz="2000" b="1" dirty="0"/>
              <a:t>Acceptance must be communicated</a:t>
            </a:r>
            <a:endParaRPr lang="en-US" sz="2000" dirty="0"/>
          </a:p>
          <a:p>
            <a:pPr marL="0" indent="0">
              <a:buNone/>
            </a:pPr>
            <a:r>
              <a:rPr lang="en-US" sz="2000" dirty="0"/>
              <a:t>If the acceptor just accepts the offer in his head and he does not mention the same to the </a:t>
            </a:r>
            <a:r>
              <a:rPr lang="en-US" sz="2000" dirty="0" err="1"/>
              <a:t>offeror</a:t>
            </a:r>
            <a:r>
              <a:rPr lang="en-US" sz="2000" dirty="0"/>
              <a:t>, it can not be called an Acceptance, whether in an express manner or an implied </a:t>
            </a:r>
            <a:r>
              <a:rPr lang="en-US" sz="2000" dirty="0" smtClean="0"/>
              <a:t>manner.</a:t>
            </a:r>
          </a:p>
          <a:p>
            <a:pPr marL="0" indent="0">
              <a:buNone/>
            </a:pPr>
            <a:endParaRPr lang="en-US" sz="2000" dirty="0" smtClean="0"/>
          </a:p>
          <a:p>
            <a:pPr marL="76200" indent="0">
              <a:buNone/>
            </a:pPr>
            <a:r>
              <a:rPr lang="en-US" sz="2000" b="1" dirty="0"/>
              <a:t>4</a:t>
            </a:r>
            <a:r>
              <a:rPr lang="en-US" sz="2000" b="1" dirty="0" smtClean="0"/>
              <a:t>. </a:t>
            </a:r>
            <a:r>
              <a:rPr lang="en-US" sz="2000" b="1" dirty="0"/>
              <a:t>In a reasonable amount of time, the acceptance is given</a:t>
            </a:r>
          </a:p>
          <a:p>
            <a:pPr marL="0" indent="0">
              <a:buNone/>
            </a:pPr>
            <a:r>
              <a:rPr lang="en-US" sz="2000" dirty="0"/>
              <a:t>It’s very rare that an offer is always to get acceptance at any time and at all times. Therefore, the offer defines a time limit. If it does not, it should not be acknowledged forever.</a:t>
            </a:r>
          </a:p>
        </p:txBody>
      </p:sp>
    </p:spTree>
    <p:extLst>
      <p:ext uri="{BB962C8B-B14F-4D97-AF65-F5344CB8AC3E}">
        <p14:creationId xmlns:p14="http://schemas.microsoft.com/office/powerpoint/2010/main" val="17966729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cxnSp>
        <p:nvCxnSpPr>
          <p:cNvPr id="3" name="Straight Connector 2"/>
          <p:cNvCxnSpPr/>
          <p:nvPr/>
        </p:nvCxnSpPr>
        <p:spPr>
          <a:xfrm>
            <a:off x="0" y="895350"/>
            <a:ext cx="9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1143000" y="590550"/>
            <a:ext cx="533400" cy="533400"/>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oogle Shape;856;p48"/>
          <p:cNvGrpSpPr/>
          <p:nvPr/>
        </p:nvGrpSpPr>
        <p:grpSpPr>
          <a:xfrm>
            <a:off x="1264253" y="700896"/>
            <a:ext cx="312708" cy="312708"/>
            <a:chOff x="2594050" y="1631825"/>
            <a:chExt cx="439625" cy="439625"/>
          </a:xfrm>
        </p:grpSpPr>
        <p:sp>
          <p:nvSpPr>
            <p:cNvPr id="15" name="Google Shape;857;p48"/>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58;p48"/>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59;p48"/>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60;p48"/>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184;p21"/>
          <p:cNvSpPr txBox="1">
            <a:spLocks/>
          </p:cNvSpPr>
          <p:nvPr/>
        </p:nvSpPr>
        <p:spPr>
          <a:xfrm>
            <a:off x="1905000" y="438150"/>
            <a:ext cx="3886200" cy="914400"/>
          </a:xfrm>
          <a:prstGeom prst="rect">
            <a:avLst/>
          </a:prstGeom>
          <a:solidFill>
            <a:schemeClr val="bg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spcBef>
                <a:spcPts val="0"/>
              </a:spcBef>
              <a:buClr>
                <a:schemeClr val="dk1"/>
              </a:buClr>
              <a:buSzPts val="1100"/>
              <a:buNone/>
            </a:pPr>
            <a:r>
              <a:rPr lang="en-US" sz="2000" b="1" dirty="0" smtClean="0">
                <a:latin typeface="Lora" panose="020B0604020202020204" charset="0"/>
              </a:rPr>
              <a:t>Some </a:t>
            </a:r>
            <a:r>
              <a:rPr lang="en-US" sz="2000" b="1" dirty="0" smtClean="0">
                <a:highlight>
                  <a:schemeClr val="accent1"/>
                </a:highlight>
                <a:latin typeface="Lora"/>
                <a:sym typeface="Lora"/>
              </a:rPr>
              <a:t>questions </a:t>
            </a:r>
            <a:r>
              <a:rPr lang="en-US" sz="2000" b="1" dirty="0">
                <a:highlight>
                  <a:schemeClr val="accent1"/>
                </a:highlight>
                <a:latin typeface="Lora" panose="020B0604020202020204" charset="0"/>
              </a:rPr>
              <a:t> </a:t>
            </a:r>
            <a:r>
              <a:rPr lang="en-US" sz="2000" b="1" dirty="0">
                <a:latin typeface="Lora" panose="020B0604020202020204" charset="0"/>
              </a:rPr>
              <a:t>may  occur in mind?</a:t>
            </a:r>
            <a:endParaRPr lang="en-US" sz="2000" b="1" dirty="0">
              <a:latin typeface="Lora" panose="020B0604020202020204" charset="0"/>
              <a:sym typeface="Lora"/>
            </a:endParaRPr>
          </a:p>
        </p:txBody>
      </p:sp>
      <p:sp>
        <p:nvSpPr>
          <p:cNvPr id="22" name="Google Shape;184;p21"/>
          <p:cNvSpPr txBox="1">
            <a:spLocks/>
          </p:cNvSpPr>
          <p:nvPr/>
        </p:nvSpPr>
        <p:spPr>
          <a:xfrm>
            <a:off x="457199" y="1276350"/>
            <a:ext cx="8305801" cy="3505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76200" indent="0">
              <a:buNone/>
            </a:pPr>
            <a:r>
              <a:rPr lang="en-US" sz="2000" b="1" dirty="0"/>
              <a:t>Q: Mere silence can amount to acceptance. True or False? </a:t>
            </a:r>
            <a:endParaRPr lang="en-US" sz="2000" b="1" dirty="0" smtClean="0"/>
          </a:p>
          <a:p>
            <a:pPr marL="76200" indent="0">
              <a:buNone/>
            </a:pPr>
            <a:r>
              <a:rPr lang="en-US" sz="2000" dirty="0" smtClean="0"/>
              <a:t>It is </a:t>
            </a:r>
            <a:r>
              <a:rPr lang="en-US" sz="2000" dirty="0"/>
              <a:t>false. Mere silence can never amount to the offer being accepted. Acceptance has to be communicated to the </a:t>
            </a:r>
            <a:r>
              <a:rPr lang="en-US" sz="2000" dirty="0" err="1"/>
              <a:t>offeror</a:t>
            </a:r>
            <a:r>
              <a:rPr lang="en-US" sz="2000" dirty="0"/>
              <a:t> whether it is expressed, or </a:t>
            </a:r>
            <a:r>
              <a:rPr lang="en-US" sz="2000" dirty="0" smtClean="0"/>
              <a:t>implied</a:t>
            </a:r>
          </a:p>
          <a:p>
            <a:pPr marL="76200" indent="0">
              <a:buNone/>
            </a:pPr>
            <a:endParaRPr lang="en-US" sz="2000" dirty="0" smtClean="0"/>
          </a:p>
          <a:p>
            <a:pPr marL="76200" indent="0">
              <a:buNone/>
            </a:pPr>
            <a:r>
              <a:rPr lang="en-US" sz="2000" b="1" dirty="0"/>
              <a:t>Q: What is the reasonable time to accept a proposal? </a:t>
            </a:r>
            <a:endParaRPr lang="en-US" sz="2000" b="1" dirty="0" smtClean="0"/>
          </a:p>
          <a:p>
            <a:pPr marL="76200" indent="0">
              <a:buNone/>
            </a:pPr>
            <a:r>
              <a:rPr lang="en-US" sz="2000" dirty="0"/>
              <a:t>The proposal must be accepted within the time </a:t>
            </a:r>
            <a:r>
              <a:rPr lang="en-US" sz="2000" dirty="0">
                <a:hlinkClick r:id="rId2"/>
              </a:rPr>
              <a:t>limit</a:t>
            </a:r>
            <a:r>
              <a:rPr lang="en-US" sz="2000" dirty="0"/>
              <a:t> given by the </a:t>
            </a:r>
            <a:r>
              <a:rPr lang="en-US" sz="2000" dirty="0" err="1"/>
              <a:t>offeror</a:t>
            </a:r>
            <a:r>
              <a:rPr lang="en-US" sz="2000" dirty="0"/>
              <a:t>. If no such time limit is prescribed then it must be accepted within a reasonable time or before the offer lapses.</a:t>
            </a:r>
          </a:p>
        </p:txBody>
      </p:sp>
    </p:spTree>
    <p:extLst>
      <p:ext uri="{BB962C8B-B14F-4D97-AF65-F5344CB8AC3E}">
        <p14:creationId xmlns:p14="http://schemas.microsoft.com/office/powerpoint/2010/main" val="30989632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ctrTitle"/>
          </p:nvPr>
        </p:nvSpPr>
        <p:spPr>
          <a:xfrm>
            <a:off x="2022225" y="1693523"/>
            <a:ext cx="3787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Revocation of Offer</a:t>
            </a:r>
            <a:endParaRPr dirty="0"/>
          </a:p>
        </p:txBody>
      </p:sp>
      <p:sp>
        <p:nvSpPr>
          <p:cNvPr id="111" name="Google Shape;111;p15"/>
          <p:cNvSpPr txBox="1">
            <a:spLocks noGrp="1"/>
          </p:cNvSpPr>
          <p:nvPr>
            <p:ph type="subTitle" idx="1"/>
          </p:nvPr>
        </p:nvSpPr>
        <p:spPr>
          <a:xfrm>
            <a:off x="1752600" y="2815922"/>
            <a:ext cx="5978700" cy="1737027"/>
          </a:xfrm>
          <a:prstGeom prst="rect">
            <a:avLst/>
          </a:prstGeom>
        </p:spPr>
        <p:txBody>
          <a:bodyPr spcFirstLastPara="1" wrap="square" lIns="91425" tIns="91425" rIns="91425" bIns="91425" anchor="t" anchorCtr="0">
            <a:noAutofit/>
          </a:bodyPr>
          <a:lstStyle/>
          <a:p>
            <a:pPr marL="0" lvl="0" indent="0"/>
            <a:r>
              <a:rPr lang="en-US" sz="2000" dirty="0" smtClean="0"/>
              <a:t>Revocation </a:t>
            </a:r>
            <a:r>
              <a:rPr lang="en-US" sz="2000" dirty="0"/>
              <a:t>of Offer alludes to a withdrawal of an offer made by the </a:t>
            </a:r>
            <a:r>
              <a:rPr lang="en-US" sz="2000" dirty="0" err="1"/>
              <a:t>offeror</a:t>
            </a:r>
            <a:r>
              <a:rPr lang="en-US" sz="2000" dirty="0"/>
              <a:t>/proposer whenever before the </a:t>
            </a:r>
            <a:r>
              <a:rPr lang="en-US" sz="2000" dirty="0" smtClean="0"/>
              <a:t>acceptor/</a:t>
            </a:r>
            <a:r>
              <a:rPr lang="en-US" sz="2000" dirty="0" err="1" smtClean="0"/>
              <a:t>offeree</a:t>
            </a:r>
            <a:r>
              <a:rPr lang="en-US" sz="2000" dirty="0" smtClean="0"/>
              <a:t> </a:t>
            </a:r>
            <a:r>
              <a:rPr lang="en-US" sz="2000" dirty="0"/>
              <a:t>acknowledges it.</a:t>
            </a:r>
            <a:endParaRPr sz="2000" dirty="0"/>
          </a:p>
        </p:txBody>
      </p:sp>
      <p:sp>
        <p:nvSpPr>
          <p:cNvPr id="112" name="Google Shape;112;p15"/>
          <p:cNvSpPr txBox="1"/>
          <p:nvPr/>
        </p:nvSpPr>
        <p:spPr>
          <a:xfrm>
            <a:off x="1133975" y="2291150"/>
            <a:ext cx="543900" cy="56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1"/>
                </a:solidFill>
                <a:latin typeface="Lora"/>
                <a:ea typeface="Lora"/>
                <a:cs typeface="Lora"/>
                <a:sym typeface="Lora"/>
              </a:rPr>
              <a:t>2</a:t>
            </a:r>
            <a:endParaRPr sz="2400" dirty="0">
              <a:latin typeface="Lora"/>
              <a:ea typeface="Lora"/>
              <a:cs typeface="Lora"/>
              <a:sym typeface="Lora"/>
            </a:endParaRPr>
          </a:p>
        </p:txBody>
      </p:sp>
      <p:sp>
        <p:nvSpPr>
          <p:cNvPr id="113" name="Google Shape;113;p1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41507107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cxnSp>
        <p:nvCxnSpPr>
          <p:cNvPr id="3" name="Straight Connector 2"/>
          <p:cNvCxnSpPr/>
          <p:nvPr/>
        </p:nvCxnSpPr>
        <p:spPr>
          <a:xfrm>
            <a:off x="0" y="895350"/>
            <a:ext cx="9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Oval 3"/>
          <p:cNvSpPr/>
          <p:nvPr/>
        </p:nvSpPr>
        <p:spPr>
          <a:xfrm>
            <a:off x="1143000" y="590550"/>
            <a:ext cx="533400" cy="533400"/>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oogle Shape;856;p48"/>
          <p:cNvGrpSpPr/>
          <p:nvPr/>
        </p:nvGrpSpPr>
        <p:grpSpPr>
          <a:xfrm>
            <a:off x="1264253" y="700896"/>
            <a:ext cx="312708" cy="312708"/>
            <a:chOff x="2594050" y="1631825"/>
            <a:chExt cx="439625" cy="439625"/>
          </a:xfrm>
        </p:grpSpPr>
        <p:sp>
          <p:nvSpPr>
            <p:cNvPr id="15" name="Google Shape;857;p48"/>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58;p48"/>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59;p48"/>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60;p48"/>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184;p21"/>
          <p:cNvSpPr txBox="1">
            <a:spLocks/>
          </p:cNvSpPr>
          <p:nvPr/>
        </p:nvSpPr>
        <p:spPr>
          <a:xfrm>
            <a:off x="1905000" y="438150"/>
            <a:ext cx="3886200" cy="914400"/>
          </a:xfrm>
          <a:prstGeom prst="rect">
            <a:avLst/>
          </a:prstGeom>
          <a:solidFill>
            <a:schemeClr val="bg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0" indent="0">
              <a:spcBef>
                <a:spcPts val="0"/>
              </a:spcBef>
              <a:buClr>
                <a:schemeClr val="dk1"/>
              </a:buClr>
              <a:buSzPts val="1100"/>
              <a:buNone/>
            </a:pPr>
            <a:r>
              <a:rPr lang="en-US" sz="2000" b="1" dirty="0" err="1" smtClean="0">
                <a:latin typeface="Lora" panose="020B0604020202020204" charset="0"/>
              </a:rPr>
              <a:t>Exmples</a:t>
            </a:r>
            <a:r>
              <a:rPr lang="en-US" sz="2000" b="1" dirty="0" smtClean="0">
                <a:latin typeface="Lora" panose="020B0604020202020204" charset="0"/>
              </a:rPr>
              <a:t> </a:t>
            </a:r>
            <a:r>
              <a:rPr lang="en-US" sz="2000" b="1" dirty="0">
                <a:latin typeface="Lora" panose="020B0604020202020204" charset="0"/>
              </a:rPr>
              <a:t>of </a:t>
            </a:r>
            <a:r>
              <a:rPr lang="en-US" sz="2000" b="1" dirty="0" smtClean="0">
                <a:highlight>
                  <a:schemeClr val="accent1"/>
                </a:highlight>
                <a:latin typeface="Lora"/>
                <a:sym typeface="Lora"/>
              </a:rPr>
              <a:t>Revocation</a:t>
            </a:r>
            <a:r>
              <a:rPr lang="en-US" sz="2000" b="1" dirty="0" smtClean="0">
                <a:latin typeface="Lora" panose="020B0604020202020204" charset="0"/>
              </a:rPr>
              <a:t> </a:t>
            </a:r>
            <a:r>
              <a:rPr lang="en-US" sz="2000" b="1" dirty="0">
                <a:latin typeface="Lora" panose="020B0604020202020204" charset="0"/>
              </a:rPr>
              <a:t>of an </a:t>
            </a:r>
            <a:r>
              <a:rPr lang="en-US" sz="2000" b="1" dirty="0" smtClean="0">
                <a:latin typeface="Lora" panose="020B0604020202020204" charset="0"/>
              </a:rPr>
              <a:t>offer</a:t>
            </a:r>
            <a:endParaRPr lang="en-US" sz="2000" b="1" dirty="0" smtClean="0">
              <a:highlight>
                <a:schemeClr val="accent1"/>
              </a:highlight>
              <a:latin typeface="Lora"/>
              <a:ea typeface="Lora"/>
              <a:cs typeface="Lora"/>
              <a:sym typeface="Lora"/>
            </a:endParaRPr>
          </a:p>
        </p:txBody>
      </p:sp>
      <p:sp>
        <p:nvSpPr>
          <p:cNvPr id="22" name="Google Shape;184;p21"/>
          <p:cNvSpPr txBox="1">
            <a:spLocks/>
          </p:cNvSpPr>
          <p:nvPr/>
        </p:nvSpPr>
        <p:spPr>
          <a:xfrm>
            <a:off x="457199" y="1428750"/>
            <a:ext cx="8305801" cy="3505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Quattrocento Sans"/>
              <a:buChar char="◉"/>
              <a:defRPr sz="2400" b="0" i="0" u="none" strike="noStrike" cap="none">
                <a:solidFill>
                  <a:schemeClr val="dk1"/>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chemeClr val="accent1"/>
              </a:buClr>
              <a:buSzPts val="2000"/>
              <a:buFont typeface="Quattrocento Sans"/>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chemeClr val="accent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chemeClr val="dk1"/>
              </a:buClr>
              <a:buSzPts val="1800"/>
              <a:buFont typeface="Quattrocento Sans"/>
              <a:buChar char="■"/>
              <a:defRPr sz="1800" b="0" i="0" u="none" strike="noStrike" cap="none">
                <a:solidFill>
                  <a:schemeClr val="dk1"/>
                </a:solidFill>
                <a:latin typeface="Quattrocento Sans"/>
                <a:ea typeface="Quattrocento Sans"/>
                <a:cs typeface="Quattrocento Sans"/>
                <a:sym typeface="Quattrocento Sans"/>
              </a:defRPr>
            </a:lvl9pPr>
          </a:lstStyle>
          <a:p>
            <a:pPr marL="76200" indent="0">
              <a:buNone/>
            </a:pPr>
            <a:r>
              <a:rPr lang="en-US" sz="2000" dirty="0"/>
              <a:t>Ajay by letter offers to sell his house to Vijay. Before the communication of acceptance Vijay dies, the proposal is revoked as there is no acceptance on the part of the </a:t>
            </a:r>
            <a:r>
              <a:rPr lang="en-US" sz="2000" dirty="0" err="1"/>
              <a:t>offeree</a:t>
            </a:r>
            <a:r>
              <a:rPr lang="en-US" sz="2000" dirty="0" smtClean="0"/>
              <a:t>.</a:t>
            </a:r>
          </a:p>
          <a:p>
            <a:pPr marL="76200" indent="0">
              <a:buNone/>
            </a:pPr>
            <a:endParaRPr lang="en-US" sz="2000" dirty="0"/>
          </a:p>
          <a:p>
            <a:pPr marL="76200" indent="0">
              <a:buNone/>
            </a:pPr>
            <a:r>
              <a:rPr lang="en-US" sz="2000" dirty="0" err="1"/>
              <a:t>Zainul</a:t>
            </a:r>
            <a:r>
              <a:rPr lang="en-US" sz="2000" dirty="0"/>
              <a:t> offers to rent his house for a period of 5 years to </a:t>
            </a:r>
            <a:r>
              <a:rPr lang="en-US" sz="2000" dirty="0" err="1"/>
              <a:t>Gauri</a:t>
            </a:r>
            <a:r>
              <a:rPr lang="en-US" sz="2000" dirty="0"/>
              <a:t>. </a:t>
            </a:r>
            <a:r>
              <a:rPr lang="en-US" sz="2000" dirty="0" err="1"/>
              <a:t>Gauri</a:t>
            </a:r>
            <a:r>
              <a:rPr lang="en-US" sz="2000" dirty="0"/>
              <a:t> came to know about the insanity of </a:t>
            </a:r>
            <a:r>
              <a:rPr lang="en-US" sz="2000" dirty="0" err="1"/>
              <a:t>Zainul</a:t>
            </a:r>
            <a:r>
              <a:rPr lang="en-US" sz="2000" dirty="0"/>
              <a:t> and revoked the proposal before acceptance.</a:t>
            </a:r>
          </a:p>
        </p:txBody>
      </p:sp>
    </p:spTree>
    <p:extLst>
      <p:ext uri="{BB962C8B-B14F-4D97-AF65-F5344CB8AC3E}">
        <p14:creationId xmlns:p14="http://schemas.microsoft.com/office/powerpoint/2010/main" val="3002493894"/>
      </p:ext>
    </p:extLst>
  </p:cSld>
  <p:clrMapOvr>
    <a:masterClrMapping/>
  </p:clrMapOvr>
  <p:timing>
    <p:tnLst>
      <p:par>
        <p:cTn id="1" dur="indefinite" restart="never" nodeType="tmRoot"/>
      </p:par>
    </p:tnLst>
  </p:timing>
</p:sld>
</file>

<file path=ppt/theme/theme1.xml><?xml version="1.0" encoding="utf-8"?>
<a:theme xmlns:a="http://schemas.openxmlformats.org/drawingml/2006/main" name="Viola template">
  <a:themeElements>
    <a:clrScheme name="Custom 347">
      <a:dk1>
        <a:srgbClr val="000000"/>
      </a:dk1>
      <a:lt1>
        <a:srgbClr val="FFFFFF"/>
      </a:lt1>
      <a:dk2>
        <a:srgbClr val="8A8682"/>
      </a:dk2>
      <a:lt2>
        <a:srgbClr val="F0EEE9"/>
      </a:lt2>
      <a:accent1>
        <a:srgbClr val="FFCD00"/>
      </a:accent1>
      <a:accent2>
        <a:srgbClr val="F6921D"/>
      </a:accent2>
      <a:accent3>
        <a:srgbClr val="A7693A"/>
      </a:accent3>
      <a:accent4>
        <a:srgbClr val="D8D6D2"/>
      </a:accent4>
      <a:accent5>
        <a:srgbClr val="979593"/>
      </a:accent5>
      <a:accent6>
        <a:srgbClr val="6F6868"/>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TotalTime>
  <Words>590</Words>
  <Application>Microsoft Office PowerPoint</Application>
  <PresentationFormat>On-screen Show (16:9)</PresentationFormat>
  <Paragraphs>93</Paragraphs>
  <Slides>18</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Lora</vt:lpstr>
      <vt:lpstr>Quattrocento Sans</vt:lpstr>
      <vt:lpstr>Viola template</vt:lpstr>
      <vt:lpstr>PowerPoint Presentation</vt:lpstr>
      <vt:lpstr>Topics to be covered Today are :</vt:lpstr>
      <vt:lpstr>Acceptance of Offer</vt:lpstr>
      <vt:lpstr>PowerPoint Presentation</vt:lpstr>
      <vt:lpstr>PowerPoint Presentation</vt:lpstr>
      <vt:lpstr>PowerPoint Presentation</vt:lpstr>
      <vt:lpstr>PowerPoint Presentation</vt:lpstr>
      <vt:lpstr>Revocation of Offer</vt:lpstr>
      <vt:lpstr>PowerPoint Presentation</vt:lpstr>
      <vt:lpstr>PowerPoint Presentation</vt:lpstr>
      <vt:lpstr>PowerPoint Presentation</vt:lpstr>
      <vt:lpstr>Time and Place of Contract</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Acceptance, Revocation and Time and Place of Contract</dc:title>
  <dc:creator>Chirag</dc:creator>
  <cp:lastModifiedBy>Chirag</cp:lastModifiedBy>
  <cp:revision>48</cp:revision>
  <dcterms:modified xsi:type="dcterms:W3CDTF">2022-09-25T08:39:03Z</dcterms:modified>
</cp:coreProperties>
</file>