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50"/>
  </p:notesMasterIdLst>
  <p:handoutMasterIdLst>
    <p:handoutMasterId r:id="rId51"/>
  </p:handoutMasterIdLst>
  <p:sldIdLst>
    <p:sldId id="256" r:id="rId5"/>
    <p:sldId id="269" r:id="rId6"/>
    <p:sldId id="261" r:id="rId7"/>
    <p:sldId id="257" r:id="rId8"/>
    <p:sldId id="258" r:id="rId9"/>
    <p:sldId id="270" r:id="rId10"/>
    <p:sldId id="271" r:id="rId11"/>
    <p:sldId id="272" r:id="rId12"/>
    <p:sldId id="276" r:id="rId13"/>
    <p:sldId id="273" r:id="rId14"/>
    <p:sldId id="274" r:id="rId15"/>
    <p:sldId id="277" r:id="rId16"/>
    <p:sldId id="278" r:id="rId17"/>
    <p:sldId id="279" r:id="rId18"/>
    <p:sldId id="280" r:id="rId19"/>
    <p:sldId id="281" r:id="rId20"/>
    <p:sldId id="275" r:id="rId21"/>
    <p:sldId id="282" r:id="rId22"/>
    <p:sldId id="283" r:id="rId23"/>
    <p:sldId id="284" r:id="rId24"/>
    <p:sldId id="285" r:id="rId25"/>
    <p:sldId id="286" r:id="rId26"/>
    <p:sldId id="287" r:id="rId27"/>
    <p:sldId id="288" r:id="rId28"/>
    <p:sldId id="289" r:id="rId29"/>
    <p:sldId id="290" r:id="rId30"/>
    <p:sldId id="291" r:id="rId31"/>
    <p:sldId id="292" r:id="rId32"/>
    <p:sldId id="293" r:id="rId33"/>
    <p:sldId id="294" r:id="rId34"/>
    <p:sldId id="295" r:id="rId35"/>
    <p:sldId id="296" r:id="rId36"/>
    <p:sldId id="297" r:id="rId37"/>
    <p:sldId id="298" r:id="rId38"/>
    <p:sldId id="299" r:id="rId39"/>
    <p:sldId id="301" r:id="rId40"/>
    <p:sldId id="302" r:id="rId41"/>
    <p:sldId id="303" r:id="rId42"/>
    <p:sldId id="304" r:id="rId43"/>
    <p:sldId id="305" r:id="rId44"/>
    <p:sldId id="306" r:id="rId45"/>
    <p:sldId id="307" r:id="rId46"/>
    <p:sldId id="308" r:id="rId47"/>
    <p:sldId id="311" r:id="rId48"/>
    <p:sldId id="312" r:id="rId4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40074" autoAdjust="0"/>
    <p:restoredTop sz="94660"/>
  </p:normalViewPr>
  <p:slideViewPr>
    <p:cSldViewPr snapToGrid="0" showGuides="1">
      <p:cViewPr varScale="1">
        <p:scale>
          <a:sx n="61" d="100"/>
          <a:sy n="61" d="100"/>
        </p:scale>
        <p:origin x="78" y="366"/>
      </p:cViewPr>
      <p:guideLst>
        <p:guide orient="horz" pos="2160"/>
        <p:guide pos="3840"/>
      </p:guideLst>
    </p:cSldViewPr>
  </p:slideViewPr>
  <p:notesTextViewPr>
    <p:cViewPr>
      <p:scale>
        <a:sx n="1" d="1"/>
        <a:sy n="1" d="1"/>
      </p:scale>
      <p:origin x="0" y="0"/>
    </p:cViewPr>
  </p:notesTextViewPr>
  <p:notesViewPr>
    <p:cSldViewPr snapToGrid="0" showGuides="1">
      <p:cViewPr varScale="1">
        <p:scale>
          <a:sx n="58" d="100"/>
          <a:sy n="58" d="100"/>
        </p:scale>
        <p:origin x="1974" y="9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viewProps" Target="viewProps.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8" Type="http://schemas.openxmlformats.org/officeDocument/2006/relationships/slide" Target="slides/slide4.xml"/><Relationship Id="rId51" Type="http://schemas.openxmlformats.org/officeDocument/2006/relationships/handoutMaster" Target="handoutMasters/handoutMaster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3CEAAF3-9831-450B-8D59-2C09DB96C8FC}" type="datetimeFigureOut">
              <a:rPr lang="en-US"/>
              <a:t>9/26/2022</a:t>
            </a:fld>
            <a:endParaRPr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6834459-7356-44BF-850D-8B30C4FB3B6B}" type="slidenum">
              <a:rPr/>
              <a:t>‹#›</a:t>
            </a:fld>
            <a:endParaRPr dirty="0"/>
          </a:p>
        </p:txBody>
      </p:sp>
    </p:spTree>
    <p:extLst>
      <p:ext uri="{BB962C8B-B14F-4D97-AF65-F5344CB8AC3E}">
        <p14:creationId xmlns:p14="http://schemas.microsoft.com/office/powerpoint/2010/main" val="24690165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50CD79-FC16-4410-AB61-17F26E6D3BC8}" type="datetimeFigureOut">
              <a:rPr lang="en-US"/>
              <a:t>9/26/2022</a:t>
            </a:fld>
            <a:endParaRPr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3C37BE-C303-496D-B5CD-85F2937540FC}" type="slidenum">
              <a:rPr/>
              <a:t>‹#›</a:t>
            </a:fld>
            <a:endParaRPr dirty="0"/>
          </a:p>
        </p:txBody>
      </p:sp>
    </p:spTree>
    <p:extLst>
      <p:ext uri="{BB962C8B-B14F-4D97-AF65-F5344CB8AC3E}">
        <p14:creationId xmlns:p14="http://schemas.microsoft.com/office/powerpoint/2010/main" val="33508422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1" dirty="0">
                <a:latin typeface="Arial" pitchFamily="34" charset="0"/>
                <a:cs typeface="Arial" pitchFamily="34" charset="0"/>
              </a:rPr>
              <a:t>NOTE:</a:t>
            </a:r>
          </a:p>
          <a:p>
            <a:r>
              <a:rPr lang="en-US" i="1" dirty="0">
                <a:latin typeface="Arial" pitchFamily="34" charset="0"/>
                <a:cs typeface="Arial" pitchFamily="34" charset="0"/>
              </a:rPr>
              <a:t>To change the  image on this slide, select the picture and delete it. Then click the Pictures icon in the placeholder to insert your own image.</a:t>
            </a:r>
          </a:p>
        </p:txBody>
      </p:sp>
      <p:sp>
        <p:nvSpPr>
          <p:cNvPr id="4" name="Slide Number Placeholder 3"/>
          <p:cNvSpPr>
            <a:spLocks noGrp="1"/>
          </p:cNvSpPr>
          <p:nvPr>
            <p:ph type="sldNum" sz="quarter" idx="10"/>
          </p:nvPr>
        </p:nvSpPr>
        <p:spPr/>
        <p:txBody>
          <a:bodyPr/>
          <a:lstStyle/>
          <a:p>
            <a:fld id="{0A3C37BE-C303-496D-B5CD-85F2937540FC}" type="slidenum">
              <a:rPr lang="en-US" smtClean="0"/>
              <a:t>1</a:t>
            </a:fld>
            <a:endParaRPr lang="en-US"/>
          </a:p>
        </p:txBody>
      </p:sp>
    </p:spTree>
    <p:extLst>
      <p:ext uri="{BB962C8B-B14F-4D97-AF65-F5344CB8AC3E}">
        <p14:creationId xmlns:p14="http://schemas.microsoft.com/office/powerpoint/2010/main" val="2406150269"/>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pic>
        <p:nvPicPr>
          <p:cNvPr id="11" name="Picture 10"/>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4445" y="0"/>
            <a:ext cx="1747524" cy="2292094"/>
          </a:xfrm>
          <a:prstGeom prst="rect">
            <a:avLst/>
          </a:prstGeom>
        </p:spPr>
      </p:pic>
      <p:sp>
        <p:nvSpPr>
          <p:cNvPr id="2" name="Title 1"/>
          <p:cNvSpPr>
            <a:spLocks noGrp="1"/>
          </p:cNvSpPr>
          <p:nvPr>
            <p:ph type="ctrTitle"/>
          </p:nvPr>
        </p:nvSpPr>
        <p:spPr>
          <a:xfrm>
            <a:off x="1104900" y="2292094"/>
            <a:ext cx="10096500" cy="2219691"/>
          </a:xfrm>
        </p:spPr>
        <p:txBody>
          <a:bodyPr anchor="ctr">
            <a:normAutofit/>
          </a:bodyPr>
          <a:lstStyle>
            <a:lvl1pPr algn="l">
              <a:defRPr sz="4400" cap="all" baseline="0"/>
            </a:lvl1pPr>
          </a:lstStyle>
          <a:p>
            <a:r>
              <a:rPr lang="en-US" smtClean="0"/>
              <a:t>Click to edit Master title style</a:t>
            </a:r>
            <a:endParaRPr/>
          </a:p>
        </p:txBody>
      </p:sp>
      <p:sp>
        <p:nvSpPr>
          <p:cNvPr id="3" name="Subtitle 2"/>
          <p:cNvSpPr>
            <a:spLocks noGrp="1"/>
          </p:cNvSpPr>
          <p:nvPr>
            <p:ph type="subTitle" idx="1"/>
          </p:nvPr>
        </p:nvSpPr>
        <p:spPr>
          <a:xfrm>
            <a:off x="1104898" y="4511784"/>
            <a:ext cx="10096501" cy="955565"/>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a:p>
        </p:txBody>
      </p:sp>
      <p:sp>
        <p:nvSpPr>
          <p:cNvPr id="7" name="Rectangle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4" name="Date Placeholder 3"/>
          <p:cNvSpPr>
            <a:spLocks noGrp="1"/>
          </p:cNvSpPr>
          <p:nvPr>
            <p:ph type="dt" sz="half" idx="10"/>
          </p:nvPr>
        </p:nvSpPr>
        <p:spPr/>
        <p:txBody>
          <a:bodyPr/>
          <a:lstStyle>
            <a:lvl1pPr>
              <a:defRPr baseline="0">
                <a:solidFill>
                  <a:schemeClr val="tx1">
                    <a:lumMod val="20000"/>
                    <a:lumOff val="80000"/>
                  </a:schemeClr>
                </a:solidFill>
              </a:defRPr>
            </a:lvl1pPr>
          </a:lstStyle>
          <a:p>
            <a:fld id="{402B9795-92DC-40DC-A1CA-9A4B349D7824}" type="datetimeFigureOut">
              <a:rPr lang="en-US" smtClean="0"/>
              <a:pPr/>
              <a:t>9/26/2022</a:t>
            </a:fld>
            <a:endParaRPr lang="en-US" dirty="0"/>
          </a:p>
        </p:txBody>
      </p:sp>
      <p:sp>
        <p:nvSpPr>
          <p:cNvPr id="5" name="Footer Placeholder 4"/>
          <p:cNvSpPr>
            <a:spLocks noGrp="1"/>
          </p:cNvSpPr>
          <p:nvPr>
            <p:ph type="ftr" sz="quarter" idx="11"/>
          </p:nvPr>
        </p:nvSpPr>
        <p:spPr/>
        <p:txBody>
          <a:bodyPr/>
          <a:lstStyle>
            <a:lvl1pPr>
              <a:defRPr baseline="0">
                <a:solidFill>
                  <a:schemeClr val="tx1">
                    <a:lumMod val="20000"/>
                    <a:lumOff val="80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baseline="0">
                <a:solidFill>
                  <a:schemeClr val="tx1">
                    <a:lumMod val="20000"/>
                    <a:lumOff val="80000"/>
                  </a:schemeClr>
                </a:solidFill>
              </a:defRPr>
            </a:lvl1pPr>
          </a:lstStyle>
          <a:p>
            <a:fld id="{0FF54DE5-C571-48E8-A5BC-B369434E2F44}" type="slidenum">
              <a:rPr lang="en-US" smtClean="0"/>
              <a:pPr/>
              <a:t>‹#›</a:t>
            </a:fld>
            <a:endParaRPr lang="en-US" dirty="0"/>
          </a:p>
        </p:txBody>
      </p:sp>
    </p:spTree>
    <p:extLst>
      <p:ext uri="{BB962C8B-B14F-4D97-AF65-F5344CB8AC3E}">
        <p14:creationId xmlns:p14="http://schemas.microsoft.com/office/powerpoint/2010/main" val="1659756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rPr lang="en-US" smtClean="0"/>
              <a:t>Click to edit Master title style</a:t>
            </a:r>
            <a:endParaRPr/>
          </a:p>
        </p:txBody>
      </p:sp>
      <p:sp>
        <p:nvSpPr>
          <p:cNvPr id="4" name="Text Placeholder 3"/>
          <p:cNvSpPr>
            <a:spLocks noGrp="1"/>
          </p:cNvSpPr>
          <p:nvPr>
            <p:ph type="body" sz="half" idx="2"/>
          </p:nvPr>
        </p:nvSpPr>
        <p:spPr>
          <a:xfrm>
            <a:off x="1104900" y="1600200"/>
            <a:ext cx="3396996" cy="4572000"/>
          </a:xfrm>
        </p:spPr>
        <p:txBody>
          <a:bodyPr>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4654671" y="1600199"/>
            <a:ext cx="6430912" cy="4572001"/>
          </a:xfrm>
        </p:spPr>
        <p:txBody>
          <a:bodyPr tIns="118872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5" name="Date Placeholder 4"/>
          <p:cNvSpPr>
            <a:spLocks noGrp="1"/>
          </p:cNvSpPr>
          <p:nvPr>
            <p:ph type="dt" sz="half" idx="10"/>
          </p:nvPr>
        </p:nvSpPr>
        <p:spPr/>
        <p:txBody>
          <a:bodyPr/>
          <a:lstStyle/>
          <a:p>
            <a:fld id="{402B9795-92DC-40DC-A1CA-9A4B349D7824}" type="datetimeFigureOut">
              <a:rPr lang="en-US"/>
              <a:t>9/26/2022</a:t>
            </a:fld>
            <a:endParaRPr dirty="0"/>
          </a:p>
        </p:txBody>
      </p:sp>
      <p:sp>
        <p:nvSpPr>
          <p:cNvPr id="6" name="Footer Placeholder 5"/>
          <p:cNvSpPr>
            <a:spLocks noGrp="1"/>
          </p:cNvSpPr>
          <p:nvPr>
            <p:ph type="ftr" sz="quarter" idx="11"/>
          </p:nvPr>
        </p:nvSpPr>
        <p:spPr/>
        <p:txBody>
          <a:bodyPr/>
          <a:lstStyle/>
          <a:p>
            <a:endParaRPr dirty="0"/>
          </a:p>
        </p:txBody>
      </p:sp>
      <p:sp>
        <p:nvSpPr>
          <p:cNvPr id="7" name="Slide Number Placeholder 6"/>
          <p:cNvSpPr>
            <a:spLocks noGrp="1"/>
          </p:cNvSpPr>
          <p:nvPr>
            <p:ph type="sldNum" sz="quarter" idx="12"/>
          </p:nvPr>
        </p:nvSpPr>
        <p:spPr/>
        <p:txBody>
          <a:bodyPr/>
          <a:lstStyle/>
          <a:p>
            <a:fld id="{0FF54DE5-C571-48E8-A5BC-B369434E2F44}" type="slidenum">
              <a:rPr/>
              <a:t>‹#›</a:t>
            </a:fld>
            <a:endParaRPr dirty="0"/>
          </a:p>
        </p:txBody>
      </p:sp>
    </p:spTree>
    <p:extLst>
      <p:ext uri="{BB962C8B-B14F-4D97-AF65-F5344CB8AC3E}">
        <p14:creationId xmlns:p14="http://schemas.microsoft.com/office/powerpoint/2010/main" val="769637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t>9/26/2022</a:t>
            </a:fld>
            <a:endParaRPr dirty="0"/>
          </a:p>
        </p:txBody>
      </p:sp>
      <p:sp>
        <p:nvSpPr>
          <p:cNvPr id="5" name="Footer Placeholder 4"/>
          <p:cNvSpPr>
            <a:spLocks noGrp="1"/>
          </p:cNvSpPr>
          <p:nvPr>
            <p:ph type="ftr" sz="quarter" idx="11"/>
          </p:nvPr>
        </p:nvSpPr>
        <p:spPr/>
        <p:txBody>
          <a:bodyPr/>
          <a:lstStyle/>
          <a:p>
            <a:endParaRPr dirty="0"/>
          </a:p>
        </p:txBody>
      </p:sp>
      <p:sp>
        <p:nvSpPr>
          <p:cNvPr id="6" name="Slide Number Placeholder 5"/>
          <p:cNvSpPr>
            <a:spLocks noGrp="1"/>
          </p:cNvSpPr>
          <p:nvPr>
            <p:ph type="sldNum" sz="quarter" idx="12"/>
          </p:nvPr>
        </p:nvSpPr>
        <p:spPr/>
        <p:txBody>
          <a:bodyPr/>
          <a:lstStyle/>
          <a:p>
            <a:fld id="{0FF54DE5-C571-48E8-A5BC-B369434E2F44}" type="slidenum">
              <a:rPr/>
              <a:t>‹#›</a:t>
            </a:fld>
            <a:endParaRPr dirty="0"/>
          </a:p>
        </p:txBody>
      </p:sp>
    </p:spTree>
    <p:extLst>
      <p:ext uri="{BB962C8B-B14F-4D97-AF65-F5344CB8AC3E}">
        <p14:creationId xmlns:p14="http://schemas.microsoft.com/office/powerpoint/2010/main" val="2012076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72600" y="365125"/>
            <a:ext cx="1714500" cy="5811838"/>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1104900" y="365125"/>
            <a:ext cx="8098896"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t>9/26/2022</a:t>
            </a:fld>
            <a:endParaRPr dirty="0"/>
          </a:p>
        </p:txBody>
      </p:sp>
      <p:sp>
        <p:nvSpPr>
          <p:cNvPr id="5" name="Footer Placeholder 4"/>
          <p:cNvSpPr>
            <a:spLocks noGrp="1"/>
          </p:cNvSpPr>
          <p:nvPr>
            <p:ph type="ftr" sz="quarter" idx="11"/>
          </p:nvPr>
        </p:nvSpPr>
        <p:spPr/>
        <p:txBody>
          <a:bodyPr/>
          <a:lstStyle/>
          <a:p>
            <a:endParaRPr dirty="0"/>
          </a:p>
        </p:txBody>
      </p:sp>
      <p:sp>
        <p:nvSpPr>
          <p:cNvPr id="6" name="Slide Number Placeholder 5"/>
          <p:cNvSpPr>
            <a:spLocks noGrp="1"/>
          </p:cNvSpPr>
          <p:nvPr>
            <p:ph type="sldNum" sz="quarter" idx="12"/>
          </p:nvPr>
        </p:nvSpPr>
        <p:spPr/>
        <p:txBody>
          <a:bodyPr/>
          <a:lstStyle/>
          <a:p>
            <a:fld id="{0FF54DE5-C571-48E8-A5BC-B369434E2F44}" type="slidenum">
              <a:rPr/>
              <a:t>‹#›</a:t>
            </a:fld>
            <a:endParaRPr dirty="0"/>
          </a:p>
        </p:txBody>
      </p:sp>
      <p:grpSp>
        <p:nvGrpSpPr>
          <p:cNvPr id="7" name="Group 6"/>
          <p:cNvGrpSpPr/>
          <p:nvPr/>
        </p:nvGrpSpPr>
        <p:grpSpPr>
          <a:xfrm rot="5400000">
            <a:off x="6514047" y="3228843"/>
            <a:ext cx="5632704" cy="84403"/>
            <a:chOff x="1073150" y="1219201"/>
            <a:chExt cx="10058400" cy="63125"/>
          </a:xfrm>
        </p:grpSpPr>
        <p:cxnSp>
          <p:nvCxnSpPr>
            <p:cNvPr id="8" name="Straight Connector 7"/>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45927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t>9/26/2022</a:t>
            </a:fld>
            <a:endParaRPr dirty="0"/>
          </a:p>
        </p:txBody>
      </p:sp>
      <p:sp>
        <p:nvSpPr>
          <p:cNvPr id="5" name="Footer Placeholder 4"/>
          <p:cNvSpPr>
            <a:spLocks noGrp="1"/>
          </p:cNvSpPr>
          <p:nvPr>
            <p:ph type="ftr" sz="quarter" idx="11"/>
          </p:nvPr>
        </p:nvSpPr>
        <p:spPr/>
        <p:txBody>
          <a:bodyPr/>
          <a:lstStyle/>
          <a:p>
            <a:endParaRPr dirty="0"/>
          </a:p>
        </p:txBody>
      </p:sp>
      <p:sp>
        <p:nvSpPr>
          <p:cNvPr id="6" name="Slide Number Placeholder 5"/>
          <p:cNvSpPr>
            <a:spLocks noGrp="1"/>
          </p:cNvSpPr>
          <p:nvPr>
            <p:ph type="sldNum" sz="quarter" idx="12"/>
          </p:nvPr>
        </p:nvSpPr>
        <p:spPr/>
        <p:txBody>
          <a:bodyPr/>
          <a:lstStyle/>
          <a:p>
            <a:fld id="{0FF54DE5-C571-48E8-A5BC-B369434E2F44}" type="slidenum">
              <a:rPr/>
              <a:t>‹#›</a:t>
            </a:fld>
            <a:endParaRPr dirty="0"/>
          </a:p>
        </p:txBody>
      </p:sp>
    </p:spTree>
    <p:extLst>
      <p:ext uri="{BB962C8B-B14F-4D97-AF65-F5344CB8AC3E}">
        <p14:creationId xmlns:p14="http://schemas.microsoft.com/office/powerpoint/2010/main" val="3786876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1104900" y="2292094"/>
            <a:ext cx="5734050" cy="2219691"/>
          </a:xfrm>
        </p:spPr>
        <p:txBody>
          <a:bodyPr anchor="ctr">
            <a:normAutofit/>
          </a:bodyPr>
          <a:lstStyle>
            <a:lvl1pPr algn="l">
              <a:defRPr sz="4400" cap="all" baseline="0"/>
            </a:lvl1pPr>
          </a:lstStyle>
          <a:p>
            <a:r>
              <a:rPr lang="en-US" smtClean="0"/>
              <a:t>Click to edit Master title style</a:t>
            </a:r>
            <a:endParaRPr/>
          </a:p>
        </p:txBody>
      </p:sp>
      <p:sp>
        <p:nvSpPr>
          <p:cNvPr id="3" name="Subtitle 2"/>
          <p:cNvSpPr>
            <a:spLocks noGrp="1"/>
          </p:cNvSpPr>
          <p:nvPr>
            <p:ph type="subTitle" idx="1"/>
          </p:nvPr>
        </p:nvSpPr>
        <p:spPr>
          <a:xfrm>
            <a:off x="1104900" y="4511784"/>
            <a:ext cx="5734050" cy="955565"/>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a:p>
        </p:txBody>
      </p:sp>
      <p:sp>
        <p:nvSpPr>
          <p:cNvPr id="11" name="Picture Placeholder 10" descr="An empty placeholder to add an image. Click on the placeholder and select the image that you wish to add."/>
          <p:cNvSpPr>
            <a:spLocks noGrp="1"/>
          </p:cNvSpPr>
          <p:nvPr>
            <p:ph type="pic" sz="quarter" idx="13"/>
          </p:nvPr>
        </p:nvSpPr>
        <p:spPr>
          <a:xfrm>
            <a:off x="6981063" y="1310656"/>
            <a:ext cx="5210937" cy="4208604"/>
          </a:xfrm>
          <a:solidFill>
            <a:schemeClr val="tx1">
              <a:lumMod val="20000"/>
              <a:lumOff val="80000"/>
            </a:schemeClr>
          </a:solidFill>
        </p:spPr>
        <p:txBody>
          <a:bodyPr tIns="1005840"/>
          <a:lstStyle>
            <a:lvl1pPr marL="0" indent="0" algn="ctr">
              <a:buNone/>
              <a:defRPr/>
            </a:lvl1pPr>
          </a:lstStyle>
          <a:p>
            <a:r>
              <a:rPr lang="en-US" dirty="0" smtClean="0"/>
              <a:t>Click icon to add picture</a:t>
            </a:r>
            <a:endParaRPr dirty="0"/>
          </a:p>
        </p:txBody>
      </p:sp>
      <p:sp>
        <p:nvSpPr>
          <p:cNvPr id="8" name="Rectangle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nvGrpSpPr>
          <p:cNvPr id="14" name="Group 13"/>
          <p:cNvGrpSpPr/>
          <p:nvPr/>
        </p:nvGrpSpPr>
        <p:grpSpPr>
          <a:xfrm>
            <a:off x="0" y="1143000"/>
            <a:ext cx="12192000" cy="63125"/>
            <a:chOff x="507492" y="1501519"/>
            <a:chExt cx="8129016" cy="63125"/>
          </a:xfrm>
        </p:grpSpPr>
        <p:cxnSp>
          <p:nvCxnSpPr>
            <p:cNvPr id="15" name="Straight Connector 14"/>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pic>
        <p:nvPicPr>
          <p:cNvPr id="10" name="Picture 9"/>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5880" y="0"/>
            <a:ext cx="1747524" cy="2292094"/>
          </a:xfrm>
          <a:prstGeom prst="rect">
            <a:avLst/>
          </a:prstGeom>
        </p:spPr>
      </p:pic>
      <p:grpSp>
        <p:nvGrpSpPr>
          <p:cNvPr id="13" name="Group 12"/>
          <p:cNvGrpSpPr/>
          <p:nvPr/>
        </p:nvGrpSpPr>
        <p:grpSpPr>
          <a:xfrm rot="10800000">
            <a:off x="0" y="5645510"/>
            <a:ext cx="12192000" cy="63125"/>
            <a:chOff x="507492" y="1501519"/>
            <a:chExt cx="8129016" cy="63125"/>
          </a:xfrm>
        </p:grpSpPr>
        <p:cxnSp>
          <p:nvCxnSpPr>
            <p:cNvPr id="17" name="Straight Connector 16"/>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7" name="Rectangle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Tree>
    <p:extLst>
      <p:ext uri="{BB962C8B-B14F-4D97-AF65-F5344CB8AC3E}">
        <p14:creationId xmlns:p14="http://schemas.microsoft.com/office/powerpoint/2010/main" val="2673943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2514600"/>
            <a:ext cx="12192000" cy="3194035"/>
            <a:chOff x="647402" y="2514600"/>
            <a:chExt cx="10838688" cy="3194035"/>
          </a:xfrm>
        </p:grpSpPr>
        <p:grpSp>
          <p:nvGrpSpPr>
            <p:cNvPr id="9" name="Group 8"/>
            <p:cNvGrpSpPr/>
            <p:nvPr/>
          </p:nvGrpSpPr>
          <p:grpSpPr>
            <a:xfrm>
              <a:off x="647402" y="2514600"/>
              <a:ext cx="10838688" cy="63125"/>
              <a:chOff x="507492" y="1501519"/>
              <a:chExt cx="8129016" cy="63125"/>
            </a:xfrm>
          </p:grpSpPr>
          <p:cxnSp>
            <p:nvCxnSpPr>
              <p:cNvPr id="14" name="Straight Connector 13"/>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10" name="Rectangle 9"/>
            <p:cNvSpPr/>
            <p:nvPr/>
          </p:nvSpPr>
          <p:spPr>
            <a:xfrm>
              <a:off x="647402" y="2640850"/>
              <a:ext cx="10838688" cy="294153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nvGrpSpPr>
            <p:cNvPr id="11" name="Group 10"/>
            <p:cNvGrpSpPr/>
            <p:nvPr/>
          </p:nvGrpSpPr>
          <p:grpSpPr>
            <a:xfrm rot="10800000">
              <a:off x="647402" y="5645510"/>
              <a:ext cx="10838688" cy="63125"/>
              <a:chOff x="507492" y="1501519"/>
              <a:chExt cx="8129016" cy="63125"/>
            </a:xfrm>
          </p:grpSpPr>
          <p:cxnSp>
            <p:nvCxnSpPr>
              <p:cNvPr id="12" name="Straight Connector 11"/>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pic>
        <p:nvPicPr>
          <p:cNvPr id="7" name="Picture 6"/>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325880" y="0"/>
            <a:ext cx="1783188" cy="2971806"/>
          </a:xfrm>
          <a:prstGeom prst="rect">
            <a:avLst/>
          </a:prstGeom>
        </p:spPr>
      </p:pic>
      <p:sp>
        <p:nvSpPr>
          <p:cNvPr id="2" name="Title 1"/>
          <p:cNvSpPr>
            <a:spLocks noGrp="1"/>
          </p:cNvSpPr>
          <p:nvPr>
            <p:ph type="title"/>
          </p:nvPr>
        </p:nvSpPr>
        <p:spPr>
          <a:xfrm>
            <a:off x="1104899" y="2971806"/>
            <a:ext cx="10071099" cy="1684150"/>
          </a:xfrm>
        </p:spPr>
        <p:txBody>
          <a:bodyPr anchor="ctr">
            <a:normAutofit/>
          </a:bodyPr>
          <a:lstStyle>
            <a:lvl1pPr>
              <a:defRPr sz="4400" cap="all" baseline="0">
                <a:solidFill>
                  <a:schemeClr val="bg1"/>
                </a:solidFill>
              </a:defRPr>
            </a:lvl1pPr>
          </a:lstStyle>
          <a:p>
            <a:r>
              <a:rPr lang="en-US" smtClean="0"/>
              <a:t>Click to edit Master title style</a:t>
            </a:r>
            <a:endParaRPr/>
          </a:p>
        </p:txBody>
      </p:sp>
      <p:sp>
        <p:nvSpPr>
          <p:cNvPr id="3" name="Text Placeholder 2"/>
          <p:cNvSpPr>
            <a:spLocks noGrp="1"/>
          </p:cNvSpPr>
          <p:nvPr>
            <p:ph type="body" idx="1"/>
          </p:nvPr>
        </p:nvSpPr>
        <p:spPr>
          <a:xfrm>
            <a:off x="1104899" y="4655956"/>
            <a:ext cx="10071099" cy="509750"/>
          </a:xfrm>
        </p:spPr>
        <p:txBody>
          <a:bodyPr>
            <a:normAutofit/>
          </a:bodyPr>
          <a:lstStyle>
            <a:lvl1pPr marL="0" indent="0">
              <a:spcBef>
                <a:spcPts val="0"/>
              </a:spcBef>
              <a:buNone/>
              <a:defRPr sz="1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02B9795-92DC-40DC-A1CA-9A4B349D7824}" type="datetimeFigureOut">
              <a:rPr lang="en-US"/>
              <a:t>9/26/2022</a:t>
            </a:fld>
            <a:endParaRPr dirty="0"/>
          </a:p>
        </p:txBody>
      </p:sp>
      <p:sp>
        <p:nvSpPr>
          <p:cNvPr id="5" name="Footer Placeholder 4"/>
          <p:cNvSpPr>
            <a:spLocks noGrp="1"/>
          </p:cNvSpPr>
          <p:nvPr>
            <p:ph type="ftr" sz="quarter" idx="11"/>
          </p:nvPr>
        </p:nvSpPr>
        <p:spPr/>
        <p:txBody>
          <a:bodyPr/>
          <a:lstStyle/>
          <a:p>
            <a:endParaRPr dirty="0"/>
          </a:p>
        </p:txBody>
      </p:sp>
      <p:sp>
        <p:nvSpPr>
          <p:cNvPr id="6" name="Slide Number Placeholder 5"/>
          <p:cNvSpPr>
            <a:spLocks noGrp="1"/>
          </p:cNvSpPr>
          <p:nvPr>
            <p:ph type="sldNum" sz="quarter" idx="12"/>
          </p:nvPr>
        </p:nvSpPr>
        <p:spPr/>
        <p:txBody>
          <a:bodyPr/>
          <a:lstStyle/>
          <a:p>
            <a:fld id="{0FF54DE5-C571-48E8-A5BC-B369434E2F44}" type="slidenum">
              <a:rPr/>
              <a:t>‹#›</a:t>
            </a:fld>
            <a:endParaRPr dirty="0"/>
          </a:p>
        </p:txBody>
      </p:sp>
    </p:spTree>
    <p:extLst>
      <p:ext uri="{BB962C8B-B14F-4D97-AF65-F5344CB8AC3E}">
        <p14:creationId xmlns:p14="http://schemas.microsoft.com/office/powerpoint/2010/main" val="3602678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1104900" y="1600200"/>
            <a:ext cx="4914900" cy="4571999"/>
          </a:xfrm>
        </p:spPr>
        <p:txBody>
          <a:bodyPr/>
          <a:lstStyle>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6172200" y="1600200"/>
            <a:ext cx="4914900" cy="4571999"/>
          </a:xfrm>
        </p:spPr>
        <p:txBody>
          <a:bodyPr/>
          <a:lstStyle>
            <a:lvl5pPr>
              <a:defRPr/>
            </a:lvl5pPr>
            <a:lvl6pPr>
              <a:defRPr/>
            </a:lvl6pPr>
            <a:lvl7pPr>
              <a:defRPr/>
            </a:lvl7pPr>
            <a:lvl8pPr>
              <a:defRPr/>
            </a:lvl8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402B9795-92DC-40DC-A1CA-9A4B349D7824}" type="datetimeFigureOut">
              <a:rPr lang="en-US"/>
              <a:t>9/26/2022</a:t>
            </a:fld>
            <a:endParaRPr dirty="0"/>
          </a:p>
        </p:txBody>
      </p:sp>
      <p:sp>
        <p:nvSpPr>
          <p:cNvPr id="6" name="Footer Placeholder 5"/>
          <p:cNvSpPr>
            <a:spLocks noGrp="1"/>
          </p:cNvSpPr>
          <p:nvPr>
            <p:ph type="ftr" sz="quarter" idx="11"/>
          </p:nvPr>
        </p:nvSpPr>
        <p:spPr/>
        <p:txBody>
          <a:bodyPr/>
          <a:lstStyle/>
          <a:p>
            <a:endParaRPr dirty="0"/>
          </a:p>
        </p:txBody>
      </p:sp>
      <p:sp>
        <p:nvSpPr>
          <p:cNvPr id="7" name="Slide Number Placeholder 6"/>
          <p:cNvSpPr>
            <a:spLocks noGrp="1"/>
          </p:cNvSpPr>
          <p:nvPr>
            <p:ph type="sldNum" sz="quarter" idx="12"/>
          </p:nvPr>
        </p:nvSpPr>
        <p:spPr/>
        <p:txBody>
          <a:bodyPr/>
          <a:lstStyle/>
          <a:p>
            <a:fld id="{0FF54DE5-C571-48E8-A5BC-B369434E2F44}" type="slidenum">
              <a:rPr/>
              <a:t>‹#›</a:t>
            </a:fld>
            <a:endParaRPr dirty="0"/>
          </a:p>
        </p:txBody>
      </p:sp>
    </p:spTree>
    <p:extLst>
      <p:ext uri="{BB962C8B-B14F-4D97-AF65-F5344CB8AC3E}">
        <p14:creationId xmlns:p14="http://schemas.microsoft.com/office/powerpoint/2010/main" val="3527791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Text Placeholder 2"/>
          <p:cNvSpPr>
            <a:spLocks noGrp="1"/>
          </p:cNvSpPr>
          <p:nvPr>
            <p:ph type="body" idx="1"/>
          </p:nvPr>
        </p:nvSpPr>
        <p:spPr>
          <a:xfrm>
            <a:off x="1104900" y="1600200"/>
            <a:ext cx="4919472" cy="823912"/>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4900" y="2424112"/>
            <a:ext cx="4919472" cy="37480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6166110" y="1600200"/>
            <a:ext cx="4919472" cy="823912"/>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66110" y="2424112"/>
            <a:ext cx="4919472" cy="37480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fld id="{402B9795-92DC-40DC-A1CA-9A4B349D7824}" type="datetimeFigureOut">
              <a:rPr lang="en-US"/>
              <a:t>9/26/2022</a:t>
            </a:fld>
            <a:endParaRPr dirty="0"/>
          </a:p>
        </p:txBody>
      </p:sp>
      <p:sp>
        <p:nvSpPr>
          <p:cNvPr id="8" name="Footer Placeholder 7"/>
          <p:cNvSpPr>
            <a:spLocks noGrp="1"/>
          </p:cNvSpPr>
          <p:nvPr>
            <p:ph type="ftr" sz="quarter" idx="11"/>
          </p:nvPr>
        </p:nvSpPr>
        <p:spPr/>
        <p:txBody>
          <a:bodyPr/>
          <a:lstStyle/>
          <a:p>
            <a:endParaRPr dirty="0"/>
          </a:p>
        </p:txBody>
      </p:sp>
      <p:sp>
        <p:nvSpPr>
          <p:cNvPr id="9" name="Slide Number Placeholder 8"/>
          <p:cNvSpPr>
            <a:spLocks noGrp="1"/>
          </p:cNvSpPr>
          <p:nvPr>
            <p:ph type="sldNum" sz="quarter" idx="12"/>
          </p:nvPr>
        </p:nvSpPr>
        <p:spPr/>
        <p:txBody>
          <a:bodyPr/>
          <a:lstStyle/>
          <a:p>
            <a:fld id="{0FF54DE5-C571-48E8-A5BC-B369434E2F44}" type="slidenum">
              <a:rPr/>
              <a:t>‹#›</a:t>
            </a:fld>
            <a:endParaRPr dirty="0"/>
          </a:p>
        </p:txBody>
      </p:sp>
    </p:spTree>
    <p:extLst>
      <p:ext uri="{BB962C8B-B14F-4D97-AF65-F5344CB8AC3E}">
        <p14:creationId xmlns:p14="http://schemas.microsoft.com/office/powerpoint/2010/main" val="3971016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402B9795-92DC-40DC-A1CA-9A4B349D7824}" type="datetimeFigureOut">
              <a:rPr lang="en-US"/>
              <a:t>9/26/2022</a:t>
            </a:fld>
            <a:endParaRPr dirty="0"/>
          </a:p>
        </p:txBody>
      </p:sp>
      <p:sp>
        <p:nvSpPr>
          <p:cNvPr id="4" name="Footer Placeholder 3"/>
          <p:cNvSpPr>
            <a:spLocks noGrp="1"/>
          </p:cNvSpPr>
          <p:nvPr>
            <p:ph type="ftr" sz="quarter" idx="11"/>
          </p:nvPr>
        </p:nvSpPr>
        <p:spPr/>
        <p:txBody>
          <a:bodyPr/>
          <a:lstStyle/>
          <a:p>
            <a:endParaRPr dirty="0"/>
          </a:p>
        </p:txBody>
      </p:sp>
      <p:sp>
        <p:nvSpPr>
          <p:cNvPr id="5" name="Slide Number Placeholder 4"/>
          <p:cNvSpPr>
            <a:spLocks noGrp="1"/>
          </p:cNvSpPr>
          <p:nvPr>
            <p:ph type="sldNum" sz="quarter" idx="12"/>
          </p:nvPr>
        </p:nvSpPr>
        <p:spPr/>
        <p:txBody>
          <a:bodyPr/>
          <a:lstStyle/>
          <a:p>
            <a:fld id="{0FF54DE5-C571-48E8-A5BC-B369434E2F44}" type="slidenum">
              <a:rPr/>
              <a:t>‹#›</a:t>
            </a:fld>
            <a:endParaRPr dirty="0"/>
          </a:p>
        </p:txBody>
      </p:sp>
    </p:spTree>
    <p:extLst>
      <p:ext uri="{BB962C8B-B14F-4D97-AF65-F5344CB8AC3E}">
        <p14:creationId xmlns:p14="http://schemas.microsoft.com/office/powerpoint/2010/main" val="1758111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2B9795-92DC-40DC-A1CA-9A4B349D7824}" type="datetimeFigureOut">
              <a:rPr lang="en-US"/>
              <a:t>9/26/2022</a:t>
            </a:fld>
            <a:endParaRPr dirty="0"/>
          </a:p>
        </p:txBody>
      </p:sp>
      <p:sp>
        <p:nvSpPr>
          <p:cNvPr id="3" name="Footer Placeholder 2"/>
          <p:cNvSpPr>
            <a:spLocks noGrp="1"/>
          </p:cNvSpPr>
          <p:nvPr>
            <p:ph type="ftr" sz="quarter" idx="11"/>
          </p:nvPr>
        </p:nvSpPr>
        <p:spPr/>
        <p:txBody>
          <a:bodyPr/>
          <a:lstStyle/>
          <a:p>
            <a:endParaRPr dirty="0"/>
          </a:p>
        </p:txBody>
      </p:sp>
      <p:sp>
        <p:nvSpPr>
          <p:cNvPr id="4" name="Slide Number Placeholder 3"/>
          <p:cNvSpPr>
            <a:spLocks noGrp="1"/>
          </p:cNvSpPr>
          <p:nvPr>
            <p:ph type="sldNum" sz="quarter" idx="12"/>
          </p:nvPr>
        </p:nvSpPr>
        <p:spPr/>
        <p:txBody>
          <a:bodyPr/>
          <a:lstStyle/>
          <a:p>
            <a:fld id="{0FF54DE5-C571-48E8-A5BC-B369434E2F44}" type="slidenum">
              <a:rPr/>
              <a:t>‹#›</a:t>
            </a:fld>
            <a:endParaRPr dirty="0"/>
          </a:p>
        </p:txBody>
      </p:sp>
    </p:spTree>
    <p:extLst>
      <p:ext uri="{BB962C8B-B14F-4D97-AF65-F5344CB8AC3E}">
        <p14:creationId xmlns:p14="http://schemas.microsoft.com/office/powerpoint/2010/main" val="302416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rPr lang="en-US" smtClean="0"/>
              <a:t>Click to edit Master title style</a:t>
            </a:r>
            <a:endParaRPr/>
          </a:p>
        </p:txBody>
      </p:sp>
      <p:sp>
        <p:nvSpPr>
          <p:cNvPr id="4" name="Text Placeholder 3"/>
          <p:cNvSpPr>
            <a:spLocks noGrp="1"/>
          </p:cNvSpPr>
          <p:nvPr>
            <p:ph type="body" sz="half" idx="2"/>
          </p:nvPr>
        </p:nvSpPr>
        <p:spPr>
          <a:xfrm>
            <a:off x="1104900" y="1600200"/>
            <a:ext cx="4384548" cy="4572000"/>
          </a:xfrm>
        </p:spPr>
        <p:txBody>
          <a:bodyPr>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3" name="Content Placeholder 2"/>
          <p:cNvSpPr>
            <a:spLocks noGrp="1"/>
          </p:cNvSpPr>
          <p:nvPr>
            <p:ph idx="1"/>
          </p:nvPr>
        </p:nvSpPr>
        <p:spPr>
          <a:xfrm>
            <a:off x="5641848" y="1600199"/>
            <a:ext cx="5445252" cy="4572001"/>
          </a:xfrm>
        </p:spPr>
        <p:txBody>
          <a:bodyPr>
            <a:normAutofit/>
          </a:bodyPr>
          <a:lstStyle>
            <a:lvl1pPr>
              <a:defRPr sz="2000"/>
            </a:lvl1pPr>
            <a:lvl2pPr>
              <a:defRPr sz="16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402B9795-92DC-40DC-A1CA-9A4B349D7824}" type="datetimeFigureOut">
              <a:rPr lang="en-US"/>
              <a:t>9/26/2022</a:t>
            </a:fld>
            <a:endParaRPr dirty="0"/>
          </a:p>
        </p:txBody>
      </p:sp>
      <p:sp>
        <p:nvSpPr>
          <p:cNvPr id="6" name="Footer Placeholder 5"/>
          <p:cNvSpPr>
            <a:spLocks noGrp="1"/>
          </p:cNvSpPr>
          <p:nvPr>
            <p:ph type="ftr" sz="quarter" idx="11"/>
          </p:nvPr>
        </p:nvSpPr>
        <p:spPr/>
        <p:txBody>
          <a:bodyPr/>
          <a:lstStyle/>
          <a:p>
            <a:endParaRPr dirty="0"/>
          </a:p>
        </p:txBody>
      </p:sp>
      <p:sp>
        <p:nvSpPr>
          <p:cNvPr id="7" name="Slide Number Placeholder 6"/>
          <p:cNvSpPr>
            <a:spLocks noGrp="1"/>
          </p:cNvSpPr>
          <p:nvPr>
            <p:ph type="sldNum" sz="quarter" idx="12"/>
          </p:nvPr>
        </p:nvSpPr>
        <p:spPr/>
        <p:txBody>
          <a:bodyPr/>
          <a:lstStyle/>
          <a:p>
            <a:fld id="{0FF54DE5-C571-48E8-A5BC-B369434E2F44}" type="slidenum">
              <a:rPr/>
              <a:t>‹#›</a:t>
            </a:fld>
            <a:endParaRPr dirty="0"/>
          </a:p>
        </p:txBody>
      </p:sp>
    </p:spTree>
    <p:extLst>
      <p:ext uri="{BB962C8B-B14F-4D97-AF65-F5344CB8AC3E}">
        <p14:creationId xmlns:p14="http://schemas.microsoft.com/office/powerpoint/2010/main" val="3769764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04900" y="76200"/>
            <a:ext cx="9980682" cy="1096962"/>
          </a:xfrm>
          <a:prstGeom prst="rect">
            <a:avLst/>
          </a:prstGeom>
        </p:spPr>
        <p:txBody>
          <a:bodyPr vert="horz" lIns="0" tIns="45720" rIns="0" bIns="45720" rtlCol="0" anchor="b">
            <a:normAutofit/>
          </a:bodyPr>
          <a:lstStyle/>
          <a:p>
            <a:r>
              <a:rPr lang="en-US" smtClean="0"/>
              <a:t>Click to edit Master title style</a:t>
            </a:r>
            <a:endParaRPr/>
          </a:p>
        </p:txBody>
      </p:sp>
      <p:sp>
        <p:nvSpPr>
          <p:cNvPr id="3" name="Text Placeholder 2"/>
          <p:cNvSpPr>
            <a:spLocks noGrp="1"/>
          </p:cNvSpPr>
          <p:nvPr>
            <p:ph type="body" idx="1"/>
          </p:nvPr>
        </p:nvSpPr>
        <p:spPr>
          <a:xfrm>
            <a:off x="1104900" y="1600200"/>
            <a:ext cx="9982200" cy="457200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2"/>
          </p:nvPr>
        </p:nvSpPr>
        <p:spPr>
          <a:xfrm>
            <a:off x="1104899" y="6356351"/>
            <a:ext cx="1829559" cy="365125"/>
          </a:xfrm>
          <a:prstGeom prst="rect">
            <a:avLst/>
          </a:prstGeom>
        </p:spPr>
        <p:txBody>
          <a:bodyPr vert="horz" lIns="0" tIns="45720" rIns="0" bIns="45720" rtlCol="0" anchor="ctr"/>
          <a:lstStyle>
            <a:lvl1pPr algn="l">
              <a:defRPr sz="1200" baseline="0">
                <a:solidFill>
                  <a:schemeClr val="tx1">
                    <a:lumMod val="75000"/>
                  </a:schemeClr>
                </a:solidFill>
              </a:defRPr>
            </a:lvl1pPr>
          </a:lstStyle>
          <a:p>
            <a:fld id="{402B9795-92DC-40DC-A1CA-9A4B349D7824}" type="datetimeFigureOut">
              <a:rPr lang="en-US" smtClean="0"/>
              <a:pPr/>
              <a:t>9/26/2022</a:t>
            </a:fld>
            <a:endParaRPr lang="en-US" dirty="0"/>
          </a:p>
        </p:txBody>
      </p:sp>
      <p:sp>
        <p:nvSpPr>
          <p:cNvPr id="5" name="Footer Placeholder 4"/>
          <p:cNvSpPr>
            <a:spLocks noGrp="1"/>
          </p:cNvSpPr>
          <p:nvPr>
            <p:ph type="ftr" sz="quarter" idx="3"/>
          </p:nvPr>
        </p:nvSpPr>
        <p:spPr>
          <a:xfrm>
            <a:off x="2934459" y="6356350"/>
            <a:ext cx="6323082" cy="365126"/>
          </a:xfrm>
          <a:prstGeom prst="rect">
            <a:avLst/>
          </a:prstGeom>
        </p:spPr>
        <p:txBody>
          <a:bodyPr vert="horz" lIns="0" tIns="45720" rIns="0" bIns="45720" rtlCol="0" anchor="ctr"/>
          <a:lstStyle>
            <a:lvl1pPr algn="ctr">
              <a:defRPr sz="1200" baseline="0">
                <a:solidFill>
                  <a:schemeClr val="tx1">
                    <a:lumMod val="75000"/>
                  </a:schemeClr>
                </a:solidFill>
              </a:defRPr>
            </a:lvl1pPr>
          </a:lstStyle>
          <a:p>
            <a:endParaRPr lang="en-US" dirty="0"/>
          </a:p>
        </p:txBody>
      </p:sp>
      <p:sp>
        <p:nvSpPr>
          <p:cNvPr id="6" name="Slide Number Placeholder 5"/>
          <p:cNvSpPr>
            <a:spLocks noGrp="1"/>
          </p:cNvSpPr>
          <p:nvPr>
            <p:ph type="sldNum" sz="quarter" idx="4"/>
          </p:nvPr>
        </p:nvSpPr>
        <p:spPr>
          <a:xfrm>
            <a:off x="9256782" y="6356351"/>
            <a:ext cx="1828800" cy="365125"/>
          </a:xfrm>
          <a:prstGeom prst="rect">
            <a:avLst/>
          </a:prstGeom>
        </p:spPr>
        <p:txBody>
          <a:bodyPr vert="horz" lIns="0" tIns="45720" rIns="0" bIns="45720" rtlCol="0" anchor="ctr"/>
          <a:lstStyle>
            <a:lvl1pPr algn="r">
              <a:defRPr sz="1200" baseline="0">
                <a:solidFill>
                  <a:schemeClr val="tx1">
                    <a:lumMod val="75000"/>
                  </a:schemeClr>
                </a:solidFill>
              </a:defRPr>
            </a:lvl1pPr>
          </a:lstStyle>
          <a:p>
            <a:fld id="{0FF54DE5-C571-48E8-A5BC-B369434E2F44}" type="slidenum">
              <a:rPr lang="en-US" smtClean="0"/>
              <a:pPr/>
              <a:t>‹#›</a:t>
            </a:fld>
            <a:endParaRPr lang="en-US" dirty="0"/>
          </a:p>
        </p:txBody>
      </p:sp>
      <p:grpSp>
        <p:nvGrpSpPr>
          <p:cNvPr id="15" name="Group 14"/>
          <p:cNvGrpSpPr/>
          <p:nvPr/>
        </p:nvGrpSpPr>
        <p:grpSpPr>
          <a:xfrm>
            <a:off x="1103376" y="1219201"/>
            <a:ext cx="9985248" cy="84403"/>
            <a:chOff x="1073150" y="1219201"/>
            <a:chExt cx="10058400" cy="63125"/>
          </a:xfrm>
        </p:grpSpPr>
        <p:cxnSp>
          <p:nvCxnSpPr>
            <p:cNvPr id="13" name="Straight Connector 12"/>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462510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28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696">
          <p15:clr>
            <a:srgbClr val="F26B43"/>
          </p15:clr>
        </p15:guide>
        <p15:guide id="2" pos="6984">
          <p15:clr>
            <a:srgbClr val="F26B43"/>
          </p15:clr>
        </p15:guide>
        <p15:guide id="3" orient="horz" pos="1008">
          <p15:clr>
            <a:srgbClr val="F26B43"/>
          </p15:clr>
        </p15:guide>
        <p15:guide id="4" orient="horz" pos="3888">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8.xml"/><Relationship Id="rId4" Type="http://schemas.openxmlformats.org/officeDocument/2006/relationships/image" Target="../media/image6.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itle 5"/>
          <p:cNvSpPr>
            <a:spLocks noGrp="1"/>
          </p:cNvSpPr>
          <p:nvPr>
            <p:ph type="ctrTitle"/>
          </p:nvPr>
        </p:nvSpPr>
        <p:spPr>
          <a:xfrm>
            <a:off x="1456592" y="1195755"/>
            <a:ext cx="9544343" cy="2219691"/>
          </a:xfrm>
        </p:spPr>
        <p:txBody>
          <a:bodyPr anchor="ctr">
            <a:normAutofit/>
          </a:bodyPr>
          <a:lstStyle/>
          <a:p>
            <a:r>
              <a:rPr lang="en-US" sz="3600" dirty="0" err="1" smtClean="0">
                <a:solidFill>
                  <a:schemeClr val="tx2"/>
                </a:solidFill>
                <a:latin typeface="Times New Roman" panose="02020603050405020304" pitchFamily="18" charset="0"/>
                <a:cs typeface="Times New Roman" panose="02020603050405020304" pitchFamily="18" charset="0"/>
              </a:rPr>
              <a:t>k.s</a:t>
            </a:r>
            <a:r>
              <a:rPr lang="en-US" sz="3600" dirty="0" smtClean="0">
                <a:solidFill>
                  <a:schemeClr val="tx2"/>
                </a:solidFill>
                <a:latin typeface="Times New Roman" panose="02020603050405020304" pitchFamily="18" charset="0"/>
                <a:cs typeface="Times New Roman" panose="02020603050405020304" pitchFamily="18" charset="0"/>
              </a:rPr>
              <a:t>. school of business management      	and information technology</a:t>
            </a:r>
            <a:endParaRPr lang="en-US" sz="3600" dirty="0">
              <a:solidFill>
                <a:schemeClr val="tx2"/>
              </a:solidFill>
              <a:latin typeface="Times New Roman" panose="02020603050405020304" pitchFamily="18" charset="0"/>
              <a:cs typeface="Times New Roman" panose="02020603050405020304" pitchFamily="18" charset="0"/>
            </a:endParaRPr>
          </a:p>
        </p:txBody>
      </p:sp>
      <p:sp>
        <p:nvSpPr>
          <p:cNvPr id="7" name="Subtitle 6"/>
          <p:cNvSpPr>
            <a:spLocks noGrp="1"/>
          </p:cNvSpPr>
          <p:nvPr>
            <p:ph type="subTitle" idx="1"/>
          </p:nvPr>
        </p:nvSpPr>
        <p:spPr>
          <a:xfrm>
            <a:off x="1322362" y="3559127"/>
            <a:ext cx="10030265" cy="1336699"/>
          </a:xfrm>
        </p:spPr>
        <p:txBody>
          <a:bodyPr>
            <a:normAutofit/>
          </a:bodyPr>
          <a:lstStyle/>
          <a:p>
            <a:pPr marL="285750" indent="-285750">
              <a:buFont typeface="Arial" panose="020B0604020202020204" pitchFamily="34" charset="0"/>
              <a:buChar char="•"/>
            </a:pPr>
            <a:r>
              <a:rPr lang="en-US" sz="2800" dirty="0" smtClean="0">
                <a:solidFill>
                  <a:schemeClr val="tx2"/>
                </a:solidFill>
                <a:latin typeface="Times New Roman" panose="02020603050405020304" pitchFamily="18" charset="0"/>
                <a:cs typeface="Times New Roman" panose="02020603050405020304" pitchFamily="18" charset="0"/>
              </a:rPr>
              <a:t>Smit </a:t>
            </a:r>
            <a:r>
              <a:rPr lang="en-US" sz="2800" dirty="0" err="1" smtClean="0">
                <a:solidFill>
                  <a:schemeClr val="tx2"/>
                </a:solidFill>
                <a:latin typeface="Times New Roman" panose="02020603050405020304" pitchFamily="18" charset="0"/>
                <a:cs typeface="Times New Roman" panose="02020603050405020304" pitchFamily="18" charset="0"/>
              </a:rPr>
              <a:t>Agola</a:t>
            </a:r>
            <a:r>
              <a:rPr lang="en-US" sz="2800" dirty="0" smtClean="0">
                <a:solidFill>
                  <a:schemeClr val="tx2"/>
                </a:solidFill>
                <a:latin typeface="Times New Roman" panose="02020603050405020304" pitchFamily="18" charset="0"/>
                <a:cs typeface="Times New Roman" panose="02020603050405020304" pitchFamily="18" charset="0"/>
              </a:rPr>
              <a:t>                             </a:t>
            </a:r>
            <a:r>
              <a:rPr lang="en-US" sz="2800" b="1" dirty="0" smtClean="0">
                <a:solidFill>
                  <a:schemeClr val="tx2"/>
                </a:solidFill>
                <a:latin typeface="Times New Roman" panose="02020603050405020304" pitchFamily="18" charset="0"/>
                <a:cs typeface="Times New Roman" panose="02020603050405020304" pitchFamily="18" charset="0"/>
              </a:rPr>
              <a:t>Faculty Name: </a:t>
            </a:r>
            <a:r>
              <a:rPr lang="en-US" sz="2800" dirty="0" err="1" smtClean="0">
                <a:solidFill>
                  <a:schemeClr val="tx2"/>
                </a:solidFill>
                <a:latin typeface="Times New Roman" panose="02020603050405020304" pitchFamily="18" charset="0"/>
                <a:cs typeface="Times New Roman" panose="02020603050405020304" pitchFamily="18" charset="0"/>
              </a:rPr>
              <a:t>Moinuddin</a:t>
            </a:r>
            <a:r>
              <a:rPr lang="en-US" sz="2800" dirty="0" smtClean="0">
                <a:solidFill>
                  <a:schemeClr val="tx2"/>
                </a:solidFill>
                <a:latin typeface="Times New Roman" panose="02020603050405020304" pitchFamily="18" charset="0"/>
                <a:cs typeface="Times New Roman" panose="02020603050405020304" pitchFamily="18" charset="0"/>
              </a:rPr>
              <a:t> </a:t>
            </a:r>
            <a:r>
              <a:rPr lang="en-US" sz="2800" dirty="0" err="1" smtClean="0">
                <a:solidFill>
                  <a:schemeClr val="tx2"/>
                </a:solidFill>
                <a:latin typeface="Times New Roman" panose="02020603050405020304" pitchFamily="18" charset="0"/>
                <a:cs typeface="Times New Roman" panose="02020603050405020304" pitchFamily="18" charset="0"/>
              </a:rPr>
              <a:t>Quraishi</a:t>
            </a:r>
            <a:endParaRPr lang="en-US" sz="2800" dirty="0" smtClean="0">
              <a:solidFill>
                <a:schemeClr val="tx2"/>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800" dirty="0" smtClean="0">
                <a:solidFill>
                  <a:schemeClr val="tx2"/>
                </a:solidFill>
                <a:latin typeface="Times New Roman" panose="02020603050405020304" pitchFamily="18" charset="0"/>
                <a:cs typeface="Times New Roman" panose="02020603050405020304" pitchFamily="18" charset="0"/>
              </a:rPr>
              <a:t>Jay </a:t>
            </a:r>
            <a:r>
              <a:rPr lang="en-US" sz="2800" dirty="0" err="1" smtClean="0">
                <a:solidFill>
                  <a:schemeClr val="tx2"/>
                </a:solidFill>
                <a:latin typeface="Times New Roman" panose="02020603050405020304" pitchFamily="18" charset="0"/>
                <a:cs typeface="Times New Roman" panose="02020603050405020304" pitchFamily="18" charset="0"/>
              </a:rPr>
              <a:t>Prajapati</a:t>
            </a:r>
            <a:endParaRPr lang="en-US" sz="2800" dirty="0" smtClean="0">
              <a:solidFill>
                <a:schemeClr val="tx2"/>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800" dirty="0" smtClean="0">
                <a:solidFill>
                  <a:schemeClr val="tx2"/>
                </a:solidFill>
                <a:latin typeface="Times New Roman" panose="02020603050405020304" pitchFamily="18" charset="0"/>
                <a:cs typeface="Times New Roman" panose="02020603050405020304" pitchFamily="18" charset="0"/>
              </a:rPr>
              <a:t>Meet Panchal</a:t>
            </a:r>
            <a:endParaRPr lang="en-US" sz="2800" dirty="0">
              <a:solidFill>
                <a:schemeClr val="tx2"/>
              </a:solidFill>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34188" y="179609"/>
            <a:ext cx="1790169" cy="1016146"/>
          </a:xfrm>
          <a:prstGeom prst="rect">
            <a:avLst/>
          </a:prstGeom>
        </p:spPr>
      </p:pic>
    </p:spTree>
    <p:extLst>
      <p:ext uri="{BB962C8B-B14F-4D97-AF65-F5344CB8AC3E}">
        <p14:creationId xmlns:p14="http://schemas.microsoft.com/office/powerpoint/2010/main" val="1652133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solidFill>
                  <a:schemeClr val="tx2"/>
                </a:solidFill>
                <a:latin typeface="Times New Roman" panose="02020603050405020304" pitchFamily="18" charset="0"/>
                <a:cs typeface="Times New Roman" panose="02020603050405020304" pitchFamily="18" charset="0"/>
              </a:rPr>
              <a:t>Assignment of Copyright</a:t>
            </a:r>
            <a:endParaRPr lang="en-IN" sz="3600" dirty="0">
              <a:solidFill>
                <a:schemeClr val="tx2"/>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914400" lvl="2" indent="0">
              <a:lnSpc>
                <a:spcPct val="150000"/>
              </a:lnSpc>
              <a:buNone/>
            </a:pPr>
            <a:r>
              <a:rPr lang="en-US" sz="2000" dirty="0" smtClean="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The owner of the copyright can assign the copyright to a work. Such assignment can be partial or full or subject to limitations and for limited term or full term. Even rights of future work can be assigned, but the assignment becomes effective only when the work comes into existence.</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327894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solidFill>
                  <a:schemeClr val="tx2"/>
                </a:solidFill>
                <a:latin typeface="Times New Roman" panose="02020603050405020304" pitchFamily="18" charset="0"/>
                <a:cs typeface="Times New Roman" panose="02020603050405020304" pitchFamily="18" charset="0"/>
              </a:rPr>
              <a:t>Term of Copyright</a:t>
            </a:r>
            <a:endParaRPr lang="en-IN" sz="3600" dirty="0">
              <a:solidFill>
                <a:schemeClr val="tx2"/>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fontAlgn="base">
              <a:lnSpc>
                <a:spcPct val="150000"/>
              </a:lnSpc>
            </a:pPr>
            <a:r>
              <a:rPr lang="en-US" sz="2400" dirty="0">
                <a:latin typeface="Times New Roman" panose="02020603050405020304" pitchFamily="18" charset="0"/>
                <a:cs typeface="Times New Roman" panose="02020603050405020304" pitchFamily="18" charset="0"/>
              </a:rPr>
              <a:t>The </a:t>
            </a:r>
            <a:r>
              <a:rPr lang="en-US" sz="2400" dirty="0" smtClean="0">
                <a:latin typeface="Times New Roman" panose="02020603050405020304" pitchFamily="18" charset="0"/>
                <a:cs typeface="Times New Roman" panose="02020603050405020304" pitchFamily="18" charset="0"/>
              </a:rPr>
              <a:t>term </a:t>
            </a:r>
            <a:r>
              <a:rPr lang="en-US" sz="2400" dirty="0">
                <a:latin typeface="Times New Roman" panose="02020603050405020304" pitchFamily="18" charset="0"/>
                <a:cs typeface="Times New Roman" panose="02020603050405020304" pitchFamily="18" charset="0"/>
              </a:rPr>
              <a:t>of literary, </a:t>
            </a:r>
            <a:r>
              <a:rPr lang="en-US" sz="2400" dirty="0" err="1">
                <a:latin typeface="Times New Roman" panose="02020603050405020304" pitchFamily="18" charset="0"/>
                <a:cs typeface="Times New Roman" panose="02020603050405020304" pitchFamily="18" charset="0"/>
              </a:rPr>
              <a:t>dramastic</a:t>
            </a:r>
            <a:r>
              <a:rPr lang="en-US" sz="2400" dirty="0">
                <a:latin typeface="Times New Roman" panose="02020603050405020304" pitchFamily="18" charset="0"/>
                <a:cs typeface="Times New Roman" panose="02020603050405020304" pitchFamily="18" charset="0"/>
              </a:rPr>
              <a:t>, musical or artistic work is when published during </a:t>
            </a:r>
            <a:r>
              <a:rPr lang="en-US" sz="2400" b="1" i="1" dirty="0">
                <a:latin typeface="Times New Roman" panose="02020603050405020304" pitchFamily="18" charset="0"/>
                <a:cs typeface="Times New Roman" panose="02020603050405020304" pitchFamily="18" charset="0"/>
              </a:rPr>
              <a:t>lifetime </a:t>
            </a:r>
            <a:r>
              <a:rPr lang="en-US" sz="2400" dirty="0">
                <a:latin typeface="Times New Roman" panose="02020603050405020304" pitchFamily="18" charset="0"/>
                <a:cs typeface="Times New Roman" panose="02020603050405020304" pitchFamily="18" charset="0"/>
              </a:rPr>
              <a:t>of the author and it </a:t>
            </a:r>
            <a:r>
              <a:rPr lang="en-US" sz="2400" dirty="0" err="1">
                <a:latin typeface="Times New Roman" panose="02020603050405020304" pitchFamily="18" charset="0"/>
                <a:cs typeface="Times New Roman" panose="02020603050405020304" pitchFamily="18" charset="0"/>
              </a:rPr>
              <a:t>subsits</a:t>
            </a:r>
            <a:r>
              <a:rPr lang="en-US" sz="2400" dirty="0">
                <a:latin typeface="Times New Roman" panose="02020603050405020304" pitchFamily="18" charset="0"/>
                <a:cs typeface="Times New Roman" panose="02020603050405020304" pitchFamily="18" charset="0"/>
              </a:rPr>
              <a:t> for the next </a:t>
            </a:r>
            <a:r>
              <a:rPr lang="en-US" sz="2400" b="1" i="1" dirty="0">
                <a:latin typeface="Times New Roman" panose="02020603050405020304" pitchFamily="18" charset="0"/>
                <a:cs typeface="Times New Roman" panose="02020603050405020304" pitchFamily="18" charset="0"/>
              </a:rPr>
              <a:t>sixty years from</a:t>
            </a:r>
            <a:r>
              <a:rPr lang="en-US" sz="2400" dirty="0">
                <a:latin typeface="Times New Roman" panose="02020603050405020304" pitchFamily="18" charset="0"/>
                <a:cs typeface="Times New Roman" panose="02020603050405020304" pitchFamily="18" charset="0"/>
              </a:rPr>
              <a:t> the </a:t>
            </a:r>
            <a:r>
              <a:rPr lang="en-US" sz="2400" i="1" dirty="0">
                <a:latin typeface="Times New Roman" panose="02020603050405020304" pitchFamily="18" charset="0"/>
                <a:cs typeface="Times New Roman" panose="02020603050405020304" pitchFamily="18" charset="0"/>
              </a:rPr>
              <a:t>death </a:t>
            </a:r>
            <a:r>
              <a:rPr lang="en-US" sz="2400" dirty="0">
                <a:latin typeface="Times New Roman" panose="02020603050405020304" pitchFamily="18" charset="0"/>
                <a:cs typeface="Times New Roman" panose="02020603050405020304" pitchFamily="18" charset="0"/>
              </a:rPr>
              <a:t>of the </a:t>
            </a:r>
            <a:r>
              <a:rPr lang="en-US" sz="2400" b="1" i="1" dirty="0">
                <a:latin typeface="Times New Roman" panose="02020603050405020304" pitchFamily="18" charset="0"/>
                <a:cs typeface="Times New Roman" panose="02020603050405020304" pitchFamily="18" charset="0"/>
              </a:rPr>
              <a:t>author</a:t>
            </a:r>
            <a:r>
              <a:rPr lang="en-US" sz="2400" dirty="0">
                <a:latin typeface="Times New Roman" panose="02020603050405020304" pitchFamily="18" charset="0"/>
                <a:cs typeface="Times New Roman" panose="02020603050405020304" pitchFamily="18" charset="0"/>
              </a:rPr>
              <a:t>.</a:t>
            </a:r>
          </a:p>
          <a:p>
            <a:pPr fontAlgn="base">
              <a:lnSpc>
                <a:spcPct val="150000"/>
              </a:lnSpc>
            </a:pPr>
            <a:r>
              <a:rPr lang="en-US" sz="2400" dirty="0">
                <a:latin typeface="Times New Roman" panose="02020603050405020304" pitchFamily="18" charset="0"/>
                <a:cs typeface="Times New Roman" panose="02020603050405020304" pitchFamily="18" charset="0"/>
              </a:rPr>
              <a:t>The literary, </a:t>
            </a:r>
            <a:r>
              <a:rPr lang="en-US" sz="2400" dirty="0" err="1">
                <a:latin typeface="Times New Roman" panose="02020603050405020304" pitchFamily="18" charset="0"/>
                <a:cs typeface="Times New Roman" panose="02020603050405020304" pitchFamily="18" charset="0"/>
              </a:rPr>
              <a:t>dramastic</a:t>
            </a:r>
            <a:r>
              <a:rPr lang="en-US" sz="2400" dirty="0">
                <a:latin typeface="Times New Roman" panose="02020603050405020304" pitchFamily="18" charset="0"/>
                <a:cs typeface="Times New Roman" panose="02020603050405020304" pitchFamily="18" charset="0"/>
              </a:rPr>
              <a:t>, musical or artistic work which is anonymous or pseudonymous</a:t>
            </a:r>
            <a:r>
              <a:rPr lang="en-US" sz="2400" dirty="0" smtClean="0">
                <a:latin typeface="Times New Roman" panose="02020603050405020304" pitchFamily="18" charset="0"/>
                <a:cs typeface="Times New Roman" panose="02020603050405020304" pitchFamily="18" charset="0"/>
              </a:rPr>
              <a:t>, term </a:t>
            </a:r>
            <a:r>
              <a:rPr lang="en-US" sz="2400" dirty="0">
                <a:latin typeface="Times New Roman" panose="02020603050405020304" pitchFamily="18" charset="0"/>
                <a:cs typeface="Times New Roman" panose="02020603050405020304" pitchFamily="18" charset="0"/>
              </a:rPr>
              <a:t>of it’s copyright is for next sixty years from the date of publication.</a:t>
            </a:r>
          </a:p>
          <a:p>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931713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latin typeface="Times New Roman" panose="02020603050405020304" pitchFamily="18" charset="0"/>
                <a:cs typeface="Times New Roman" panose="02020603050405020304" pitchFamily="18" charset="0"/>
              </a:rPr>
              <a:t>Compulsory Licensing</a:t>
            </a:r>
            <a:endParaRPr lang="en-IN"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nSpc>
                <a:spcPct val="150000"/>
              </a:lnSpc>
            </a:pPr>
            <a:r>
              <a:rPr lang="en-US" sz="2400" dirty="0" smtClean="0">
                <a:latin typeface="Times New Roman" panose="02020603050405020304" pitchFamily="18" charset="0"/>
                <a:cs typeface="Times New Roman" panose="02020603050405020304" pitchFamily="18" charset="0"/>
              </a:rPr>
              <a:t>If owner does not grant permission for re-publications, performance or communication to public.</a:t>
            </a:r>
          </a:p>
          <a:p>
            <a:pPr>
              <a:lnSpc>
                <a:spcPct val="150000"/>
              </a:lnSpc>
            </a:pPr>
            <a:r>
              <a:rPr lang="en-US" sz="2400" dirty="0" smtClean="0">
                <a:latin typeface="Times New Roman" panose="02020603050405020304" pitchFamily="18" charset="0"/>
                <a:cs typeface="Times New Roman" panose="02020603050405020304" pitchFamily="18" charset="0"/>
              </a:rPr>
              <a:t>Copyright Board can direct Registrar of Copyrights to grant compulsory </a:t>
            </a:r>
            <a:r>
              <a:rPr lang="en-US" sz="2400" dirty="0" err="1" smtClean="0">
                <a:latin typeface="Times New Roman" panose="02020603050405020304" pitchFamily="18" charset="0"/>
                <a:cs typeface="Times New Roman" panose="02020603050405020304" pitchFamily="18" charset="0"/>
              </a:rPr>
              <a:t>licence</a:t>
            </a:r>
            <a:r>
              <a:rPr lang="en-US" sz="2400" dirty="0" smtClean="0">
                <a:latin typeface="Times New Roman" panose="02020603050405020304" pitchFamily="18" charset="0"/>
                <a:cs typeface="Times New Roman" panose="02020603050405020304" pitchFamily="18" charset="0"/>
              </a:rPr>
              <a:t> to complainant on such terms and conditions as is deemed fit.</a:t>
            </a:r>
          </a:p>
        </p:txBody>
      </p:sp>
    </p:spTree>
    <p:extLst>
      <p:ext uri="{BB962C8B-B14F-4D97-AF65-F5344CB8AC3E}">
        <p14:creationId xmlns:p14="http://schemas.microsoft.com/office/powerpoint/2010/main" val="15291052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latin typeface="Times New Roman" panose="02020603050405020304" pitchFamily="18" charset="0"/>
                <a:cs typeface="Times New Roman" panose="02020603050405020304" pitchFamily="18" charset="0"/>
              </a:rPr>
              <a:t>Registration of Copyright is Optional</a:t>
            </a:r>
            <a:endParaRPr lang="en-IN"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nSpc>
                <a:spcPct val="150000"/>
              </a:lnSpc>
            </a:pPr>
            <a:r>
              <a:rPr lang="en-US" sz="2400" dirty="0" smtClean="0">
                <a:latin typeface="Times New Roman" panose="02020603050405020304" pitchFamily="18" charset="0"/>
                <a:cs typeface="Times New Roman" panose="02020603050405020304" pitchFamily="18" charset="0"/>
              </a:rPr>
              <a:t>Copyright may be registered with the Registrar of Copyrights, But registration is not Compulsory.</a:t>
            </a:r>
          </a:p>
          <a:p>
            <a:pPr>
              <a:lnSpc>
                <a:spcPct val="150000"/>
              </a:lnSpc>
            </a:pPr>
            <a:r>
              <a:rPr lang="en-US" sz="2400" dirty="0" smtClean="0">
                <a:latin typeface="Times New Roman" panose="02020603050405020304" pitchFamily="18" charset="0"/>
                <a:cs typeface="Times New Roman" panose="02020603050405020304" pitchFamily="18" charset="0"/>
              </a:rPr>
              <a:t>The register will contain details like name or title or work, names and addressees of authors, publishers and owners of copyrights.</a:t>
            </a:r>
          </a:p>
          <a:p>
            <a:pPr>
              <a:lnSpc>
                <a:spcPct val="150000"/>
              </a:lnSpc>
            </a:pPr>
            <a:endParaRPr lang="en-US" sz="24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12953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latin typeface="Times New Roman" panose="02020603050405020304" pitchFamily="18" charset="0"/>
                <a:cs typeface="Times New Roman" panose="02020603050405020304" pitchFamily="18" charset="0"/>
              </a:rPr>
              <a:t>Civil and Criminal Remedies under Copyright Act</a:t>
            </a:r>
            <a:endParaRPr lang="en-IN"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nSpc>
                <a:spcPct val="150000"/>
              </a:lnSpc>
            </a:pPr>
            <a:r>
              <a:rPr lang="en-US" sz="2400" dirty="0" smtClean="0">
                <a:latin typeface="Times New Roman" panose="02020603050405020304" pitchFamily="18" charset="0"/>
                <a:cs typeface="Times New Roman" panose="02020603050405020304" pitchFamily="18" charset="0"/>
              </a:rPr>
              <a:t>Section 63 of the Copyright Act , 1957 provides that an offence of </a:t>
            </a:r>
            <a:r>
              <a:rPr lang="en-US" sz="2400" dirty="0" err="1" smtClean="0">
                <a:latin typeface="Times New Roman" panose="02020603050405020304" pitchFamily="18" charset="0"/>
                <a:cs typeface="Times New Roman" panose="02020603050405020304" pitchFamily="18" charset="0"/>
              </a:rPr>
              <a:t>infrigment</a:t>
            </a:r>
            <a:r>
              <a:rPr lang="en-US" sz="2400" dirty="0" smtClean="0">
                <a:latin typeface="Times New Roman" panose="02020603050405020304" pitchFamily="18" charset="0"/>
                <a:cs typeface="Times New Roman" panose="02020603050405020304" pitchFamily="18" charset="0"/>
              </a:rPr>
              <a:t> of copyright or other rights conferred by the Act shall be punishable with imprisonment for a term which shall not be less than 6 months but may extends to 3 years with the fine which shall not be less than 50,000 rupees but which may extend to 2,00,000 rupees.</a:t>
            </a:r>
          </a:p>
        </p:txBody>
      </p:sp>
    </p:spTree>
    <p:extLst>
      <p:ext uri="{BB962C8B-B14F-4D97-AF65-F5344CB8AC3E}">
        <p14:creationId xmlns:p14="http://schemas.microsoft.com/office/powerpoint/2010/main" val="23886037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latin typeface="Times New Roman" panose="02020603050405020304" pitchFamily="18" charset="0"/>
                <a:cs typeface="Times New Roman" panose="02020603050405020304" pitchFamily="18" charset="0"/>
              </a:rPr>
              <a:t>Continue</a:t>
            </a:r>
            <a:endParaRPr lang="en-IN"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nSpc>
                <a:spcPct val="150000"/>
              </a:lnSpc>
            </a:pPr>
            <a:r>
              <a:rPr lang="en-US" sz="2400" dirty="0" smtClean="0">
                <a:latin typeface="Times New Roman" panose="02020603050405020304" pitchFamily="18" charset="0"/>
                <a:cs typeface="Times New Roman" panose="02020603050405020304" pitchFamily="18" charset="0"/>
              </a:rPr>
              <a:t>Section 63A provides for </a:t>
            </a:r>
            <a:r>
              <a:rPr lang="en-US" sz="2400" dirty="0" err="1" smtClean="0">
                <a:latin typeface="Times New Roman" panose="02020603050405020304" pitchFamily="18" charset="0"/>
                <a:cs typeface="Times New Roman" panose="02020603050405020304" pitchFamily="18" charset="0"/>
              </a:rPr>
              <a:t>enhaced</a:t>
            </a:r>
            <a:r>
              <a:rPr lang="en-US" sz="2400" dirty="0" smtClean="0">
                <a:latin typeface="Times New Roman" panose="02020603050405020304" pitchFamily="18" charset="0"/>
                <a:cs typeface="Times New Roman" panose="02020603050405020304" pitchFamily="18" charset="0"/>
              </a:rPr>
              <a:t> penalty on second or subsequent convictions i.e., imprisonment for a term which shall not be less than one year but which may extend to 3 years and with fine which shall not be less than 1,00,000 rupees and which may extend up to 2,00,000 rupees.</a:t>
            </a:r>
          </a:p>
        </p:txBody>
      </p:sp>
    </p:spTree>
    <p:extLst>
      <p:ext uri="{BB962C8B-B14F-4D97-AF65-F5344CB8AC3E}">
        <p14:creationId xmlns:p14="http://schemas.microsoft.com/office/powerpoint/2010/main" val="2329087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latin typeface="Times New Roman" panose="02020603050405020304" pitchFamily="18" charset="0"/>
                <a:cs typeface="Times New Roman" panose="02020603050405020304" pitchFamily="18" charset="0"/>
              </a:rPr>
              <a:t>Continue</a:t>
            </a:r>
            <a:endParaRPr lang="en-IN"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nSpc>
                <a:spcPct val="150000"/>
              </a:lnSpc>
            </a:pPr>
            <a:r>
              <a:rPr lang="en-US" sz="2400" dirty="0" smtClean="0">
                <a:latin typeface="Times New Roman" panose="02020603050405020304" pitchFamily="18" charset="0"/>
                <a:cs typeface="Times New Roman" panose="02020603050405020304" pitchFamily="18" charset="0"/>
              </a:rPr>
              <a:t>Section 63B  provides that any person who knowingly makes use on a computer an infringing copy of a computer program shall be punishable with imprisonment for a term which shall not be less than 7 days but which may extend to 3 years and with fine which shall not be less than 50,000 rupees but which may extend to 2,00,000 rupees.</a:t>
            </a:r>
          </a:p>
        </p:txBody>
      </p:sp>
    </p:spTree>
    <p:extLst>
      <p:ext uri="{BB962C8B-B14F-4D97-AF65-F5344CB8AC3E}">
        <p14:creationId xmlns:p14="http://schemas.microsoft.com/office/powerpoint/2010/main" val="42062975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latin typeface="Times New Roman" panose="02020603050405020304" pitchFamily="18" charset="0"/>
                <a:cs typeface="Times New Roman" panose="02020603050405020304" pitchFamily="18" charset="0"/>
              </a:rPr>
              <a:t>Information Technology and Copyrights</a:t>
            </a:r>
            <a:endParaRPr lang="en-IN"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nSpc>
                <a:spcPct val="150000"/>
              </a:lnSpc>
            </a:pPr>
            <a:r>
              <a:rPr lang="en-US" sz="2400" dirty="0" smtClean="0">
                <a:latin typeface="Times New Roman" panose="02020603050405020304" pitchFamily="18" charset="0"/>
                <a:cs typeface="Times New Roman" panose="02020603050405020304" pitchFamily="18" charset="0"/>
              </a:rPr>
              <a:t>Copyright of computer software is protected under the provisions of the Indian Copyright Act, 1957.</a:t>
            </a:r>
            <a:endParaRPr lang="en-IN" sz="2400" dirty="0" smtClean="0">
              <a:latin typeface="Times New Roman" panose="02020603050405020304" pitchFamily="18" charset="0"/>
              <a:cs typeface="Times New Roman" panose="02020603050405020304" pitchFamily="18" charset="0"/>
            </a:endParaRPr>
          </a:p>
          <a:p>
            <a:pPr>
              <a:lnSpc>
                <a:spcPct val="150000"/>
              </a:lnSpc>
            </a:pPr>
            <a:r>
              <a:rPr lang="en-US" sz="2400" dirty="0" smtClean="0">
                <a:latin typeface="Times New Roman" panose="02020603050405020304" pitchFamily="18" charset="0"/>
                <a:cs typeface="Times New Roman" panose="02020603050405020304" pitchFamily="18" charset="0"/>
              </a:rPr>
              <a:t>The Copyright (</a:t>
            </a:r>
            <a:r>
              <a:rPr lang="en-US" sz="2400" dirty="0" err="1" smtClean="0">
                <a:latin typeface="Times New Roman" panose="02020603050405020304" pitchFamily="18" charset="0"/>
                <a:cs typeface="Times New Roman" panose="02020603050405020304" pitchFamily="18" charset="0"/>
              </a:rPr>
              <a:t>Ammendment</a:t>
            </a:r>
            <a:r>
              <a:rPr lang="en-US" sz="2400" dirty="0" smtClean="0">
                <a:latin typeface="Times New Roman" panose="02020603050405020304" pitchFamily="18" charset="0"/>
                <a:cs typeface="Times New Roman" panose="02020603050405020304" pitchFamily="18" charset="0"/>
              </a:rPr>
              <a:t>) Act 1994, clearly explains the rights of the user to make backup copies and the heavy punishment and fines on </a:t>
            </a:r>
            <a:r>
              <a:rPr lang="en-US" sz="2400" dirty="0" err="1" smtClean="0">
                <a:latin typeface="Times New Roman" panose="02020603050405020304" pitchFamily="18" charset="0"/>
                <a:cs typeface="Times New Roman" panose="02020603050405020304" pitchFamily="18" charset="0"/>
              </a:rPr>
              <a:t>infingment</a:t>
            </a:r>
            <a:r>
              <a:rPr lang="en-US" sz="2400" dirty="0" smtClean="0">
                <a:latin typeface="Times New Roman" panose="02020603050405020304" pitchFamily="18" charset="0"/>
                <a:cs typeface="Times New Roman" panose="02020603050405020304" pitchFamily="18" charset="0"/>
              </a:rPr>
              <a:t> of copyright on software.</a:t>
            </a:r>
          </a:p>
        </p:txBody>
      </p:sp>
    </p:spTree>
    <p:extLst>
      <p:ext uri="{BB962C8B-B14F-4D97-AF65-F5344CB8AC3E}">
        <p14:creationId xmlns:p14="http://schemas.microsoft.com/office/powerpoint/2010/main" val="38037564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latin typeface="Times New Roman" panose="02020603050405020304" pitchFamily="18" charset="0"/>
                <a:cs typeface="Times New Roman" panose="02020603050405020304" pitchFamily="18" charset="0"/>
              </a:rPr>
              <a:t>Exception to Copyright </a:t>
            </a:r>
            <a:r>
              <a:rPr lang="en-US" sz="3600" dirty="0" err="1" smtClean="0">
                <a:latin typeface="Times New Roman" panose="02020603050405020304" pitchFamily="18" charset="0"/>
                <a:cs typeface="Times New Roman" panose="02020603050405020304" pitchFamily="18" charset="0"/>
              </a:rPr>
              <a:t>Infrigment</a:t>
            </a:r>
            <a:endParaRPr lang="en-IN"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92500"/>
          </a:bodyPr>
          <a:lstStyle/>
          <a:p>
            <a:pPr>
              <a:lnSpc>
                <a:spcPct val="150000"/>
              </a:lnSpc>
            </a:pPr>
            <a:r>
              <a:rPr lang="en-US" sz="2400" dirty="0" smtClean="0">
                <a:latin typeface="Times New Roman" panose="02020603050405020304" pitchFamily="18" charset="0"/>
                <a:cs typeface="Times New Roman" panose="02020603050405020304" pitchFamily="18" charset="0"/>
              </a:rPr>
              <a:t>The moral justification for copyright is that a person should be able to reap the benefits of his or her </a:t>
            </a:r>
            <a:r>
              <a:rPr lang="en-US" sz="2400" dirty="0" err="1" smtClean="0">
                <a:latin typeface="Times New Roman" panose="02020603050405020304" pitchFamily="18" charset="0"/>
                <a:cs typeface="Times New Roman" panose="02020603050405020304" pitchFamily="18" charset="0"/>
              </a:rPr>
              <a:t>cration</a:t>
            </a:r>
            <a:r>
              <a:rPr lang="en-US" sz="2400" dirty="0" smtClean="0">
                <a:latin typeface="Times New Roman" panose="02020603050405020304" pitchFamily="18" charset="0"/>
                <a:cs typeface="Times New Roman" panose="02020603050405020304" pitchFamily="18" charset="0"/>
              </a:rPr>
              <a:t> or mechanical </a:t>
            </a:r>
            <a:r>
              <a:rPr lang="en-US" sz="2400" dirty="0" err="1" smtClean="0">
                <a:latin typeface="Times New Roman" panose="02020603050405020304" pitchFamily="18" charset="0"/>
                <a:cs typeface="Times New Roman" panose="02020603050405020304" pitchFamily="18" charset="0"/>
              </a:rPr>
              <a:t>labour</a:t>
            </a:r>
            <a:r>
              <a:rPr lang="en-US" sz="2400" dirty="0" smtClean="0">
                <a:latin typeface="Times New Roman" panose="02020603050405020304" pitchFamily="18" charset="0"/>
                <a:cs typeface="Times New Roman" panose="02020603050405020304" pitchFamily="18" charset="0"/>
              </a:rPr>
              <a:t>.</a:t>
            </a:r>
          </a:p>
          <a:p>
            <a:pPr>
              <a:lnSpc>
                <a:spcPct val="150000"/>
              </a:lnSpc>
            </a:pPr>
            <a:r>
              <a:rPr lang="en-US" sz="2400" dirty="0" smtClean="0">
                <a:latin typeface="Times New Roman" panose="02020603050405020304" pitchFamily="18" charset="0"/>
                <a:cs typeface="Times New Roman" panose="02020603050405020304" pitchFamily="18" charset="0"/>
              </a:rPr>
              <a:t>But a copyrighted work can be used without the consent of the copyright holder to facilitate education, research and the dissemination of knowledge and information for the promotion of the </a:t>
            </a:r>
            <a:r>
              <a:rPr lang="en-US" sz="2400" dirty="0" err="1" smtClean="0">
                <a:latin typeface="Times New Roman" panose="02020603050405020304" pitchFamily="18" charset="0"/>
                <a:cs typeface="Times New Roman" panose="02020603050405020304" pitchFamily="18" charset="0"/>
              </a:rPr>
              <a:t>ecocomy</a:t>
            </a:r>
            <a:r>
              <a:rPr lang="en-US" sz="2400" dirty="0" smtClean="0">
                <a:latin typeface="Times New Roman" panose="02020603050405020304" pitchFamily="18" charset="0"/>
                <a:cs typeface="Times New Roman" panose="02020603050405020304" pitchFamily="18" charset="0"/>
              </a:rPr>
              <a:t> and culture of a society.</a:t>
            </a:r>
          </a:p>
          <a:p>
            <a:pPr>
              <a:lnSpc>
                <a:spcPct val="150000"/>
              </a:lnSpc>
            </a:pPr>
            <a:r>
              <a:rPr lang="en-US" sz="2400" dirty="0" smtClean="0">
                <a:latin typeface="Times New Roman" panose="02020603050405020304" pitchFamily="18" charset="0"/>
                <a:cs typeface="Times New Roman" panose="02020603050405020304" pitchFamily="18" charset="0"/>
              </a:rPr>
              <a:t>The fair use doctrine is a valid </a:t>
            </a:r>
            <a:r>
              <a:rPr lang="en-US" sz="2400" dirty="0" err="1" smtClean="0">
                <a:latin typeface="Times New Roman" panose="02020603050405020304" pitchFamily="18" charset="0"/>
                <a:cs typeface="Times New Roman" panose="02020603050405020304" pitchFamily="18" charset="0"/>
              </a:rPr>
              <a:t>defence</a:t>
            </a:r>
            <a:r>
              <a:rPr lang="en-US" sz="2400" dirty="0" smtClean="0">
                <a:latin typeface="Times New Roman" panose="02020603050405020304" pitchFamily="18" charset="0"/>
                <a:cs typeface="Times New Roman" panose="02020603050405020304" pitchFamily="18" charset="0"/>
              </a:rPr>
              <a:t> when there is market failure, or when transfer of use to the defendant will benefit society, or when such fair use would not cause any substantial injury to the copyright owner.</a:t>
            </a:r>
          </a:p>
          <a:p>
            <a:pPr>
              <a:lnSpc>
                <a:spcPct val="150000"/>
              </a:lnSpc>
            </a:pPr>
            <a:endParaRPr lang="en-US" sz="24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959501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latin typeface="Times New Roman" panose="02020603050405020304" pitchFamily="18" charset="0"/>
                <a:cs typeface="Times New Roman" panose="02020603050405020304" pitchFamily="18" charset="0"/>
              </a:rPr>
              <a:t>Continue</a:t>
            </a:r>
            <a:endParaRPr lang="en-IN"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92500" lnSpcReduction="20000"/>
          </a:bodyPr>
          <a:lstStyle/>
          <a:p>
            <a:pPr>
              <a:lnSpc>
                <a:spcPct val="150000"/>
              </a:lnSpc>
            </a:pPr>
            <a:r>
              <a:rPr lang="en-US" sz="2400" dirty="0" smtClean="0">
                <a:latin typeface="Times New Roman" panose="02020603050405020304" pitchFamily="18" charset="0"/>
                <a:cs typeface="Times New Roman" panose="02020603050405020304" pitchFamily="18" charset="0"/>
              </a:rPr>
              <a:t>Some situations when the exceptions to copyright infringement are invoked :</a:t>
            </a:r>
          </a:p>
          <a:p>
            <a:pPr marL="457200" indent="-457200">
              <a:lnSpc>
                <a:spcPct val="150000"/>
              </a:lnSpc>
              <a:buFont typeface="+mj-lt"/>
              <a:buAutoNum type="alphaLcParenR"/>
            </a:pPr>
            <a:r>
              <a:rPr lang="en-US" sz="2400" dirty="0" smtClean="0">
                <a:latin typeface="Times New Roman" panose="02020603050405020304" pitchFamily="18" charset="0"/>
                <a:cs typeface="Times New Roman" panose="02020603050405020304" pitchFamily="18" charset="0"/>
              </a:rPr>
              <a:t>Factual material is open to public inspection.</a:t>
            </a:r>
          </a:p>
          <a:p>
            <a:pPr marL="457200" indent="-457200">
              <a:lnSpc>
                <a:spcPct val="150000"/>
              </a:lnSpc>
              <a:buFont typeface="+mj-lt"/>
              <a:buAutoNum type="alphaLcParenR"/>
            </a:pPr>
            <a:r>
              <a:rPr lang="en-US" sz="2400" dirty="0" smtClean="0">
                <a:latin typeface="Times New Roman" panose="02020603050405020304" pitchFamily="18" charset="0"/>
                <a:cs typeface="Times New Roman" panose="02020603050405020304" pitchFamily="18" charset="0"/>
              </a:rPr>
              <a:t>Act was done for parliamentary / judicial proceedings.</a:t>
            </a:r>
          </a:p>
          <a:p>
            <a:pPr marL="457200" indent="-457200">
              <a:lnSpc>
                <a:spcPct val="150000"/>
              </a:lnSpc>
              <a:buFont typeface="+mj-lt"/>
              <a:buAutoNum type="alphaLcParenR"/>
            </a:pPr>
            <a:r>
              <a:rPr lang="en-US" sz="2400" dirty="0" smtClean="0">
                <a:latin typeface="Times New Roman" panose="02020603050405020304" pitchFamily="18" charset="0"/>
                <a:cs typeface="Times New Roman" panose="02020603050405020304" pitchFamily="18" charset="0"/>
              </a:rPr>
              <a:t>Acts done in pursuance of ends specifically authorized by the Copyright Act, such as advancement of education, use in libraries and / or research, in the course of instruction, performance in classrooms, broadcast recorded for educational use, etc.</a:t>
            </a:r>
          </a:p>
          <a:p>
            <a:pPr marL="457200" indent="-457200">
              <a:lnSpc>
                <a:spcPct val="150000"/>
              </a:lnSpc>
              <a:buFont typeface="+mj-lt"/>
              <a:buAutoNum type="alphaLcParenR"/>
            </a:pPr>
            <a:r>
              <a:rPr lang="en-US" sz="2400" dirty="0" smtClean="0">
                <a:latin typeface="Times New Roman" panose="02020603050405020304" pitchFamily="18" charset="0"/>
                <a:cs typeface="Times New Roman" panose="02020603050405020304" pitchFamily="18" charset="0"/>
              </a:rPr>
              <a:t>Protection of the public’s right to be informed through photographs, news shots, reporting of events.</a:t>
            </a:r>
          </a:p>
        </p:txBody>
      </p:sp>
    </p:spTree>
    <p:extLst>
      <p:ext uri="{BB962C8B-B14F-4D97-AF65-F5344CB8AC3E}">
        <p14:creationId xmlns:p14="http://schemas.microsoft.com/office/powerpoint/2010/main" val="36597221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32935" y="2382246"/>
            <a:ext cx="5734050" cy="1648841"/>
          </a:xfrm>
        </p:spPr>
        <p:txBody>
          <a:bodyPr/>
          <a:lstStyle/>
          <a:p>
            <a:r>
              <a:rPr lang="en-US" dirty="0" smtClean="0">
                <a:solidFill>
                  <a:schemeClr val="tx2"/>
                </a:solidFill>
                <a:latin typeface="Times New Roman" panose="02020603050405020304" pitchFamily="18" charset="0"/>
                <a:cs typeface="Times New Roman" panose="02020603050405020304" pitchFamily="18" charset="0"/>
              </a:rPr>
              <a:t>topics</a:t>
            </a:r>
            <a:endParaRPr lang="en-IN" dirty="0">
              <a:solidFill>
                <a:schemeClr val="tx2"/>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632935" y="4031087"/>
            <a:ext cx="5734050" cy="1275009"/>
          </a:xfrm>
        </p:spPr>
        <p:txBody>
          <a:bodyPr>
            <a:normAutofit/>
          </a:bodyPr>
          <a:lstStyle/>
          <a:p>
            <a:pPr marL="285750" indent="-285750">
              <a:buFont typeface="Arial" panose="020B0604020202020204" pitchFamily="34" charset="0"/>
              <a:buChar char="•"/>
            </a:pPr>
            <a:r>
              <a:rPr lang="en-US" sz="2800" dirty="0" smtClean="0">
                <a:solidFill>
                  <a:schemeClr val="tx2"/>
                </a:solidFill>
                <a:latin typeface="Times New Roman" panose="02020603050405020304" pitchFamily="18" charset="0"/>
                <a:cs typeface="Times New Roman" panose="02020603050405020304" pitchFamily="18" charset="0"/>
              </a:rPr>
              <a:t>Copyright Act 1957</a:t>
            </a:r>
          </a:p>
          <a:p>
            <a:pPr marL="285750" indent="-285750">
              <a:buFont typeface="Arial" panose="020B0604020202020204" pitchFamily="34" charset="0"/>
              <a:buChar char="•"/>
            </a:pPr>
            <a:r>
              <a:rPr lang="en-US" sz="2800" dirty="0" smtClean="0">
                <a:solidFill>
                  <a:schemeClr val="tx2"/>
                </a:solidFill>
                <a:latin typeface="Times New Roman" panose="02020603050405020304" pitchFamily="18" charset="0"/>
                <a:cs typeface="Times New Roman" panose="02020603050405020304" pitchFamily="18" charset="0"/>
              </a:rPr>
              <a:t>Integrated Circuit Designing</a:t>
            </a:r>
          </a:p>
          <a:p>
            <a:pPr marL="285750" indent="-285750">
              <a:buFont typeface="Arial" panose="020B0604020202020204" pitchFamily="34" charset="0"/>
              <a:buChar char="•"/>
            </a:pPr>
            <a:r>
              <a:rPr lang="en-US" sz="2800" dirty="0" smtClean="0">
                <a:solidFill>
                  <a:schemeClr val="tx2"/>
                </a:solidFill>
                <a:latin typeface="Times New Roman" panose="02020603050405020304" pitchFamily="18" charset="0"/>
                <a:cs typeface="Times New Roman" panose="02020603050405020304" pitchFamily="18" charset="0"/>
              </a:rPr>
              <a:t>Geographical Indication</a:t>
            </a:r>
            <a:endParaRPr lang="en-IN" sz="2800" dirty="0">
              <a:solidFill>
                <a:schemeClr val="tx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431527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latin typeface="Times New Roman" panose="02020603050405020304" pitchFamily="18" charset="0"/>
                <a:cs typeface="Times New Roman" panose="02020603050405020304" pitchFamily="18" charset="0"/>
              </a:rPr>
              <a:t>Continue</a:t>
            </a:r>
            <a:endParaRPr lang="en-IN"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0" indent="0">
              <a:lnSpc>
                <a:spcPct val="150000"/>
              </a:lnSpc>
              <a:buNone/>
            </a:pPr>
            <a:r>
              <a:rPr lang="en-US" sz="2400" dirty="0" smtClean="0">
                <a:latin typeface="Times New Roman" panose="02020603050405020304" pitchFamily="18" charset="0"/>
                <a:cs typeface="Times New Roman" panose="02020603050405020304" pitchFamily="18" charset="0"/>
              </a:rPr>
              <a:t>e) Use for the purposes of criticism or review.</a:t>
            </a:r>
          </a:p>
          <a:p>
            <a:pPr marL="0" indent="0">
              <a:lnSpc>
                <a:spcPct val="150000"/>
              </a:lnSpc>
              <a:buNone/>
            </a:pPr>
            <a:r>
              <a:rPr lang="en-US" sz="2400" dirty="0">
                <a:latin typeface="Times New Roman" panose="02020603050405020304" pitchFamily="18" charset="0"/>
                <a:cs typeface="Times New Roman" panose="02020603050405020304" pitchFamily="18" charset="0"/>
              </a:rPr>
              <a:t>f</a:t>
            </a:r>
            <a:r>
              <a:rPr lang="en-US" sz="2400" dirty="0" smtClean="0">
                <a:latin typeface="Times New Roman" panose="02020603050405020304" pitchFamily="18" charset="0"/>
                <a:cs typeface="Times New Roman" panose="02020603050405020304" pitchFamily="18" charset="0"/>
              </a:rPr>
              <a:t>) Public reading or recitation of literary work.</a:t>
            </a:r>
          </a:p>
          <a:p>
            <a:pPr marL="0" indent="0">
              <a:lnSpc>
                <a:spcPct val="150000"/>
              </a:lnSpc>
              <a:buNone/>
            </a:pPr>
            <a:r>
              <a:rPr lang="en-US" sz="2400" dirty="0" smtClean="0">
                <a:latin typeface="Times New Roman" panose="02020603050405020304" pitchFamily="18" charset="0"/>
                <a:cs typeface="Times New Roman" panose="02020603050405020304" pitchFamily="18" charset="0"/>
              </a:rPr>
              <a:t>g) Recording of a work by a party that is entitled to broadcast it.</a:t>
            </a:r>
          </a:p>
          <a:p>
            <a:pPr marL="0" indent="0">
              <a:lnSpc>
                <a:spcPct val="150000"/>
              </a:lnSpc>
              <a:buNone/>
            </a:pPr>
            <a:r>
              <a:rPr lang="en-US" sz="2400" dirty="0" smtClean="0">
                <a:latin typeface="Times New Roman" panose="02020603050405020304" pitchFamily="18" charset="0"/>
                <a:cs typeface="Times New Roman" panose="02020603050405020304" pitchFamily="18" charset="0"/>
              </a:rPr>
              <a:t>h) Showing of broadcast to public audience who have not paid for admission to     venue.</a:t>
            </a:r>
          </a:p>
          <a:p>
            <a:pPr marL="514350" indent="-514350">
              <a:lnSpc>
                <a:spcPct val="150000"/>
              </a:lnSpc>
              <a:buAutoNum type="romanLcParenR"/>
            </a:pPr>
            <a:r>
              <a:rPr lang="en-US" sz="2400" dirty="0" smtClean="0">
                <a:latin typeface="Times New Roman" panose="02020603050405020304" pitchFamily="18" charset="0"/>
                <a:cs typeface="Times New Roman" panose="02020603050405020304" pitchFamily="18" charset="0"/>
              </a:rPr>
              <a:t>Home taping of broadcast.</a:t>
            </a:r>
          </a:p>
          <a:p>
            <a:pPr marL="457200" indent="-457200">
              <a:lnSpc>
                <a:spcPct val="150000"/>
              </a:lnSpc>
              <a:buFont typeface="+mj-lt"/>
              <a:buAutoNum type="alphaLcParenR"/>
            </a:pPr>
            <a:endParaRPr lang="en-US" sz="24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964539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latin typeface="Times New Roman" panose="02020603050405020304" pitchFamily="18" charset="0"/>
                <a:cs typeface="Times New Roman" panose="02020603050405020304" pitchFamily="18" charset="0"/>
              </a:rPr>
              <a:t>Continue</a:t>
            </a:r>
            <a:endParaRPr lang="en-IN"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0" indent="0">
              <a:lnSpc>
                <a:spcPct val="150000"/>
              </a:lnSpc>
              <a:buNone/>
            </a:pPr>
            <a:r>
              <a:rPr lang="en-US" sz="2400" dirty="0" smtClean="0">
                <a:latin typeface="Times New Roman" panose="02020603050405020304" pitchFamily="18" charset="0"/>
                <a:cs typeface="Times New Roman" panose="02020603050405020304" pitchFamily="18" charset="0"/>
              </a:rPr>
              <a:t>e) Use for the purposes of criticism or review.</a:t>
            </a:r>
          </a:p>
          <a:p>
            <a:pPr marL="0" indent="0">
              <a:lnSpc>
                <a:spcPct val="150000"/>
              </a:lnSpc>
              <a:buNone/>
            </a:pPr>
            <a:r>
              <a:rPr lang="en-US" sz="2400" dirty="0">
                <a:latin typeface="Times New Roman" panose="02020603050405020304" pitchFamily="18" charset="0"/>
                <a:cs typeface="Times New Roman" panose="02020603050405020304" pitchFamily="18" charset="0"/>
              </a:rPr>
              <a:t>f</a:t>
            </a:r>
            <a:r>
              <a:rPr lang="en-US" sz="2400" dirty="0" smtClean="0">
                <a:latin typeface="Times New Roman" panose="02020603050405020304" pitchFamily="18" charset="0"/>
                <a:cs typeface="Times New Roman" panose="02020603050405020304" pitchFamily="18" charset="0"/>
              </a:rPr>
              <a:t>) Public reading or recitation of literary work.</a:t>
            </a:r>
          </a:p>
          <a:p>
            <a:pPr marL="0" indent="0">
              <a:lnSpc>
                <a:spcPct val="150000"/>
              </a:lnSpc>
              <a:buNone/>
            </a:pPr>
            <a:r>
              <a:rPr lang="en-US" sz="2400" dirty="0" smtClean="0">
                <a:latin typeface="Times New Roman" panose="02020603050405020304" pitchFamily="18" charset="0"/>
                <a:cs typeface="Times New Roman" panose="02020603050405020304" pitchFamily="18" charset="0"/>
              </a:rPr>
              <a:t>g) Recording of a work by a party that is entitled to broadcast it.</a:t>
            </a:r>
          </a:p>
          <a:p>
            <a:pPr marL="0" indent="0">
              <a:lnSpc>
                <a:spcPct val="150000"/>
              </a:lnSpc>
              <a:buNone/>
            </a:pPr>
            <a:r>
              <a:rPr lang="en-US" sz="2400" dirty="0" smtClean="0">
                <a:latin typeface="Times New Roman" panose="02020603050405020304" pitchFamily="18" charset="0"/>
                <a:cs typeface="Times New Roman" panose="02020603050405020304" pitchFamily="18" charset="0"/>
              </a:rPr>
              <a:t>h) Showing of broadcast to public audience who have not paid for admission to     venue.</a:t>
            </a:r>
          </a:p>
          <a:p>
            <a:pPr marL="514350" indent="-514350">
              <a:lnSpc>
                <a:spcPct val="150000"/>
              </a:lnSpc>
              <a:buAutoNum type="romanLcParenR"/>
            </a:pPr>
            <a:r>
              <a:rPr lang="en-US" sz="2400" dirty="0" smtClean="0">
                <a:latin typeface="Times New Roman" panose="02020603050405020304" pitchFamily="18" charset="0"/>
                <a:cs typeface="Times New Roman" panose="02020603050405020304" pitchFamily="18" charset="0"/>
              </a:rPr>
              <a:t>Home taping of broadcast.</a:t>
            </a:r>
          </a:p>
          <a:p>
            <a:pPr marL="457200" indent="-457200">
              <a:lnSpc>
                <a:spcPct val="150000"/>
              </a:lnSpc>
              <a:buFont typeface="+mj-lt"/>
              <a:buAutoNum type="alphaLcParenR"/>
            </a:pPr>
            <a:endParaRPr lang="en-US" sz="24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83260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latin typeface="Times New Roman" panose="02020603050405020304" pitchFamily="18" charset="0"/>
                <a:cs typeface="Times New Roman" panose="02020603050405020304" pitchFamily="18" charset="0"/>
              </a:rPr>
              <a:t>Continue</a:t>
            </a:r>
            <a:endParaRPr lang="en-IN"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0" indent="0">
              <a:lnSpc>
                <a:spcPct val="150000"/>
              </a:lnSpc>
              <a:buNone/>
            </a:pPr>
            <a:r>
              <a:rPr lang="en-US" sz="2400" dirty="0">
                <a:latin typeface="Times New Roman" panose="02020603050405020304" pitchFamily="18" charset="0"/>
                <a:cs typeface="Times New Roman" panose="02020603050405020304" pitchFamily="18" charset="0"/>
              </a:rPr>
              <a:t>j</a:t>
            </a:r>
            <a:r>
              <a:rPr lang="en-US" sz="2400" dirty="0" smtClean="0">
                <a:latin typeface="Times New Roman" panose="02020603050405020304" pitchFamily="18" charset="0"/>
                <a:cs typeface="Times New Roman" panose="02020603050405020304" pitchFamily="18" charset="0"/>
              </a:rPr>
              <a:t>) Reproducing one’s own work or using parts of it.</a:t>
            </a:r>
          </a:p>
          <a:p>
            <a:pPr marL="0" indent="0">
              <a:lnSpc>
                <a:spcPct val="150000"/>
              </a:lnSpc>
              <a:buNone/>
            </a:pPr>
            <a:r>
              <a:rPr lang="en-US" sz="2400" dirty="0" smtClean="0">
                <a:latin typeface="Times New Roman" panose="02020603050405020304" pitchFamily="18" charset="0"/>
                <a:cs typeface="Times New Roman" panose="02020603050405020304" pitchFamily="18" charset="0"/>
              </a:rPr>
              <a:t>k) Filming under broadcasting a sculpture / work of art that is publicity situation.</a:t>
            </a:r>
          </a:p>
          <a:p>
            <a:pPr marL="0" indent="0">
              <a:lnSpc>
                <a:spcPct val="150000"/>
              </a:lnSpc>
              <a:buNone/>
            </a:pPr>
            <a:r>
              <a:rPr lang="en-US" sz="2400" dirty="0" smtClean="0">
                <a:latin typeface="Times New Roman" panose="02020603050405020304" pitchFamily="18" charset="0"/>
                <a:cs typeface="Times New Roman" panose="02020603050405020304" pitchFamily="18" charset="0"/>
              </a:rPr>
              <a:t>l) Reproduction of an article in an artistic effort.</a:t>
            </a:r>
          </a:p>
          <a:p>
            <a:pPr marL="0" indent="0">
              <a:lnSpc>
                <a:spcPct val="150000"/>
              </a:lnSpc>
              <a:buNone/>
            </a:pPr>
            <a:r>
              <a:rPr lang="en-US" sz="2400" dirty="0" smtClean="0">
                <a:latin typeface="Times New Roman" panose="02020603050405020304" pitchFamily="18" charset="0"/>
                <a:cs typeface="Times New Roman" panose="02020603050405020304" pitchFamily="18" charset="0"/>
              </a:rPr>
              <a:t>m) Backup copies of computer software.</a:t>
            </a:r>
          </a:p>
          <a:p>
            <a:pPr marL="0" indent="0">
              <a:lnSpc>
                <a:spcPct val="150000"/>
              </a:lnSpc>
              <a:buNone/>
            </a:pPr>
            <a:r>
              <a:rPr lang="en-US" sz="2400" dirty="0" smtClean="0">
                <a:latin typeface="Times New Roman" panose="02020603050405020304" pitchFamily="18" charset="0"/>
                <a:cs typeface="Times New Roman" panose="02020603050405020304" pitchFamily="18" charset="0"/>
              </a:rPr>
              <a:t>n) Copies made to advertise the product itself.</a:t>
            </a:r>
          </a:p>
        </p:txBody>
      </p:sp>
    </p:spTree>
    <p:extLst>
      <p:ext uri="{BB962C8B-B14F-4D97-AF65-F5344CB8AC3E}">
        <p14:creationId xmlns:p14="http://schemas.microsoft.com/office/powerpoint/2010/main" val="3429735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latin typeface="Times New Roman" panose="02020603050405020304" pitchFamily="18" charset="0"/>
                <a:cs typeface="Times New Roman" panose="02020603050405020304" pitchFamily="18" charset="0"/>
              </a:rPr>
              <a:t>Harry Potter vs. </a:t>
            </a:r>
            <a:r>
              <a:rPr lang="en-US" sz="3600" dirty="0" smtClean="0">
                <a:latin typeface="Times New Roman" panose="02020603050405020304" pitchFamily="18" charset="0"/>
                <a:cs typeface="Times New Roman" panose="02020603050405020304" pitchFamily="18" charset="0"/>
              </a:rPr>
              <a:t>Hari </a:t>
            </a:r>
            <a:r>
              <a:rPr lang="en-US" sz="3600" dirty="0" err="1" smtClean="0">
                <a:latin typeface="Times New Roman" panose="02020603050405020304" pitchFamily="18" charset="0"/>
                <a:cs typeface="Times New Roman" panose="02020603050405020304" pitchFamily="18" charset="0"/>
              </a:rPr>
              <a:t>Puttar</a:t>
            </a:r>
            <a:endParaRPr lang="en-IN"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0" indent="0">
              <a:lnSpc>
                <a:spcPct val="150000"/>
              </a:lnSpc>
              <a:buNone/>
            </a:pP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“Hari </a:t>
            </a:r>
            <a:r>
              <a:rPr lang="en-US" sz="2400" dirty="0" err="1" smtClean="0">
                <a:latin typeface="Times New Roman" panose="02020603050405020304" pitchFamily="18" charset="0"/>
                <a:cs typeface="Times New Roman" panose="02020603050405020304" pitchFamily="18" charset="0"/>
              </a:rPr>
              <a:t>Puttar</a:t>
            </a:r>
            <a:r>
              <a:rPr lang="en-US" sz="2400" dirty="0" smtClean="0">
                <a:latin typeface="Times New Roman" panose="02020603050405020304" pitchFamily="18" charset="0"/>
                <a:cs typeface="Times New Roman" panose="02020603050405020304" pitchFamily="18" charset="0"/>
              </a:rPr>
              <a:t>” is film that hit </a:t>
            </a:r>
            <a:r>
              <a:rPr lang="en-US" sz="2400" dirty="0" err="1" smtClean="0">
                <a:latin typeface="Times New Roman" panose="02020603050405020304" pitchFamily="18" charset="0"/>
                <a:cs typeface="Times New Roman" panose="02020603050405020304" pitchFamily="18" charset="0"/>
              </a:rPr>
              <a:t>indian</a:t>
            </a:r>
            <a:r>
              <a:rPr lang="en-US" sz="2400" dirty="0" smtClean="0">
                <a:latin typeface="Times New Roman" panose="02020603050405020304" pitchFamily="18" charset="0"/>
                <a:cs typeface="Times New Roman" panose="02020603050405020304" pitchFamily="18" charset="0"/>
              </a:rPr>
              <a:t> cinema after an </a:t>
            </a:r>
            <a:r>
              <a:rPr lang="en-US" sz="2400" dirty="0" err="1" smtClean="0">
                <a:latin typeface="Times New Roman" panose="02020603050405020304" pitchFamily="18" charset="0"/>
                <a:cs typeface="Times New Roman" panose="02020603050405020304" pitchFamily="18" charset="0"/>
              </a:rPr>
              <a:t>indian</a:t>
            </a:r>
            <a:r>
              <a:rPr lang="en-US" sz="2400" dirty="0" smtClean="0">
                <a:latin typeface="Times New Roman" panose="02020603050405020304" pitchFamily="18" charset="0"/>
                <a:cs typeface="Times New Roman" panose="02020603050405020304" pitchFamily="18" charset="0"/>
              </a:rPr>
              <a:t> court rejected a Warner Bros. lawsuit claiming the name was too close to its Harry Potter series. The court said in its ruling that people was know the difference between that and an Indian Punjabi film called “</a:t>
            </a:r>
            <a:r>
              <a:rPr lang="en-US" sz="2400" dirty="0" err="1" smtClean="0">
                <a:latin typeface="Times New Roman" panose="02020603050405020304" pitchFamily="18" charset="0"/>
                <a:cs typeface="Times New Roman" panose="02020603050405020304" pitchFamily="18" charset="0"/>
              </a:rPr>
              <a:t>Harri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Puttar</a:t>
            </a:r>
            <a:r>
              <a:rPr lang="en-US" sz="2400" dirty="0" smtClean="0">
                <a:latin typeface="Times New Roman" panose="02020603050405020304" pitchFamily="18" charset="0"/>
                <a:cs typeface="Times New Roman" panose="02020603050405020304" pitchFamily="18" charset="0"/>
              </a:rPr>
              <a:t> – A comedy of </a:t>
            </a:r>
            <a:r>
              <a:rPr lang="en-US" sz="2400" dirty="0" err="1" smtClean="0">
                <a:latin typeface="Times New Roman" panose="02020603050405020304" pitchFamily="18" charset="0"/>
                <a:cs typeface="Times New Roman" panose="02020603050405020304" pitchFamily="18" charset="0"/>
              </a:rPr>
              <a:t>Terros</a:t>
            </a:r>
            <a:r>
              <a:rPr lang="en-US" sz="2400" dirty="0" smtClean="0">
                <a:latin typeface="Times New Roman" panose="02020603050405020304" pitchFamily="18" charset="0"/>
                <a:cs typeface="Times New Roman" panose="02020603050405020304" pitchFamily="18" charset="0"/>
              </a:rPr>
              <a:t>.” according to the producer – </a:t>
            </a:r>
            <a:r>
              <a:rPr lang="en-US" sz="2400" dirty="0" err="1" smtClean="0">
                <a:latin typeface="Times New Roman" panose="02020603050405020304" pitchFamily="18" charset="0"/>
                <a:cs typeface="Times New Roman" panose="02020603050405020304" pitchFamily="18" charset="0"/>
              </a:rPr>
              <a:t>Mirchi</a:t>
            </a:r>
            <a:r>
              <a:rPr lang="en-US" sz="2400" dirty="0" smtClean="0">
                <a:latin typeface="Times New Roman" panose="02020603050405020304" pitchFamily="18" charset="0"/>
                <a:cs typeface="Times New Roman" panose="02020603050405020304" pitchFamily="18" charset="0"/>
              </a:rPr>
              <a:t> Movies the </a:t>
            </a:r>
            <a:r>
              <a:rPr lang="en-US" sz="2400" dirty="0" err="1" smtClean="0">
                <a:latin typeface="Times New Roman" panose="02020603050405020304" pitchFamily="18" charset="0"/>
                <a:cs typeface="Times New Roman" panose="02020603050405020304" pitchFamily="18" charset="0"/>
              </a:rPr>
              <a:t>puttar</a:t>
            </a:r>
            <a:r>
              <a:rPr lang="en-US" sz="2400" dirty="0" smtClean="0">
                <a:latin typeface="Times New Roman" panose="02020603050405020304" pitchFamily="18" charset="0"/>
                <a:cs typeface="Times New Roman" panose="02020603050405020304" pitchFamily="18" charset="0"/>
              </a:rPr>
              <a:t> movie bore no resemblance to the famous boy wizard </a:t>
            </a:r>
            <a:r>
              <a:rPr lang="en-US" sz="2400" dirty="0" err="1" smtClean="0">
                <a:latin typeface="Times New Roman" panose="02020603050405020304" pitchFamily="18" charset="0"/>
                <a:cs typeface="Times New Roman" panose="02020603050405020304" pitchFamily="18" charset="0"/>
              </a:rPr>
              <a:t>franchiese</a:t>
            </a:r>
            <a:r>
              <a:rPr lang="en-US" sz="2400" dirty="0" smtClean="0">
                <a:latin typeface="Times New Roman" panose="02020603050405020304" pitchFamily="18" charset="0"/>
                <a:cs typeface="Times New Roman" panose="02020603050405020304" pitchFamily="18" charset="0"/>
              </a:rPr>
              <a:t>. Hari is a common name an India and Hindi for God, while “</a:t>
            </a:r>
            <a:r>
              <a:rPr lang="en-US" sz="2400" dirty="0" err="1" smtClean="0">
                <a:latin typeface="Times New Roman" panose="02020603050405020304" pitchFamily="18" charset="0"/>
                <a:cs typeface="Times New Roman" panose="02020603050405020304" pitchFamily="18" charset="0"/>
              </a:rPr>
              <a:t>puttar</a:t>
            </a:r>
            <a:r>
              <a:rPr lang="en-US" sz="2400" dirty="0" smtClean="0">
                <a:latin typeface="Times New Roman" panose="02020603050405020304" pitchFamily="18" charset="0"/>
                <a:cs typeface="Times New Roman" panose="02020603050405020304" pitchFamily="18" charset="0"/>
              </a:rPr>
              <a:t>” in Punjabi for son.</a:t>
            </a:r>
          </a:p>
        </p:txBody>
      </p:sp>
    </p:spTree>
    <p:extLst>
      <p:ext uri="{BB962C8B-B14F-4D97-AF65-F5344CB8AC3E}">
        <p14:creationId xmlns:p14="http://schemas.microsoft.com/office/powerpoint/2010/main" val="39474292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latin typeface="Times New Roman" panose="02020603050405020304" pitchFamily="18" charset="0"/>
                <a:cs typeface="Times New Roman" panose="02020603050405020304" pitchFamily="18" charset="0"/>
              </a:rPr>
              <a:t>FAIR USE </a:t>
            </a:r>
            <a:r>
              <a:rPr lang="en-US" sz="3600" dirty="0" err="1" smtClean="0">
                <a:latin typeface="Times New Roman" panose="02020603050405020304" pitchFamily="18" charset="0"/>
                <a:cs typeface="Times New Roman" panose="02020603050405020304" pitchFamily="18" charset="0"/>
              </a:rPr>
              <a:t>Docrine</a:t>
            </a:r>
            <a:endParaRPr lang="en-IN"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nSpc>
                <a:spcPct val="150000"/>
              </a:lnSpc>
            </a:pPr>
            <a:r>
              <a:rPr lang="en-US" sz="2400" dirty="0" smtClean="0">
                <a:latin typeface="Times New Roman" panose="02020603050405020304" pitchFamily="18" charset="0"/>
                <a:cs typeface="Times New Roman" panose="02020603050405020304" pitchFamily="18" charset="0"/>
              </a:rPr>
              <a:t>One of the rights of the owner of copyrights is the right to reproduce or to authorize others to reproduce the literary or </a:t>
            </a:r>
            <a:r>
              <a:rPr lang="en-US" sz="2400" dirty="0" err="1" smtClean="0">
                <a:latin typeface="Times New Roman" panose="02020603050405020304" pitchFamily="18" charset="0"/>
                <a:cs typeface="Times New Roman" panose="02020603050405020304" pitchFamily="18" charset="0"/>
              </a:rPr>
              <a:t>dramastic</a:t>
            </a:r>
            <a:r>
              <a:rPr lang="en-US" sz="2400" dirty="0" smtClean="0">
                <a:latin typeface="Times New Roman" panose="02020603050405020304" pitchFamily="18" charset="0"/>
                <a:cs typeface="Times New Roman" panose="02020603050405020304" pitchFamily="18" charset="0"/>
              </a:rPr>
              <a:t> work in copies. This right is subject to certain </a:t>
            </a:r>
            <a:r>
              <a:rPr lang="en-US" sz="2400" dirty="0" err="1" smtClean="0">
                <a:latin typeface="Times New Roman" panose="02020603050405020304" pitchFamily="18" charset="0"/>
                <a:cs typeface="Times New Roman" panose="02020603050405020304" pitchFamily="18" charset="0"/>
              </a:rPr>
              <a:t>limitatopms</a:t>
            </a:r>
            <a:r>
              <a:rPr lang="en-US" sz="2400" dirty="0" smtClean="0">
                <a:latin typeface="Times New Roman" panose="02020603050405020304" pitchFamily="18" charset="0"/>
                <a:cs typeface="Times New Roman" panose="02020603050405020304" pitchFamily="18" charset="0"/>
              </a:rPr>
              <a:t> found in Copyrights Act.</a:t>
            </a:r>
          </a:p>
          <a:p>
            <a:pPr>
              <a:lnSpc>
                <a:spcPct val="150000"/>
              </a:lnSpc>
            </a:pPr>
            <a:r>
              <a:rPr lang="en-US" sz="2400" dirty="0" smtClean="0">
                <a:latin typeface="Times New Roman" panose="02020603050405020304" pitchFamily="18" charset="0"/>
                <a:cs typeface="Times New Roman" panose="02020603050405020304" pitchFamily="18" charset="0"/>
              </a:rPr>
              <a:t>One of the more important limitations is the </a:t>
            </a:r>
            <a:r>
              <a:rPr lang="en-US" sz="2400" dirty="0" err="1" smtClean="0">
                <a:latin typeface="Times New Roman" panose="02020603050405020304" pitchFamily="18" charset="0"/>
                <a:cs typeface="Times New Roman" panose="02020603050405020304" pitchFamily="18" charset="0"/>
              </a:rPr>
              <a:t>doctratine</a:t>
            </a:r>
            <a:r>
              <a:rPr lang="en-US" sz="2400" dirty="0" smtClean="0">
                <a:latin typeface="Times New Roman" panose="02020603050405020304" pitchFamily="18" charset="0"/>
                <a:cs typeface="Times New Roman" panose="02020603050405020304" pitchFamily="18" charset="0"/>
              </a:rPr>
              <a:t> of ‘Fair use’.</a:t>
            </a:r>
          </a:p>
        </p:txBody>
      </p:sp>
    </p:spTree>
    <p:extLst>
      <p:ext uri="{BB962C8B-B14F-4D97-AF65-F5344CB8AC3E}">
        <p14:creationId xmlns:p14="http://schemas.microsoft.com/office/powerpoint/2010/main" val="10588008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latin typeface="Times New Roman" panose="02020603050405020304" pitchFamily="18" charset="0"/>
                <a:cs typeface="Times New Roman" panose="02020603050405020304" pitchFamily="18" charset="0"/>
              </a:rPr>
              <a:t>Continue</a:t>
            </a:r>
            <a:endParaRPr lang="en-IN"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92500"/>
          </a:bodyPr>
          <a:lstStyle/>
          <a:p>
            <a:pPr>
              <a:lnSpc>
                <a:spcPct val="150000"/>
              </a:lnSpc>
            </a:pPr>
            <a:r>
              <a:rPr lang="en-US" sz="2400" dirty="0" smtClean="0">
                <a:latin typeface="Times New Roman" panose="02020603050405020304" pitchFamily="18" charset="0"/>
                <a:cs typeface="Times New Roman" panose="02020603050405020304" pitchFamily="18" charset="0"/>
              </a:rPr>
              <a:t>The following factors need to be considered that use of any particular copyright material is fair or not :</a:t>
            </a:r>
          </a:p>
          <a:p>
            <a:pPr marL="514350" indent="-514350">
              <a:lnSpc>
                <a:spcPct val="150000"/>
              </a:lnSpc>
              <a:buFont typeface="+mj-lt"/>
              <a:buAutoNum type="romanUcPeriod"/>
            </a:pPr>
            <a:r>
              <a:rPr lang="en-US" sz="2400" dirty="0" smtClean="0">
                <a:latin typeface="Times New Roman" panose="02020603050405020304" pitchFamily="18" charset="0"/>
                <a:cs typeface="Times New Roman" panose="02020603050405020304" pitchFamily="18" charset="0"/>
              </a:rPr>
              <a:t>Purpose and character of the use</a:t>
            </a:r>
          </a:p>
          <a:p>
            <a:pPr marL="514350" indent="-514350">
              <a:lnSpc>
                <a:spcPct val="150000"/>
              </a:lnSpc>
              <a:buFont typeface="+mj-lt"/>
              <a:buAutoNum type="romanUcPeriod"/>
            </a:pPr>
            <a:r>
              <a:rPr lang="en-US" sz="2400" dirty="0" smtClean="0">
                <a:latin typeface="Times New Roman" panose="02020603050405020304" pitchFamily="18" charset="0"/>
                <a:cs typeface="Times New Roman" panose="02020603050405020304" pitchFamily="18" charset="0"/>
              </a:rPr>
              <a:t>Nature of the copyrighted work.</a:t>
            </a:r>
          </a:p>
          <a:p>
            <a:pPr marL="514350" indent="-514350">
              <a:lnSpc>
                <a:spcPct val="150000"/>
              </a:lnSpc>
              <a:buFont typeface="+mj-lt"/>
              <a:buAutoNum type="romanUcPeriod"/>
            </a:pPr>
            <a:r>
              <a:rPr lang="en-US" sz="2400" dirty="0" smtClean="0">
                <a:latin typeface="Times New Roman" panose="02020603050405020304" pitchFamily="18" charset="0"/>
                <a:cs typeface="Times New Roman" panose="02020603050405020304" pitchFamily="18" charset="0"/>
              </a:rPr>
              <a:t>Amount of work use in relation to the copyrighted work as a whole</a:t>
            </a:r>
          </a:p>
          <a:p>
            <a:pPr marL="514350" indent="-514350">
              <a:lnSpc>
                <a:spcPct val="150000"/>
              </a:lnSpc>
              <a:buFont typeface="+mj-lt"/>
              <a:buAutoNum type="romanUcPeriod"/>
            </a:pPr>
            <a:r>
              <a:rPr lang="en-US" sz="2400" dirty="0" smtClean="0">
                <a:latin typeface="Times New Roman" panose="02020603050405020304" pitchFamily="18" charset="0"/>
                <a:cs typeface="Times New Roman" panose="02020603050405020304" pitchFamily="18" charset="0"/>
              </a:rPr>
              <a:t>Effect of the use upon the potential market for, or value of the copyrighted work.</a:t>
            </a:r>
          </a:p>
        </p:txBody>
      </p:sp>
    </p:spTree>
    <p:extLst>
      <p:ext uri="{BB962C8B-B14F-4D97-AF65-F5344CB8AC3E}">
        <p14:creationId xmlns:p14="http://schemas.microsoft.com/office/powerpoint/2010/main" val="4125276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latin typeface="Times New Roman" panose="02020603050405020304" pitchFamily="18" charset="0"/>
                <a:cs typeface="Times New Roman" panose="02020603050405020304" pitchFamily="18" charset="0"/>
              </a:rPr>
              <a:t>A selfie by monkey – whose Copyrights ?</a:t>
            </a:r>
            <a:endParaRPr lang="en-IN"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0" indent="0">
              <a:lnSpc>
                <a:spcPct val="150000"/>
              </a:lnSpc>
              <a:buNone/>
            </a:pPr>
            <a:r>
              <a:rPr lang="en-US" sz="2400" dirty="0" smtClean="0">
                <a:latin typeface="Times New Roman" panose="02020603050405020304" pitchFamily="18" charset="0"/>
                <a:cs typeface="Times New Roman" panose="02020603050405020304" pitchFamily="18" charset="0"/>
              </a:rPr>
              <a:t>	A selfie taken by a black macaque on the </a:t>
            </a:r>
            <a:r>
              <a:rPr lang="en-US" sz="2400" dirty="0" err="1" smtClean="0">
                <a:latin typeface="Times New Roman" panose="02020603050405020304" pitchFamily="18" charset="0"/>
                <a:cs typeface="Times New Roman" panose="02020603050405020304" pitchFamily="18" charset="0"/>
              </a:rPr>
              <a:t>indinesian</a:t>
            </a:r>
            <a:r>
              <a:rPr lang="en-US" sz="2400" dirty="0" smtClean="0">
                <a:latin typeface="Times New Roman" panose="02020603050405020304" pitchFamily="18" charset="0"/>
                <a:cs typeface="Times New Roman" panose="02020603050405020304" pitchFamily="18" charset="0"/>
              </a:rPr>
              <a:t> island of Sulawesi has become a copyrights war between Wikipedia and the photographer, who has </a:t>
            </a:r>
            <a:r>
              <a:rPr lang="en-US" sz="2400" dirty="0" err="1" smtClean="0">
                <a:latin typeface="Times New Roman" panose="02020603050405020304" pitchFamily="18" charset="0"/>
                <a:cs typeface="Times New Roman" panose="02020603050405020304" pitchFamily="18" charset="0"/>
              </a:rPr>
              <a:t>climed</a:t>
            </a:r>
            <a:r>
              <a:rPr lang="en-US" sz="2400" dirty="0" smtClean="0">
                <a:latin typeface="Times New Roman" panose="02020603050405020304" pitchFamily="18" charset="0"/>
                <a:cs typeface="Times New Roman" panose="02020603050405020304" pitchFamily="18" charset="0"/>
              </a:rPr>
              <a:t> that he is the owner of the selfie. Wikipedia has refused to remove the famous selfie saying the monkey and not the photographer owns the copyright because the animal took it.</a:t>
            </a: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In this case neither photographer nor monkey used the creativity power of mind. Clicking photo was accidental episode and therefore neither can claim on copyrights.</a:t>
            </a:r>
          </a:p>
        </p:txBody>
      </p:sp>
    </p:spTree>
    <p:extLst>
      <p:ext uri="{BB962C8B-B14F-4D97-AF65-F5344CB8AC3E}">
        <p14:creationId xmlns:p14="http://schemas.microsoft.com/office/powerpoint/2010/main" val="24951871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Integrated circuit designing</a:t>
            </a:r>
            <a:endParaRPr lang="en-IN" dirty="0"/>
          </a:p>
        </p:txBody>
      </p:sp>
      <p:sp>
        <p:nvSpPr>
          <p:cNvPr id="5" name="Text Placeholder 4"/>
          <p:cNvSpPr>
            <a:spLocks noGrp="1"/>
          </p:cNvSpPr>
          <p:nvPr>
            <p:ph type="body" idx="1"/>
          </p:nvPr>
        </p:nvSpPr>
        <p:spPr/>
        <p:txBody>
          <a:bodyPr/>
          <a:lstStyle/>
          <a:p>
            <a:endParaRPr lang="en-IN"/>
          </a:p>
        </p:txBody>
      </p:sp>
    </p:spTree>
    <p:extLst>
      <p:ext uri="{BB962C8B-B14F-4D97-AF65-F5344CB8AC3E}">
        <p14:creationId xmlns:p14="http://schemas.microsoft.com/office/powerpoint/2010/main" val="28453694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GB" sz="3600" b="1" dirty="0">
                <a:latin typeface="Times New Roman" panose="02020603050405020304" pitchFamily="18" charset="0"/>
                <a:cs typeface="Times New Roman" panose="02020603050405020304" pitchFamily="18" charset="0"/>
              </a:rPr>
              <a:t>What is Circuit?</a:t>
            </a:r>
            <a:endParaRPr lang="en-IN" sz="3600" dirty="0">
              <a:latin typeface="Times New Roman" panose="02020603050405020304" pitchFamily="18" charset="0"/>
              <a:cs typeface="Times New Roman" panose="02020603050405020304" pitchFamily="18" charset="0"/>
            </a:endParaRPr>
          </a:p>
        </p:txBody>
      </p:sp>
      <p:sp>
        <p:nvSpPr>
          <p:cNvPr id="6" name="Content Placeholder 5"/>
          <p:cNvSpPr>
            <a:spLocks noGrp="1"/>
          </p:cNvSpPr>
          <p:nvPr>
            <p:ph sz="half" idx="1"/>
          </p:nvPr>
        </p:nvSpPr>
        <p:spPr>
          <a:xfrm>
            <a:off x="1104900" y="1486377"/>
            <a:ext cx="6236058" cy="4571999"/>
          </a:xfrm>
        </p:spPr>
        <p:txBody>
          <a:bodyPr>
            <a:noAutofit/>
          </a:bodyPr>
          <a:lstStyle/>
          <a:p>
            <a:pPr marL="285750" indent="-285750">
              <a:lnSpc>
                <a:spcPct val="100000"/>
              </a:lnSpc>
              <a:buFont typeface="Wingdings" panose="05000000000000000000" pitchFamily="2" charset="2"/>
              <a:buChar char="v"/>
            </a:pPr>
            <a:r>
              <a:rPr lang="en-GB" dirty="0">
                <a:latin typeface="Times New Roman" panose="02020603050405020304" pitchFamily="18" charset="0"/>
                <a:cs typeface="Times New Roman" panose="02020603050405020304" pitchFamily="18" charset="0"/>
              </a:rPr>
              <a:t>An integrated circuit or an IC is </a:t>
            </a:r>
            <a:r>
              <a:rPr lang="en-GB" b="1" dirty="0">
                <a:latin typeface="Times New Roman" panose="02020603050405020304" pitchFamily="18" charset="0"/>
                <a:cs typeface="Times New Roman" panose="02020603050405020304" pitchFamily="18" charset="0"/>
              </a:rPr>
              <a:t>a semiconductor chip on which electric circuits are mounted.</a:t>
            </a:r>
          </a:p>
          <a:p>
            <a:pPr marL="457200" indent="-457200">
              <a:lnSpc>
                <a:spcPct val="100000"/>
              </a:lnSpc>
              <a:buFont typeface="Wingdings" panose="05000000000000000000" pitchFamily="2" charset="2"/>
              <a:buChar char="v"/>
            </a:pPr>
            <a:endParaRPr lang="en-GB" dirty="0">
              <a:latin typeface="Times New Roman" panose="02020603050405020304" pitchFamily="18" charset="0"/>
              <a:cs typeface="Times New Roman" panose="02020603050405020304" pitchFamily="18" charset="0"/>
            </a:endParaRPr>
          </a:p>
          <a:p>
            <a:pPr marL="342900" indent="-342900">
              <a:lnSpc>
                <a:spcPct val="100000"/>
              </a:lnSpc>
              <a:buFont typeface="Wingdings" panose="05000000000000000000" pitchFamily="2" charset="2"/>
              <a:buChar char="v"/>
            </a:pPr>
            <a:r>
              <a:rPr lang="en-GB" dirty="0">
                <a:latin typeface="Times New Roman" panose="02020603050405020304" pitchFamily="18" charset="0"/>
                <a:cs typeface="Times New Roman" panose="02020603050405020304" pitchFamily="18" charset="0"/>
              </a:rPr>
              <a:t>An integrated circuit is created using certain logic methods and circuit layouts. </a:t>
            </a:r>
          </a:p>
          <a:p>
            <a:pPr marL="285750" indent="-285750">
              <a:lnSpc>
                <a:spcPct val="100000"/>
              </a:lnSpc>
              <a:buFont typeface="Wingdings" panose="05000000000000000000" pitchFamily="2" charset="2"/>
              <a:buChar char="v"/>
            </a:pPr>
            <a:endParaRPr lang="en-GB" dirty="0">
              <a:latin typeface="Times New Roman" panose="02020603050405020304" pitchFamily="18" charset="0"/>
              <a:cs typeface="Times New Roman" panose="02020603050405020304" pitchFamily="18" charset="0"/>
            </a:endParaRPr>
          </a:p>
          <a:p>
            <a:pPr marL="285750" indent="-285750">
              <a:lnSpc>
                <a:spcPct val="100000"/>
              </a:lnSpc>
              <a:buFont typeface="Wingdings" panose="05000000000000000000" pitchFamily="2" charset="2"/>
              <a:buChar char="v"/>
            </a:pPr>
            <a:r>
              <a:rPr lang="en-GB" dirty="0">
                <a:latin typeface="Times New Roman" panose="02020603050405020304" pitchFamily="18" charset="0"/>
                <a:cs typeface="Times New Roman" panose="02020603050405020304" pitchFamily="18" charset="0"/>
              </a:rPr>
              <a:t>Sometimes called as a chip or microchip.</a:t>
            </a:r>
          </a:p>
          <a:p>
            <a:pPr marL="285750" indent="-285750">
              <a:lnSpc>
                <a:spcPct val="100000"/>
              </a:lnSpc>
              <a:buFont typeface="Wingdings" panose="05000000000000000000" pitchFamily="2" charset="2"/>
              <a:buChar char="v"/>
            </a:pPr>
            <a:endParaRPr lang="en-GB" dirty="0">
              <a:latin typeface="Times New Roman" panose="02020603050405020304" pitchFamily="18" charset="0"/>
              <a:cs typeface="Times New Roman" panose="02020603050405020304" pitchFamily="18" charset="0"/>
            </a:endParaRPr>
          </a:p>
          <a:p>
            <a:pPr marL="285750" indent="-285750">
              <a:lnSpc>
                <a:spcPct val="100000"/>
              </a:lnSpc>
              <a:buFont typeface="Wingdings" panose="05000000000000000000" pitchFamily="2" charset="2"/>
              <a:buChar char="v"/>
            </a:pPr>
            <a:r>
              <a:rPr lang="en-GB" dirty="0">
                <a:latin typeface="Times New Roman" panose="02020603050405020304" pitchFamily="18" charset="0"/>
                <a:cs typeface="Times New Roman" panose="02020603050405020304" pitchFamily="18" charset="0"/>
              </a:rPr>
              <a:t>Modern Computers are using </a:t>
            </a:r>
            <a:r>
              <a:rPr lang="en-GB" b="1" dirty="0">
                <a:latin typeface="Times New Roman" panose="02020603050405020304" pitchFamily="18" charset="0"/>
                <a:cs typeface="Times New Roman" panose="02020603050405020304" pitchFamily="18" charset="0"/>
              </a:rPr>
              <a:t>Very Large Scale Integration(VLSI) </a:t>
            </a:r>
            <a:r>
              <a:rPr lang="en-GB" dirty="0">
                <a:latin typeface="Times New Roman" panose="02020603050405020304" pitchFamily="18" charset="0"/>
                <a:cs typeface="Times New Roman" panose="02020603050405020304" pitchFamily="18" charset="0"/>
              </a:rPr>
              <a:t>where numerous transistors are accommodated on a single chip.</a:t>
            </a:r>
            <a:endParaRPr lang="en-GB" b="1"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endParaRPr lang="en-GB" sz="24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endParaRPr lang="en-IN" sz="2800" dirty="0">
              <a:latin typeface="Times New Roman" panose="02020603050405020304" pitchFamily="18" charset="0"/>
              <a:cs typeface="Times New Roman" panose="02020603050405020304" pitchFamily="18" charset="0"/>
            </a:endParaRPr>
          </a:p>
        </p:txBody>
      </p:sp>
      <p:pic>
        <p:nvPicPr>
          <p:cNvPr id="8" name="Picture Placeholder 4"/>
          <p:cNvPicPr>
            <a:picLocks noGrp="1" noChangeAspect="1"/>
          </p:cNvPicPr>
          <p:nvPr>
            <p:ph sz="half" idx="2"/>
          </p:nvPr>
        </p:nvPicPr>
        <p:blipFill>
          <a:blip r:embed="rId2" cstate="print">
            <a:extLst>
              <a:ext uri="{28A0092B-C50C-407E-A947-70E740481C1C}">
                <a14:useLocalDpi xmlns:a14="http://schemas.microsoft.com/office/drawing/2010/main" val="0"/>
              </a:ext>
            </a:extLst>
          </a:blip>
          <a:srcRect l="7780" r="7780"/>
          <a:stretch>
            <a:fillRect/>
          </a:stretch>
        </p:blipFill>
        <p:spPr>
          <a:xfrm>
            <a:off x="7662930" y="1723504"/>
            <a:ext cx="4337863" cy="4097747"/>
          </a:xfrm>
        </p:spPr>
      </p:pic>
    </p:spTree>
    <p:extLst>
      <p:ext uri="{BB962C8B-B14F-4D97-AF65-F5344CB8AC3E}">
        <p14:creationId xmlns:p14="http://schemas.microsoft.com/office/powerpoint/2010/main" val="3321169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GB" sz="3600" b="1" dirty="0">
                <a:latin typeface="Times New Roman" panose="02020603050405020304" pitchFamily="18" charset="0"/>
                <a:cs typeface="Times New Roman" panose="02020603050405020304" pitchFamily="18" charset="0"/>
              </a:rPr>
              <a:t>Integrated Circuit Designing</a:t>
            </a:r>
            <a:endParaRPr lang="en-IN" sz="3600" dirty="0">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idx="1"/>
          </p:nvPr>
        </p:nvSpPr>
        <p:spPr/>
        <p:txBody>
          <a:bodyPr>
            <a:normAutofit/>
          </a:bodyPr>
          <a:lstStyle/>
          <a:p>
            <a:pPr>
              <a:buFont typeface="Wingdings" panose="05000000000000000000" pitchFamily="2" charset="2"/>
              <a:buChar char="v"/>
            </a:pPr>
            <a:r>
              <a:rPr lang="en-GB" sz="2400" dirty="0">
                <a:solidFill>
                  <a:schemeClr val="tx2"/>
                </a:solidFill>
                <a:latin typeface="Times New Roman" panose="02020603050405020304" pitchFamily="18" charset="0"/>
                <a:cs typeface="Times New Roman" panose="02020603050405020304" pitchFamily="18" charset="0"/>
              </a:rPr>
              <a:t>Indian govt. has passed an Act to protect layout-designs of semiconductor integrated circuits.</a:t>
            </a:r>
          </a:p>
          <a:p>
            <a:pPr>
              <a:buFont typeface="Wingdings" panose="05000000000000000000" pitchFamily="2" charset="2"/>
              <a:buChar char="v"/>
            </a:pPr>
            <a:endParaRPr lang="en-GB" sz="2400" dirty="0">
              <a:solidFill>
                <a:schemeClr val="tx2"/>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GB" sz="2400" dirty="0">
                <a:solidFill>
                  <a:schemeClr val="tx2"/>
                </a:solidFill>
                <a:latin typeface="Times New Roman" panose="02020603050405020304" pitchFamily="18" charset="0"/>
                <a:cs typeface="Times New Roman" panose="02020603050405020304" pitchFamily="18" charset="0"/>
              </a:rPr>
              <a:t>The objective of the law is to promote the progress of innovation in integrated circuits. </a:t>
            </a:r>
          </a:p>
          <a:p>
            <a:pPr>
              <a:buFont typeface="Wingdings" panose="05000000000000000000" pitchFamily="2" charset="2"/>
              <a:buChar char="v"/>
            </a:pPr>
            <a:endParaRPr lang="en-GB" sz="2400" dirty="0">
              <a:solidFill>
                <a:schemeClr val="tx2"/>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GB" sz="2400" dirty="0">
                <a:solidFill>
                  <a:schemeClr val="tx2"/>
                </a:solidFill>
                <a:latin typeface="Times New Roman" panose="02020603050405020304" pitchFamily="18" charset="0"/>
                <a:cs typeface="Times New Roman" panose="02020603050405020304" pitchFamily="18" charset="0"/>
              </a:rPr>
              <a:t>The layout of designs of integrated circuits may not be protected under the patent </a:t>
            </a:r>
            <a:r>
              <a:rPr lang="en-GB" sz="2400" dirty="0" err="1">
                <a:solidFill>
                  <a:schemeClr val="tx2"/>
                </a:solidFill>
                <a:latin typeface="Times New Roman" panose="02020603050405020304" pitchFamily="18" charset="0"/>
                <a:cs typeface="Times New Roman" panose="02020603050405020304" pitchFamily="18" charset="0"/>
              </a:rPr>
              <a:t>so,regsistration</a:t>
            </a:r>
            <a:r>
              <a:rPr lang="en-GB" sz="2400" dirty="0">
                <a:solidFill>
                  <a:schemeClr val="tx2"/>
                </a:solidFill>
                <a:latin typeface="Times New Roman" panose="02020603050405020304" pitchFamily="18" charset="0"/>
                <a:cs typeface="Times New Roman" panose="02020603050405020304" pitchFamily="18" charset="0"/>
              </a:rPr>
              <a:t> became compulsory.</a:t>
            </a:r>
          </a:p>
          <a:p>
            <a:pPr>
              <a:buFont typeface="Wingdings" panose="05000000000000000000" pitchFamily="2" charset="2"/>
              <a:buChar char="v"/>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274832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Copyright act 1957</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28843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solidFill>
                  <a:schemeClr val="tx2"/>
                </a:solidFill>
                <a:latin typeface="Times New Roman" panose="02020603050405020304" pitchFamily="18" charset="0"/>
                <a:cs typeface="Times New Roman" panose="02020603050405020304" pitchFamily="18" charset="0"/>
              </a:rPr>
              <a:t>Infringement</a:t>
            </a:r>
            <a:endParaRPr lang="en-IN" sz="3600" dirty="0">
              <a:solidFill>
                <a:schemeClr val="tx2"/>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buFont typeface="Wingdings" panose="05000000000000000000" pitchFamily="2" charset="2"/>
              <a:buChar char="v"/>
            </a:pPr>
            <a:r>
              <a:rPr lang="en-US" sz="2800" dirty="0">
                <a:solidFill>
                  <a:schemeClr val="tx2"/>
                </a:solidFill>
                <a:latin typeface="Times New Roman" panose="02020603050405020304" pitchFamily="18" charset="0"/>
                <a:cs typeface="Times New Roman" panose="02020603050405020304" pitchFamily="18" charset="0"/>
              </a:rPr>
              <a:t>If he/she use any of the rights of the owner of the layout design without permission. They will punishable as below.</a:t>
            </a:r>
          </a:p>
          <a:p>
            <a:pPr>
              <a:buFont typeface="Wingdings" panose="05000000000000000000" pitchFamily="2" charset="2"/>
              <a:buChar char="v"/>
            </a:pPr>
            <a:endParaRPr lang="en-US" sz="2800" dirty="0">
              <a:solidFill>
                <a:schemeClr val="tx2"/>
              </a:solidFill>
              <a:latin typeface="Times New Roman" panose="02020603050405020304" pitchFamily="18" charset="0"/>
              <a:cs typeface="Times New Roman" panose="02020603050405020304" pitchFamily="18" charset="0"/>
            </a:endParaRPr>
          </a:p>
          <a:p>
            <a:pPr marL="914400" lvl="1" indent="-457200">
              <a:buFont typeface="+mj-lt"/>
              <a:buAutoNum type="arabicPeriod"/>
            </a:pPr>
            <a:r>
              <a:rPr lang="en-US" sz="2400" dirty="0">
                <a:solidFill>
                  <a:schemeClr val="tx2"/>
                </a:solidFill>
                <a:latin typeface="Times New Roman" panose="02020603050405020304" pitchFamily="18" charset="0"/>
                <a:cs typeface="Times New Roman" panose="02020603050405020304" pitchFamily="18" charset="0"/>
              </a:rPr>
              <a:t>Opposition to registration:- Section 11 of the Act.</a:t>
            </a:r>
          </a:p>
          <a:p>
            <a:pPr marL="914400" lvl="1" indent="-457200">
              <a:buFont typeface="+mj-lt"/>
              <a:buAutoNum type="arabicPeriod"/>
            </a:pPr>
            <a:r>
              <a:rPr lang="en-US" sz="2400" dirty="0">
                <a:solidFill>
                  <a:schemeClr val="tx2"/>
                </a:solidFill>
                <a:latin typeface="Times New Roman" panose="02020603050405020304" pitchFamily="18" charset="0"/>
                <a:cs typeface="Times New Roman" panose="02020603050405020304" pitchFamily="18" charset="0"/>
              </a:rPr>
              <a:t>Semiconductor Integrated Circuits Layout:- Design Act 2000,Section 15.</a:t>
            </a:r>
          </a:p>
          <a:p>
            <a:pPr marL="914400" lvl="1" indent="-457200">
              <a:buFont typeface="+mj-lt"/>
              <a:buAutoNum type="arabicPeriod"/>
            </a:pPr>
            <a:r>
              <a:rPr lang="en-US" sz="2400" dirty="0">
                <a:solidFill>
                  <a:schemeClr val="tx2"/>
                </a:solidFill>
                <a:latin typeface="Times New Roman" panose="02020603050405020304" pitchFamily="18" charset="0"/>
                <a:cs typeface="Times New Roman" panose="02020603050405020304" pitchFamily="18" charset="0"/>
              </a:rPr>
              <a:t>Application for registration:- Design Act 2000,Section 8.</a:t>
            </a:r>
            <a:endParaRPr lang="en-US" sz="2400" dirty="0">
              <a:solidFill>
                <a:schemeClr val="tx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990920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latin typeface="Times New Roman" panose="02020603050405020304" pitchFamily="18" charset="0"/>
                <a:cs typeface="Times New Roman" panose="02020603050405020304" pitchFamily="18" charset="0"/>
              </a:rPr>
              <a:t>Requirements</a:t>
            </a:r>
            <a:endParaRPr lang="en-IN"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a:buFont typeface="Wingdings" panose="05000000000000000000" pitchFamily="2" charset="2"/>
              <a:buChar char="v"/>
            </a:pPr>
            <a:r>
              <a:rPr lang="en-US" sz="2800" b="1" dirty="0">
                <a:solidFill>
                  <a:schemeClr val="tx2"/>
                </a:solidFill>
                <a:latin typeface="Times New Roman" panose="02020603050405020304" pitchFamily="18" charset="0"/>
                <a:cs typeface="Times New Roman" panose="02020603050405020304" pitchFamily="18" charset="0"/>
              </a:rPr>
              <a:t>A layout design has following requirements to be eligible for registration</a:t>
            </a:r>
            <a:r>
              <a:rPr lang="en-US" sz="2800" b="1" dirty="0" smtClean="0">
                <a:solidFill>
                  <a:schemeClr val="tx2"/>
                </a:solidFill>
                <a:latin typeface="Times New Roman" panose="02020603050405020304" pitchFamily="18" charset="0"/>
                <a:cs typeface="Times New Roman" panose="02020603050405020304" pitchFamily="18" charset="0"/>
              </a:rPr>
              <a:t>:</a:t>
            </a:r>
          </a:p>
          <a:p>
            <a:pPr marL="0" indent="0">
              <a:buNone/>
            </a:pPr>
            <a:endParaRPr lang="en-US" sz="3600" b="1" dirty="0">
              <a:solidFill>
                <a:schemeClr val="tx2"/>
              </a:solidFill>
              <a:latin typeface="Times New Roman" panose="02020603050405020304" pitchFamily="18" charset="0"/>
              <a:cs typeface="Times New Roman" panose="02020603050405020304" pitchFamily="18" charset="0"/>
            </a:endParaRPr>
          </a:p>
          <a:p>
            <a:pPr marL="914400" lvl="1" indent="-457200">
              <a:buFont typeface="+mj-lt"/>
              <a:buAutoNum type="arabicPeriod"/>
            </a:pPr>
            <a:r>
              <a:rPr lang="en-US" sz="2400" b="1" dirty="0">
                <a:solidFill>
                  <a:schemeClr val="tx2"/>
                </a:solidFill>
                <a:latin typeface="Times New Roman" panose="02020603050405020304" pitchFamily="18" charset="0"/>
                <a:cs typeface="Times New Roman" panose="02020603050405020304" pitchFamily="18" charset="0"/>
              </a:rPr>
              <a:t>Original</a:t>
            </a:r>
            <a:r>
              <a:rPr lang="en-US" sz="2400" dirty="0">
                <a:solidFill>
                  <a:schemeClr val="tx2"/>
                </a:solidFill>
                <a:latin typeface="Times New Roman" panose="02020603050405020304" pitchFamily="18" charset="0"/>
                <a:cs typeface="Times New Roman" panose="02020603050405020304" pitchFamily="18" charset="0"/>
              </a:rPr>
              <a:t>:- A layout design should be independently created and not generally known.</a:t>
            </a:r>
          </a:p>
          <a:p>
            <a:pPr marL="914400" lvl="1" indent="-457200">
              <a:buFont typeface="+mj-lt"/>
              <a:buAutoNum type="arabicPeriod"/>
            </a:pPr>
            <a:endParaRPr lang="en-US" sz="2400" dirty="0">
              <a:solidFill>
                <a:schemeClr val="tx2"/>
              </a:solidFill>
              <a:latin typeface="Times New Roman" panose="02020603050405020304" pitchFamily="18" charset="0"/>
              <a:cs typeface="Times New Roman" panose="02020603050405020304" pitchFamily="18" charset="0"/>
            </a:endParaRPr>
          </a:p>
          <a:p>
            <a:pPr marL="914400" lvl="1" indent="-457200">
              <a:buFont typeface="+mj-lt"/>
              <a:buAutoNum type="arabicPeriod"/>
            </a:pPr>
            <a:r>
              <a:rPr lang="en-US" sz="2400" b="1" dirty="0">
                <a:solidFill>
                  <a:schemeClr val="tx2"/>
                </a:solidFill>
                <a:latin typeface="Times New Roman" panose="02020603050405020304" pitchFamily="18" charset="0"/>
                <a:cs typeface="Times New Roman" panose="02020603050405020304" pitchFamily="18" charset="0"/>
              </a:rPr>
              <a:t>Not commercialized</a:t>
            </a:r>
            <a:r>
              <a:rPr lang="en-US" sz="2400" dirty="0">
                <a:solidFill>
                  <a:schemeClr val="tx2"/>
                </a:solidFill>
                <a:latin typeface="Times New Roman" panose="02020603050405020304" pitchFamily="18" charset="0"/>
                <a:cs typeface="Times New Roman" panose="02020603050405020304" pitchFamily="18" charset="0"/>
              </a:rPr>
              <a:t>:- A layout design should not have been commercialized in India or any country before the date of application for registration.</a:t>
            </a:r>
          </a:p>
          <a:p>
            <a:pPr marL="914400" lvl="1" indent="-457200">
              <a:buFont typeface="+mj-lt"/>
              <a:buAutoNum type="arabicPeriod"/>
            </a:pPr>
            <a:endParaRPr lang="en-US" dirty="0">
              <a:latin typeface="Segoe UI" panose="020B0502040204020203" pitchFamily="34" charset="0"/>
              <a:cs typeface="Segoe UI" panose="020B0502040204020203" pitchFamily="34" charset="0"/>
            </a:endParaRPr>
          </a:p>
          <a:p>
            <a:pPr marL="914400" lvl="1" indent="-457200">
              <a:buFont typeface="+mj-lt"/>
              <a:buAutoNum type="arabicPeriod"/>
            </a:pPr>
            <a:endParaRPr lang="en-US" dirty="0">
              <a:latin typeface="Segoe UI" panose="020B0502040204020203" pitchFamily="34" charset="0"/>
              <a:cs typeface="Segoe UI" panose="020B0502040204020203" pitchFamily="34" charset="0"/>
            </a:endParaRPr>
          </a:p>
          <a:p>
            <a:pPr marL="914400" lvl="1" indent="-457200">
              <a:buFont typeface="+mj-lt"/>
              <a:buAutoNum type="arabicPeriod"/>
            </a:pPr>
            <a:endParaRPr lang="en-US"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6672590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latin typeface="Times New Roman" panose="02020603050405020304" pitchFamily="18" charset="0"/>
                <a:cs typeface="Times New Roman" panose="02020603050405020304" pitchFamily="18" charset="0"/>
              </a:rPr>
              <a:t>Continue</a:t>
            </a:r>
            <a:endParaRPr lang="en-IN"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914400" lvl="1" indent="-457200">
              <a:buFont typeface="+mj-lt"/>
              <a:buAutoNum type="arabicPeriod"/>
            </a:pPr>
            <a:endParaRPr lang="en-US" sz="2400" dirty="0">
              <a:latin typeface="Times New Roman" panose="02020603050405020304" pitchFamily="18" charset="0"/>
              <a:cs typeface="Times New Roman" panose="02020603050405020304" pitchFamily="18" charset="0"/>
            </a:endParaRPr>
          </a:p>
          <a:p>
            <a:pPr marL="457200" lvl="1" indent="0">
              <a:buNone/>
            </a:pPr>
            <a:r>
              <a:rPr lang="en-US" sz="2400" b="1" dirty="0">
                <a:latin typeface="Times New Roman" panose="02020603050405020304" pitchFamily="18" charset="0"/>
                <a:cs typeface="Times New Roman" panose="02020603050405020304" pitchFamily="18" charset="0"/>
              </a:rPr>
              <a:t>(3)Distinctive </a:t>
            </a:r>
            <a:r>
              <a:rPr lang="en-US" sz="2400" dirty="0">
                <a:latin typeface="Times New Roman" panose="02020603050405020304" pitchFamily="18" charset="0"/>
                <a:cs typeface="Times New Roman" panose="02020603050405020304" pitchFamily="18" charset="0"/>
              </a:rPr>
              <a:t>:-It means the design should be different from existing designs in order to be eligible for </a:t>
            </a:r>
            <a:r>
              <a:rPr lang="en-US" sz="2400" dirty="0" err="1">
                <a:latin typeface="Times New Roman" panose="02020603050405020304" pitchFamily="18" charset="0"/>
                <a:cs typeface="Times New Roman" panose="02020603050405020304" pitchFamily="18" charset="0"/>
              </a:rPr>
              <a:t>regsitration</a:t>
            </a:r>
            <a:r>
              <a:rPr lang="en-US" sz="2400" dirty="0">
                <a:latin typeface="Times New Roman" panose="02020603050405020304" pitchFamily="18" charset="0"/>
                <a:cs typeface="Times New Roman" panose="02020603050405020304" pitchFamily="18" charset="0"/>
              </a:rPr>
              <a:t>.</a:t>
            </a:r>
          </a:p>
          <a:p>
            <a:pPr marL="914400" lvl="1" indent="-457200">
              <a:buFont typeface="+mj-lt"/>
              <a:buAutoNum type="arabicPeriod"/>
            </a:pPr>
            <a:endParaRPr lang="en-US" sz="2400" dirty="0">
              <a:latin typeface="Times New Roman" panose="02020603050405020304" pitchFamily="18" charset="0"/>
              <a:cs typeface="Times New Roman" panose="02020603050405020304" pitchFamily="18" charset="0"/>
            </a:endParaRPr>
          </a:p>
          <a:p>
            <a:pPr marL="914400" lvl="1" indent="-457200">
              <a:buFont typeface="+mj-lt"/>
              <a:buAutoNum type="arabicPeriod"/>
            </a:pPr>
            <a:endParaRPr lang="en-US" sz="2400" dirty="0">
              <a:latin typeface="Times New Roman" panose="02020603050405020304" pitchFamily="18" charset="0"/>
              <a:cs typeface="Times New Roman" panose="02020603050405020304" pitchFamily="18" charset="0"/>
            </a:endParaRPr>
          </a:p>
          <a:p>
            <a:pPr marL="914400" lvl="1" indent="-457200">
              <a:buFont typeface="+mj-lt"/>
              <a:buAutoNum type="arabicPeriod"/>
            </a:pPr>
            <a:endParaRPr lang="en-US" sz="2400" dirty="0">
              <a:latin typeface="Times New Roman" panose="02020603050405020304" pitchFamily="18" charset="0"/>
              <a:cs typeface="Times New Roman" panose="02020603050405020304" pitchFamily="18" charset="0"/>
            </a:endParaRPr>
          </a:p>
          <a:p>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28497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solidFill>
                  <a:schemeClr val="tx2"/>
                </a:solidFill>
                <a:latin typeface="Times New Roman" panose="02020603050405020304" pitchFamily="18" charset="0"/>
                <a:cs typeface="Times New Roman" panose="02020603050405020304" pitchFamily="18" charset="0"/>
              </a:rPr>
              <a:t>Rights</a:t>
            </a:r>
            <a:endParaRPr lang="en-IN" sz="3600" dirty="0">
              <a:solidFill>
                <a:schemeClr val="tx2"/>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457200" indent="-457200">
              <a:buFont typeface="+mj-lt"/>
              <a:buAutoNum type="arabicPeriod"/>
            </a:pPr>
            <a:r>
              <a:rPr lang="en-US" sz="2400" dirty="0">
                <a:solidFill>
                  <a:schemeClr val="tx2"/>
                </a:solidFill>
                <a:latin typeface="Times New Roman" panose="02020603050405020304" pitchFamily="18" charset="0"/>
                <a:cs typeface="Times New Roman" panose="02020603050405020304" pitchFamily="18" charset="0"/>
              </a:rPr>
              <a:t>Right to use.</a:t>
            </a:r>
          </a:p>
          <a:p>
            <a:pPr marL="457200" indent="-457200">
              <a:buFont typeface="+mj-lt"/>
              <a:buAutoNum type="arabicPeriod"/>
            </a:pPr>
            <a:r>
              <a:rPr lang="en-US" sz="2400" dirty="0">
                <a:solidFill>
                  <a:schemeClr val="tx2"/>
                </a:solidFill>
                <a:latin typeface="Times New Roman" panose="02020603050405020304" pitchFamily="18" charset="0"/>
                <a:cs typeface="Times New Roman" panose="02020603050405020304" pitchFamily="18" charset="0"/>
              </a:rPr>
              <a:t>Right to distribute.</a:t>
            </a:r>
          </a:p>
          <a:p>
            <a:pPr marL="457200" indent="-457200">
              <a:buFont typeface="+mj-lt"/>
              <a:buAutoNum type="arabicPeriod"/>
            </a:pPr>
            <a:r>
              <a:rPr lang="en-US" sz="2400" dirty="0">
                <a:solidFill>
                  <a:schemeClr val="tx2"/>
                </a:solidFill>
                <a:latin typeface="Times New Roman" panose="02020603050405020304" pitchFamily="18" charset="0"/>
                <a:cs typeface="Times New Roman" panose="02020603050405020304" pitchFamily="18" charset="0"/>
              </a:rPr>
              <a:t>Right to sell.</a:t>
            </a:r>
          </a:p>
          <a:p>
            <a:pPr marL="457200" indent="-457200">
              <a:buFont typeface="+mj-lt"/>
              <a:buAutoNum type="arabicPeriod"/>
            </a:pPr>
            <a:r>
              <a:rPr lang="en-US" sz="2400" dirty="0">
                <a:solidFill>
                  <a:schemeClr val="tx2"/>
                </a:solidFill>
                <a:latin typeface="Times New Roman" panose="02020603050405020304" pitchFamily="18" charset="0"/>
                <a:cs typeface="Times New Roman" panose="02020603050405020304" pitchFamily="18" charset="0"/>
              </a:rPr>
              <a:t>Right to reproduce.</a:t>
            </a:r>
          </a:p>
          <a:p>
            <a:pPr marL="457200" indent="-457200">
              <a:buFont typeface="+mj-lt"/>
              <a:buAutoNum type="arabicPeriod"/>
            </a:pPr>
            <a:r>
              <a:rPr lang="en-US" sz="2400" dirty="0">
                <a:solidFill>
                  <a:schemeClr val="tx2"/>
                </a:solidFill>
                <a:latin typeface="Times New Roman" panose="02020603050405020304" pitchFamily="18" charset="0"/>
                <a:cs typeface="Times New Roman" panose="02020603050405020304" pitchFamily="18" charset="0"/>
              </a:rPr>
              <a:t>Right to import the layout design.</a:t>
            </a:r>
            <a:endParaRPr lang="en-US" sz="2400" dirty="0">
              <a:solidFill>
                <a:schemeClr val="tx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90914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solidFill>
                  <a:schemeClr val="tx2"/>
                </a:solidFill>
                <a:latin typeface="Times New Roman" panose="02020603050405020304" pitchFamily="18" charset="0"/>
                <a:cs typeface="Times New Roman" panose="02020603050405020304" pitchFamily="18" charset="0"/>
              </a:rPr>
              <a:t>Summary</a:t>
            </a:r>
            <a:endParaRPr lang="en-IN" sz="3600" dirty="0">
              <a:solidFill>
                <a:schemeClr val="tx2"/>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Autofit/>
          </a:bodyPr>
          <a:lstStyle/>
          <a:p>
            <a:pPr marL="285750" indent="-285750">
              <a:buFont typeface="Wingdings" panose="05000000000000000000" pitchFamily="2" charset="2"/>
              <a:buChar char="v"/>
            </a:pPr>
            <a:r>
              <a:rPr lang="en-GB" sz="2400" dirty="0">
                <a:solidFill>
                  <a:schemeClr val="tx2"/>
                </a:solidFill>
                <a:latin typeface="Times New Roman" panose="02020603050405020304" pitchFamily="18" charset="0"/>
                <a:cs typeface="Times New Roman" panose="02020603050405020304" pitchFamily="18" charset="0"/>
              </a:rPr>
              <a:t>Integrated circuits called “</a:t>
            </a:r>
            <a:r>
              <a:rPr lang="en-GB" sz="2400" dirty="0" err="1">
                <a:solidFill>
                  <a:schemeClr val="tx2"/>
                </a:solidFill>
                <a:latin typeface="Times New Roman" panose="02020603050405020304" pitchFamily="18" charset="0"/>
                <a:cs typeface="Times New Roman" panose="02020603050405020304" pitchFamily="18" charset="0"/>
              </a:rPr>
              <a:t>Chips”,which</a:t>
            </a:r>
            <a:r>
              <a:rPr lang="en-GB" sz="2400" dirty="0">
                <a:solidFill>
                  <a:schemeClr val="tx2"/>
                </a:solidFill>
                <a:latin typeface="Times New Roman" panose="02020603050405020304" pitchFamily="18" charset="0"/>
                <a:cs typeface="Times New Roman" panose="02020603050405020304" pitchFamily="18" charset="0"/>
              </a:rPr>
              <a:t> are core components of Information Technology (IT). </a:t>
            </a:r>
          </a:p>
          <a:p>
            <a:pPr marL="0" indent="0">
              <a:buNone/>
            </a:pPr>
            <a:endParaRPr lang="en-GB" sz="2400" dirty="0">
              <a:solidFill>
                <a:schemeClr val="tx2"/>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GB" sz="2400" dirty="0">
                <a:solidFill>
                  <a:schemeClr val="tx2"/>
                </a:solidFill>
                <a:latin typeface="Times New Roman" panose="02020603050405020304" pitchFamily="18" charset="0"/>
                <a:cs typeface="Times New Roman" panose="02020603050405020304" pitchFamily="18" charset="0"/>
              </a:rPr>
              <a:t>To protect the circuit layout design, India has enacted TRIPS compliant Semiconductor Circuit Layout Design Act in 2000.</a:t>
            </a:r>
          </a:p>
          <a:p>
            <a:pPr marL="285750" indent="-285750">
              <a:buFont typeface="Wingdings" panose="05000000000000000000" pitchFamily="2" charset="2"/>
              <a:buChar char="v"/>
            </a:pPr>
            <a:endParaRPr lang="en-GB" sz="2400" dirty="0">
              <a:solidFill>
                <a:schemeClr val="tx2"/>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GB" sz="2400" dirty="0">
                <a:solidFill>
                  <a:schemeClr val="tx2"/>
                </a:solidFill>
                <a:latin typeface="Times New Roman" panose="02020603050405020304" pitchFamily="18" charset="0"/>
                <a:cs typeface="Times New Roman" panose="02020603050405020304" pitchFamily="18" charset="0"/>
              </a:rPr>
              <a:t>The tenure of the legal protection to registered design is 10 years.</a:t>
            </a:r>
          </a:p>
          <a:p>
            <a:pPr marL="285750" indent="-285750">
              <a:buFont typeface="Wingdings" panose="05000000000000000000" pitchFamily="2" charset="2"/>
              <a:buChar char="v"/>
            </a:pPr>
            <a:endParaRPr lang="en-GB" sz="2400" dirty="0">
              <a:solidFill>
                <a:schemeClr val="tx2"/>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GB" sz="2400" dirty="0">
                <a:solidFill>
                  <a:schemeClr val="tx2"/>
                </a:solidFill>
                <a:latin typeface="Times New Roman" panose="02020603050405020304" pitchFamily="18" charset="0"/>
                <a:cs typeface="Times New Roman" panose="02020603050405020304" pitchFamily="18" charset="0"/>
              </a:rPr>
              <a:t>The infringers are penalised with punishments and penalties. </a:t>
            </a:r>
            <a:endParaRPr lang="en-IN" sz="2400" dirty="0">
              <a:solidFill>
                <a:schemeClr val="tx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324856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Geographical indication</a:t>
            </a:r>
            <a:endParaRPr lang="en-IN" dirty="0"/>
          </a:p>
        </p:txBody>
      </p:sp>
      <p:sp>
        <p:nvSpPr>
          <p:cNvPr id="5" name="Text Placeholder 4"/>
          <p:cNvSpPr>
            <a:spLocks noGrp="1"/>
          </p:cNvSpPr>
          <p:nvPr>
            <p:ph type="body" idx="1"/>
          </p:nvPr>
        </p:nvSpPr>
        <p:spPr/>
        <p:txBody>
          <a:bodyPr/>
          <a:lstStyle/>
          <a:p>
            <a:endParaRPr lang="en-IN"/>
          </a:p>
        </p:txBody>
      </p:sp>
    </p:spTree>
    <p:extLst>
      <p:ext uri="{BB962C8B-B14F-4D97-AF65-F5344CB8AC3E}">
        <p14:creationId xmlns:p14="http://schemas.microsoft.com/office/powerpoint/2010/main" val="33370727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827315" y="2499360"/>
            <a:ext cx="2377440" cy="687977"/>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Intellectual Property</a:t>
            </a:r>
            <a:endParaRPr lang="en-IN" dirty="0"/>
          </a:p>
        </p:txBody>
      </p:sp>
      <p:sp>
        <p:nvSpPr>
          <p:cNvPr id="3" name="Rounded Rectangle 2"/>
          <p:cNvSpPr/>
          <p:nvPr/>
        </p:nvSpPr>
        <p:spPr>
          <a:xfrm>
            <a:off x="4763589" y="1680754"/>
            <a:ext cx="1619794" cy="818606"/>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Industrial</a:t>
            </a:r>
          </a:p>
          <a:p>
            <a:pPr algn="ctr"/>
            <a:r>
              <a:rPr lang="en-US" dirty="0" smtClean="0"/>
              <a:t>Property</a:t>
            </a:r>
            <a:endParaRPr lang="en-IN" dirty="0"/>
          </a:p>
        </p:txBody>
      </p:sp>
      <p:sp>
        <p:nvSpPr>
          <p:cNvPr id="4" name="Rounded Rectangle 3"/>
          <p:cNvSpPr/>
          <p:nvPr/>
        </p:nvSpPr>
        <p:spPr>
          <a:xfrm>
            <a:off x="4632960" y="4049486"/>
            <a:ext cx="1898469" cy="79248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Copyrights</a:t>
            </a:r>
            <a:endParaRPr lang="en-IN" dirty="0"/>
          </a:p>
        </p:txBody>
      </p:sp>
      <p:sp>
        <p:nvSpPr>
          <p:cNvPr id="5" name="Rectangle 4"/>
          <p:cNvSpPr/>
          <p:nvPr/>
        </p:nvSpPr>
        <p:spPr>
          <a:xfrm>
            <a:off x="7933509" y="722811"/>
            <a:ext cx="1506582" cy="44413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patents</a:t>
            </a:r>
            <a:endParaRPr lang="en-IN" dirty="0"/>
          </a:p>
        </p:txBody>
      </p:sp>
      <p:sp>
        <p:nvSpPr>
          <p:cNvPr id="6" name="Rectangle 5"/>
          <p:cNvSpPr/>
          <p:nvPr/>
        </p:nvSpPr>
        <p:spPr>
          <a:xfrm>
            <a:off x="7846423" y="1846217"/>
            <a:ext cx="1733006" cy="7924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Industrial </a:t>
            </a:r>
          </a:p>
          <a:p>
            <a:pPr algn="ctr"/>
            <a:r>
              <a:rPr lang="en-US" dirty="0" smtClean="0"/>
              <a:t>Designs</a:t>
            </a:r>
            <a:endParaRPr lang="en-IN" dirty="0"/>
          </a:p>
        </p:txBody>
      </p:sp>
      <p:sp>
        <p:nvSpPr>
          <p:cNvPr id="7" name="Rectangle 6"/>
          <p:cNvSpPr/>
          <p:nvPr/>
        </p:nvSpPr>
        <p:spPr>
          <a:xfrm>
            <a:off x="8011886" y="3283131"/>
            <a:ext cx="1802674" cy="55734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err="1" smtClean="0"/>
              <a:t>Treadmarks</a:t>
            </a:r>
            <a:endParaRPr lang="en-IN" dirty="0"/>
          </a:p>
        </p:txBody>
      </p:sp>
      <p:sp>
        <p:nvSpPr>
          <p:cNvPr id="8" name="Rectangle 7"/>
          <p:cNvSpPr/>
          <p:nvPr/>
        </p:nvSpPr>
        <p:spPr>
          <a:xfrm>
            <a:off x="8142514" y="5207726"/>
            <a:ext cx="2168435" cy="70539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Geographical </a:t>
            </a:r>
          </a:p>
          <a:p>
            <a:pPr algn="ctr"/>
            <a:r>
              <a:rPr lang="en-US" dirty="0" smtClean="0"/>
              <a:t>Indication</a:t>
            </a:r>
            <a:endParaRPr lang="en-IN" dirty="0"/>
          </a:p>
        </p:txBody>
      </p:sp>
      <p:cxnSp>
        <p:nvCxnSpPr>
          <p:cNvPr id="10" name="Straight Connector 9"/>
          <p:cNvCxnSpPr>
            <a:stCxn id="2" idx="3"/>
            <a:endCxn id="3" idx="1"/>
          </p:cNvCxnSpPr>
          <p:nvPr/>
        </p:nvCxnSpPr>
        <p:spPr>
          <a:xfrm flipV="1">
            <a:off x="3204755" y="2090057"/>
            <a:ext cx="1558834" cy="753292"/>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2" idx="3"/>
            <a:endCxn id="4" idx="1"/>
          </p:cNvCxnSpPr>
          <p:nvPr/>
        </p:nvCxnSpPr>
        <p:spPr>
          <a:xfrm>
            <a:off x="3204755" y="2843349"/>
            <a:ext cx="1428205" cy="1602377"/>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3" idx="3"/>
            <a:endCxn id="5" idx="1"/>
          </p:cNvCxnSpPr>
          <p:nvPr/>
        </p:nvCxnSpPr>
        <p:spPr>
          <a:xfrm flipV="1">
            <a:off x="6383383" y="944880"/>
            <a:ext cx="1550126" cy="1145177"/>
          </a:xfrm>
          <a:prstGeom prst="line">
            <a:avLst/>
          </a:prstGeom>
          <a:ln/>
        </p:spPr>
        <p:style>
          <a:lnRef idx="1">
            <a:schemeClr val="dk1"/>
          </a:lnRef>
          <a:fillRef idx="0">
            <a:schemeClr val="dk1"/>
          </a:fillRef>
          <a:effectRef idx="0">
            <a:schemeClr val="dk1"/>
          </a:effectRef>
          <a:fontRef idx="minor">
            <a:schemeClr val="tx1"/>
          </a:fontRef>
        </p:style>
      </p:cxnSp>
      <p:cxnSp>
        <p:nvCxnSpPr>
          <p:cNvPr id="18" name="Straight Connector 17"/>
          <p:cNvCxnSpPr>
            <a:stCxn id="3" idx="3"/>
            <a:endCxn id="6" idx="1"/>
          </p:cNvCxnSpPr>
          <p:nvPr/>
        </p:nvCxnSpPr>
        <p:spPr>
          <a:xfrm>
            <a:off x="6383383" y="2090057"/>
            <a:ext cx="1463040" cy="15240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3" idx="3"/>
            <a:endCxn id="7" idx="1"/>
          </p:cNvCxnSpPr>
          <p:nvPr/>
        </p:nvCxnSpPr>
        <p:spPr>
          <a:xfrm>
            <a:off x="6383383" y="2090057"/>
            <a:ext cx="1628503" cy="1471749"/>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3" idx="3"/>
            <a:endCxn id="8" idx="1"/>
          </p:cNvCxnSpPr>
          <p:nvPr/>
        </p:nvCxnSpPr>
        <p:spPr>
          <a:xfrm>
            <a:off x="6383383" y="2090057"/>
            <a:ext cx="1759131" cy="3470366"/>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2704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solidFill>
                  <a:schemeClr val="tx2"/>
                </a:solidFill>
                <a:latin typeface="Times New Roman" panose="02020603050405020304" pitchFamily="18" charset="0"/>
                <a:cs typeface="Times New Roman" panose="02020603050405020304" pitchFamily="18" charset="0"/>
              </a:rPr>
              <a:t>Introduction of </a:t>
            </a:r>
            <a:r>
              <a:rPr lang="en-US" sz="3200" dirty="0">
                <a:solidFill>
                  <a:schemeClr val="tx2"/>
                </a:solidFill>
                <a:latin typeface="Times New Roman" panose="02020603050405020304" pitchFamily="18" charset="0"/>
                <a:cs typeface="Times New Roman" panose="02020603050405020304" pitchFamily="18" charset="0"/>
              </a:rPr>
              <a:t>GIS</a:t>
            </a:r>
            <a:endParaRPr lang="en-IN" sz="3200" dirty="0">
              <a:solidFill>
                <a:schemeClr val="tx2"/>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04900" y="1600200"/>
            <a:ext cx="9980682" cy="4572000"/>
          </a:xfrm>
        </p:spPr>
        <p:txBody>
          <a:bodyPr>
            <a:noAutofit/>
          </a:bodyPr>
          <a:lstStyle/>
          <a:p>
            <a:pPr>
              <a:lnSpc>
                <a:spcPct val="150000"/>
              </a:lnSpc>
            </a:pPr>
            <a:r>
              <a:rPr lang="en-US" sz="2400" dirty="0">
                <a:solidFill>
                  <a:schemeClr val="tx2"/>
                </a:solidFill>
                <a:latin typeface="Times New Roman" panose="02020603050405020304" pitchFamily="18" charset="0"/>
                <a:cs typeface="Times New Roman" panose="02020603050405020304" pitchFamily="18" charset="0"/>
              </a:rPr>
              <a:t>Geographical indicators are the indication which identify a goods as originating in the territory of a member , or region or locality in that territory where a given quality, reputation or other </a:t>
            </a:r>
            <a:r>
              <a:rPr lang="en-US" sz="2400" dirty="0" err="1" smtClean="0">
                <a:solidFill>
                  <a:schemeClr val="tx2"/>
                </a:solidFill>
                <a:latin typeface="Times New Roman" panose="02020603050405020304" pitchFamily="18" charset="0"/>
                <a:cs typeface="Times New Roman" panose="02020603050405020304" pitchFamily="18" charset="0"/>
              </a:rPr>
              <a:t>chacterstics</a:t>
            </a:r>
            <a:r>
              <a:rPr lang="en-US" sz="2400" dirty="0" smtClean="0">
                <a:solidFill>
                  <a:schemeClr val="tx2"/>
                </a:solidFill>
                <a:latin typeface="Times New Roman" panose="02020603050405020304" pitchFamily="18" charset="0"/>
                <a:cs typeface="Times New Roman" panose="02020603050405020304" pitchFamily="18" charset="0"/>
              </a:rPr>
              <a:t> </a:t>
            </a:r>
            <a:r>
              <a:rPr lang="en-US" sz="2400" dirty="0">
                <a:solidFill>
                  <a:schemeClr val="tx2"/>
                </a:solidFill>
                <a:latin typeface="Times New Roman" panose="02020603050405020304" pitchFamily="18" charset="0"/>
                <a:cs typeface="Times New Roman" panose="02020603050405020304" pitchFamily="18" charset="0"/>
              </a:rPr>
              <a:t>of the goods is essentially attributable to its geographical origin.</a:t>
            </a:r>
          </a:p>
          <a:p>
            <a:pPr>
              <a:lnSpc>
                <a:spcPct val="150000"/>
              </a:lnSpc>
            </a:pPr>
            <a:r>
              <a:rPr lang="en-US" sz="2400" dirty="0">
                <a:solidFill>
                  <a:schemeClr val="tx2"/>
                </a:solidFill>
                <a:latin typeface="Times New Roman" panose="02020603050405020304" pitchFamily="18" charset="0"/>
                <a:cs typeface="Times New Roman" panose="02020603050405020304" pitchFamily="18" charset="0"/>
              </a:rPr>
              <a:t>Geographical indicator is the newest addition to intellectual property right(IPRs) under section  of part 2 of the TRIPS agreement and have been in article 22.1.</a:t>
            </a:r>
          </a:p>
        </p:txBody>
      </p:sp>
    </p:spTree>
    <p:extLst>
      <p:ext uri="{BB962C8B-B14F-4D97-AF65-F5344CB8AC3E}">
        <p14:creationId xmlns:p14="http://schemas.microsoft.com/office/powerpoint/2010/main" val="34142071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solidFill>
                  <a:schemeClr val="tx2"/>
                </a:solidFill>
                <a:latin typeface="Times New Roman" panose="02020603050405020304" pitchFamily="18" charset="0"/>
                <a:cs typeface="Times New Roman" panose="02020603050405020304" pitchFamily="18" charset="0"/>
              </a:rPr>
              <a:t>Introduction of GIS</a:t>
            </a:r>
            <a:endParaRPr lang="en-IN" sz="3600" dirty="0"/>
          </a:p>
        </p:txBody>
      </p:sp>
      <p:sp>
        <p:nvSpPr>
          <p:cNvPr id="3" name="Content Placeholder 2"/>
          <p:cNvSpPr>
            <a:spLocks noGrp="1"/>
          </p:cNvSpPr>
          <p:nvPr>
            <p:ph idx="1"/>
          </p:nvPr>
        </p:nvSpPr>
        <p:spPr>
          <a:xfrm>
            <a:off x="1104900" y="1600200"/>
            <a:ext cx="9980682" cy="4572000"/>
          </a:xfrm>
        </p:spPr>
        <p:txBody>
          <a:bodyPr>
            <a:normAutofit fontScale="92500"/>
          </a:bodyPr>
          <a:lstStyle/>
          <a:p>
            <a:pPr>
              <a:lnSpc>
                <a:spcPct val="150000"/>
              </a:lnSpc>
            </a:pPr>
            <a:r>
              <a:rPr lang="en-US" sz="2400" dirty="0">
                <a:latin typeface="Times New Roman" panose="02020603050405020304" pitchFamily="18" charset="0"/>
                <a:cs typeface="Times New Roman" panose="02020603050405020304" pitchFamily="18" charset="0"/>
              </a:rPr>
              <a:t>Where a given quality , reputation or other characteristics of such goods is essentially attributable to its geographical origin</a:t>
            </a:r>
          </a:p>
          <a:p>
            <a:pPr>
              <a:lnSpc>
                <a:spcPct val="150000"/>
              </a:lnSpc>
            </a:pPr>
            <a:r>
              <a:rPr lang="en-US" sz="2400" dirty="0">
                <a:latin typeface="Times New Roman" panose="02020603050405020304" pitchFamily="18" charset="0"/>
                <a:cs typeface="Times New Roman" panose="02020603050405020304" pitchFamily="18" charset="0"/>
              </a:rPr>
              <a:t>Refers to the geographical origin of products.</a:t>
            </a:r>
          </a:p>
          <a:p>
            <a:pPr>
              <a:lnSpc>
                <a:spcPct val="150000"/>
              </a:lnSpc>
            </a:pPr>
            <a:r>
              <a:rPr lang="en-US" sz="2400" dirty="0">
                <a:latin typeface="Times New Roman" panose="02020603050405020304" pitchFamily="18" charset="0"/>
                <a:cs typeface="Times New Roman" panose="02020603050405020304" pitchFamily="18" charset="0"/>
              </a:rPr>
              <a:t>Not special characteristic implied</a:t>
            </a:r>
            <a:r>
              <a:rPr lang="en-US" sz="2400" dirty="0" smtClean="0">
                <a:latin typeface="Times New Roman" panose="02020603050405020304" pitchFamily="18" charset="0"/>
                <a:cs typeface="Times New Roman" panose="02020603050405020304" pitchFamily="18" charset="0"/>
              </a:rPr>
              <a:t>.</a:t>
            </a:r>
          </a:p>
          <a:p>
            <a:pPr>
              <a:lnSpc>
                <a:spcPct val="150000"/>
              </a:lnSpc>
            </a:pPr>
            <a:r>
              <a:rPr lang="en-US" sz="2400" dirty="0" smtClean="0">
                <a:latin typeface="Times New Roman" panose="02020603050405020304" pitchFamily="18" charset="0"/>
                <a:cs typeface="Times New Roman" panose="02020603050405020304" pitchFamily="18" charset="0"/>
              </a:rPr>
              <a:t>The term ‘geographical indication’ is defined under </a:t>
            </a:r>
            <a:r>
              <a:rPr lang="en-US" sz="2400" b="1" dirty="0" smtClean="0">
                <a:latin typeface="Times New Roman" panose="02020603050405020304" pitchFamily="18" charset="0"/>
                <a:cs typeface="Times New Roman" panose="02020603050405020304" pitchFamily="18" charset="0"/>
              </a:rPr>
              <a:t>Section 2(1)(e) </a:t>
            </a:r>
            <a:r>
              <a:rPr lang="en-US" sz="2400" dirty="0" smtClean="0">
                <a:latin typeface="Times New Roman" panose="02020603050405020304" pitchFamily="18" charset="0"/>
                <a:cs typeface="Times New Roman" panose="02020603050405020304" pitchFamily="18" charset="0"/>
              </a:rPr>
              <a:t>of geographical Indication act.</a:t>
            </a:r>
          </a:p>
          <a:p>
            <a:pPr>
              <a:lnSpc>
                <a:spcPct val="150000"/>
              </a:lnSpc>
            </a:pPr>
            <a:r>
              <a:rPr lang="en-US" sz="2400" dirty="0" smtClean="0">
                <a:latin typeface="Times New Roman" panose="02020603050405020304" pitchFamily="18" charset="0"/>
                <a:cs typeface="Times New Roman" panose="02020603050405020304" pitchFamily="18" charset="0"/>
              </a:rPr>
              <a:t>Example :-  Perfumes of </a:t>
            </a:r>
            <a:r>
              <a:rPr lang="en-US" sz="2400" dirty="0" err="1" smtClean="0">
                <a:latin typeface="Times New Roman" panose="02020603050405020304" pitchFamily="18" charset="0"/>
                <a:cs typeface="Times New Roman" panose="02020603050405020304" pitchFamily="18" charset="0"/>
              </a:rPr>
              <a:t>paris</a:t>
            </a:r>
            <a:r>
              <a:rPr lang="en-US" sz="2400" dirty="0" smtClean="0">
                <a:latin typeface="Times New Roman" panose="02020603050405020304" pitchFamily="18" charset="0"/>
                <a:cs typeface="Times New Roman" panose="02020603050405020304" pitchFamily="18" charset="0"/>
              </a:rPr>
              <a:t> , Basmati </a:t>
            </a:r>
            <a:r>
              <a:rPr lang="en-US" sz="2400" dirty="0" err="1" smtClean="0">
                <a:latin typeface="Times New Roman" panose="02020603050405020304" pitchFamily="18" charset="0"/>
                <a:cs typeface="Times New Roman" panose="02020603050405020304" pitchFamily="18" charset="0"/>
              </a:rPr>
              <a:t>Chawal</a:t>
            </a:r>
            <a:r>
              <a:rPr lang="en-US" sz="2400" dirty="0" smtClean="0">
                <a:latin typeface="Times New Roman" panose="02020603050405020304" pitchFamily="18" charset="0"/>
                <a:cs typeface="Times New Roman" panose="02020603050405020304" pitchFamily="18" charset="0"/>
              </a:rPr>
              <a:t> , </a:t>
            </a:r>
            <a:r>
              <a:rPr lang="en-US" sz="2400" dirty="0" err="1" smtClean="0">
                <a:latin typeface="Times New Roman" panose="02020603050405020304" pitchFamily="18" charset="0"/>
                <a:cs typeface="Times New Roman" panose="02020603050405020304" pitchFamily="18" charset="0"/>
              </a:rPr>
              <a:t>Kasmir</a:t>
            </a:r>
            <a:r>
              <a:rPr lang="en-US" sz="2400" dirty="0" smtClean="0">
                <a:latin typeface="Times New Roman" panose="02020603050405020304" pitchFamily="18" charset="0"/>
                <a:cs typeface="Times New Roman" panose="02020603050405020304" pitchFamily="18" charset="0"/>
              </a:rPr>
              <a:t> Apple.</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143581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919822" y="694994"/>
            <a:ext cx="8825659" cy="706964"/>
          </a:xfrm>
          <a:prstGeom prst="rect">
            <a:avLst/>
          </a:prstGeom>
        </p:spPr>
        <p:txBody>
          <a:bodyPr/>
          <a:lstStyle>
            <a:lvl1pPr algn="l" defTabSz="914400" rtl="0" eaLnBrk="1" latinLnBrk="0" hangingPunct="1">
              <a:lnSpc>
                <a:spcPct val="90000"/>
              </a:lnSpc>
              <a:spcBef>
                <a:spcPct val="0"/>
              </a:spcBef>
              <a:buNone/>
              <a:defRPr sz="2800" kern="1200">
                <a:solidFill>
                  <a:schemeClr val="tx1"/>
                </a:solidFill>
                <a:latin typeface="+mj-lt"/>
                <a:ea typeface="+mj-ea"/>
                <a:cs typeface="+mj-cs"/>
              </a:defRPr>
            </a:lvl1pPr>
          </a:lstStyle>
          <a:p>
            <a:r>
              <a:rPr lang="en-US" sz="3600" u="sng" dirty="0" smtClean="0">
                <a:latin typeface="Times New Roman" panose="02020603050405020304" pitchFamily="18" charset="0"/>
                <a:cs typeface="Times New Roman" panose="02020603050405020304" pitchFamily="18" charset="0"/>
              </a:rPr>
              <a:t>NATURAL GOODS</a:t>
            </a:r>
            <a:endParaRPr lang="en-IN" sz="3600" u="sng" dirty="0">
              <a:latin typeface="Times New Roman" panose="02020603050405020304" pitchFamily="18" charset="0"/>
              <a:cs typeface="Times New Roman" panose="02020603050405020304" pitchFamily="18" charset="0"/>
            </a:endParaRPr>
          </a:p>
        </p:txBody>
      </p:sp>
      <p:sp>
        <p:nvSpPr>
          <p:cNvPr id="3" name="Text Placeholder 2"/>
          <p:cNvSpPr txBox="1">
            <a:spLocks/>
          </p:cNvSpPr>
          <p:nvPr/>
        </p:nvSpPr>
        <p:spPr>
          <a:xfrm>
            <a:off x="768915" y="2324826"/>
            <a:ext cx="3292785" cy="576262"/>
          </a:xfrm>
          <a:prstGeom prst="rect">
            <a:avLst/>
          </a:prstGeom>
        </p:spPr>
        <p:txBody>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a:lstStyle>
          <a:p>
            <a:r>
              <a:rPr lang="en-US" b="1" dirty="0" smtClean="0"/>
              <a:t>Lignite-</a:t>
            </a:r>
            <a:r>
              <a:rPr lang="en-US" b="1" dirty="0" err="1" smtClean="0"/>
              <a:t>neyvelli</a:t>
            </a:r>
            <a:endParaRPr lang="en-IN" b="1" dirty="0"/>
          </a:p>
        </p:txBody>
      </p:sp>
      <p:sp>
        <p:nvSpPr>
          <p:cNvPr id="4" name="Text Placeholder 4"/>
          <p:cNvSpPr txBox="1">
            <a:spLocks/>
          </p:cNvSpPr>
          <p:nvPr/>
        </p:nvSpPr>
        <p:spPr>
          <a:xfrm>
            <a:off x="4277589" y="2324826"/>
            <a:ext cx="3147009" cy="576262"/>
          </a:xfrm>
          <a:prstGeom prst="rect">
            <a:avLst/>
          </a:prstGeom>
        </p:spPr>
        <p:txBody>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a:lstStyle>
          <a:p>
            <a:r>
              <a:rPr lang="en-US" b="1" dirty="0" smtClean="0"/>
              <a:t>GOLD-</a:t>
            </a:r>
            <a:r>
              <a:rPr lang="en-US" b="1" dirty="0" err="1" smtClean="0"/>
              <a:t>kolar</a:t>
            </a:r>
            <a:r>
              <a:rPr lang="en-US" dirty="0" smtClean="0"/>
              <a:t> ,</a:t>
            </a:r>
            <a:r>
              <a:rPr lang="en-US" b="1" dirty="0" err="1" smtClean="0"/>
              <a:t>s.africa</a:t>
            </a:r>
            <a:endParaRPr lang="en-IN" b="1" dirty="0"/>
          </a:p>
        </p:txBody>
      </p:sp>
      <p:sp>
        <p:nvSpPr>
          <p:cNvPr id="5" name="Text Placeholder 6"/>
          <p:cNvSpPr txBox="1">
            <a:spLocks/>
          </p:cNvSpPr>
          <p:nvPr/>
        </p:nvSpPr>
        <p:spPr>
          <a:xfrm>
            <a:off x="7653002" y="2324827"/>
            <a:ext cx="3309517" cy="576262"/>
          </a:xfrm>
          <a:prstGeom prst="rect">
            <a:avLst/>
          </a:prstGeom>
        </p:spPr>
        <p:txBody>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a:lstStyle>
          <a:p>
            <a:r>
              <a:rPr lang="en-US" b="1" dirty="0" smtClean="0"/>
              <a:t>PETROLEUM-Arabian</a:t>
            </a:r>
            <a:endParaRPr lang="en-IN" b="1" dirty="0"/>
          </a:p>
        </p:txBody>
      </p:sp>
      <p:pic>
        <p:nvPicPr>
          <p:cNvPr id="6" name="Picture 2" descr="Thermal power station II of Neyveli Lignite Corporation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8774" y="3109104"/>
            <a:ext cx="2981187" cy="218957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Gold mining - Wikipedi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42374" y="2975202"/>
            <a:ext cx="3017437" cy="2773179"/>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16" descr="Saudi Arabia's July crude oil exports rise to over 2-year ..."/>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14586" y="2975201"/>
            <a:ext cx="3147933" cy="27731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204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r>
              <a:rPr lang="en-US" sz="3600" dirty="0" smtClean="0">
                <a:latin typeface="Times New Roman" panose="02020603050405020304" pitchFamily="18" charset="0"/>
                <a:cs typeface="Times New Roman" panose="02020603050405020304" pitchFamily="18" charset="0"/>
              </a:rPr>
              <a:t>What is Copyright ?</a:t>
            </a:r>
            <a:endParaRPr lang="en-US" sz="3600" dirty="0">
              <a:latin typeface="Times New Roman" panose="02020603050405020304" pitchFamily="18" charset="0"/>
              <a:cs typeface="Times New Roman" panose="02020603050405020304" pitchFamily="18" charset="0"/>
            </a:endParaRPr>
          </a:p>
        </p:txBody>
      </p:sp>
      <p:sp>
        <p:nvSpPr>
          <p:cNvPr id="14" name="Content Placeholder 13"/>
          <p:cNvSpPr>
            <a:spLocks noGrp="1"/>
          </p:cNvSpPr>
          <p:nvPr>
            <p:ph idx="1"/>
          </p:nvPr>
        </p:nvSpPr>
        <p:spPr/>
        <p:txBody>
          <a:bodyPr/>
          <a:lstStyle/>
          <a:p>
            <a:pPr marL="0" indent="0">
              <a:lnSpc>
                <a:spcPct val="150000"/>
              </a:lnSpc>
              <a:buNone/>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Copyright is a bundle of exclusive rights granted by law to the creators of literary, dramatic, musical and artistic works and the producers of cinematography films, sound recordings and computer software to do or authorize the doing of certain acts with regard to their creation.</a:t>
            </a:r>
          </a:p>
          <a:p>
            <a:pPr>
              <a:lnSpc>
                <a:spcPct val="150000"/>
              </a:lnSpc>
            </a:pPr>
            <a:r>
              <a:rPr lang="en-US" sz="2400" dirty="0" smtClean="0">
                <a:latin typeface="Times New Roman" panose="02020603050405020304" pitchFamily="18" charset="0"/>
                <a:cs typeface="Times New Roman" panose="02020603050405020304" pitchFamily="18" charset="0"/>
              </a:rPr>
              <a:t>It is a kind of protection against unauthorized use of a work.</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54255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154954" y="1214361"/>
            <a:ext cx="5889790" cy="814737"/>
          </a:xfrm>
          <a:prstGeom prst="rect">
            <a:avLst/>
          </a:prstGeom>
        </p:spPr>
        <p:txBody>
          <a:bodyPr/>
          <a:lstStyle>
            <a:lvl1pPr algn="l" defTabSz="914400" rtl="0" eaLnBrk="1" latinLnBrk="0" hangingPunct="1">
              <a:lnSpc>
                <a:spcPct val="90000"/>
              </a:lnSpc>
              <a:spcBef>
                <a:spcPct val="0"/>
              </a:spcBef>
              <a:buNone/>
              <a:defRPr sz="2800" kern="1200">
                <a:solidFill>
                  <a:schemeClr val="tx1"/>
                </a:solidFill>
                <a:latin typeface="+mj-lt"/>
                <a:ea typeface="+mj-ea"/>
                <a:cs typeface="+mj-cs"/>
              </a:defRPr>
            </a:lvl1pPr>
          </a:lstStyle>
          <a:p>
            <a:r>
              <a:rPr lang="en-US" sz="3600" u="sng" dirty="0" smtClean="0">
                <a:latin typeface="Times New Roman" panose="02020603050405020304" pitchFamily="18" charset="0"/>
                <a:cs typeface="Times New Roman" panose="02020603050405020304" pitchFamily="18" charset="0"/>
              </a:rPr>
              <a:t>APPELLATION OF  ORIGIN</a:t>
            </a:r>
            <a:endParaRPr lang="en-IN" sz="3600" u="sng" dirty="0">
              <a:latin typeface="Times New Roman" panose="02020603050405020304" pitchFamily="18" charset="0"/>
              <a:cs typeface="Times New Roman" panose="02020603050405020304" pitchFamily="18" charset="0"/>
            </a:endParaRPr>
          </a:p>
        </p:txBody>
      </p:sp>
      <p:sp>
        <p:nvSpPr>
          <p:cNvPr id="3" name="Text Placeholder 3"/>
          <p:cNvSpPr txBox="1">
            <a:spLocks/>
          </p:cNvSpPr>
          <p:nvPr/>
        </p:nvSpPr>
        <p:spPr>
          <a:xfrm>
            <a:off x="1346183" y="2488841"/>
            <a:ext cx="3859212" cy="2552075"/>
          </a:xfrm>
          <a:prstGeom prst="rect">
            <a:avLst/>
          </a:prstGeom>
        </p:spPr>
        <p:txBody>
          <a:bodyPr>
            <a:noAutofit/>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a:lstStyle>
          <a:p>
            <a:r>
              <a:rPr lang="en-US" sz="2400" dirty="0" smtClean="0">
                <a:latin typeface="Times New Roman" panose="02020603050405020304" pitchFamily="18" charset="0"/>
                <a:cs typeface="Times New Roman" panose="02020603050405020304" pitchFamily="18" charset="0"/>
              </a:rPr>
              <a:t>Used on product have specified product quality that is exclusively due to the geographical environment in which the products are made.</a:t>
            </a:r>
          </a:p>
          <a:p>
            <a:endParaRPr lang="en-US" sz="2400"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 Ex:  </a:t>
            </a:r>
            <a:r>
              <a:rPr lang="en-US" sz="2400" dirty="0" err="1" smtClean="0">
                <a:latin typeface="Times New Roman" panose="02020603050405020304" pitchFamily="18" charset="0"/>
                <a:cs typeface="Times New Roman" panose="02020603050405020304" pitchFamily="18" charset="0"/>
              </a:rPr>
              <a:t>kolhapuri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chappal</a:t>
            </a:r>
            <a:endParaRPr lang="en-US" sz="2400" dirty="0" smtClean="0">
              <a:latin typeface="Times New Roman" panose="02020603050405020304" pitchFamily="18" charset="0"/>
              <a:cs typeface="Times New Roman" panose="02020603050405020304" pitchFamily="18" charset="0"/>
            </a:endParaRPr>
          </a:p>
        </p:txBody>
      </p:sp>
      <p:pic>
        <p:nvPicPr>
          <p:cNvPr id="4" name="Picture 2" descr="RAMRAJ Leather Kolhapuri Chappal for Mens/Kolhapuri Sandals for  Mens/Kolhapuri Footwear"/>
          <p:cNvPicPr>
            <a:picLocks noChangeAspect="1" noChangeArrowheads="1"/>
          </p:cNvPicPr>
          <p:nvPr/>
        </p:nvPicPr>
        <p:blipFill>
          <a:blip r:embed="rId2">
            <a:extLst>
              <a:ext uri="{28A0092B-C50C-407E-A947-70E740481C1C}">
                <a14:useLocalDpi xmlns:a14="http://schemas.microsoft.com/office/drawing/2010/main" val="0"/>
              </a:ext>
            </a:extLst>
          </a:blip>
          <a:srcRect l="21905" r="21905"/>
          <a:stretch>
            <a:fillRect/>
          </a:stretch>
        </p:blipFill>
        <p:spPr bwMode="auto">
          <a:xfrm>
            <a:off x="7225258" y="1821304"/>
            <a:ext cx="3826365" cy="41597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5032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154954" y="973668"/>
            <a:ext cx="8761413" cy="706964"/>
          </a:xfrm>
          <a:prstGeom prst="rect">
            <a:avLst/>
          </a:prstGeom>
        </p:spPr>
        <p:txBody>
          <a:bodyPr/>
          <a:lstStyle>
            <a:lvl1pPr algn="l" defTabSz="914400" rtl="0" eaLnBrk="1" latinLnBrk="0" hangingPunct="1">
              <a:lnSpc>
                <a:spcPct val="90000"/>
              </a:lnSpc>
              <a:spcBef>
                <a:spcPct val="0"/>
              </a:spcBef>
              <a:buNone/>
              <a:defRPr sz="2800" kern="1200">
                <a:solidFill>
                  <a:schemeClr val="tx1"/>
                </a:solidFill>
                <a:latin typeface="+mj-lt"/>
                <a:ea typeface="+mj-ea"/>
                <a:cs typeface="+mj-cs"/>
              </a:defRPr>
            </a:lvl1pPr>
          </a:lstStyle>
          <a:p>
            <a:r>
              <a:rPr lang="en-US" sz="3600" u="sng" dirty="0" smtClean="0">
                <a:latin typeface="Times New Roman" panose="02020603050405020304" pitchFamily="18" charset="0"/>
                <a:cs typeface="Times New Roman" panose="02020603050405020304" pitchFamily="18" charset="0"/>
              </a:rPr>
              <a:t>FEATURES OF GIS</a:t>
            </a:r>
            <a:endParaRPr lang="en-IN" sz="3600" u="sng" dirty="0">
              <a:latin typeface="Times New Roman" panose="02020603050405020304" pitchFamily="18" charset="0"/>
              <a:cs typeface="Times New Roman" panose="02020603050405020304" pitchFamily="18" charset="0"/>
            </a:endParaRPr>
          </a:p>
        </p:txBody>
      </p:sp>
      <p:sp>
        <p:nvSpPr>
          <p:cNvPr id="3" name="Content Placeholder 2"/>
          <p:cNvSpPr txBox="1">
            <a:spLocks/>
          </p:cNvSpPr>
          <p:nvPr/>
        </p:nvSpPr>
        <p:spPr>
          <a:xfrm>
            <a:off x="1056168" y="2742396"/>
            <a:ext cx="4479492" cy="3416300"/>
          </a:xfrm>
          <a:prstGeom prst="rect">
            <a:avLst/>
          </a:prstGeom>
        </p:spPr>
        <p:txBody>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a:lstStyle>
          <a:p>
            <a:r>
              <a:rPr lang="en-US" sz="2400" dirty="0" smtClean="0">
                <a:solidFill>
                  <a:schemeClr val="tx2"/>
                </a:solidFill>
                <a:latin typeface="Times New Roman" panose="02020603050405020304" pitchFamily="18" charset="0"/>
                <a:cs typeface="Times New Roman" panose="02020603050405020304" pitchFamily="18" charset="0"/>
              </a:rPr>
              <a:t>Goods are protects that are already famous-reputation are pre exist.</a:t>
            </a:r>
          </a:p>
          <a:p>
            <a:r>
              <a:rPr lang="en-US" sz="2400" dirty="0" smtClean="0">
                <a:solidFill>
                  <a:schemeClr val="tx2"/>
                </a:solidFill>
                <a:latin typeface="Times New Roman" panose="02020603050405020304" pitchFamily="18" charset="0"/>
                <a:cs typeface="Times New Roman" panose="02020603050405020304" pitchFamily="18" charset="0"/>
              </a:rPr>
              <a:t>It is functions like trademark.</a:t>
            </a:r>
          </a:p>
          <a:p>
            <a:endParaRPr lang="en-IN" dirty="0"/>
          </a:p>
        </p:txBody>
      </p:sp>
      <p:pic>
        <p:nvPicPr>
          <p:cNvPr id="4" name="Picture 4" descr="Geographical Indication (GI) Tags in India: Memorize Faster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12073" y="1997406"/>
            <a:ext cx="3715474" cy="49062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16379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err="1">
                <a:latin typeface="Times New Roman" panose="02020603050405020304" pitchFamily="18" charset="0"/>
                <a:cs typeface="Times New Roman" panose="02020603050405020304" pitchFamily="18" charset="0"/>
              </a:rPr>
              <a:t>Treadmarks</a:t>
            </a:r>
            <a:r>
              <a:rPr lang="en-US" sz="3600" dirty="0">
                <a:latin typeface="Times New Roman" panose="02020603050405020304" pitchFamily="18" charset="0"/>
                <a:cs typeface="Times New Roman" panose="02020603050405020304" pitchFamily="18" charset="0"/>
              </a:rPr>
              <a:t> vs. geographical indication</a:t>
            </a:r>
            <a:endParaRPr lang="en-IN" sz="3600"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p:txBody>
          <a:bodyPr>
            <a:normAutofit/>
          </a:bodyPr>
          <a:lstStyle/>
          <a:p>
            <a:r>
              <a:rPr lang="en-US" sz="3200" u="sng" dirty="0" err="1">
                <a:latin typeface="Times New Roman" panose="02020603050405020304" pitchFamily="18" charset="0"/>
                <a:cs typeface="Times New Roman" panose="02020603050405020304" pitchFamily="18" charset="0"/>
              </a:rPr>
              <a:t>Treadmark</a:t>
            </a:r>
            <a:endParaRPr lang="en-IN" sz="3200" u="sng" dirty="0">
              <a:latin typeface="Times New Roman" panose="02020603050405020304" pitchFamily="18" charset="0"/>
              <a:cs typeface="Times New Roman" panose="02020603050405020304" pitchFamily="18" charset="0"/>
            </a:endParaRPr>
          </a:p>
          <a:p>
            <a:endParaRPr lang="en-IN" sz="3200" dirty="0">
              <a:effectLst/>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half" idx="2"/>
          </p:nvPr>
        </p:nvSpPr>
        <p:spPr/>
        <p:txBody>
          <a:bodyPr/>
          <a:lstStyle/>
          <a:p>
            <a:r>
              <a:rPr lang="en-US" sz="2400" dirty="0">
                <a:latin typeface="Times New Roman" panose="02020603050405020304" pitchFamily="18" charset="0"/>
                <a:cs typeface="Times New Roman" panose="02020603050405020304" pitchFamily="18" charset="0"/>
              </a:rPr>
              <a:t>It’s belongs to enterprise after a registration</a:t>
            </a:r>
            <a:endParaRPr lang="en-IN"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Enterprise owns the rights</a:t>
            </a:r>
            <a:endParaRPr lang="en-IN"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Right of usage is transferable.</a:t>
            </a:r>
            <a:endParaRPr lang="en-IN"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It has fancy name.</a:t>
            </a:r>
            <a:endParaRPr lang="en-IN" sz="2400" dirty="0">
              <a:latin typeface="Times New Roman" panose="02020603050405020304" pitchFamily="18" charset="0"/>
              <a:cs typeface="Times New Roman" panose="02020603050405020304" pitchFamily="18" charset="0"/>
            </a:endParaRPr>
          </a:p>
          <a:p>
            <a:r>
              <a:rPr lang="en-US" sz="2400" dirty="0" err="1">
                <a:latin typeface="Times New Roman" panose="02020603050405020304" pitchFamily="18" charset="0"/>
                <a:cs typeface="Times New Roman" panose="02020603050405020304" pitchFamily="18" charset="0"/>
              </a:rPr>
              <a:t>Treadmark</a:t>
            </a:r>
            <a:r>
              <a:rPr lang="en-US" sz="2400" dirty="0">
                <a:latin typeface="Times New Roman" panose="02020603050405020304" pitchFamily="18" charset="0"/>
                <a:cs typeface="Times New Roman" panose="02020603050405020304" pitchFamily="18" charset="0"/>
              </a:rPr>
              <a:t> act,1999</a:t>
            </a:r>
            <a:endParaRPr lang="en-IN" sz="2400" dirty="0">
              <a:latin typeface="Times New Roman" panose="02020603050405020304" pitchFamily="18" charset="0"/>
              <a:cs typeface="Times New Roman" panose="02020603050405020304" pitchFamily="18" charset="0"/>
            </a:endParaRPr>
          </a:p>
          <a:p>
            <a:endParaRPr lang="en-IN" dirty="0"/>
          </a:p>
        </p:txBody>
      </p:sp>
      <p:sp>
        <p:nvSpPr>
          <p:cNvPr id="5" name="Text Placeholder 4"/>
          <p:cNvSpPr>
            <a:spLocks noGrp="1"/>
          </p:cNvSpPr>
          <p:nvPr>
            <p:ph type="body" sz="quarter" idx="3"/>
          </p:nvPr>
        </p:nvSpPr>
        <p:spPr/>
        <p:txBody>
          <a:bodyPr/>
          <a:lstStyle/>
          <a:p>
            <a:r>
              <a:rPr lang="en-US" sz="3200" u="sng" dirty="0">
                <a:latin typeface="Times New Roman" panose="02020603050405020304" pitchFamily="18" charset="0"/>
                <a:cs typeface="Times New Roman" panose="02020603050405020304" pitchFamily="18" charset="0"/>
              </a:rPr>
              <a:t>Geographical indication</a:t>
            </a:r>
            <a:endParaRPr lang="en-IN" sz="3200" u="sng" dirty="0">
              <a:latin typeface="Times New Roman" panose="02020603050405020304" pitchFamily="18" charset="0"/>
              <a:cs typeface="Times New Roman" panose="02020603050405020304" pitchFamily="18" charset="0"/>
            </a:endParaRPr>
          </a:p>
          <a:p>
            <a:endParaRPr lang="en-IN" dirty="0"/>
          </a:p>
        </p:txBody>
      </p:sp>
      <p:sp>
        <p:nvSpPr>
          <p:cNvPr id="6" name="Content Placeholder 5"/>
          <p:cNvSpPr>
            <a:spLocks noGrp="1"/>
          </p:cNvSpPr>
          <p:nvPr>
            <p:ph sz="quarter" idx="4"/>
          </p:nvPr>
        </p:nvSpPr>
        <p:spPr/>
        <p:txBody>
          <a:bodyPr/>
          <a:lstStyle/>
          <a:p>
            <a:r>
              <a:rPr lang="en-US" sz="2400" dirty="0">
                <a:latin typeface="Times New Roman" panose="02020603050405020304" pitchFamily="18" charset="0"/>
                <a:cs typeface="Times New Roman" panose="02020603050405020304" pitchFamily="18" charset="0"/>
              </a:rPr>
              <a:t>It’s link to region or soil.</a:t>
            </a:r>
            <a:endParaRPr lang="en-IN"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Nation owns the rights.</a:t>
            </a:r>
            <a:endParaRPr lang="en-IN"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Right to use but owner ship is not transferable.</a:t>
            </a:r>
            <a:endParaRPr lang="en-IN"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Name is associated with geographical area.</a:t>
            </a:r>
            <a:endParaRPr lang="en-IN"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Geographical Indication Act,1999</a:t>
            </a:r>
            <a:endParaRPr lang="en-IN" sz="24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525563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latin typeface="Times New Roman" panose="02020603050405020304" pitchFamily="18" charset="0"/>
                <a:cs typeface="Times New Roman" panose="02020603050405020304" pitchFamily="18" charset="0"/>
              </a:rPr>
              <a:t>PROTECTION OF GI INTERNATIONALLY</a:t>
            </a:r>
            <a:endParaRPr lang="en-IN"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a:lnSpc>
                <a:spcPct val="150000"/>
              </a:lnSpc>
            </a:pPr>
            <a:r>
              <a:rPr lang="en-US" sz="2400" dirty="0">
                <a:latin typeface="Times New Roman" panose="02020603050405020304" pitchFamily="18" charset="0"/>
                <a:cs typeface="Times New Roman" panose="02020603050405020304" pitchFamily="18" charset="0"/>
              </a:rPr>
              <a:t>Paris Convention (1883)-False indication</a:t>
            </a:r>
            <a:endParaRPr lang="en-IN" sz="2400" dirty="0">
              <a:latin typeface="Times New Roman" panose="02020603050405020304" pitchFamily="18" charset="0"/>
              <a:cs typeface="Times New Roman" panose="02020603050405020304" pitchFamily="18" charset="0"/>
            </a:endParaRPr>
          </a:p>
          <a:p>
            <a:pPr>
              <a:lnSpc>
                <a:spcPct val="150000"/>
              </a:lnSpc>
            </a:pPr>
            <a:r>
              <a:rPr lang="en-US" sz="2400" dirty="0">
                <a:latin typeface="Times New Roman" panose="02020603050405020304" pitchFamily="18" charset="0"/>
                <a:cs typeface="Times New Roman" panose="02020603050405020304" pitchFamily="18" charset="0"/>
              </a:rPr>
              <a:t>Madrid Agreement(1891)-false and deceptive indication</a:t>
            </a:r>
            <a:endParaRPr lang="en-IN" sz="2400" dirty="0">
              <a:latin typeface="Times New Roman" panose="02020603050405020304" pitchFamily="18" charset="0"/>
              <a:cs typeface="Times New Roman" panose="02020603050405020304" pitchFamily="18" charset="0"/>
            </a:endParaRPr>
          </a:p>
          <a:p>
            <a:pPr>
              <a:lnSpc>
                <a:spcPct val="150000"/>
              </a:lnSpc>
            </a:pPr>
            <a:r>
              <a:rPr lang="en-US" sz="2400" dirty="0">
                <a:latin typeface="Times New Roman" panose="02020603050405020304" pitchFamily="18" charset="0"/>
                <a:cs typeface="Times New Roman" panose="02020603050405020304" pitchFamily="18" charset="0"/>
              </a:rPr>
              <a:t>Lisbon Agreement(1958)</a:t>
            </a:r>
            <a:endParaRPr lang="en-IN" sz="2400" dirty="0">
              <a:latin typeface="Times New Roman" panose="02020603050405020304" pitchFamily="18" charset="0"/>
              <a:cs typeface="Times New Roman" panose="02020603050405020304" pitchFamily="18" charset="0"/>
            </a:endParaRPr>
          </a:p>
          <a:p>
            <a:pPr>
              <a:lnSpc>
                <a:spcPct val="150000"/>
              </a:lnSpc>
            </a:pPr>
            <a:r>
              <a:rPr lang="en-US" sz="2400" dirty="0">
                <a:latin typeface="Times New Roman" panose="02020603050405020304" pitchFamily="18" charset="0"/>
                <a:cs typeface="Times New Roman" panose="02020603050405020304" pitchFamily="18" charset="0"/>
              </a:rPr>
              <a:t>TRIPS Agreement(1994)-Frist international treaty bound to protect </a:t>
            </a:r>
            <a:r>
              <a:rPr lang="en-US" sz="2400" dirty="0" err="1">
                <a:latin typeface="Times New Roman" panose="02020603050405020304" pitchFamily="18" charset="0"/>
                <a:cs typeface="Times New Roman" panose="02020603050405020304" pitchFamily="18" charset="0"/>
              </a:rPr>
              <a:t>Gis</a:t>
            </a:r>
            <a:r>
              <a:rPr lang="en-US" sz="2400" dirty="0">
                <a:latin typeface="Times New Roman" panose="02020603050405020304" pitchFamily="18" charset="0"/>
                <a:cs typeface="Times New Roman" panose="02020603050405020304" pitchFamily="18" charset="0"/>
              </a:rPr>
              <a:t> and enforce its application.</a:t>
            </a:r>
            <a:endParaRPr lang="en-IN" sz="24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3830926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5232" y="141668"/>
            <a:ext cx="9980682" cy="955294"/>
          </a:xfrm>
        </p:spPr>
        <p:txBody>
          <a:bodyPr>
            <a:normAutofit fontScale="90000"/>
          </a:bodyPr>
          <a:lstStyle/>
          <a:p>
            <a:r>
              <a:rPr lang="en-US" sz="3600" dirty="0">
                <a:latin typeface="Times New Roman" panose="02020603050405020304" pitchFamily="18" charset="0"/>
                <a:cs typeface="Times New Roman" panose="02020603050405020304" pitchFamily="18" charset="0"/>
              </a:rPr>
              <a:t>Who can apply for the registration of Geographical indication</a:t>
            </a:r>
            <a:endParaRPr lang="en-IN"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035232" y="2203055"/>
            <a:ext cx="9982200" cy="1674223"/>
          </a:xfrm>
        </p:spPr>
        <p:txBody>
          <a:bodyPr>
            <a:noAutofit/>
          </a:bodyPr>
          <a:lstStyle/>
          <a:p>
            <a:pPr>
              <a:lnSpc>
                <a:spcPct val="170000"/>
              </a:lnSpc>
            </a:pPr>
            <a:r>
              <a:rPr lang="en-US" sz="2400" dirty="0">
                <a:latin typeface="Times New Roman" panose="02020603050405020304" pitchFamily="18" charset="0"/>
                <a:cs typeface="Times New Roman" panose="02020603050405020304" pitchFamily="18" charset="0"/>
              </a:rPr>
              <a:t>Any association of persons , producers , organization under the law.</a:t>
            </a:r>
            <a:endParaRPr lang="en-IN" sz="2400" dirty="0">
              <a:latin typeface="Times New Roman" panose="02020603050405020304" pitchFamily="18" charset="0"/>
              <a:cs typeface="Times New Roman" panose="02020603050405020304" pitchFamily="18" charset="0"/>
            </a:endParaRPr>
          </a:p>
          <a:p>
            <a:pPr>
              <a:lnSpc>
                <a:spcPct val="170000"/>
              </a:lnSpc>
            </a:pPr>
            <a:r>
              <a:rPr lang="en-US" sz="2400" dirty="0">
                <a:latin typeface="Times New Roman" panose="02020603050405020304" pitchFamily="18" charset="0"/>
                <a:cs typeface="Times New Roman" panose="02020603050405020304" pitchFamily="18" charset="0"/>
              </a:rPr>
              <a:t>Registered proprietor</a:t>
            </a:r>
            <a:r>
              <a:rPr lang="en-US" sz="2400" dirty="0" smtClean="0">
                <a:latin typeface="Times New Roman" panose="02020603050405020304" pitchFamily="18" charset="0"/>
                <a:cs typeface="Times New Roman" panose="02020603050405020304" pitchFamily="18" charset="0"/>
              </a:rPr>
              <a:t>.</a:t>
            </a:r>
          </a:p>
          <a:p>
            <a:pPr>
              <a:lnSpc>
                <a:spcPct val="170000"/>
              </a:lnSpc>
            </a:pPr>
            <a:r>
              <a:rPr lang="en-US" sz="2400" dirty="0" smtClean="0">
                <a:latin typeface="Times New Roman" panose="02020603050405020304" pitchFamily="18" charset="0"/>
                <a:cs typeface="Times New Roman" panose="02020603050405020304" pitchFamily="18" charset="0"/>
              </a:rPr>
              <a:t>Geographical Indications Registry with all-</a:t>
            </a:r>
            <a:r>
              <a:rPr lang="en-US" sz="2400" dirty="0" err="1" smtClean="0">
                <a:latin typeface="Times New Roman" panose="02020603050405020304" pitchFamily="18" charset="0"/>
                <a:cs typeface="Times New Roman" panose="02020603050405020304" pitchFamily="18" charset="0"/>
              </a:rPr>
              <a:t>india</a:t>
            </a:r>
            <a:r>
              <a:rPr lang="en-US" sz="2400" dirty="0" smtClean="0">
                <a:latin typeface="Times New Roman" panose="02020603050405020304" pitchFamily="18" charset="0"/>
                <a:cs typeface="Times New Roman" panose="02020603050405020304" pitchFamily="18" charset="0"/>
              </a:rPr>
              <a:t> jurisdiction ,At Chennai.</a:t>
            </a:r>
            <a:endParaRPr lang="en-IN" sz="2400" dirty="0">
              <a:latin typeface="Times New Roman" panose="02020603050405020304" pitchFamily="18" charset="0"/>
              <a:cs typeface="Times New Roman" panose="02020603050405020304" pitchFamily="18" charset="0"/>
            </a:endParaRPr>
          </a:p>
          <a:p>
            <a:pPr>
              <a:lnSpc>
                <a:spcPct val="170000"/>
              </a:lnSpc>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060586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1131804" y="973668"/>
            <a:ext cx="8761413" cy="706964"/>
          </a:xfrm>
          <a:prstGeom prst="rect">
            <a:avLst/>
          </a:prstGeom>
        </p:spPr>
        <p:txBody>
          <a:bodyPr/>
          <a:lstStyle>
            <a:lvl1pPr algn="l" defTabSz="914400" rtl="0" eaLnBrk="1" latinLnBrk="0" hangingPunct="1">
              <a:lnSpc>
                <a:spcPct val="90000"/>
              </a:lnSpc>
              <a:spcBef>
                <a:spcPct val="0"/>
              </a:spcBef>
              <a:buNone/>
              <a:defRPr sz="2800" kern="1200">
                <a:solidFill>
                  <a:schemeClr val="tx1"/>
                </a:solidFill>
                <a:latin typeface="+mj-lt"/>
                <a:ea typeface="+mj-ea"/>
                <a:cs typeface="+mj-cs"/>
              </a:defRPr>
            </a:lvl1pPr>
          </a:lstStyle>
          <a:p>
            <a:r>
              <a:rPr lang="en-US" sz="3600" b="1" u="sng" dirty="0" smtClean="0">
                <a:latin typeface="Times New Roman" panose="02020603050405020304" pitchFamily="18" charset="0"/>
                <a:cs typeface="Times New Roman" panose="02020603050405020304" pitchFamily="18" charset="0"/>
              </a:rPr>
              <a:t>CASE STUDY :Darjeeling tea</a:t>
            </a:r>
            <a:endParaRPr lang="en-IN" sz="3600" b="1" u="sng" dirty="0">
              <a:latin typeface="Times New Roman" panose="02020603050405020304" pitchFamily="18" charset="0"/>
              <a:cs typeface="Times New Roman" panose="02020603050405020304" pitchFamily="18" charset="0"/>
            </a:endParaRPr>
          </a:p>
        </p:txBody>
      </p:sp>
      <p:sp>
        <p:nvSpPr>
          <p:cNvPr id="4" name="Content Placeholder 2"/>
          <p:cNvSpPr txBox="1">
            <a:spLocks/>
          </p:cNvSpPr>
          <p:nvPr/>
        </p:nvSpPr>
        <p:spPr>
          <a:xfrm>
            <a:off x="1154954" y="2603500"/>
            <a:ext cx="8825659" cy="3416300"/>
          </a:xfrm>
          <a:prstGeom prst="rect">
            <a:avLst/>
          </a:prstGeom>
        </p:spPr>
        <p:txBody>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a:lstStyle>
          <a:p>
            <a:r>
              <a:rPr lang="en-US" sz="2400" dirty="0" smtClean="0">
                <a:latin typeface="Times New Roman" panose="02020603050405020304" pitchFamily="18" charset="0"/>
                <a:cs typeface="Times New Roman" panose="02020603050405020304" pitchFamily="18" charset="0"/>
              </a:rPr>
              <a:t>Darjeeling Logo designed in 1983</a:t>
            </a:r>
          </a:p>
          <a:p>
            <a:r>
              <a:rPr lang="en-US" sz="2400" dirty="0" smtClean="0">
                <a:latin typeface="Times New Roman" panose="02020603050405020304" pitchFamily="18" charset="0"/>
                <a:cs typeface="Times New Roman" panose="02020603050405020304" pitchFamily="18" charset="0"/>
              </a:rPr>
              <a:t>Registration Under GI registry</a:t>
            </a:r>
          </a:p>
          <a:p>
            <a:r>
              <a:rPr lang="en-US" sz="2400" dirty="0" smtClean="0">
                <a:latin typeface="Times New Roman" panose="02020603050405020304" pitchFamily="18" charset="0"/>
                <a:cs typeface="Times New Roman" panose="02020603050405020304" pitchFamily="18" charset="0"/>
              </a:rPr>
              <a:t>Also sought protection in UK,US, japan ,  Ireland &amp; other countries</a:t>
            </a:r>
          </a:p>
          <a:p>
            <a:r>
              <a:rPr lang="en-US" sz="2400" dirty="0" smtClean="0">
                <a:latin typeface="Times New Roman" panose="02020603050405020304" pitchFamily="18" charset="0"/>
                <a:cs typeface="Times New Roman" panose="02020603050405020304" pitchFamily="18" charset="0"/>
              </a:rPr>
              <a:t>Spent over 200000 USD in 1998-2002 for same.</a:t>
            </a:r>
          </a:p>
          <a:p>
            <a:endParaRPr lang="en-US" sz="2400"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Protected in 25 nations.</a:t>
            </a:r>
            <a:endParaRPr lang="en-IN" sz="2400" dirty="0">
              <a:latin typeface="Times New Roman" panose="02020603050405020304" pitchFamily="18" charset="0"/>
              <a:cs typeface="Times New Roman" panose="02020603050405020304" pitchFamily="18" charset="0"/>
            </a:endParaRPr>
          </a:p>
        </p:txBody>
      </p:sp>
      <p:pic>
        <p:nvPicPr>
          <p:cNvPr id="5" name="Picture 2" descr="Darjeeling tea (word and logo) and its protection under GI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11849" y="3748164"/>
            <a:ext cx="2737527" cy="26827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34560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latin typeface="Times New Roman" panose="02020603050405020304" pitchFamily="18" charset="0"/>
                <a:cs typeface="Times New Roman" panose="02020603050405020304" pitchFamily="18" charset="0"/>
              </a:rPr>
              <a:t>Copyright In Expression</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0" indent="0">
              <a:lnSpc>
                <a:spcPct val="150000"/>
              </a:lnSpc>
              <a:buNone/>
            </a:pPr>
            <a:r>
              <a:rPr lang="en-US" sz="2400" dirty="0" smtClean="0">
                <a:latin typeface="Times New Roman" panose="02020603050405020304" pitchFamily="18" charset="0"/>
                <a:cs typeface="Times New Roman" panose="02020603050405020304" pitchFamily="18" charset="0"/>
              </a:rPr>
              <a:t>		An idea is not protected by Copyright, only the expression of the idea is copyrighted. When the idea can be expressed in only one way, then it is called copyright </a:t>
            </a:r>
            <a:r>
              <a:rPr lang="en-US" sz="2400" dirty="0" err="1" smtClean="0">
                <a:latin typeface="Times New Roman" panose="02020603050405020304" pitchFamily="18" charset="0"/>
                <a:cs typeface="Times New Roman" panose="02020603050405020304" pitchFamily="18" charset="0"/>
              </a:rPr>
              <a:t>violatation</a:t>
            </a:r>
            <a:r>
              <a:rPr lang="en-US" sz="2400" dirty="0" smtClean="0">
                <a:latin typeface="Times New Roman" panose="02020603050405020304" pitchFamily="18" charset="0"/>
                <a:cs typeface="Times New Roman" panose="02020603050405020304" pitchFamily="18" charset="0"/>
              </a:rPr>
              <a:t>.</a:t>
            </a:r>
            <a:endParaRPr lang="en-IN" sz="2400" dirty="0">
              <a:latin typeface="Times New Roman" panose="02020603050405020304" pitchFamily="18" charset="0"/>
              <a:cs typeface="Times New Roman" panose="02020603050405020304" pitchFamily="18" charset="0"/>
            </a:endParaRPr>
          </a:p>
          <a:p>
            <a:pPr marL="0" indent="0">
              <a:lnSpc>
                <a:spcPct val="150000"/>
              </a:lnSpc>
              <a:buNone/>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10278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latin typeface="Times New Roman" panose="02020603050405020304" pitchFamily="18" charset="0"/>
                <a:cs typeface="Times New Roman" panose="02020603050405020304" pitchFamily="18" charset="0"/>
              </a:rPr>
              <a:t>Copyright Act 1957</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fontAlgn="base">
              <a:lnSpc>
                <a:spcPct val="150000"/>
              </a:lnSpc>
            </a:pPr>
            <a:r>
              <a:rPr lang="en-US" sz="2400" dirty="0">
                <a:solidFill>
                  <a:schemeClr val="tx2"/>
                </a:solidFill>
                <a:latin typeface="Times New Roman" panose="02020603050405020304" pitchFamily="18" charset="0"/>
                <a:cs typeface="Times New Roman" panose="02020603050405020304" pitchFamily="18" charset="0"/>
              </a:rPr>
              <a:t>Copyright act lists the various areas of expressions, for example, art, literature, music and film, which can be copyrighted.</a:t>
            </a:r>
          </a:p>
          <a:p>
            <a:pPr fontAlgn="base">
              <a:lnSpc>
                <a:spcPct val="150000"/>
              </a:lnSpc>
            </a:pPr>
            <a:r>
              <a:rPr lang="en-US" sz="2400" dirty="0">
                <a:solidFill>
                  <a:schemeClr val="tx2"/>
                </a:solidFill>
                <a:latin typeface="Times New Roman" panose="02020603050405020304" pitchFamily="18" charset="0"/>
                <a:cs typeface="Times New Roman" panose="02020603050405020304" pitchFamily="18" charset="0"/>
              </a:rPr>
              <a:t>The Act prohibits the copying or reproduction of copyrighted material.</a:t>
            </a:r>
          </a:p>
          <a:p>
            <a:pPr fontAlgn="base">
              <a:lnSpc>
                <a:spcPct val="150000"/>
              </a:lnSpc>
            </a:pPr>
            <a:r>
              <a:rPr lang="en-US" sz="2400" dirty="0">
                <a:solidFill>
                  <a:schemeClr val="tx2"/>
                </a:solidFill>
                <a:latin typeface="Times New Roman" panose="02020603050405020304" pitchFamily="18" charset="0"/>
                <a:cs typeface="Times New Roman" panose="02020603050405020304" pitchFamily="18" charset="0"/>
              </a:rPr>
              <a:t>If any person use copyright material without inform it’s copyright holder than he/she can prosecute a person making unauthorized use and can claim damage and compensation. </a:t>
            </a:r>
          </a:p>
          <a:p>
            <a:pPr>
              <a:lnSpc>
                <a:spcPct val="150000"/>
              </a:lnSpc>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077057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b="1" dirty="0">
                <a:latin typeface="Times New Roman" panose="02020603050405020304" pitchFamily="18" charset="0"/>
                <a:cs typeface="Times New Roman" panose="02020603050405020304" pitchFamily="18" charset="0"/>
              </a:rPr>
              <a:t>Continue</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fontAlgn="base">
              <a:lnSpc>
                <a:spcPct val="150000"/>
              </a:lnSpc>
            </a:pPr>
            <a:r>
              <a:rPr lang="en-US" sz="2400" dirty="0">
                <a:solidFill>
                  <a:schemeClr val="tx2"/>
                </a:solidFill>
                <a:latin typeface="Times New Roman" panose="02020603050405020304" pitchFamily="18" charset="0"/>
                <a:cs typeface="Times New Roman" panose="02020603050405020304" pitchFamily="18" charset="0"/>
              </a:rPr>
              <a:t>The Copyright Act , 1957  came into effect from January 1958.</a:t>
            </a:r>
          </a:p>
          <a:p>
            <a:pPr fontAlgn="base">
              <a:lnSpc>
                <a:spcPct val="150000"/>
              </a:lnSpc>
            </a:pPr>
            <a:r>
              <a:rPr lang="en-US" sz="2400" dirty="0">
                <a:solidFill>
                  <a:schemeClr val="tx2"/>
                </a:solidFill>
                <a:latin typeface="Times New Roman" panose="02020603050405020304" pitchFamily="18" charset="0"/>
                <a:cs typeface="Times New Roman" panose="02020603050405020304" pitchFamily="18" charset="0"/>
              </a:rPr>
              <a:t>The act has been amended five times since it was introducing.</a:t>
            </a:r>
          </a:p>
          <a:p>
            <a:pPr fontAlgn="base">
              <a:lnSpc>
                <a:spcPct val="150000"/>
              </a:lnSpc>
            </a:pPr>
            <a:r>
              <a:rPr lang="en-US" sz="2400" dirty="0">
                <a:solidFill>
                  <a:schemeClr val="tx2"/>
                </a:solidFill>
                <a:latin typeface="Times New Roman" panose="02020603050405020304" pitchFamily="18" charset="0"/>
                <a:cs typeface="Times New Roman" panose="02020603050405020304" pitchFamily="18" charset="0"/>
              </a:rPr>
              <a:t>The act was amended in 1995 , as a part of the commitment under the GATT, to include ‘Computer </a:t>
            </a:r>
            <a:r>
              <a:rPr lang="en-US" sz="2400" dirty="0" err="1">
                <a:solidFill>
                  <a:schemeClr val="tx2"/>
                </a:solidFill>
                <a:latin typeface="Times New Roman" panose="02020603050405020304" pitchFamily="18" charset="0"/>
                <a:cs typeface="Times New Roman" panose="02020603050405020304" pitchFamily="18" charset="0"/>
              </a:rPr>
              <a:t>programmes</a:t>
            </a:r>
            <a:r>
              <a:rPr lang="en-US" sz="2400" dirty="0">
                <a:solidFill>
                  <a:schemeClr val="tx2"/>
                </a:solidFill>
                <a:latin typeface="Times New Roman" panose="02020603050405020304" pitchFamily="18" charset="0"/>
                <a:cs typeface="Times New Roman" panose="02020603050405020304" pitchFamily="18" charset="0"/>
              </a:rPr>
              <a:t>, tables and compilations including databases’ in the definition of literary work.</a:t>
            </a:r>
          </a:p>
          <a:p>
            <a:pPr>
              <a:lnSpc>
                <a:spcPct val="150000"/>
              </a:lnSpc>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10290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solidFill>
                  <a:schemeClr val="tx2"/>
                </a:solidFill>
                <a:latin typeface="Times New Roman" panose="02020603050405020304" pitchFamily="18" charset="0"/>
                <a:cs typeface="Times New Roman" panose="02020603050405020304" pitchFamily="18" charset="0"/>
              </a:rPr>
              <a:t>Rights of Copyright Owners</a:t>
            </a:r>
            <a:endParaRPr lang="en-IN" sz="3600" dirty="0">
              <a:solidFill>
                <a:schemeClr val="tx2"/>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2400" dirty="0" smtClean="0">
                <a:latin typeface="Times New Roman" panose="02020603050405020304" pitchFamily="18" charset="0"/>
                <a:cs typeface="Times New Roman" panose="02020603050405020304" pitchFamily="18" charset="0"/>
              </a:rPr>
              <a:t>Rights in Literary, Dramatic and Musical Work</a:t>
            </a:r>
          </a:p>
          <a:p>
            <a:r>
              <a:rPr lang="en-US" sz="2400" dirty="0" smtClean="0">
                <a:latin typeface="Times New Roman" panose="02020603050405020304" pitchFamily="18" charset="0"/>
                <a:cs typeface="Times New Roman" panose="02020603050405020304" pitchFamily="18" charset="0"/>
              </a:rPr>
              <a:t>Rights in Computer </a:t>
            </a:r>
            <a:r>
              <a:rPr lang="en-US" sz="2400" dirty="0" err="1" smtClean="0">
                <a:latin typeface="Times New Roman" panose="02020603050405020304" pitchFamily="18" charset="0"/>
                <a:cs typeface="Times New Roman" panose="02020603050405020304" pitchFamily="18" charset="0"/>
              </a:rPr>
              <a:t>Programme</a:t>
            </a:r>
            <a:endParaRPr lang="en-US" sz="2400"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Rights in Artistic Work</a:t>
            </a:r>
          </a:p>
          <a:p>
            <a:r>
              <a:rPr lang="en-US" sz="2400" dirty="0" smtClean="0">
                <a:latin typeface="Times New Roman" panose="02020603050405020304" pitchFamily="18" charset="0"/>
                <a:cs typeface="Times New Roman" panose="02020603050405020304" pitchFamily="18" charset="0"/>
              </a:rPr>
              <a:t>Rights in Cinematographic Film</a:t>
            </a:r>
          </a:p>
          <a:p>
            <a:r>
              <a:rPr lang="en-US" sz="2400" dirty="0" smtClean="0">
                <a:latin typeface="Times New Roman" panose="02020603050405020304" pitchFamily="18" charset="0"/>
                <a:cs typeface="Times New Roman" panose="02020603050405020304" pitchFamily="18" charset="0"/>
              </a:rPr>
              <a:t>Rights in Sound Recording</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380901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latin typeface="Times New Roman" panose="02020603050405020304" pitchFamily="18" charset="0"/>
                <a:cs typeface="Times New Roman" panose="02020603050405020304" pitchFamily="18" charset="0"/>
              </a:rPr>
              <a:t>Ownership of Copyright</a:t>
            </a:r>
            <a:endParaRPr lang="en-IN"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914400" lvl="2" indent="0">
              <a:lnSpc>
                <a:spcPct val="150000"/>
              </a:lnSpc>
              <a:buNone/>
            </a:pPr>
            <a:r>
              <a:rPr lang="en-US" sz="2400" dirty="0" smtClean="0">
                <a:latin typeface="Times New Roman" panose="02020603050405020304" pitchFamily="18" charset="0"/>
                <a:cs typeface="Times New Roman" panose="02020603050405020304" pitchFamily="18" charset="0"/>
              </a:rPr>
              <a:t>Author of a work is the first owner . Author means</a:t>
            </a:r>
          </a:p>
          <a:p>
            <a:pPr marL="1371600" lvl="2" indent="-457200">
              <a:lnSpc>
                <a:spcPct val="150000"/>
              </a:lnSpc>
              <a:buFont typeface="+mj-lt"/>
              <a:buAutoNum type="alphaLcParenR"/>
            </a:pPr>
            <a:r>
              <a:rPr lang="en-US" sz="2400" dirty="0" smtClean="0">
                <a:latin typeface="Times New Roman" panose="02020603050405020304" pitchFamily="18" charset="0"/>
                <a:cs typeface="Times New Roman" panose="02020603050405020304" pitchFamily="18" charset="0"/>
              </a:rPr>
              <a:t>Author of literary or dramatic work.</a:t>
            </a:r>
          </a:p>
          <a:p>
            <a:pPr marL="1371600" lvl="2" indent="-457200">
              <a:lnSpc>
                <a:spcPct val="150000"/>
              </a:lnSpc>
              <a:buFont typeface="+mj-lt"/>
              <a:buAutoNum type="alphaLcParenR"/>
            </a:pPr>
            <a:r>
              <a:rPr lang="en-US" sz="2400" dirty="0" smtClean="0">
                <a:latin typeface="Times New Roman" panose="02020603050405020304" pitchFamily="18" charset="0"/>
                <a:cs typeface="Times New Roman" panose="02020603050405020304" pitchFamily="18" charset="0"/>
              </a:rPr>
              <a:t>Composer of music work.</a:t>
            </a:r>
          </a:p>
          <a:p>
            <a:pPr marL="1371600" lvl="2" indent="-457200">
              <a:lnSpc>
                <a:spcPct val="150000"/>
              </a:lnSpc>
              <a:buFont typeface="+mj-lt"/>
              <a:buAutoNum type="alphaLcParenR"/>
            </a:pPr>
            <a:r>
              <a:rPr lang="en-US" sz="2400" dirty="0" smtClean="0">
                <a:latin typeface="Times New Roman" panose="02020603050405020304" pitchFamily="18" charset="0"/>
                <a:cs typeface="Times New Roman" panose="02020603050405020304" pitchFamily="18" charset="0"/>
              </a:rPr>
              <a:t>Artist of artistic work</a:t>
            </a:r>
          </a:p>
          <a:p>
            <a:pPr marL="1371600" lvl="2" indent="-457200">
              <a:lnSpc>
                <a:spcPct val="150000"/>
              </a:lnSpc>
              <a:buFont typeface="+mj-lt"/>
              <a:buAutoNum type="alphaLcParenR"/>
            </a:pPr>
            <a:r>
              <a:rPr lang="en-US" sz="2400" dirty="0" smtClean="0">
                <a:latin typeface="Times New Roman" panose="02020603050405020304" pitchFamily="18" charset="0"/>
                <a:cs typeface="Times New Roman" panose="02020603050405020304" pitchFamily="18" charset="0"/>
              </a:rPr>
              <a:t>Producer of cinematographic film or sound recording</a:t>
            </a:r>
            <a:endParaRPr lang="en-IN" sz="2400" dirty="0">
              <a:latin typeface="Times New Roman" panose="02020603050405020304" pitchFamily="18" charset="0"/>
              <a:cs typeface="Times New Roman" panose="02020603050405020304" pitchFamily="18" charset="0"/>
            </a:endParaRPr>
          </a:p>
          <a:p>
            <a:pPr marL="914400" lvl="2" indent="0">
              <a:lnSpc>
                <a:spcPct val="150000"/>
              </a:lnSpc>
              <a:buNone/>
            </a:pPr>
            <a:r>
              <a:rPr lang="en-US" sz="2400" dirty="0" smtClean="0">
                <a:latin typeface="Times New Roman" panose="02020603050405020304" pitchFamily="18" charset="0"/>
                <a:cs typeface="Times New Roman" panose="02020603050405020304" pitchFamily="18" charset="0"/>
              </a:rPr>
              <a:t>Right of author is subject to some limitations.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891142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Academic Literature 16x9">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TF03431380.potx" id="{B573BD99-E105-4D2A-964B-B901A176567A}" vid="{B1D363B9-18DE-4874-9E2B-FD69B5C6548D}"/>
    </a:ext>
  </a:extLst>
</a:theme>
</file>

<file path=ppt/theme/theme2.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APDescription xmlns="4873beb7-5857-4685-be1f-d57550cc96cc" xsi:nil="true"/>
    <AssetExpire xmlns="4873beb7-5857-4685-be1f-d57550cc96cc">2029-01-01T08:00:00+00:00</AssetExpire>
    <CampaignTagsTaxHTField0 xmlns="4873beb7-5857-4685-be1f-d57550cc96cc">
      <Terms xmlns="http://schemas.microsoft.com/office/infopath/2007/PartnerControls"/>
    </CampaignTagsTaxHTField0>
    <IntlLangReviewDate xmlns="4873beb7-5857-4685-be1f-d57550cc96cc" xsi:nil="true"/>
    <TPFriendlyName xmlns="4873beb7-5857-4685-be1f-d57550cc96cc" xsi:nil="true"/>
    <IntlLangReview xmlns="4873beb7-5857-4685-be1f-d57550cc96cc">false</IntlLangReview>
    <LocLastLocAttemptVersionLookup xmlns="4873beb7-5857-4685-be1f-d57550cc96cc">855024</LocLastLocAttemptVersionLookup>
    <PolicheckWords xmlns="4873beb7-5857-4685-be1f-d57550cc96cc" xsi:nil="true"/>
    <SubmitterId xmlns="4873beb7-5857-4685-be1f-d57550cc96cc" xsi:nil="true"/>
    <AcquiredFrom xmlns="4873beb7-5857-4685-be1f-d57550cc96cc">Internal MS</AcquiredFrom>
    <EditorialStatus xmlns="4873beb7-5857-4685-be1f-d57550cc96cc">Complete</EditorialStatus>
    <Markets xmlns="4873beb7-5857-4685-be1f-d57550cc96cc"/>
    <OriginAsset xmlns="4873beb7-5857-4685-be1f-d57550cc96cc" xsi:nil="true"/>
    <AssetStart xmlns="4873beb7-5857-4685-be1f-d57550cc96cc">2012-08-31T08:50:00+00:00</AssetStart>
    <FriendlyTitle xmlns="4873beb7-5857-4685-be1f-d57550cc96cc" xsi:nil="true"/>
    <MarketSpecific xmlns="4873beb7-5857-4685-be1f-d57550cc96cc">false</MarketSpecific>
    <TPNamespace xmlns="4873beb7-5857-4685-be1f-d57550cc96cc" xsi:nil="true"/>
    <PublishStatusLookup xmlns="4873beb7-5857-4685-be1f-d57550cc96cc">
      <Value>1616423</Value>
    </PublishStatusLookup>
    <APAuthor xmlns="4873beb7-5857-4685-be1f-d57550cc96cc">
      <UserInfo>
        <DisplayName>REDMOND\kristaa</DisplayName>
        <AccountId>136</AccountId>
        <AccountType/>
      </UserInfo>
    </APAuthor>
    <TPCommandLine xmlns="4873beb7-5857-4685-be1f-d57550cc96cc" xsi:nil="true"/>
    <IntlLangReviewer xmlns="4873beb7-5857-4685-be1f-d57550cc96cc" xsi:nil="true"/>
    <OpenTemplate xmlns="4873beb7-5857-4685-be1f-d57550cc96cc">true</OpenTemplate>
    <CSXSubmissionDate xmlns="4873beb7-5857-4685-be1f-d57550cc96cc" xsi:nil="true"/>
    <TaxCatchAll xmlns="4873beb7-5857-4685-be1f-d57550cc96cc"/>
    <Manager xmlns="4873beb7-5857-4685-be1f-d57550cc96cc" xsi:nil="true"/>
    <NumericId xmlns="4873beb7-5857-4685-be1f-d57550cc96cc" xsi:nil="true"/>
    <ParentAssetId xmlns="4873beb7-5857-4685-be1f-d57550cc96cc" xsi:nil="true"/>
    <OriginalSourceMarket xmlns="4873beb7-5857-4685-be1f-d57550cc96cc" xsi:nil="true"/>
    <ApprovalStatus xmlns="4873beb7-5857-4685-be1f-d57550cc96cc">InProgress</ApprovalStatus>
    <TPComponent xmlns="4873beb7-5857-4685-be1f-d57550cc96cc" xsi:nil="true"/>
    <EditorialTags xmlns="4873beb7-5857-4685-be1f-d57550cc96cc" xsi:nil="true"/>
    <TPExecutable xmlns="4873beb7-5857-4685-be1f-d57550cc96cc" xsi:nil="true"/>
    <TPLaunchHelpLink xmlns="4873beb7-5857-4685-be1f-d57550cc96cc" xsi:nil="true"/>
    <LocComments xmlns="4873beb7-5857-4685-be1f-d57550cc96cc" xsi:nil="true"/>
    <LocRecommendedHandoff xmlns="4873beb7-5857-4685-be1f-d57550cc96cc" xsi:nil="true"/>
    <SourceTitle xmlns="4873beb7-5857-4685-be1f-d57550cc96cc" xsi:nil="true"/>
    <CSXUpdate xmlns="4873beb7-5857-4685-be1f-d57550cc96cc">false</CSXUpdate>
    <IntlLocPriority xmlns="4873beb7-5857-4685-be1f-d57550cc96cc" xsi:nil="true"/>
    <UAProjectedTotalWords xmlns="4873beb7-5857-4685-be1f-d57550cc96cc" xsi:nil="true"/>
    <AssetType xmlns="4873beb7-5857-4685-be1f-d57550cc96cc">TP</AssetType>
    <MachineTranslated xmlns="4873beb7-5857-4685-be1f-d57550cc96cc">false</MachineTranslated>
    <OutputCachingOn xmlns="4873beb7-5857-4685-be1f-d57550cc96cc">false</OutputCachingOn>
    <TemplateStatus xmlns="4873beb7-5857-4685-be1f-d57550cc96cc">Complete</TemplateStatus>
    <IsSearchable xmlns="4873beb7-5857-4685-be1f-d57550cc96cc">true</IsSearchable>
    <ContentItem xmlns="4873beb7-5857-4685-be1f-d57550cc96cc" xsi:nil="true"/>
    <HandoffToMSDN xmlns="4873beb7-5857-4685-be1f-d57550cc96cc" xsi:nil="true"/>
    <ShowIn xmlns="4873beb7-5857-4685-be1f-d57550cc96cc">Show everywhere</ShowIn>
    <ThumbnailAssetId xmlns="4873beb7-5857-4685-be1f-d57550cc96cc" xsi:nil="true"/>
    <UALocComments xmlns="4873beb7-5857-4685-be1f-d57550cc96cc" xsi:nil="true"/>
    <UALocRecommendation xmlns="4873beb7-5857-4685-be1f-d57550cc96cc">Localize</UALocRecommendation>
    <LastModifiedDateTime xmlns="4873beb7-5857-4685-be1f-d57550cc96cc" xsi:nil="true"/>
    <LegacyData xmlns="4873beb7-5857-4685-be1f-d57550cc96cc" xsi:nil="true"/>
    <LocManualTestRequired xmlns="4873beb7-5857-4685-be1f-d57550cc96cc">false</LocManualTestRequired>
    <LocMarketGroupTiers2 xmlns="4873beb7-5857-4685-be1f-d57550cc96cc" xsi:nil="true"/>
    <ClipArtFilename xmlns="4873beb7-5857-4685-be1f-d57550cc96cc" xsi:nil="true"/>
    <TPApplication xmlns="4873beb7-5857-4685-be1f-d57550cc96cc" xsi:nil="true"/>
    <CSXHash xmlns="4873beb7-5857-4685-be1f-d57550cc96cc" xsi:nil="true"/>
    <DirectSourceMarket xmlns="4873beb7-5857-4685-be1f-d57550cc96cc" xsi:nil="true"/>
    <PrimaryImageGen xmlns="4873beb7-5857-4685-be1f-d57550cc96cc">true</PrimaryImageGen>
    <PlannedPubDate xmlns="4873beb7-5857-4685-be1f-d57550cc96cc" xsi:nil="true"/>
    <CSXSubmissionMarket xmlns="4873beb7-5857-4685-be1f-d57550cc96cc" xsi:nil="true"/>
    <Downloads xmlns="4873beb7-5857-4685-be1f-d57550cc96cc">0</Downloads>
    <ArtSampleDocs xmlns="4873beb7-5857-4685-be1f-d57550cc96cc" xsi:nil="true"/>
    <TrustLevel xmlns="4873beb7-5857-4685-be1f-d57550cc96cc">1 Microsoft Managed Content</TrustLevel>
    <BlockPublish xmlns="4873beb7-5857-4685-be1f-d57550cc96cc">false</BlockPublish>
    <TPLaunchHelpLinkType xmlns="4873beb7-5857-4685-be1f-d57550cc96cc">Template</TPLaunchHelpLinkType>
    <LocalizationTagsTaxHTField0 xmlns="4873beb7-5857-4685-be1f-d57550cc96cc">
      <Terms xmlns="http://schemas.microsoft.com/office/infopath/2007/PartnerControls"/>
    </LocalizationTagsTaxHTField0>
    <BusinessGroup xmlns="4873beb7-5857-4685-be1f-d57550cc96cc" xsi:nil="true"/>
    <Providers xmlns="4873beb7-5857-4685-be1f-d57550cc96cc" xsi:nil="true"/>
    <TemplateTemplateType xmlns="4873beb7-5857-4685-be1f-d57550cc96cc">PowerPoint Presentation Template</TemplateTemplateType>
    <TimesCloned xmlns="4873beb7-5857-4685-be1f-d57550cc96cc" xsi:nil="true"/>
    <TPAppVersion xmlns="4873beb7-5857-4685-be1f-d57550cc96cc" xsi:nil="true"/>
    <VoteCount xmlns="4873beb7-5857-4685-be1f-d57550cc96cc" xsi:nil="true"/>
    <AverageRating xmlns="4873beb7-5857-4685-be1f-d57550cc96cc" xsi:nil="true"/>
    <FeatureTagsTaxHTField0 xmlns="4873beb7-5857-4685-be1f-d57550cc96cc">
      <Terms xmlns="http://schemas.microsoft.com/office/infopath/2007/PartnerControls"/>
    </FeatureTagsTaxHTField0>
    <Provider xmlns="4873beb7-5857-4685-be1f-d57550cc96cc" xsi:nil="true"/>
    <UACurrentWords xmlns="4873beb7-5857-4685-be1f-d57550cc96cc" xsi:nil="true"/>
    <AssetId xmlns="4873beb7-5857-4685-be1f-d57550cc96cc">TP103431361</AssetId>
    <TPClientViewer xmlns="4873beb7-5857-4685-be1f-d57550cc96cc" xsi:nil="true"/>
    <DSATActionTaken xmlns="4873beb7-5857-4685-be1f-d57550cc96cc" xsi:nil="true"/>
    <APEditor xmlns="4873beb7-5857-4685-be1f-d57550cc96cc">
      <UserInfo>
        <DisplayName/>
        <AccountId xsi:nil="true"/>
        <AccountType/>
      </UserInfo>
    </APEditor>
    <TPInstallLocation xmlns="4873beb7-5857-4685-be1f-d57550cc96cc" xsi:nil="true"/>
    <OOCacheId xmlns="4873beb7-5857-4685-be1f-d57550cc96cc" xsi:nil="true"/>
    <IsDeleted xmlns="4873beb7-5857-4685-be1f-d57550cc96cc">false</IsDeleted>
    <PublishTargets xmlns="4873beb7-5857-4685-be1f-d57550cc96cc">OfficeOnlineVNext</PublishTargets>
    <ApprovalLog xmlns="4873beb7-5857-4685-be1f-d57550cc96cc" xsi:nil="true"/>
    <BugNumber xmlns="4873beb7-5857-4685-be1f-d57550cc96cc" xsi:nil="true"/>
    <CrawlForDependencies xmlns="4873beb7-5857-4685-be1f-d57550cc96cc">false</CrawlForDependencies>
    <InternalTagsTaxHTField0 xmlns="4873beb7-5857-4685-be1f-d57550cc96cc">
      <Terms xmlns="http://schemas.microsoft.com/office/infopath/2007/PartnerControls"/>
    </InternalTagsTaxHTField0>
    <LastHandOff xmlns="4873beb7-5857-4685-be1f-d57550cc96cc" xsi:nil="true"/>
    <Milestone xmlns="4873beb7-5857-4685-be1f-d57550cc96cc" xsi:nil="true"/>
    <OriginalRelease xmlns="4873beb7-5857-4685-be1f-d57550cc96cc">15</OriginalRelease>
    <RecommendationsModifier xmlns="4873beb7-5857-4685-be1f-d57550cc96cc" xsi:nil="true"/>
    <ScenarioTagsTaxHTField0 xmlns="4873beb7-5857-4685-be1f-d57550cc96cc">
      <Terms xmlns="http://schemas.microsoft.com/office/infopath/2007/PartnerControls"/>
    </ScenarioTagsTaxHTField0>
    <UANotes xmlns="4873beb7-5857-4685-be1f-d57550cc96cc" xsi:nil="true"/>
  </documentManagement>
</p:properties>
</file>

<file path=customXml/item2.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8CDDBB83-77C1-4099-A0AA-289882E745E2}">
  <ds:schemaRefs>
    <ds:schemaRef ds:uri="4873beb7-5857-4685-be1f-d57550cc96cc"/>
    <ds:schemaRef ds:uri="http://schemas.microsoft.com/office/infopath/2007/PartnerControls"/>
    <ds:schemaRef ds:uri="http://purl.org/dc/dcmitype/"/>
    <ds:schemaRef ds:uri="http://purl.org/dc/elements/1.1/"/>
    <ds:schemaRef ds:uri="http://schemas.microsoft.com/office/2006/documentManagement/types"/>
    <ds:schemaRef ds:uri="http://purl.org/dc/terms/"/>
    <ds:schemaRef ds:uri="http://schemas.microsoft.com/office/2006/metadata/properties"/>
    <ds:schemaRef ds:uri="http://www.w3.org/XML/1998/namespace"/>
    <ds:schemaRef ds:uri="http://schemas.openxmlformats.org/package/2006/metadata/core-properties"/>
  </ds:schemaRefs>
</ds:datastoreItem>
</file>

<file path=customXml/itemProps2.xml><?xml version="1.0" encoding="utf-8"?>
<ds:datastoreItem xmlns:ds="http://schemas.openxmlformats.org/officeDocument/2006/customXml" ds:itemID="{28C8B9CA-0273-4370-889A-FC05DA5C2FA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61E720F-F05D-4536-9C34-0CFCED65D3B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405</TotalTime>
  <Words>1781</Words>
  <Application>Microsoft Office PowerPoint</Application>
  <PresentationFormat>Widescreen</PresentationFormat>
  <Paragraphs>206</Paragraphs>
  <Slides>45</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45</vt:i4>
      </vt:variant>
    </vt:vector>
  </HeadingPairs>
  <TitlesOfParts>
    <vt:vector size="52" baseType="lpstr">
      <vt:lpstr>Arial</vt:lpstr>
      <vt:lpstr>Euphemia</vt:lpstr>
      <vt:lpstr>Plantagenet Cherokee</vt:lpstr>
      <vt:lpstr>Segoe UI</vt:lpstr>
      <vt:lpstr>Times New Roman</vt:lpstr>
      <vt:lpstr>Wingdings</vt:lpstr>
      <vt:lpstr>Academic Literature 16x9</vt:lpstr>
      <vt:lpstr>k.s. school of business management       and information technology</vt:lpstr>
      <vt:lpstr>topics</vt:lpstr>
      <vt:lpstr>Copyright act 1957</vt:lpstr>
      <vt:lpstr>What is Copyright ?</vt:lpstr>
      <vt:lpstr>Copyright In Expression</vt:lpstr>
      <vt:lpstr>Copyright Act 1957</vt:lpstr>
      <vt:lpstr>Continue</vt:lpstr>
      <vt:lpstr>Rights of Copyright Owners</vt:lpstr>
      <vt:lpstr>Ownership of Copyright</vt:lpstr>
      <vt:lpstr>Assignment of Copyright</vt:lpstr>
      <vt:lpstr>Term of Copyright</vt:lpstr>
      <vt:lpstr>Compulsory Licensing</vt:lpstr>
      <vt:lpstr>Registration of Copyright is Optional</vt:lpstr>
      <vt:lpstr>Civil and Criminal Remedies under Copyright Act</vt:lpstr>
      <vt:lpstr>Continue</vt:lpstr>
      <vt:lpstr>Continue</vt:lpstr>
      <vt:lpstr>Information Technology and Copyrights</vt:lpstr>
      <vt:lpstr>Exception to Copyright Infrigment</vt:lpstr>
      <vt:lpstr>Continue</vt:lpstr>
      <vt:lpstr>Continue</vt:lpstr>
      <vt:lpstr>Continue</vt:lpstr>
      <vt:lpstr>Continue</vt:lpstr>
      <vt:lpstr>Harry Potter vs. Hari Puttar</vt:lpstr>
      <vt:lpstr>FAIR USE Docrine</vt:lpstr>
      <vt:lpstr>Continue</vt:lpstr>
      <vt:lpstr>A selfie by monkey – whose Copyrights ?</vt:lpstr>
      <vt:lpstr>Integrated circuit designing</vt:lpstr>
      <vt:lpstr>What is Circuit?</vt:lpstr>
      <vt:lpstr>Integrated Circuit Designing</vt:lpstr>
      <vt:lpstr>Infringement</vt:lpstr>
      <vt:lpstr>Requirements</vt:lpstr>
      <vt:lpstr>Continue</vt:lpstr>
      <vt:lpstr>Rights</vt:lpstr>
      <vt:lpstr>Summary</vt:lpstr>
      <vt:lpstr>Geographical indication</vt:lpstr>
      <vt:lpstr>PowerPoint Presentation</vt:lpstr>
      <vt:lpstr>Introduction of GIS</vt:lpstr>
      <vt:lpstr>Introduction of GIS</vt:lpstr>
      <vt:lpstr>PowerPoint Presentation</vt:lpstr>
      <vt:lpstr>PowerPoint Presentation</vt:lpstr>
      <vt:lpstr>PowerPoint Presentation</vt:lpstr>
      <vt:lpstr>Treadmarks vs. geographical indication</vt:lpstr>
      <vt:lpstr>PROTECTION OF GI INTERNATIONALLY</vt:lpstr>
      <vt:lpstr>Who can apply for the registration of Geographical indication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k.s. school of business management       and information technology</dc:title>
  <dc:creator>HI</dc:creator>
  <cp:lastModifiedBy>HI</cp:lastModifiedBy>
  <cp:revision>25</cp:revision>
  <dcterms:created xsi:type="dcterms:W3CDTF">2022-09-24T17:50:32Z</dcterms:created>
  <dcterms:modified xsi:type="dcterms:W3CDTF">2022-09-26T18:42:15Z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0x0101006EDDDB5EE6D98C44930B742096920B300400F5B6D36B3EF94B4E9A635CDF2A18F5B8</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