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10/3/2022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242D5A-9983-4D92-8631-184A8BB663EC}"/>
              </a:ext>
            </a:extLst>
          </p:cNvPr>
          <p:cNvSpPr>
            <a:spLocks noGrp="1"/>
          </p:cNvSpPr>
          <p:nvPr>
            <p:ph idx="1"/>
          </p:nvPr>
        </p:nvSpPr>
        <p:spPr>
          <a:xfrm>
            <a:off x="1141412" y="3345948"/>
            <a:ext cx="9905999" cy="2465295"/>
          </a:xfrm>
        </p:spPr>
        <p:txBody>
          <a:bodyPr/>
          <a:lstStyle/>
          <a:p>
            <a:pPr>
              <a:buFont typeface="Wingdings" panose="05000000000000000000" pitchFamily="2" charset="2"/>
              <a:buChar char="v"/>
            </a:pPr>
            <a:r>
              <a:rPr lang="en-IN" dirty="0"/>
              <a:t> </a:t>
            </a:r>
            <a:r>
              <a:rPr lang="en-IN" sz="2000" b="1" dirty="0">
                <a:solidFill>
                  <a:schemeClr val="bg1"/>
                </a:solidFill>
                <a:latin typeface="Times New Roman" panose="02020603050405020304" pitchFamily="18" charset="0"/>
                <a:cs typeface="Times New Roman" panose="02020603050405020304" pitchFamily="18" charset="0"/>
              </a:rPr>
              <a:t>Students Name :-</a:t>
            </a:r>
          </a:p>
        </p:txBody>
      </p:sp>
      <p:pic>
        <p:nvPicPr>
          <p:cNvPr id="4" name="Picture 4" descr="K S School of Business Management and Information Technology">
            <a:extLst>
              <a:ext uri="{FF2B5EF4-FFF2-40B4-BE49-F238E27FC236}">
                <a16:creationId xmlns:a16="http://schemas.microsoft.com/office/drawing/2014/main" id="{C3AAA91E-831E-420D-9971-DAD7434AB2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8561" y="402206"/>
            <a:ext cx="2171700" cy="14382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36281A6-AD6B-4894-BA65-DA3695EC604C}"/>
              </a:ext>
            </a:extLst>
          </p:cNvPr>
          <p:cNvSpPr txBox="1"/>
          <p:nvPr/>
        </p:nvSpPr>
        <p:spPr>
          <a:xfrm>
            <a:off x="1141412" y="1750830"/>
            <a:ext cx="9905999" cy="523220"/>
          </a:xfrm>
          <a:prstGeom prst="rect">
            <a:avLst/>
          </a:prstGeom>
          <a:noFill/>
        </p:spPr>
        <p:txBody>
          <a:bodyPr wrap="square">
            <a:spAutoFit/>
          </a:bodyPr>
          <a:lstStyle/>
          <a:p>
            <a:pPr algn="ctr"/>
            <a:r>
              <a:rPr lang="en-US" sz="2800" b="1" dirty="0">
                <a:solidFill>
                  <a:schemeClr val="bg1"/>
                </a:solidFill>
                <a:latin typeface="Arial Black" panose="020B0A04020102020204" pitchFamily="34" charset="0"/>
                <a:cs typeface="Times New Roman" panose="02020603050405020304" pitchFamily="18" charset="0"/>
              </a:rPr>
              <a:t>K.S. SCHOOL OF BUSINESS MANAGEMENT</a:t>
            </a:r>
          </a:p>
        </p:txBody>
      </p:sp>
      <p:sp>
        <p:nvSpPr>
          <p:cNvPr id="8" name="TextBox 7">
            <a:extLst>
              <a:ext uri="{FF2B5EF4-FFF2-40B4-BE49-F238E27FC236}">
                <a16:creationId xmlns:a16="http://schemas.microsoft.com/office/drawing/2014/main" id="{A61C1829-8769-4DEE-B137-BEC5FEF7815B}"/>
              </a:ext>
            </a:extLst>
          </p:cNvPr>
          <p:cNvSpPr txBox="1"/>
          <p:nvPr/>
        </p:nvSpPr>
        <p:spPr>
          <a:xfrm>
            <a:off x="1141412" y="2291688"/>
            <a:ext cx="9905999" cy="400110"/>
          </a:xfrm>
          <a:prstGeom prst="rect">
            <a:avLst/>
          </a:prstGeom>
          <a:noFill/>
        </p:spPr>
        <p:txBody>
          <a:bodyPr wrap="square">
            <a:spAutoFit/>
          </a:bodyPr>
          <a:lstStyle/>
          <a:p>
            <a:pPr algn="ctr"/>
            <a:r>
              <a:rPr lang="en-IN" sz="2000" dirty="0">
                <a:solidFill>
                  <a:schemeClr val="bg1"/>
                </a:solidFill>
                <a:latin typeface="Times New Roman" panose="02020603050405020304" pitchFamily="18" charset="0"/>
                <a:cs typeface="Times New Roman" panose="02020603050405020304" pitchFamily="18" charset="0"/>
              </a:rPr>
              <a:t>Gujrat University campus, Ahmedabad</a:t>
            </a:r>
            <a:endParaRPr lang="gu-IN" sz="2000" dirty="0">
              <a:solidFill>
                <a:schemeClr val="bg1"/>
              </a:solidFill>
              <a:latin typeface="Times New Roman" panose="02020603050405020304" pitchFamily="18" charset="0"/>
            </a:endParaRPr>
          </a:p>
        </p:txBody>
      </p:sp>
      <p:graphicFrame>
        <p:nvGraphicFramePr>
          <p:cNvPr id="9" name="Table 9">
            <a:extLst>
              <a:ext uri="{FF2B5EF4-FFF2-40B4-BE49-F238E27FC236}">
                <a16:creationId xmlns:a16="http://schemas.microsoft.com/office/drawing/2014/main" id="{1CD6034B-AAD9-45E3-9A3D-037465A7BD76}"/>
              </a:ext>
            </a:extLst>
          </p:cNvPr>
          <p:cNvGraphicFramePr>
            <a:graphicFrameLocks noGrp="1"/>
          </p:cNvGraphicFramePr>
          <p:nvPr>
            <p:extLst>
              <p:ext uri="{D42A27DB-BD31-4B8C-83A1-F6EECF244321}">
                <p14:modId xmlns:p14="http://schemas.microsoft.com/office/powerpoint/2010/main" val="21746579"/>
              </p:ext>
            </p:extLst>
          </p:nvPr>
        </p:nvGraphicFramePr>
        <p:xfrm>
          <a:off x="2030411" y="4202079"/>
          <a:ext cx="8127999" cy="15087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87756812"/>
                    </a:ext>
                  </a:extLst>
                </a:gridCol>
                <a:gridCol w="2709333">
                  <a:extLst>
                    <a:ext uri="{9D8B030D-6E8A-4147-A177-3AD203B41FA5}">
                      <a16:colId xmlns:a16="http://schemas.microsoft.com/office/drawing/2014/main" val="1876070022"/>
                    </a:ext>
                  </a:extLst>
                </a:gridCol>
                <a:gridCol w="2709333">
                  <a:extLst>
                    <a:ext uri="{9D8B030D-6E8A-4147-A177-3AD203B41FA5}">
                      <a16:colId xmlns:a16="http://schemas.microsoft.com/office/drawing/2014/main" val="1151730530"/>
                    </a:ext>
                  </a:extLst>
                </a:gridCol>
              </a:tblGrid>
              <a:tr h="370840">
                <a:tc>
                  <a:txBody>
                    <a:bodyPr/>
                    <a:lstStyle/>
                    <a:p>
                      <a:pPr algn="ctr"/>
                      <a:r>
                        <a:rPr lang="en-IN" sz="2000" b="1" dirty="0">
                          <a:solidFill>
                            <a:schemeClr val="bg1"/>
                          </a:solidFill>
                          <a:latin typeface="Times New Roman" panose="02020603050405020304" pitchFamily="18" charset="0"/>
                          <a:cs typeface="Times New Roman" panose="02020603050405020304" pitchFamily="18" charset="0"/>
                        </a:rPr>
                        <a:t>No.</a:t>
                      </a:r>
                    </a:p>
                  </a:txBody>
                  <a:tcPr>
                    <a:solidFill>
                      <a:schemeClr val="tx2">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NAME</a:t>
                      </a:r>
                    </a:p>
                  </a:txBody>
                  <a:tcPr>
                    <a:solidFill>
                      <a:schemeClr val="tx2">
                        <a:lumMod val="75000"/>
                      </a:schemeClr>
                    </a:solidFill>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Roll No.</a:t>
                      </a:r>
                    </a:p>
                  </a:txBody>
                  <a:tcPr>
                    <a:solidFill>
                      <a:schemeClr val="tx2">
                        <a:lumMod val="75000"/>
                      </a:schemeClr>
                    </a:solidFill>
                  </a:tcPr>
                </a:tc>
                <a:extLst>
                  <a:ext uri="{0D108BD9-81ED-4DB2-BD59-A6C34878D82A}">
                    <a16:rowId xmlns:a16="http://schemas.microsoft.com/office/drawing/2014/main" val="2509899746"/>
                  </a:ext>
                </a:extLst>
              </a:tr>
              <a:tr h="370840">
                <a:tc>
                  <a:txBody>
                    <a:bodyPr/>
                    <a:lstStyle/>
                    <a:p>
                      <a:pPr algn="ctr"/>
                      <a:r>
                        <a:rPr lang="en-IN" b="1" dirty="0">
                          <a:solidFill>
                            <a:schemeClr val="bg1"/>
                          </a:solidFill>
                          <a:latin typeface="Times New Roman" panose="02020603050405020304" pitchFamily="18" charset="0"/>
                          <a:cs typeface="Times New Roman" panose="02020603050405020304" pitchFamily="18" charset="0"/>
                        </a:rPr>
                        <a:t>1</a:t>
                      </a:r>
                    </a:p>
                  </a:txBody>
                  <a:tcPr>
                    <a:solidFill>
                      <a:schemeClr val="tx1">
                        <a:lumMod val="95000"/>
                      </a:schemeClr>
                    </a:solidFill>
                  </a:tcPr>
                </a:tc>
                <a:tc>
                  <a:txBody>
                    <a:bodyPr/>
                    <a:lstStyle/>
                    <a:p>
                      <a:pPr algn="l"/>
                      <a:r>
                        <a:rPr lang="en-IN" b="1" dirty="0">
                          <a:solidFill>
                            <a:schemeClr val="bg1"/>
                          </a:solidFill>
                          <a:latin typeface="Times New Roman" panose="02020603050405020304" pitchFamily="18" charset="0"/>
                          <a:cs typeface="Times New Roman" panose="02020603050405020304" pitchFamily="18" charset="0"/>
                        </a:rPr>
                        <a:t>MAHERIYA SANDIP</a:t>
                      </a:r>
                    </a:p>
                  </a:txBody>
                  <a:tcPr>
                    <a:solidFill>
                      <a:schemeClr val="tx1">
                        <a:lumMod val="95000"/>
                      </a:schemeClr>
                    </a:solidFill>
                  </a:tcPr>
                </a:tc>
                <a:tc>
                  <a:txBody>
                    <a:bodyPr/>
                    <a:lstStyle/>
                    <a:p>
                      <a:pPr algn="ctr"/>
                      <a:r>
                        <a:rPr lang="en-IN" b="1" dirty="0">
                          <a:solidFill>
                            <a:schemeClr val="bg1"/>
                          </a:solidFill>
                          <a:latin typeface="Times New Roman" panose="02020603050405020304" pitchFamily="18" charset="0"/>
                          <a:cs typeface="Times New Roman" panose="02020603050405020304" pitchFamily="18" charset="0"/>
                        </a:rPr>
                        <a:t>3116</a:t>
                      </a:r>
                    </a:p>
                  </a:txBody>
                  <a:tcPr>
                    <a:solidFill>
                      <a:schemeClr val="tx1">
                        <a:lumMod val="95000"/>
                      </a:schemeClr>
                    </a:solidFill>
                  </a:tcPr>
                </a:tc>
                <a:extLst>
                  <a:ext uri="{0D108BD9-81ED-4DB2-BD59-A6C34878D82A}">
                    <a16:rowId xmlns:a16="http://schemas.microsoft.com/office/drawing/2014/main" val="55783499"/>
                  </a:ext>
                </a:extLst>
              </a:tr>
              <a:tr h="370840">
                <a:tc>
                  <a:txBody>
                    <a:bodyPr/>
                    <a:lstStyle/>
                    <a:p>
                      <a:pPr algn="ctr"/>
                      <a:r>
                        <a:rPr lang="en-IN" b="1" dirty="0">
                          <a:solidFill>
                            <a:schemeClr val="bg1"/>
                          </a:solidFill>
                          <a:latin typeface="Times New Roman" panose="02020603050405020304" pitchFamily="18" charset="0"/>
                          <a:cs typeface="Times New Roman" panose="02020603050405020304" pitchFamily="18" charset="0"/>
                        </a:rPr>
                        <a:t>2</a:t>
                      </a:r>
                    </a:p>
                  </a:txBody>
                  <a:tcPr>
                    <a:solidFill>
                      <a:schemeClr val="tx1">
                        <a:lumMod val="95000"/>
                      </a:schemeClr>
                    </a:solidFill>
                  </a:tcPr>
                </a:tc>
                <a:tc>
                  <a:txBody>
                    <a:bodyPr/>
                    <a:lstStyle/>
                    <a:p>
                      <a:pPr algn="l"/>
                      <a:r>
                        <a:rPr lang="en-IN" b="1" dirty="0">
                          <a:solidFill>
                            <a:schemeClr val="bg1"/>
                          </a:solidFill>
                          <a:latin typeface="Times New Roman" panose="02020603050405020304" pitchFamily="18" charset="0"/>
                          <a:cs typeface="Times New Roman" panose="02020603050405020304" pitchFamily="18" charset="0"/>
                        </a:rPr>
                        <a:t>PARGHI JAYDIP</a:t>
                      </a:r>
                    </a:p>
                  </a:txBody>
                  <a:tcPr>
                    <a:solidFill>
                      <a:schemeClr val="tx1">
                        <a:lumMod val="95000"/>
                      </a:schemeClr>
                    </a:solidFill>
                  </a:tcPr>
                </a:tc>
                <a:tc>
                  <a:txBody>
                    <a:bodyPr/>
                    <a:lstStyle/>
                    <a:p>
                      <a:pPr algn="ctr"/>
                      <a:r>
                        <a:rPr lang="en-IN" b="1" dirty="0">
                          <a:solidFill>
                            <a:schemeClr val="bg1"/>
                          </a:solidFill>
                          <a:latin typeface="Times New Roman" panose="02020603050405020304" pitchFamily="18" charset="0"/>
                          <a:cs typeface="Times New Roman" panose="02020603050405020304" pitchFamily="18" charset="0"/>
                        </a:rPr>
                        <a:t>3136</a:t>
                      </a:r>
                    </a:p>
                  </a:txBody>
                  <a:tcPr>
                    <a:solidFill>
                      <a:schemeClr val="tx1">
                        <a:lumMod val="95000"/>
                      </a:schemeClr>
                    </a:solidFill>
                  </a:tcPr>
                </a:tc>
                <a:extLst>
                  <a:ext uri="{0D108BD9-81ED-4DB2-BD59-A6C34878D82A}">
                    <a16:rowId xmlns:a16="http://schemas.microsoft.com/office/drawing/2014/main" val="2827184921"/>
                  </a:ext>
                </a:extLst>
              </a:tr>
              <a:tr h="370840">
                <a:tc>
                  <a:txBody>
                    <a:bodyPr/>
                    <a:lstStyle/>
                    <a:p>
                      <a:pPr algn="ctr"/>
                      <a:r>
                        <a:rPr lang="en-IN" b="1" dirty="0">
                          <a:solidFill>
                            <a:schemeClr val="bg1"/>
                          </a:solidFill>
                          <a:latin typeface="Times New Roman" panose="02020603050405020304" pitchFamily="18" charset="0"/>
                          <a:cs typeface="Times New Roman" panose="02020603050405020304" pitchFamily="18" charset="0"/>
                        </a:rPr>
                        <a:t>3</a:t>
                      </a:r>
                    </a:p>
                  </a:txBody>
                  <a:tcPr>
                    <a:solidFill>
                      <a:schemeClr val="tx1">
                        <a:lumMod val="95000"/>
                      </a:schemeClr>
                    </a:solidFill>
                  </a:tcPr>
                </a:tc>
                <a:tc>
                  <a:txBody>
                    <a:bodyPr/>
                    <a:lstStyle/>
                    <a:p>
                      <a:pPr algn="l"/>
                      <a:r>
                        <a:rPr lang="en-IN" b="1" dirty="0">
                          <a:solidFill>
                            <a:schemeClr val="bg1"/>
                          </a:solidFill>
                          <a:latin typeface="Times New Roman" panose="02020603050405020304" pitchFamily="18" charset="0"/>
                          <a:cs typeface="Times New Roman" panose="02020603050405020304" pitchFamily="18" charset="0"/>
                        </a:rPr>
                        <a:t>RADADIYA DHRUV</a:t>
                      </a:r>
                    </a:p>
                  </a:txBody>
                  <a:tcPr>
                    <a:solidFill>
                      <a:schemeClr val="tx1">
                        <a:lumMod val="95000"/>
                      </a:schemeClr>
                    </a:solidFill>
                  </a:tcPr>
                </a:tc>
                <a:tc>
                  <a:txBody>
                    <a:bodyPr/>
                    <a:lstStyle/>
                    <a:p>
                      <a:pPr algn="ctr"/>
                      <a:r>
                        <a:rPr lang="en-IN" b="1" dirty="0">
                          <a:solidFill>
                            <a:schemeClr val="bg1"/>
                          </a:solidFill>
                          <a:latin typeface="Times New Roman" panose="02020603050405020304" pitchFamily="18" charset="0"/>
                          <a:cs typeface="Times New Roman" panose="02020603050405020304" pitchFamily="18" charset="0"/>
                        </a:rPr>
                        <a:t>3172</a:t>
                      </a:r>
                    </a:p>
                  </a:txBody>
                  <a:tcPr>
                    <a:solidFill>
                      <a:schemeClr val="tx1">
                        <a:lumMod val="95000"/>
                      </a:schemeClr>
                    </a:solidFill>
                  </a:tcPr>
                </a:tc>
                <a:extLst>
                  <a:ext uri="{0D108BD9-81ED-4DB2-BD59-A6C34878D82A}">
                    <a16:rowId xmlns:a16="http://schemas.microsoft.com/office/drawing/2014/main" val="3702116017"/>
                  </a:ext>
                </a:extLst>
              </a:tr>
            </a:tbl>
          </a:graphicData>
        </a:graphic>
      </p:graphicFrame>
    </p:spTree>
    <p:extLst>
      <p:ext uri="{BB962C8B-B14F-4D97-AF65-F5344CB8AC3E}">
        <p14:creationId xmlns:p14="http://schemas.microsoft.com/office/powerpoint/2010/main" val="113068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E362-64E6-41DD-BF09-147038B21A18}"/>
              </a:ext>
            </a:extLst>
          </p:cNvPr>
          <p:cNvSpPr>
            <a:spLocks noGrp="1"/>
          </p:cNvSpPr>
          <p:nvPr>
            <p:ph type="title"/>
          </p:nvPr>
        </p:nvSpPr>
        <p:spPr>
          <a:xfrm>
            <a:off x="1141413" y="1057791"/>
            <a:ext cx="9905998" cy="1478570"/>
          </a:xfrm>
        </p:spPr>
        <p:txBody>
          <a:bodyPr/>
          <a:lstStyle/>
          <a:p>
            <a:pPr algn="ctr"/>
            <a:r>
              <a:rPr lang="en-US" sz="3600" dirty="0">
                <a:solidFill>
                  <a:schemeClr val="bg1"/>
                </a:solidFill>
                <a:latin typeface="Times New Roman" panose="02020603050405020304" pitchFamily="18" charset="0"/>
                <a:cs typeface="Times New Roman" panose="02020603050405020304" pitchFamily="18" charset="0"/>
              </a:rPr>
              <a:t>REASONABLE CONDITIONS</a:t>
            </a:r>
            <a:endParaRPr lang="en-IN" dirty="0">
              <a:solidFill>
                <a:schemeClr val="bg1"/>
              </a:solidFill>
            </a:endParaRPr>
          </a:p>
        </p:txBody>
      </p:sp>
      <p:sp>
        <p:nvSpPr>
          <p:cNvPr id="3" name="Content Placeholder 2">
            <a:extLst>
              <a:ext uri="{FF2B5EF4-FFF2-40B4-BE49-F238E27FC236}">
                <a16:creationId xmlns:a16="http://schemas.microsoft.com/office/drawing/2014/main" id="{DDBA2E87-6DAC-4CE5-B7AD-2D979A565A4B}"/>
              </a:ext>
            </a:extLst>
          </p:cNvPr>
          <p:cNvSpPr>
            <a:spLocks noGrp="1"/>
          </p:cNvSpPr>
          <p:nvPr>
            <p:ph idx="1"/>
          </p:nvPr>
        </p:nvSpPr>
        <p:spPr>
          <a:xfrm>
            <a:off x="1143000" y="2743205"/>
            <a:ext cx="9905999" cy="2940423"/>
          </a:xfrm>
        </p:spPr>
        <p:txBody>
          <a:bodyPr>
            <a:normAutofit/>
          </a:bodyPr>
          <a:lstStyle/>
          <a:p>
            <a:pPr algn="just">
              <a:buFont typeface="Wingdings" panose="05000000000000000000" pitchFamily="2" charset="2"/>
              <a:buChar char="Ø"/>
            </a:pPr>
            <a:r>
              <a:rPr lang="en-IN" dirty="0"/>
              <a:t> </a:t>
            </a:r>
            <a:r>
              <a:rPr lang="en-US" sz="2100" dirty="0">
                <a:latin typeface="Times New Roman" panose="02020603050405020304" pitchFamily="18" charset="0"/>
                <a:cs typeface="Times New Roman" panose="02020603050405020304" pitchFamily="18" charset="0"/>
              </a:rPr>
              <a:t>The expression "reasonable conditions" has not been defined or explained in the Act. However, by implication, unreasonable conditions that attach to an IPR will attract section 3. In other words, licensing arrangements likely to affect adversely the prices, quantities, quality or varieties of goods and services will fall within the contours of competition law as long as they are not reasonable with reference to the bundle of rights that go with IPRs.</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8732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F6A1B-B539-4319-91EE-4A7A1ADF5829}"/>
              </a:ext>
            </a:extLst>
          </p:cNvPr>
          <p:cNvSpPr>
            <a:spLocks noGrp="1"/>
          </p:cNvSpPr>
          <p:nvPr>
            <p:ph type="title"/>
          </p:nvPr>
        </p:nvSpPr>
        <p:spPr>
          <a:xfrm>
            <a:off x="1141413" y="1156406"/>
            <a:ext cx="9905998" cy="1228211"/>
          </a:xfrm>
        </p:spPr>
        <p:txBody>
          <a:bodyPr>
            <a:normAutofit/>
          </a:bodyPr>
          <a:lstStyle/>
          <a:p>
            <a:pPr algn="ctr"/>
            <a:r>
              <a:rPr lang="en-US" sz="3000" dirty="0">
                <a:solidFill>
                  <a:schemeClr val="bg1"/>
                </a:solidFill>
                <a:latin typeface="Times New Roman" panose="02020603050405020304" pitchFamily="18" charset="0"/>
                <a:cs typeface="Times New Roman" panose="02020603050405020304" pitchFamily="18" charset="0"/>
              </a:rPr>
              <a:t>UNREASONABLE CONDITIONS (ANTI-COMPETITIVE)</a:t>
            </a:r>
            <a:endParaRPr lang="en-IN" sz="3000" dirty="0">
              <a:solidFill>
                <a:schemeClr val="bg1"/>
              </a:solidFill>
            </a:endParaRPr>
          </a:p>
        </p:txBody>
      </p:sp>
      <p:sp>
        <p:nvSpPr>
          <p:cNvPr id="3" name="Content Placeholder 2">
            <a:extLst>
              <a:ext uri="{FF2B5EF4-FFF2-40B4-BE49-F238E27FC236}">
                <a16:creationId xmlns:a16="http://schemas.microsoft.com/office/drawing/2014/main" id="{4AAB4DA0-2528-44D3-8A3A-D4A29A0DE51B}"/>
              </a:ext>
            </a:extLst>
          </p:cNvPr>
          <p:cNvSpPr>
            <a:spLocks noGrp="1"/>
          </p:cNvSpPr>
          <p:nvPr>
            <p:ph idx="1"/>
          </p:nvPr>
        </p:nvSpPr>
        <p:spPr>
          <a:xfrm>
            <a:off x="1141412" y="2509463"/>
            <a:ext cx="9905999" cy="3541714"/>
          </a:xfrm>
        </p:spPr>
        <p:txBody>
          <a:bodyPr>
            <a:normAutofit fontScale="92500" lnSpcReduction="20000"/>
          </a:bodyPr>
          <a:lstStyle/>
          <a:p>
            <a:pPr algn="just">
              <a:buFont typeface="Wingdings" panose="05000000000000000000" pitchFamily="2" charset="2"/>
              <a:buChar char="Ø"/>
            </a:pPr>
            <a:r>
              <a:rPr lang="en-IN" dirty="0"/>
              <a:t> </a:t>
            </a:r>
            <a:r>
              <a:rPr lang="en-US" sz="2300" dirty="0">
                <a:latin typeface="Times New Roman" panose="02020603050405020304" pitchFamily="18" charset="0"/>
                <a:cs typeface="Times New Roman" panose="02020603050405020304" pitchFamily="18" charset="0"/>
              </a:rPr>
              <a:t>PATENT POOLING (LOCKING TECHNOLOGY)</a:t>
            </a:r>
          </a:p>
          <a:p>
            <a:pPr algn="just">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 TIE-IN ARRANGEMENTS (ACQUIRE PARTICULAR GOODS SOLELY FROM PATENTEE)</a:t>
            </a:r>
          </a:p>
          <a:p>
            <a:pPr algn="just">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 ROYALTY PAYMENT AFTER EXPIRY OF PATENT</a:t>
            </a:r>
          </a:p>
          <a:p>
            <a:pPr algn="just">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 PROHIBIT LICENSEE TO USE RIVAL TECHNOLOGY</a:t>
            </a:r>
          </a:p>
          <a:p>
            <a:pPr algn="just">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 PROHIBIT LICENSEE FROM CHALLENGING VALIDITY OF IPR</a:t>
            </a:r>
          </a:p>
          <a:p>
            <a:pPr algn="just">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 FIXING PRICES FOR THE LICENSEE TO SELL</a:t>
            </a:r>
          </a:p>
          <a:p>
            <a:pPr algn="just">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 TERRITORIAL AND CUSTOMER RESTRICTION</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4497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E88F-21A7-4E12-B988-624E56016D67}"/>
              </a:ext>
            </a:extLst>
          </p:cNvPr>
          <p:cNvSpPr>
            <a:spLocks noGrp="1"/>
          </p:cNvSpPr>
          <p:nvPr>
            <p:ph type="title"/>
          </p:nvPr>
        </p:nvSpPr>
        <p:spPr/>
        <p:txBody>
          <a:bodyPr>
            <a:normAutofit/>
          </a:bodyPr>
          <a:lstStyle/>
          <a:p>
            <a:pPr algn="ctr"/>
            <a:r>
              <a:rPr lang="en-US" sz="2800" dirty="0">
                <a:solidFill>
                  <a:schemeClr val="bg1"/>
                </a:solidFill>
                <a:latin typeface="Times New Roman" panose="02020603050405020304" pitchFamily="18" charset="0"/>
                <a:cs typeface="Times New Roman" panose="02020603050405020304" pitchFamily="18" charset="0"/>
              </a:rPr>
              <a:t>Hawkins Cookers Limited </a:t>
            </a:r>
            <a:br>
              <a:rPr lang="en-US" sz="2800" dirty="0">
                <a:solidFill>
                  <a:schemeClr val="bg1"/>
                </a:solidFill>
                <a:latin typeface="Times New Roman" panose="02020603050405020304" pitchFamily="18" charset="0"/>
                <a:cs typeface="Times New Roman" panose="02020603050405020304" pitchFamily="18" charset="0"/>
              </a:rPr>
            </a:br>
            <a:r>
              <a:rPr lang="en-US" sz="2800" dirty="0">
                <a:solidFill>
                  <a:schemeClr val="bg1"/>
                </a:solidFill>
                <a:latin typeface="Times New Roman" panose="02020603050405020304" pitchFamily="18" charset="0"/>
                <a:cs typeface="Times New Roman" panose="02020603050405020304" pitchFamily="18" charset="0"/>
              </a:rPr>
              <a:t>v M/s </a:t>
            </a:r>
            <a:br>
              <a:rPr lang="en-US" sz="2800" dirty="0">
                <a:solidFill>
                  <a:schemeClr val="bg1"/>
                </a:solidFill>
                <a:latin typeface="Times New Roman" panose="02020603050405020304" pitchFamily="18" charset="0"/>
                <a:cs typeface="Times New Roman" panose="02020603050405020304" pitchFamily="18" charset="0"/>
              </a:rPr>
            </a:br>
            <a:r>
              <a:rPr lang="en-US" sz="2800" dirty="0" err="1">
                <a:solidFill>
                  <a:schemeClr val="bg1"/>
                </a:solidFill>
                <a:latin typeface="Times New Roman" panose="02020603050405020304" pitchFamily="18" charset="0"/>
                <a:cs typeface="Times New Roman" panose="02020603050405020304" pitchFamily="18" charset="0"/>
              </a:rPr>
              <a:t>MurungaN</a:t>
            </a:r>
            <a:r>
              <a:rPr lang="en-US" sz="2800" dirty="0">
                <a:solidFill>
                  <a:schemeClr val="bg1"/>
                </a:solidFill>
                <a:latin typeface="Times New Roman" panose="02020603050405020304" pitchFamily="18" charset="0"/>
                <a:cs typeface="Times New Roman" panose="02020603050405020304" pitchFamily="18" charset="0"/>
              </a:rPr>
              <a:t> Enterprises</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EBB43D-62DA-4484-8573-4B9919086089}"/>
              </a:ext>
            </a:extLst>
          </p:cNvPr>
          <p:cNvSpPr>
            <a:spLocks noGrp="1"/>
          </p:cNvSpPr>
          <p:nvPr>
            <p:ph idx="1"/>
          </p:nvPr>
        </p:nvSpPr>
        <p:spPr>
          <a:xfrm>
            <a:off x="1141413" y="2706687"/>
            <a:ext cx="9905999" cy="3120372"/>
          </a:xfrm>
        </p:spPr>
        <p:txBody>
          <a:bodyPr>
            <a:normAutofit/>
          </a:bodyPr>
          <a:lstStyle/>
          <a:p>
            <a:pPr algn="just">
              <a:buFont typeface="Wingdings" panose="05000000000000000000" pitchFamily="2" charset="2"/>
              <a:buChar char="Ø"/>
            </a:pPr>
            <a:r>
              <a:rPr lang="en-IN" dirty="0"/>
              <a:t> </a:t>
            </a:r>
            <a:r>
              <a:rPr lang="en-US" sz="2100" dirty="0">
                <a:latin typeface="Times New Roman" panose="02020603050405020304" pitchFamily="18" charset="0"/>
                <a:cs typeface="Times New Roman" panose="02020603050405020304" pitchFamily="18" charset="0"/>
              </a:rPr>
              <a:t>Justice Kaul also pointed out that "The object of filing of the suit thus appears to be to create a monopoly over such (gaskets) ancillary items so that no third party is able to sell the same in the market." The judge also goes on to point out that the use of the “Hawkins” trademark on the gaskets packaging would have been infringing if it had been used as a trademark. Since </a:t>
            </a:r>
            <a:r>
              <a:rPr lang="en-US" sz="2100" dirty="0" err="1">
                <a:latin typeface="Times New Roman" panose="02020603050405020304" pitchFamily="18" charset="0"/>
                <a:cs typeface="Times New Roman" panose="02020603050405020304" pitchFamily="18" charset="0"/>
              </a:rPr>
              <a:t>Murungan</a:t>
            </a:r>
            <a:r>
              <a:rPr lang="en-US" sz="2100" dirty="0">
                <a:latin typeface="Times New Roman" panose="02020603050405020304" pitchFamily="18" charset="0"/>
                <a:cs typeface="Times New Roman" panose="02020603050405020304" pitchFamily="18" charset="0"/>
              </a:rPr>
              <a:t> Enterprise's use of the "Hawkins" mark was only indicative and is not being used as a trademark there would be no question of infringement.</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7120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4859D-575A-402F-9DEC-AEDB9E21E35A}"/>
              </a:ext>
            </a:extLst>
          </p:cNvPr>
          <p:cNvSpPr>
            <a:spLocks noGrp="1"/>
          </p:cNvSpPr>
          <p:nvPr>
            <p:ph type="title"/>
          </p:nvPr>
        </p:nvSpPr>
        <p:spPr>
          <a:xfrm>
            <a:off x="1143001" y="1111577"/>
            <a:ext cx="9905998" cy="1478570"/>
          </a:xfrm>
        </p:spPr>
        <p:txBody>
          <a:bodyPr/>
          <a:lstStyle/>
          <a:p>
            <a:pPr algn="ctr"/>
            <a:r>
              <a:rPr lang="en-US" sz="3600" dirty="0">
                <a:solidFill>
                  <a:schemeClr val="bg1"/>
                </a:solidFill>
                <a:latin typeface="Times New Roman" panose="02020603050405020304" pitchFamily="18" charset="0"/>
                <a:cs typeface="Times New Roman" panose="02020603050405020304" pitchFamily="18" charset="0"/>
              </a:rPr>
              <a:t>CASE STUDY</a:t>
            </a:r>
            <a:endParaRPr lang="en-IN" dirty="0">
              <a:solidFill>
                <a:schemeClr val="bg1"/>
              </a:solidFill>
            </a:endParaRPr>
          </a:p>
        </p:txBody>
      </p:sp>
      <p:sp>
        <p:nvSpPr>
          <p:cNvPr id="3" name="Content Placeholder 2">
            <a:extLst>
              <a:ext uri="{FF2B5EF4-FFF2-40B4-BE49-F238E27FC236}">
                <a16:creationId xmlns:a16="http://schemas.microsoft.com/office/drawing/2014/main" id="{123DFF13-5A36-4E39-A4A1-43CB17A7EBEF}"/>
              </a:ext>
            </a:extLst>
          </p:cNvPr>
          <p:cNvSpPr>
            <a:spLocks noGrp="1"/>
          </p:cNvSpPr>
          <p:nvPr>
            <p:ph idx="1"/>
          </p:nvPr>
        </p:nvSpPr>
        <p:spPr>
          <a:xfrm>
            <a:off x="1143000" y="2948735"/>
            <a:ext cx="9905999" cy="2618348"/>
          </a:xfrm>
        </p:spPr>
        <p:txBody>
          <a:bodyPr>
            <a:normAutofit/>
          </a:bodyPr>
          <a:lstStyle/>
          <a:p>
            <a:pPr algn="just">
              <a:buFont typeface="Wingdings" panose="05000000000000000000" pitchFamily="2" charset="2"/>
              <a:buChar char="Ø"/>
            </a:pPr>
            <a:r>
              <a:rPr lang="en-IN" sz="2100"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Co X with 75% of domestic biscuit market proposed a merger with Co Y, which had 15% market share of biscuit market.</a:t>
            </a:r>
          </a:p>
          <a:p>
            <a:pPr algn="just">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 Justification given for the merger : "Snacks" and NOT "Biscuits" is the relevant market. In the snacks market, Co X had a 10% share of the market and Co Y, a mere 1%.</a:t>
            </a:r>
          </a:p>
          <a:p>
            <a:pPr algn="just">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 HELD : the relevant market was "biscuits" and not "snacks". merger not allowed..</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2639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CB254-D00D-4E76-9854-368A86206D71}"/>
              </a:ext>
            </a:extLst>
          </p:cNvPr>
          <p:cNvSpPr>
            <a:spLocks noGrp="1"/>
          </p:cNvSpPr>
          <p:nvPr>
            <p:ph type="title"/>
          </p:nvPr>
        </p:nvSpPr>
        <p:spPr>
          <a:xfrm>
            <a:off x="1143001" y="2689715"/>
            <a:ext cx="9905998" cy="1478570"/>
          </a:xfrm>
        </p:spPr>
        <p:txBody>
          <a:bodyPr>
            <a:normAutofit/>
          </a:bodyPr>
          <a:lstStyle/>
          <a:p>
            <a:pPr algn="ctr"/>
            <a:r>
              <a:rPr lang="en-IN" sz="4800" b="1" i="1" u="sng" dirty="0">
                <a:latin typeface="Times New Roman" panose="02020603050405020304" pitchFamily="18" charset="0"/>
                <a:cs typeface="Times New Roman" panose="02020603050405020304" pitchFamily="18" charset="0"/>
              </a:rPr>
              <a:t>Thank</a:t>
            </a:r>
            <a:r>
              <a:rPr lang="en-IN" sz="4800" b="1" i="1" dirty="0">
                <a:latin typeface="Times New Roman" panose="02020603050405020304" pitchFamily="18" charset="0"/>
                <a:cs typeface="Times New Roman" panose="02020603050405020304" pitchFamily="18" charset="0"/>
              </a:rPr>
              <a:t> </a:t>
            </a:r>
            <a:r>
              <a:rPr lang="en-IN" sz="4800" b="1" i="1" u="sng" dirty="0">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3712981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6B60D-49AA-401A-B409-C35E48100661}"/>
              </a:ext>
            </a:extLst>
          </p:cNvPr>
          <p:cNvSpPr>
            <a:spLocks noGrp="1"/>
          </p:cNvSpPr>
          <p:nvPr>
            <p:ph type="title"/>
          </p:nvPr>
        </p:nvSpPr>
        <p:spPr>
          <a:xfrm>
            <a:off x="1141413" y="618518"/>
            <a:ext cx="9905998" cy="1371647"/>
          </a:xfrm>
        </p:spPr>
        <p:txBody>
          <a:bodyPr/>
          <a:lstStyle/>
          <a:p>
            <a:pPr algn="ctr"/>
            <a:r>
              <a:rPr lang="en-IN" sz="3600" dirty="0">
                <a:solidFill>
                  <a:schemeClr val="bg1"/>
                </a:solidFill>
                <a:latin typeface="Times New Roman" panose="02020603050405020304" pitchFamily="18" charset="0"/>
                <a:cs typeface="Times New Roman" panose="02020603050405020304" pitchFamily="18" charset="0"/>
              </a:rPr>
              <a:t>Intellectual property and competition law</a:t>
            </a:r>
            <a:endParaRPr lang="en-IN" dirty="0">
              <a:solidFill>
                <a:schemeClr val="bg1"/>
              </a:solidFill>
            </a:endParaRPr>
          </a:p>
        </p:txBody>
      </p:sp>
      <p:sp>
        <p:nvSpPr>
          <p:cNvPr id="3" name="Content Placeholder 2">
            <a:extLst>
              <a:ext uri="{FF2B5EF4-FFF2-40B4-BE49-F238E27FC236}">
                <a16:creationId xmlns:a16="http://schemas.microsoft.com/office/drawing/2014/main" id="{14C1C2D7-595F-4A94-8CA8-3123F6418994}"/>
              </a:ext>
            </a:extLst>
          </p:cNvPr>
          <p:cNvSpPr>
            <a:spLocks noGrp="1"/>
          </p:cNvSpPr>
          <p:nvPr>
            <p:ph idx="1"/>
          </p:nvPr>
        </p:nvSpPr>
        <p:spPr>
          <a:xfrm>
            <a:off x="1141413" y="1899862"/>
            <a:ext cx="9905999" cy="4339619"/>
          </a:xfrm>
        </p:spPr>
        <p:txBody>
          <a:bodyPr>
            <a:normAutofit/>
          </a:bodyPr>
          <a:lstStyle/>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 SURVEY</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 INTELLECTUAL PROPERTY RIGHTS</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 COMPETITION LAW</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 AIM</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CONFLICT BETWEEN THE OBJECTIVES OF BOTH LAWS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INTELLECTUAL PROPERTY RIGHTS IN COMPETITION ACT</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SECTION 3 OF SUB SECTION (5)</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REASONABLE CONDITIONS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UNREASONABLE CONDITIONS (ANTI-COMPETITIVE)</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CASE STUDY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8680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EDE7-3B68-4AF1-803C-C0692115E278}"/>
              </a:ext>
            </a:extLst>
          </p:cNvPr>
          <p:cNvSpPr>
            <a:spLocks noGrp="1"/>
          </p:cNvSpPr>
          <p:nvPr>
            <p:ph type="title"/>
          </p:nvPr>
        </p:nvSpPr>
        <p:spPr>
          <a:xfrm>
            <a:off x="1141411" y="1434306"/>
            <a:ext cx="9905998" cy="1478570"/>
          </a:xfrm>
        </p:spPr>
        <p:txBody>
          <a:bodyPr/>
          <a:lstStyle/>
          <a:p>
            <a:pPr algn="ctr"/>
            <a:r>
              <a:rPr lang="en-IN" sz="3600" b="1" dirty="0">
                <a:solidFill>
                  <a:schemeClr val="bg1"/>
                </a:solidFill>
                <a:latin typeface="Times New Roman" panose="02020603050405020304" pitchFamily="18" charset="0"/>
                <a:cs typeface="Times New Roman" panose="02020603050405020304" pitchFamily="18" charset="0"/>
              </a:rPr>
              <a:t>SURVEY</a:t>
            </a:r>
            <a:endParaRPr lang="en-IN" b="1" dirty="0">
              <a:solidFill>
                <a:schemeClr val="bg1"/>
              </a:solidFill>
            </a:endParaRPr>
          </a:p>
        </p:txBody>
      </p:sp>
      <p:sp>
        <p:nvSpPr>
          <p:cNvPr id="3" name="Content Placeholder 2">
            <a:extLst>
              <a:ext uri="{FF2B5EF4-FFF2-40B4-BE49-F238E27FC236}">
                <a16:creationId xmlns:a16="http://schemas.microsoft.com/office/drawing/2014/main" id="{7A9FBC18-0886-4841-8B70-E48DFFC9A356}"/>
              </a:ext>
            </a:extLst>
          </p:cNvPr>
          <p:cNvSpPr>
            <a:spLocks noGrp="1"/>
          </p:cNvSpPr>
          <p:nvPr>
            <p:ph idx="1"/>
          </p:nvPr>
        </p:nvSpPr>
        <p:spPr>
          <a:xfrm>
            <a:off x="1141411" y="3347990"/>
            <a:ext cx="9905999" cy="1829454"/>
          </a:xfrm>
        </p:spPr>
        <p:txBody>
          <a:bodyPr>
            <a:normAutofit/>
          </a:bodyPr>
          <a:lstStyle/>
          <a:p>
            <a:pPr>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 Intellectual Property Rights and Competition Law have been described  as an unhappy marriage.</a:t>
            </a:r>
          </a:p>
        </p:txBody>
      </p:sp>
    </p:spTree>
    <p:extLst>
      <p:ext uri="{BB962C8B-B14F-4D97-AF65-F5344CB8AC3E}">
        <p14:creationId xmlns:p14="http://schemas.microsoft.com/office/powerpoint/2010/main" val="4030820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5C472-47C3-4B1F-8691-ACA2FC28867A}"/>
              </a:ext>
            </a:extLst>
          </p:cNvPr>
          <p:cNvSpPr>
            <a:spLocks noGrp="1"/>
          </p:cNvSpPr>
          <p:nvPr>
            <p:ph type="title"/>
          </p:nvPr>
        </p:nvSpPr>
        <p:spPr/>
        <p:txBody>
          <a:bodyPr/>
          <a:lstStyle/>
          <a:p>
            <a:pPr algn="ctr"/>
            <a:r>
              <a:rPr lang="en-IN" sz="3600" dirty="0">
                <a:solidFill>
                  <a:schemeClr val="bg1"/>
                </a:solidFill>
                <a:latin typeface="Times New Roman" panose="02020603050405020304" pitchFamily="18" charset="0"/>
                <a:cs typeface="Times New Roman" panose="02020603050405020304" pitchFamily="18" charset="0"/>
              </a:rPr>
              <a:t>INTELLECTUAL PROPERTY RIGHTS</a:t>
            </a:r>
            <a:endParaRPr lang="en-IN" dirty="0">
              <a:solidFill>
                <a:schemeClr val="bg1"/>
              </a:solidFill>
            </a:endParaRPr>
          </a:p>
        </p:txBody>
      </p:sp>
      <p:sp>
        <p:nvSpPr>
          <p:cNvPr id="3" name="Content Placeholder 2">
            <a:extLst>
              <a:ext uri="{FF2B5EF4-FFF2-40B4-BE49-F238E27FC236}">
                <a16:creationId xmlns:a16="http://schemas.microsoft.com/office/drawing/2014/main" id="{AB786428-A274-4B6D-A5E0-C08892242793}"/>
              </a:ext>
            </a:extLst>
          </p:cNvPr>
          <p:cNvSpPr>
            <a:spLocks noGrp="1"/>
          </p:cNvSpPr>
          <p:nvPr>
            <p:ph idx="1"/>
          </p:nvPr>
        </p:nvSpPr>
        <p:spPr>
          <a:xfrm>
            <a:off x="1132447" y="2267416"/>
            <a:ext cx="4587035" cy="4016847"/>
          </a:xfrm>
        </p:spPr>
        <p:txBody>
          <a:bodyPr anchor="t">
            <a:noAutofit/>
          </a:bodyPr>
          <a:lstStyle/>
          <a:p>
            <a:pPr algn="just">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legal rights granted to creators and owners of works that are results of human intellectual creativity. This can be in any field like industrial, scientific, literary and artistic. It gives the owners the right to exclude others from access to or the use of protected subject matter for a limited period of time. This also gives them the subsequent right to license others to exploit the innovation when they themselves are unable to engage in large-scale commercial exploitation or for other reasons.</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9818A94-39ED-4EF9-BDC0-068038A7ACE9}"/>
              </a:ext>
            </a:extLst>
          </p:cNvPr>
          <p:cNvPicPr>
            <a:picLocks noChangeAspect="1"/>
          </p:cNvPicPr>
          <p:nvPr/>
        </p:nvPicPr>
        <p:blipFill>
          <a:blip r:embed="rId2"/>
          <a:stretch>
            <a:fillRect/>
          </a:stretch>
        </p:blipFill>
        <p:spPr>
          <a:xfrm>
            <a:off x="6094412" y="2496889"/>
            <a:ext cx="4951227" cy="30469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86062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7064-B9DB-4DFF-AE9B-B6BF8EBF7B65}"/>
              </a:ext>
            </a:extLst>
          </p:cNvPr>
          <p:cNvSpPr>
            <a:spLocks noGrp="1"/>
          </p:cNvSpPr>
          <p:nvPr>
            <p:ph type="title"/>
          </p:nvPr>
        </p:nvSpPr>
        <p:spPr/>
        <p:txBody>
          <a:bodyPr/>
          <a:lstStyle/>
          <a:p>
            <a:pPr algn="ctr"/>
            <a:r>
              <a:rPr lang="en-IN" sz="3600" dirty="0">
                <a:solidFill>
                  <a:schemeClr val="bg1"/>
                </a:solidFill>
                <a:latin typeface="Times New Roman" panose="02020603050405020304" pitchFamily="18" charset="0"/>
                <a:cs typeface="Times New Roman" panose="02020603050405020304" pitchFamily="18" charset="0"/>
              </a:rPr>
              <a:t>COMPETITION LAW</a:t>
            </a:r>
            <a:endParaRPr lang="en-IN" dirty="0">
              <a:solidFill>
                <a:schemeClr val="bg1"/>
              </a:solidFill>
            </a:endParaRPr>
          </a:p>
        </p:txBody>
      </p:sp>
      <p:sp>
        <p:nvSpPr>
          <p:cNvPr id="3" name="Content Placeholder 2">
            <a:extLst>
              <a:ext uri="{FF2B5EF4-FFF2-40B4-BE49-F238E27FC236}">
                <a16:creationId xmlns:a16="http://schemas.microsoft.com/office/drawing/2014/main" id="{60A286BA-1C22-49A5-A3D0-27337F2CF289}"/>
              </a:ext>
            </a:extLst>
          </p:cNvPr>
          <p:cNvSpPr>
            <a:spLocks noGrp="1"/>
          </p:cNvSpPr>
          <p:nvPr>
            <p:ph idx="1"/>
          </p:nvPr>
        </p:nvSpPr>
        <p:spPr>
          <a:xfrm>
            <a:off x="1141413" y="2715651"/>
            <a:ext cx="5366964" cy="3400752"/>
          </a:xfrm>
        </p:spPr>
        <p:txBody>
          <a:bodyPr>
            <a:normAutofit/>
          </a:bodyPr>
          <a:lstStyle/>
          <a:p>
            <a:pPr algn="just">
              <a:buFont typeface="Wingdings" panose="05000000000000000000" pitchFamily="2" charset="2"/>
              <a:buChar char="Ø"/>
            </a:pPr>
            <a:r>
              <a:rPr lang="en-IN" dirty="0"/>
              <a:t> </a:t>
            </a:r>
            <a:r>
              <a:rPr lang="en-US" sz="2000" dirty="0">
                <a:latin typeface="Times New Roman" panose="02020603050405020304" pitchFamily="18" charset="0"/>
                <a:cs typeface="Times New Roman" panose="02020603050405020304" pitchFamily="18" charset="0"/>
              </a:rPr>
              <a:t>Competition law prevents artificial entry barriers and aims to remove monopolization of the production processes by encouraging entrance into industries by new players. The objectives of competition law include the maximization of consumer and producer welfare, as well as maximizing efficiency in production.</a:t>
            </a:r>
          </a:p>
        </p:txBody>
      </p:sp>
      <p:pic>
        <p:nvPicPr>
          <p:cNvPr id="5" name="Picture 4">
            <a:extLst>
              <a:ext uri="{FF2B5EF4-FFF2-40B4-BE49-F238E27FC236}">
                <a16:creationId xmlns:a16="http://schemas.microsoft.com/office/drawing/2014/main" id="{A36DBE0F-9AA6-4DD8-85FE-994E27C05335}"/>
              </a:ext>
            </a:extLst>
          </p:cNvPr>
          <p:cNvPicPr>
            <a:picLocks noChangeAspect="1"/>
          </p:cNvPicPr>
          <p:nvPr/>
        </p:nvPicPr>
        <p:blipFill>
          <a:blip r:embed="rId2"/>
          <a:stretch>
            <a:fillRect/>
          </a:stretch>
        </p:blipFill>
        <p:spPr>
          <a:xfrm>
            <a:off x="6788805" y="2524918"/>
            <a:ext cx="4694896" cy="3125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12259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A377-8222-49E0-ADCE-B977D04C8EFB}"/>
              </a:ext>
            </a:extLst>
          </p:cNvPr>
          <p:cNvSpPr>
            <a:spLocks noGrp="1"/>
          </p:cNvSpPr>
          <p:nvPr>
            <p:ph type="title"/>
          </p:nvPr>
        </p:nvSpPr>
        <p:spPr>
          <a:xfrm>
            <a:off x="1141413" y="1219168"/>
            <a:ext cx="9905998" cy="1478570"/>
          </a:xfrm>
        </p:spPr>
        <p:txBody>
          <a:bodyPr/>
          <a:lstStyle/>
          <a:p>
            <a:pPr algn="ctr"/>
            <a:r>
              <a:rPr lang="en-IN" sz="3600" dirty="0">
                <a:solidFill>
                  <a:schemeClr val="bg1"/>
                </a:solidFill>
                <a:latin typeface="Times New Roman" panose="02020603050405020304" pitchFamily="18" charset="0"/>
                <a:cs typeface="Times New Roman" panose="02020603050405020304" pitchFamily="18" charset="0"/>
              </a:rPr>
              <a:t>AIM</a:t>
            </a:r>
            <a:endParaRPr lang="en-IN" dirty="0">
              <a:solidFill>
                <a:schemeClr val="bg1"/>
              </a:solidFill>
            </a:endParaRPr>
          </a:p>
        </p:txBody>
      </p:sp>
      <p:sp>
        <p:nvSpPr>
          <p:cNvPr id="3" name="Content Placeholder 2">
            <a:extLst>
              <a:ext uri="{FF2B5EF4-FFF2-40B4-BE49-F238E27FC236}">
                <a16:creationId xmlns:a16="http://schemas.microsoft.com/office/drawing/2014/main" id="{91215D89-0739-44FE-81FB-428F386FCA09}"/>
              </a:ext>
            </a:extLst>
          </p:cNvPr>
          <p:cNvSpPr>
            <a:spLocks noGrp="1"/>
          </p:cNvSpPr>
          <p:nvPr>
            <p:ph idx="1"/>
          </p:nvPr>
        </p:nvSpPr>
        <p:spPr>
          <a:xfrm>
            <a:off x="1141412" y="2939772"/>
            <a:ext cx="9905999" cy="2869360"/>
          </a:xfrm>
        </p:spPr>
        <p:txBody>
          <a:bodyPr>
            <a:normAutofit/>
          </a:bodyPr>
          <a:lstStyle/>
          <a:p>
            <a:pPr algn="just">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competition law aims at eliminating monopolization of the production process thereby encouraging new firms to enter into the market. The maximization of consumer welfare and an increase in production value are some of the main objectives of competition law.</a:t>
            </a:r>
          </a:p>
          <a:p>
            <a:pPr algn="just">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 IP Laws are monopolistic legal rights granted to the creators and owners of work which are a result of human intellectual creativity. These can be in varied fields such as industrial, scientific, literary and art.</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036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68A4A-723F-48E0-8247-6CD17F5FF4D2}"/>
              </a:ext>
            </a:extLst>
          </p:cNvPr>
          <p:cNvSpPr>
            <a:spLocks noGrp="1"/>
          </p:cNvSpPr>
          <p:nvPr>
            <p:ph type="title"/>
          </p:nvPr>
        </p:nvSpPr>
        <p:spPr>
          <a:xfrm>
            <a:off x="1141411" y="1461200"/>
            <a:ext cx="9905998" cy="1183388"/>
          </a:xfrm>
        </p:spPr>
        <p:txBody>
          <a:bodyPr>
            <a:normAutofit/>
          </a:bodyPr>
          <a:lstStyle/>
          <a:p>
            <a:pPr algn="ctr"/>
            <a:r>
              <a:rPr lang="en-US" sz="2800" dirty="0">
                <a:solidFill>
                  <a:schemeClr val="bg1"/>
                </a:solidFill>
                <a:latin typeface="Times New Roman" panose="02020603050405020304" pitchFamily="18" charset="0"/>
                <a:cs typeface="Times New Roman" panose="02020603050405020304" pitchFamily="18" charset="0"/>
              </a:rPr>
              <a:t>CONFLICT BETWEEN THE OBJECTIVES OF BOTH LAWS</a:t>
            </a:r>
            <a:endParaRPr lang="en-IN" sz="2800" dirty="0">
              <a:solidFill>
                <a:schemeClr val="bg1"/>
              </a:solidFill>
            </a:endParaRPr>
          </a:p>
        </p:txBody>
      </p:sp>
      <p:sp>
        <p:nvSpPr>
          <p:cNvPr id="3" name="Content Placeholder 2">
            <a:extLst>
              <a:ext uri="{FF2B5EF4-FFF2-40B4-BE49-F238E27FC236}">
                <a16:creationId xmlns:a16="http://schemas.microsoft.com/office/drawing/2014/main" id="{B408B0A4-0E6F-4BA5-864B-658B20CE6050}"/>
              </a:ext>
            </a:extLst>
          </p:cNvPr>
          <p:cNvSpPr>
            <a:spLocks noGrp="1"/>
          </p:cNvSpPr>
          <p:nvPr>
            <p:ph idx="1"/>
          </p:nvPr>
        </p:nvSpPr>
        <p:spPr>
          <a:xfrm>
            <a:off x="1141411" y="2930805"/>
            <a:ext cx="9905999" cy="2932113"/>
          </a:xfrm>
        </p:spPr>
        <p:txBody>
          <a:bodyPr>
            <a:normAutofit/>
          </a:bodyPr>
          <a:lstStyle/>
          <a:p>
            <a:pPr algn="just">
              <a:buFont typeface="Wingdings" panose="05000000000000000000" pitchFamily="2" charset="2"/>
              <a:buChar char="Ø"/>
            </a:pPr>
            <a:r>
              <a:rPr lang="en-IN" dirty="0"/>
              <a:t> </a:t>
            </a:r>
            <a:r>
              <a:rPr lang="en-US" sz="2300" dirty="0">
                <a:latin typeface="Times New Roman" panose="02020603050405020304" pitchFamily="18" charset="0"/>
                <a:cs typeface="Times New Roman" panose="02020603050405020304" pitchFamily="18" charset="0"/>
              </a:rPr>
              <a:t>Intellectual Property (IP) Laws aim at protecting the research and development inventions carried out by inventor firms from being used by companies producing similar products and subsequently making a profit on the same. In other words, on one hand, IP laws work towards creating monopolistic rights whereas competition law battles it. In view of this there seems to be a conflict between the objectives of both laws.</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6011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698E-FD2C-4E73-BA71-DB7E95EA01BC}"/>
              </a:ext>
            </a:extLst>
          </p:cNvPr>
          <p:cNvSpPr>
            <a:spLocks noGrp="1"/>
          </p:cNvSpPr>
          <p:nvPr>
            <p:ph type="title"/>
          </p:nvPr>
        </p:nvSpPr>
        <p:spPr>
          <a:xfrm>
            <a:off x="1141413" y="1362593"/>
            <a:ext cx="9905998" cy="1290964"/>
          </a:xfrm>
        </p:spPr>
        <p:txBody>
          <a:bodyPr/>
          <a:lstStyle/>
          <a:p>
            <a:pPr algn="ctr"/>
            <a:r>
              <a:rPr lang="en-US" sz="3600" dirty="0">
                <a:solidFill>
                  <a:schemeClr val="bg1"/>
                </a:solidFill>
                <a:latin typeface="Times New Roman" panose="02020603050405020304" pitchFamily="18" charset="0"/>
                <a:cs typeface="Times New Roman" panose="02020603050405020304" pitchFamily="18" charset="0"/>
              </a:rPr>
              <a:t>INTELLECTUAL PROPERTY RIGHTS IN COMPETITION ACT</a:t>
            </a:r>
            <a:endParaRPr lang="en-IN" dirty="0">
              <a:solidFill>
                <a:schemeClr val="bg1"/>
              </a:solidFill>
            </a:endParaRPr>
          </a:p>
        </p:txBody>
      </p:sp>
      <p:sp>
        <p:nvSpPr>
          <p:cNvPr id="3" name="Content Placeholder 2">
            <a:extLst>
              <a:ext uri="{FF2B5EF4-FFF2-40B4-BE49-F238E27FC236}">
                <a16:creationId xmlns:a16="http://schemas.microsoft.com/office/drawing/2014/main" id="{1D43D394-96C2-4C07-8F40-54960E4BF3B9}"/>
              </a:ext>
            </a:extLst>
          </p:cNvPr>
          <p:cNvSpPr>
            <a:spLocks noGrp="1"/>
          </p:cNvSpPr>
          <p:nvPr>
            <p:ph idx="1"/>
          </p:nvPr>
        </p:nvSpPr>
        <p:spPr>
          <a:xfrm>
            <a:off x="1132447" y="3020461"/>
            <a:ext cx="9905999" cy="3254842"/>
          </a:xfrm>
        </p:spPr>
        <p:txBody>
          <a:bodyPr>
            <a:normAutofit/>
          </a:bodyPr>
          <a:lstStyle/>
          <a:p>
            <a:pPr algn="just">
              <a:buFont typeface="Wingdings" panose="05000000000000000000" pitchFamily="2" charset="2"/>
              <a:buChar char="Ø"/>
            </a:pPr>
            <a:r>
              <a:rPr lang="en-IN" dirty="0"/>
              <a:t> </a:t>
            </a:r>
            <a:r>
              <a:rPr lang="en-US" sz="2200" dirty="0">
                <a:latin typeface="Times New Roman" panose="02020603050405020304" pitchFamily="18" charset="0"/>
                <a:cs typeface="Times New Roman" panose="02020603050405020304" pitchFamily="18" charset="0"/>
              </a:rPr>
              <a:t>The Indian competition law, deals with the applicability of section 3 prohibition relating to anti-competitive agreements to IPRs. An express provision [section 3 of sub section(5)] is incorporated in the Act that reasonable conditions as may be necessary for protecting IPRS during their exercise would not constitute anticompetitive agreements. In other words, by implication, unreasonable conditions in an IPR agreement that will not fall within the bundle of rights that normally form a part of IPRs would be covered under section 3 of the Act.</a:t>
            </a:r>
          </a:p>
        </p:txBody>
      </p:sp>
    </p:spTree>
    <p:extLst>
      <p:ext uri="{BB962C8B-B14F-4D97-AF65-F5344CB8AC3E}">
        <p14:creationId xmlns:p14="http://schemas.microsoft.com/office/powerpoint/2010/main" val="1514042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5AC38-8FA6-49E1-964C-9A1527BB39A1}"/>
              </a:ext>
            </a:extLst>
          </p:cNvPr>
          <p:cNvSpPr>
            <a:spLocks noGrp="1"/>
          </p:cNvSpPr>
          <p:nvPr>
            <p:ph type="title"/>
          </p:nvPr>
        </p:nvSpPr>
        <p:spPr/>
        <p:txBody>
          <a:bodyPr/>
          <a:lstStyle/>
          <a:p>
            <a:pPr algn="ctr"/>
            <a:r>
              <a:rPr lang="en-US" sz="3600" dirty="0">
                <a:solidFill>
                  <a:schemeClr val="bg1"/>
                </a:solidFill>
                <a:latin typeface="Times New Roman" panose="02020603050405020304" pitchFamily="18" charset="0"/>
                <a:cs typeface="Times New Roman" panose="02020603050405020304" pitchFamily="18" charset="0"/>
              </a:rPr>
              <a:t>SECTION 3 OF SUB SECTION (5)</a:t>
            </a:r>
            <a:endParaRPr lang="en-IN" dirty="0">
              <a:solidFill>
                <a:schemeClr val="bg1"/>
              </a:solidFill>
            </a:endParaRPr>
          </a:p>
        </p:txBody>
      </p:sp>
      <p:sp>
        <p:nvSpPr>
          <p:cNvPr id="3" name="Content Placeholder 2">
            <a:extLst>
              <a:ext uri="{FF2B5EF4-FFF2-40B4-BE49-F238E27FC236}">
                <a16:creationId xmlns:a16="http://schemas.microsoft.com/office/drawing/2014/main" id="{D500F52A-4D06-4964-B595-7C5013AC876C}"/>
              </a:ext>
            </a:extLst>
          </p:cNvPr>
          <p:cNvSpPr>
            <a:spLocks noGrp="1"/>
          </p:cNvSpPr>
          <p:nvPr>
            <p:ph idx="1"/>
          </p:nvPr>
        </p:nvSpPr>
        <p:spPr/>
        <p:txBody>
          <a:bodyPr>
            <a:normAutofit fontScale="25000" lnSpcReduction="20000"/>
          </a:bodyPr>
          <a:lstStyle/>
          <a:p>
            <a:pPr algn="just">
              <a:buFont typeface="Wingdings" panose="05000000000000000000" pitchFamily="2" charset="2"/>
              <a:buChar char="Ø"/>
            </a:pPr>
            <a:r>
              <a:rPr lang="en-IN" sz="720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"Nothing contained in this section shall restrict - (</a:t>
            </a:r>
            <a:r>
              <a:rPr lang="en-US" sz="7200" dirty="0" err="1">
                <a:latin typeface="Times New Roman" panose="02020603050405020304" pitchFamily="18" charset="0"/>
                <a:cs typeface="Times New Roman" panose="02020603050405020304" pitchFamily="18" charset="0"/>
              </a:rPr>
              <a:t>i</a:t>
            </a:r>
            <a:r>
              <a:rPr lang="en-US" sz="7200" dirty="0">
                <a:latin typeface="Times New Roman" panose="02020603050405020304" pitchFamily="18" charset="0"/>
                <a:cs typeface="Times New Roman" panose="02020603050405020304" pitchFamily="18" charset="0"/>
              </a:rPr>
              <a:t>) the right of any person to restrain any infringement of, or to impose reasonable conditions, as may be necessary for protecting any of his rights which have been or may be conferred upon him under:</a:t>
            </a:r>
          </a:p>
          <a:p>
            <a:pPr marL="457200" lvl="1" indent="0">
              <a:buNone/>
            </a:pPr>
            <a:r>
              <a:rPr lang="en-US" sz="7200" dirty="0">
                <a:latin typeface="Times New Roman" panose="02020603050405020304" pitchFamily="18" charset="0"/>
                <a:cs typeface="Times New Roman" panose="02020603050405020304" pitchFamily="18" charset="0"/>
              </a:rPr>
              <a:t>(a) the Copyright Act, 1957 (14 of 1957);</a:t>
            </a:r>
          </a:p>
          <a:p>
            <a:pPr marL="457200" lvl="1" indent="0">
              <a:buNone/>
            </a:pPr>
            <a:r>
              <a:rPr lang="en-US" sz="7200" dirty="0">
                <a:latin typeface="Times New Roman" panose="02020603050405020304" pitchFamily="18" charset="0"/>
                <a:cs typeface="Times New Roman" panose="02020603050405020304" pitchFamily="18" charset="0"/>
              </a:rPr>
              <a:t>(b) the Patents Act, 1970 (39 of 1970);</a:t>
            </a:r>
          </a:p>
          <a:p>
            <a:pPr marL="457200" lvl="1" indent="0">
              <a:buNone/>
            </a:pPr>
            <a:r>
              <a:rPr lang="en-US" sz="7200" dirty="0">
                <a:latin typeface="Times New Roman" panose="02020603050405020304" pitchFamily="18" charset="0"/>
                <a:cs typeface="Times New Roman" panose="02020603050405020304" pitchFamily="18" charset="0"/>
              </a:rPr>
              <a:t>(c) the Trade and Merchandise Marks Act, 1958 (43 of 1958) or the Trade Marks Act, 1999 (47 of 1999);</a:t>
            </a:r>
          </a:p>
          <a:p>
            <a:pPr marL="457200" lvl="1" indent="0">
              <a:buNone/>
            </a:pPr>
            <a:r>
              <a:rPr lang="en-US" sz="7200" dirty="0">
                <a:latin typeface="Times New Roman" panose="02020603050405020304" pitchFamily="18" charset="0"/>
                <a:cs typeface="Times New Roman" panose="02020603050405020304" pitchFamily="18" charset="0"/>
              </a:rPr>
              <a:t>(d) the Geographical Indications of Goods (Registration and Protection) Act, 1999 (48 of 1999);</a:t>
            </a:r>
          </a:p>
          <a:p>
            <a:pPr marL="457200" lvl="1" indent="0">
              <a:buNone/>
            </a:pPr>
            <a:r>
              <a:rPr lang="en-US" sz="7200" dirty="0">
                <a:latin typeface="Times New Roman" panose="02020603050405020304" pitchFamily="18" charset="0"/>
                <a:cs typeface="Times New Roman" panose="02020603050405020304" pitchFamily="18" charset="0"/>
              </a:rPr>
              <a:t>(e) the Designs Act, 2000 (16 of 2000);</a:t>
            </a:r>
          </a:p>
          <a:p>
            <a:pPr marL="457200" lvl="1" indent="0">
              <a:buNone/>
            </a:pPr>
            <a:r>
              <a:rPr lang="en-US" sz="7200" dirty="0">
                <a:latin typeface="Times New Roman" panose="02020603050405020304" pitchFamily="18" charset="0"/>
                <a:cs typeface="Times New Roman" panose="02020603050405020304" pitchFamily="18" charset="0"/>
              </a:rPr>
              <a:t>(f) the Semi-conductor Integrated Circuits Layout-Design Act, 2000 (37 of 2000).'</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3013639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166</TotalTime>
  <Words>1029</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Shruti</vt:lpstr>
      <vt:lpstr>Times New Roman</vt:lpstr>
      <vt:lpstr>Trebuchet MS</vt:lpstr>
      <vt:lpstr>Tw Cen MT</vt:lpstr>
      <vt:lpstr>Wingdings</vt:lpstr>
      <vt:lpstr>Circuit</vt:lpstr>
      <vt:lpstr>PowerPoint Presentation</vt:lpstr>
      <vt:lpstr>Intellectual property and competition law</vt:lpstr>
      <vt:lpstr>SURVEY</vt:lpstr>
      <vt:lpstr>INTELLECTUAL PROPERTY RIGHTS</vt:lpstr>
      <vt:lpstr>COMPETITION LAW</vt:lpstr>
      <vt:lpstr>AIM</vt:lpstr>
      <vt:lpstr>CONFLICT BETWEEN THE OBJECTIVES OF BOTH LAWS</vt:lpstr>
      <vt:lpstr>INTELLECTUAL PROPERTY RIGHTS IN COMPETITION ACT</vt:lpstr>
      <vt:lpstr>SECTION 3 OF SUB SECTION (5)</vt:lpstr>
      <vt:lpstr>REASONABLE CONDITIONS</vt:lpstr>
      <vt:lpstr>UNREASONABLE CONDITIONS (ANTI-COMPETITIVE)</vt:lpstr>
      <vt:lpstr>Hawkins Cookers Limited  v M/s  MurungaN Enterprises</vt:lpstr>
      <vt:lpstr>CASE STUDY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Parghi Jaydip</dc:creator>
  <cp:lastModifiedBy>Sandip</cp:lastModifiedBy>
  <cp:revision>12</cp:revision>
  <dcterms:created xsi:type="dcterms:W3CDTF">2022-10-03T09:01:39Z</dcterms:created>
  <dcterms:modified xsi:type="dcterms:W3CDTF">2022-10-03T11:57:54Z</dcterms:modified>
</cp:coreProperties>
</file>