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3" d="100"/>
          <a:sy n="93" d="100"/>
        </p:scale>
        <p:origin x="21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6AFB9-DD25-4E57-8469-031DAAC5DCF1}"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202338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6AFB9-DD25-4E57-8469-031DAAC5DCF1}"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109856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6AFB9-DD25-4E57-8469-031DAAC5DCF1}"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F9FC91-E0C4-473F-AD1E-4715604B211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481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D6AFB9-DD25-4E57-8469-031DAAC5DCF1}"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2733206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D6AFB9-DD25-4E57-8469-031DAAC5DCF1}"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FC91-E0C4-473F-AD1E-4715604B211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909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D6AFB9-DD25-4E57-8469-031DAAC5DCF1}"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4247236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6AFB9-DD25-4E57-8469-031DAAC5DCF1}"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2669360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6AFB9-DD25-4E57-8469-031DAAC5DCF1}"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238806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6AFB9-DD25-4E57-8469-031DAAC5DCF1}"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265494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6AFB9-DD25-4E57-8469-031DAAC5DCF1}"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351294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D6AFB9-DD25-4E57-8469-031DAAC5DCF1}"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116493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D6AFB9-DD25-4E57-8469-031DAAC5DCF1}"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212401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6AFB9-DD25-4E57-8469-031DAAC5DCF1}"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311752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FB9-DD25-4E57-8469-031DAAC5DCF1}" type="datetimeFigureOut">
              <a:rPr lang="en-IN" smtClean="0"/>
              <a:t>19-08-2023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117053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D6AFB9-DD25-4E57-8469-031DAAC5DCF1}"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140052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D6AFB9-DD25-4E57-8469-031DAAC5DCF1}"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FC91-E0C4-473F-AD1E-4715604B211C}" type="slidenum">
              <a:rPr lang="en-IN" smtClean="0"/>
              <a:t>‹#›</a:t>
            </a:fld>
            <a:endParaRPr lang="en-IN"/>
          </a:p>
        </p:txBody>
      </p:sp>
    </p:spTree>
    <p:extLst>
      <p:ext uri="{BB962C8B-B14F-4D97-AF65-F5344CB8AC3E}">
        <p14:creationId xmlns:p14="http://schemas.microsoft.com/office/powerpoint/2010/main" val="351638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D6AFB9-DD25-4E57-8469-031DAAC5DCF1}" type="datetimeFigureOut">
              <a:rPr lang="en-IN" smtClean="0"/>
              <a:t>19-08-2023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F9FC91-E0C4-473F-AD1E-4715604B211C}" type="slidenum">
              <a:rPr lang="en-IN" smtClean="0"/>
              <a:t>‹#›</a:t>
            </a:fld>
            <a:endParaRPr lang="en-IN"/>
          </a:p>
        </p:txBody>
      </p:sp>
    </p:spTree>
    <p:extLst>
      <p:ext uri="{BB962C8B-B14F-4D97-AF65-F5344CB8AC3E}">
        <p14:creationId xmlns:p14="http://schemas.microsoft.com/office/powerpoint/2010/main" val="23209101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2DFD-D6AF-F634-EDCC-6BF9CFF3341D}"/>
              </a:ext>
            </a:extLst>
          </p:cNvPr>
          <p:cNvSpPr>
            <a:spLocks noGrp="1"/>
          </p:cNvSpPr>
          <p:nvPr>
            <p:ph type="ctrTitle"/>
          </p:nvPr>
        </p:nvSpPr>
        <p:spPr/>
        <p:txBody>
          <a:bodyPr/>
          <a:lstStyle/>
          <a:p>
            <a:r>
              <a:rPr lang="en-IN" dirty="0"/>
              <a:t>Intellectual Property in </a:t>
            </a:r>
            <a:br>
              <a:rPr lang="en-IN" dirty="0"/>
            </a:br>
            <a:r>
              <a:rPr lang="en-IN" dirty="0"/>
              <a:t>Cyber Space</a:t>
            </a:r>
          </a:p>
        </p:txBody>
      </p:sp>
      <p:sp>
        <p:nvSpPr>
          <p:cNvPr id="3" name="Subtitle 2">
            <a:extLst>
              <a:ext uri="{FF2B5EF4-FFF2-40B4-BE49-F238E27FC236}">
                <a16:creationId xmlns:a16="http://schemas.microsoft.com/office/drawing/2014/main" id="{0D36FCC2-EAAD-C2A0-6E10-631C6132BE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96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3E71-28C1-36D3-C9FF-53A0EA251FD6}"/>
              </a:ext>
            </a:extLst>
          </p:cNvPr>
          <p:cNvSpPr>
            <a:spLocks noGrp="1"/>
          </p:cNvSpPr>
          <p:nvPr>
            <p:ph type="title"/>
          </p:nvPr>
        </p:nvSpPr>
        <p:spPr/>
        <p:txBody>
          <a:bodyPr/>
          <a:lstStyle/>
          <a:p>
            <a:r>
              <a:rPr lang="en-IN" dirty="0"/>
              <a:t>Business Method Patents : CONT… </a:t>
            </a:r>
          </a:p>
        </p:txBody>
      </p:sp>
      <p:sp>
        <p:nvSpPr>
          <p:cNvPr id="3" name="Content Placeholder 2">
            <a:extLst>
              <a:ext uri="{FF2B5EF4-FFF2-40B4-BE49-F238E27FC236}">
                <a16:creationId xmlns:a16="http://schemas.microsoft.com/office/drawing/2014/main" id="{D9E82DCB-D39F-0A3C-96BF-1255DCE51283}"/>
              </a:ext>
            </a:extLst>
          </p:cNvPr>
          <p:cNvSpPr>
            <a:spLocks noGrp="1"/>
          </p:cNvSpPr>
          <p:nvPr>
            <p:ph idx="1"/>
          </p:nvPr>
        </p:nvSpPr>
        <p:spPr/>
        <p:txBody>
          <a:bodyPr/>
          <a:lstStyle/>
          <a:p>
            <a:r>
              <a:rPr lang="en-US" dirty="0"/>
              <a:t>It is also contended that competition may be harmed in the digital market place if companies are able to obtain patents for basic business method that already exist in non-cyberspace. </a:t>
            </a:r>
          </a:p>
          <a:p>
            <a:r>
              <a:rPr lang="en-US" dirty="0"/>
              <a:t>Hence, patent protection for Cyber technologies is given on merits of Technological Invention reflected in such new business models and that this protection is needed in order to provide incentives for further investment in new online businesses.</a:t>
            </a:r>
            <a:endParaRPr lang="en-IN" dirty="0"/>
          </a:p>
        </p:txBody>
      </p:sp>
    </p:spTree>
    <p:extLst>
      <p:ext uri="{BB962C8B-B14F-4D97-AF65-F5344CB8AC3E}">
        <p14:creationId xmlns:p14="http://schemas.microsoft.com/office/powerpoint/2010/main" val="75407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9585-A3C5-309A-F92C-31AC18A65A55}"/>
              </a:ext>
            </a:extLst>
          </p:cNvPr>
          <p:cNvSpPr>
            <a:spLocks noGrp="1"/>
          </p:cNvSpPr>
          <p:nvPr>
            <p:ph type="title"/>
          </p:nvPr>
        </p:nvSpPr>
        <p:spPr/>
        <p:txBody>
          <a:bodyPr/>
          <a:lstStyle/>
          <a:p>
            <a:r>
              <a:rPr lang="en-IN" dirty="0"/>
              <a:t>Software Patents : </a:t>
            </a:r>
          </a:p>
        </p:txBody>
      </p:sp>
      <p:sp>
        <p:nvSpPr>
          <p:cNvPr id="3" name="Content Placeholder 2">
            <a:extLst>
              <a:ext uri="{FF2B5EF4-FFF2-40B4-BE49-F238E27FC236}">
                <a16:creationId xmlns:a16="http://schemas.microsoft.com/office/drawing/2014/main" id="{B4D6E341-8275-AD4D-F356-8AA207A19354}"/>
              </a:ext>
            </a:extLst>
          </p:cNvPr>
          <p:cNvSpPr>
            <a:spLocks noGrp="1"/>
          </p:cNvSpPr>
          <p:nvPr>
            <p:ph idx="1"/>
          </p:nvPr>
        </p:nvSpPr>
        <p:spPr/>
        <p:txBody>
          <a:bodyPr>
            <a:normAutofit/>
          </a:bodyPr>
          <a:lstStyle/>
          <a:p>
            <a:r>
              <a:rPr lang="en-US" dirty="0"/>
              <a:t>TRIPS agreement does not allow the exclusion of software in general from patentability. </a:t>
            </a:r>
          </a:p>
          <a:p>
            <a:r>
              <a:rPr lang="en-US" dirty="0"/>
              <a:t>However, countries in Europe explicitly exclude computer programs as such from protection under their patent laws while Australia ,Canada, Chile, Israel, Japan and Republic of Korea and US do not exclude such protection. </a:t>
            </a:r>
          </a:p>
          <a:p>
            <a:r>
              <a:rPr lang="en-US" dirty="0"/>
              <a:t>In case of IT product the value of IP often resides in the content of information. </a:t>
            </a:r>
          </a:p>
          <a:p>
            <a:r>
              <a:rPr lang="en-US" dirty="0"/>
              <a:t>Standard </a:t>
            </a:r>
            <a:r>
              <a:rPr lang="en-US" dirty="0" err="1"/>
              <a:t>softwares</a:t>
            </a:r>
            <a:r>
              <a:rPr lang="en-US" dirty="0"/>
              <a:t> are design and sold separately in form of CD or CD ROM to be run on the Standard hardware system available in the markets. </a:t>
            </a:r>
          </a:p>
          <a:p>
            <a:r>
              <a:rPr lang="en-US" dirty="0"/>
              <a:t>This standard </a:t>
            </a:r>
            <a:r>
              <a:rPr lang="en-US" dirty="0" err="1"/>
              <a:t>softwares</a:t>
            </a:r>
            <a:r>
              <a:rPr lang="en-US" dirty="0"/>
              <a:t> are protected through copyrights.</a:t>
            </a:r>
            <a:endParaRPr lang="en-IN" dirty="0"/>
          </a:p>
        </p:txBody>
      </p:sp>
    </p:spTree>
    <p:extLst>
      <p:ext uri="{BB962C8B-B14F-4D97-AF65-F5344CB8AC3E}">
        <p14:creationId xmlns:p14="http://schemas.microsoft.com/office/powerpoint/2010/main" val="411458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1168-730F-82A1-5126-C9C05FD71E96}"/>
              </a:ext>
            </a:extLst>
          </p:cNvPr>
          <p:cNvSpPr>
            <a:spLocks noGrp="1"/>
          </p:cNvSpPr>
          <p:nvPr>
            <p:ph type="title"/>
          </p:nvPr>
        </p:nvSpPr>
        <p:spPr/>
        <p:txBody>
          <a:bodyPr/>
          <a:lstStyle/>
          <a:p>
            <a:r>
              <a:rPr lang="en-IN" dirty="0"/>
              <a:t>Prior Art Effect : </a:t>
            </a:r>
          </a:p>
        </p:txBody>
      </p:sp>
      <p:sp>
        <p:nvSpPr>
          <p:cNvPr id="3" name="Content Placeholder 2">
            <a:extLst>
              <a:ext uri="{FF2B5EF4-FFF2-40B4-BE49-F238E27FC236}">
                <a16:creationId xmlns:a16="http://schemas.microsoft.com/office/drawing/2014/main" id="{DA9FEDB3-F0EB-A5B3-DDB5-F9A4F3D89DE6}"/>
              </a:ext>
            </a:extLst>
          </p:cNvPr>
          <p:cNvSpPr>
            <a:spLocks noGrp="1"/>
          </p:cNvSpPr>
          <p:nvPr>
            <p:ph idx="1"/>
          </p:nvPr>
        </p:nvSpPr>
        <p:spPr/>
        <p:txBody>
          <a:bodyPr>
            <a:normAutofit/>
          </a:bodyPr>
          <a:lstStyle/>
          <a:p>
            <a:r>
              <a:rPr lang="en-IN" dirty="0"/>
              <a:t>As per the Patent Act , patents are novel , involve an intensive step and are useful or industrially applicable.</a:t>
            </a:r>
          </a:p>
          <a:p>
            <a:r>
              <a:rPr lang="en-IN" dirty="0"/>
              <a:t>For deciding whether an invention is novel and also has inventive step, the “Prior Art” test is exercised.</a:t>
            </a:r>
          </a:p>
          <a:p>
            <a:r>
              <a:rPr lang="en-IN" dirty="0"/>
              <a:t>This can be easily carried out for tangible products.</a:t>
            </a:r>
          </a:p>
          <a:p>
            <a:r>
              <a:rPr lang="en-IN" dirty="0"/>
              <a:t>Questions Like : Is it the earlier invention for which patent is already granted or was it disclosed or published on the Internet for limited period only need to be answered.</a:t>
            </a:r>
          </a:p>
        </p:txBody>
      </p:sp>
    </p:spTree>
    <p:extLst>
      <p:ext uri="{BB962C8B-B14F-4D97-AF65-F5344CB8AC3E}">
        <p14:creationId xmlns:p14="http://schemas.microsoft.com/office/powerpoint/2010/main" val="4438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DD5C-7109-F4D9-E28B-6D479D3DD730}"/>
              </a:ext>
            </a:extLst>
          </p:cNvPr>
          <p:cNvSpPr>
            <a:spLocks noGrp="1"/>
          </p:cNvSpPr>
          <p:nvPr>
            <p:ph type="title"/>
          </p:nvPr>
        </p:nvSpPr>
        <p:spPr/>
        <p:txBody>
          <a:bodyPr/>
          <a:lstStyle/>
          <a:p>
            <a:r>
              <a:rPr lang="en-IN" dirty="0"/>
              <a:t>Enforcement of Rights : </a:t>
            </a:r>
          </a:p>
        </p:txBody>
      </p:sp>
      <p:sp>
        <p:nvSpPr>
          <p:cNvPr id="3" name="Content Placeholder 2">
            <a:extLst>
              <a:ext uri="{FF2B5EF4-FFF2-40B4-BE49-F238E27FC236}">
                <a16:creationId xmlns:a16="http://schemas.microsoft.com/office/drawing/2014/main" id="{F411ADEB-2A30-19A5-7054-6514A1466DBF}"/>
              </a:ext>
            </a:extLst>
          </p:cNvPr>
          <p:cNvSpPr>
            <a:spLocks noGrp="1"/>
          </p:cNvSpPr>
          <p:nvPr>
            <p:ph idx="1"/>
          </p:nvPr>
        </p:nvSpPr>
        <p:spPr/>
        <p:txBody>
          <a:bodyPr>
            <a:normAutofit lnSpcReduction="10000"/>
          </a:bodyPr>
          <a:lstStyle/>
          <a:p>
            <a:r>
              <a:rPr lang="en-US" dirty="0"/>
              <a:t>The jurisdiction and enforcement of rights are also relevant to patent to protection. </a:t>
            </a:r>
          </a:p>
          <a:p>
            <a:r>
              <a:rPr lang="en-US" dirty="0"/>
              <a:t>The internet raises complex issues in this regard, as patent protection is provided on a country-by-country basis, and the national patent laws have territorial limitation. </a:t>
            </a:r>
          </a:p>
          <a:p>
            <a:r>
              <a:rPr lang="en-US" dirty="0"/>
              <a:t>In addition, the questions of infringement and jurisdiction would be more difficult, where a patent invention involves activities in several countries by several individuals. </a:t>
            </a:r>
          </a:p>
          <a:p>
            <a:r>
              <a:rPr lang="en-US" dirty="0"/>
              <a:t>To tackle this issue. International </a:t>
            </a:r>
            <a:r>
              <a:rPr lang="en-US" dirty="0" err="1"/>
              <a:t>harmonisation</a:t>
            </a:r>
            <a:r>
              <a:rPr lang="en-US" dirty="0"/>
              <a:t> with respect to the definition of prior art is must. </a:t>
            </a:r>
          </a:p>
          <a:p>
            <a:r>
              <a:rPr lang="en-US" dirty="0"/>
              <a:t>WIPO is taking lead role in addressing the number of issues in this area. (WIPO stands for World Intellectual Property Organization) </a:t>
            </a:r>
          </a:p>
        </p:txBody>
      </p:sp>
    </p:spTree>
    <p:extLst>
      <p:ext uri="{BB962C8B-B14F-4D97-AF65-F5344CB8AC3E}">
        <p14:creationId xmlns:p14="http://schemas.microsoft.com/office/powerpoint/2010/main" val="43341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0F23-8A48-A612-4003-1C015B641AA1}"/>
              </a:ext>
            </a:extLst>
          </p:cNvPr>
          <p:cNvSpPr>
            <a:spLocks noGrp="1"/>
          </p:cNvSpPr>
          <p:nvPr>
            <p:ph type="title"/>
          </p:nvPr>
        </p:nvSpPr>
        <p:spPr/>
        <p:txBody>
          <a:bodyPr/>
          <a:lstStyle/>
          <a:p>
            <a:r>
              <a:rPr lang="en-IN" dirty="0"/>
              <a:t>Indian Scenario : </a:t>
            </a:r>
          </a:p>
        </p:txBody>
      </p:sp>
      <p:sp>
        <p:nvSpPr>
          <p:cNvPr id="3" name="Content Placeholder 2">
            <a:extLst>
              <a:ext uri="{FF2B5EF4-FFF2-40B4-BE49-F238E27FC236}">
                <a16:creationId xmlns:a16="http://schemas.microsoft.com/office/drawing/2014/main" id="{6372C211-9900-1F21-FFDA-660B7EA7DCB1}"/>
              </a:ext>
            </a:extLst>
          </p:cNvPr>
          <p:cNvSpPr>
            <a:spLocks noGrp="1"/>
          </p:cNvSpPr>
          <p:nvPr>
            <p:ph idx="1"/>
          </p:nvPr>
        </p:nvSpPr>
        <p:spPr/>
        <p:txBody>
          <a:bodyPr>
            <a:normAutofit fontScale="85000" lnSpcReduction="10000"/>
          </a:bodyPr>
          <a:lstStyle/>
          <a:p>
            <a:r>
              <a:rPr lang="en-US" dirty="0"/>
              <a:t>The amendments to the Indian Patent Act, introduced by a recent Ordinance, will allow all computer programs to be patented. </a:t>
            </a:r>
          </a:p>
          <a:p>
            <a:r>
              <a:rPr lang="en-US" dirty="0"/>
              <a:t>The Indian Patent Act, 1970 as modified in 2002, had made " a mathematical method or a business method or a computer program per se or algorithms" non-patentable. </a:t>
            </a:r>
          </a:p>
          <a:p>
            <a:r>
              <a:rPr lang="en-US" dirty="0"/>
              <a:t>However, the recent amendment 2005 changed this and made it to </a:t>
            </a:r>
            <a:r>
              <a:rPr lang="en-US" dirty="0" err="1"/>
              <a:t>pharase</a:t>
            </a:r>
            <a:r>
              <a:rPr lang="en-US" dirty="0"/>
              <a:t> defining what cannot be patent to "a computer program per se other than its technical application to industry or a combination with hardware, a mathematical or business method or algorithms." </a:t>
            </a:r>
          </a:p>
          <a:p>
            <a:r>
              <a:rPr lang="en-US" dirty="0"/>
              <a:t>This means that a computer program ,  which has a technical application in any industry or which can be incorporated in hardware can be patented. </a:t>
            </a:r>
          </a:p>
          <a:p>
            <a:r>
              <a:rPr lang="en-US" dirty="0"/>
              <a:t>Since any commercial software that has some industry application and the application is technical in nature, it Virtually opens all </a:t>
            </a:r>
            <a:r>
              <a:rPr lang="en-US" dirty="0" err="1"/>
              <a:t>softwares</a:t>
            </a:r>
            <a:r>
              <a:rPr lang="en-US" dirty="0"/>
              <a:t> to patenting. </a:t>
            </a:r>
          </a:p>
          <a:p>
            <a:r>
              <a:rPr lang="en-US" dirty="0"/>
              <a:t>US based Amazon.com holds patent on "one-click shopping"; any company that want to use a similar idea can be sued.</a:t>
            </a:r>
            <a:endParaRPr lang="en-IN" dirty="0"/>
          </a:p>
        </p:txBody>
      </p:sp>
    </p:spTree>
    <p:extLst>
      <p:ext uri="{BB962C8B-B14F-4D97-AF65-F5344CB8AC3E}">
        <p14:creationId xmlns:p14="http://schemas.microsoft.com/office/powerpoint/2010/main" val="419710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DF14-1FB5-F941-0370-14989D4C6F45}"/>
              </a:ext>
            </a:extLst>
          </p:cNvPr>
          <p:cNvSpPr>
            <a:spLocks noGrp="1"/>
          </p:cNvSpPr>
          <p:nvPr>
            <p:ph type="title"/>
          </p:nvPr>
        </p:nvSpPr>
        <p:spPr/>
        <p:txBody>
          <a:bodyPr/>
          <a:lstStyle/>
          <a:p>
            <a:r>
              <a:rPr lang="en-IN" dirty="0"/>
              <a:t>COPYRIGHTS IN DIGITAL SPACE </a:t>
            </a:r>
          </a:p>
        </p:txBody>
      </p:sp>
      <p:sp>
        <p:nvSpPr>
          <p:cNvPr id="3" name="Content Placeholder 2">
            <a:extLst>
              <a:ext uri="{FF2B5EF4-FFF2-40B4-BE49-F238E27FC236}">
                <a16:creationId xmlns:a16="http://schemas.microsoft.com/office/drawing/2014/main" id="{91A583A6-AE7E-76E6-FC41-06FAA73E27F7}"/>
              </a:ext>
            </a:extLst>
          </p:cNvPr>
          <p:cNvSpPr>
            <a:spLocks noGrp="1"/>
          </p:cNvSpPr>
          <p:nvPr>
            <p:ph idx="1"/>
          </p:nvPr>
        </p:nvSpPr>
        <p:spPr/>
        <p:txBody>
          <a:bodyPr>
            <a:normAutofit fontScale="92500" lnSpcReduction="20000"/>
          </a:bodyPr>
          <a:lstStyle/>
          <a:p>
            <a:r>
              <a:rPr lang="en-US" dirty="0"/>
              <a:t>The protection of copyright and related right covers wide array of human creativity. </a:t>
            </a:r>
          </a:p>
          <a:p>
            <a:r>
              <a:rPr lang="en-US" dirty="0"/>
              <a:t>The modern IPR laws, duly modified to take care of characteristics in IT, covers the protection of Creative content with regards to cyber space. </a:t>
            </a:r>
          </a:p>
          <a:p>
            <a:r>
              <a:rPr lang="en-US" dirty="0"/>
              <a:t>Under the Berne Convention , copyright protection covers all "literary and artistic works." </a:t>
            </a:r>
          </a:p>
          <a:p>
            <a:r>
              <a:rPr lang="en-US" dirty="0"/>
              <a:t>This term covers creativity, in writings, both friction and non-fiction, including scientific and Technical texts and computer programs; database that are original due to the selection or arrangement of their contents; musical works; audiovisual works; works of fine art, including drawing and paintings; and photographs. </a:t>
            </a:r>
          </a:p>
          <a:p>
            <a:r>
              <a:rPr lang="en-US" dirty="0"/>
              <a:t>The related rights also protect the contributions of others who add value in the presentation of literary and artistic works to the public: performing artist such as actors, dancers, Singers and musicians; the producers of phonograms, including CDs and broadcasting </a:t>
            </a:r>
            <a:r>
              <a:rPr lang="en-US" dirty="0" err="1"/>
              <a:t>organisations</a:t>
            </a:r>
            <a:r>
              <a:rPr lang="en-US" dirty="0"/>
              <a:t>. </a:t>
            </a:r>
          </a:p>
        </p:txBody>
      </p:sp>
    </p:spTree>
    <p:extLst>
      <p:ext uri="{BB962C8B-B14F-4D97-AF65-F5344CB8AC3E}">
        <p14:creationId xmlns:p14="http://schemas.microsoft.com/office/powerpoint/2010/main" val="268270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3036-5FB3-9FB5-EEC5-C84D7C13F71A}"/>
              </a:ext>
            </a:extLst>
          </p:cNvPr>
          <p:cNvSpPr>
            <a:spLocks noGrp="1"/>
          </p:cNvSpPr>
          <p:nvPr>
            <p:ph type="title"/>
          </p:nvPr>
        </p:nvSpPr>
        <p:spPr/>
        <p:txBody>
          <a:bodyPr/>
          <a:lstStyle/>
          <a:p>
            <a:r>
              <a:rPr lang="en-IN" dirty="0"/>
              <a:t>COPYRIGHTS IN DIGITAL SPACE  CONT…</a:t>
            </a:r>
          </a:p>
        </p:txBody>
      </p:sp>
      <p:sp>
        <p:nvSpPr>
          <p:cNvPr id="3" name="Content Placeholder 2">
            <a:extLst>
              <a:ext uri="{FF2B5EF4-FFF2-40B4-BE49-F238E27FC236}">
                <a16:creationId xmlns:a16="http://schemas.microsoft.com/office/drawing/2014/main" id="{F824BF17-43DB-4402-BE6B-30D44B745690}"/>
              </a:ext>
            </a:extLst>
          </p:cNvPr>
          <p:cNvSpPr>
            <a:spLocks noGrp="1"/>
          </p:cNvSpPr>
          <p:nvPr>
            <p:ph idx="1"/>
          </p:nvPr>
        </p:nvSpPr>
        <p:spPr/>
        <p:txBody>
          <a:bodyPr>
            <a:normAutofit/>
          </a:bodyPr>
          <a:lstStyle/>
          <a:p>
            <a:r>
              <a:rPr lang="en-US" dirty="0"/>
              <a:t>"</a:t>
            </a:r>
            <a:r>
              <a:rPr lang="en-US" dirty="0" err="1"/>
              <a:t>Digitisation</a:t>
            </a:r>
            <a:r>
              <a:rPr lang="en-US" dirty="0"/>
              <a:t>" allows the conversion of materials into binary form , which can be transmitted across the internet, and then distributed, copied and stored in a perfect digital form. </a:t>
            </a:r>
          </a:p>
          <a:p>
            <a:r>
              <a:rPr lang="en-US" dirty="0"/>
              <a:t>Due to the capabilities and characteristics of Digital Network Technologies, Internet has been described as "the world's biggest copy machine," whereas earlier technologies such as a photocopying and typing allow mechanical copying by individual consumers. </a:t>
            </a:r>
          </a:p>
          <a:p>
            <a:r>
              <a:rPr lang="en-US" dirty="0"/>
              <a:t>However, on the Internet , one can make an unlimited number of copies within a very short period of time and these copies can be transmitted to locations around the world in a matter of minutes. </a:t>
            </a:r>
          </a:p>
          <a:p>
            <a:r>
              <a:rPr lang="en-US" dirty="0"/>
              <a:t>Hence, most of the countries in the world have modified their traditional IPR laws to take care of IPRs on cyber space.</a:t>
            </a:r>
          </a:p>
          <a:p>
            <a:pPr marL="0" indent="0">
              <a:buNone/>
            </a:pPr>
            <a:endParaRPr lang="en-IN" dirty="0"/>
          </a:p>
        </p:txBody>
      </p:sp>
    </p:spTree>
    <p:extLst>
      <p:ext uri="{BB962C8B-B14F-4D97-AF65-F5344CB8AC3E}">
        <p14:creationId xmlns:p14="http://schemas.microsoft.com/office/powerpoint/2010/main" val="35277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5897-EAF0-2269-4F46-2CF5F94DFD90}"/>
              </a:ext>
            </a:extLst>
          </p:cNvPr>
          <p:cNvSpPr>
            <a:spLocks noGrp="1"/>
          </p:cNvSpPr>
          <p:nvPr>
            <p:ph type="title"/>
          </p:nvPr>
        </p:nvSpPr>
        <p:spPr/>
        <p:txBody>
          <a:bodyPr/>
          <a:lstStyle/>
          <a:p>
            <a:r>
              <a:rPr lang="en-IN" dirty="0"/>
              <a:t>COPYRIGHTS IN DIGITAL SPACE  CONT…</a:t>
            </a:r>
          </a:p>
        </p:txBody>
      </p:sp>
      <p:sp>
        <p:nvSpPr>
          <p:cNvPr id="3" name="Content Placeholder 2">
            <a:extLst>
              <a:ext uri="{FF2B5EF4-FFF2-40B4-BE49-F238E27FC236}">
                <a16:creationId xmlns:a16="http://schemas.microsoft.com/office/drawing/2014/main" id="{26D70A09-B5A1-2203-6386-BE213D54F64D}"/>
              </a:ext>
            </a:extLst>
          </p:cNvPr>
          <p:cNvSpPr>
            <a:spLocks noGrp="1"/>
          </p:cNvSpPr>
          <p:nvPr>
            <p:ph idx="1"/>
          </p:nvPr>
        </p:nvSpPr>
        <p:spPr>
          <a:xfrm>
            <a:off x="444843" y="1825625"/>
            <a:ext cx="10908957" cy="4351338"/>
          </a:xfrm>
        </p:spPr>
        <p:txBody>
          <a:bodyPr>
            <a:normAutofit/>
          </a:bodyPr>
          <a:lstStyle/>
          <a:p>
            <a:r>
              <a:rPr lang="en-US" dirty="0"/>
              <a:t>There are such intermediaries are like : </a:t>
            </a:r>
            <a:endParaRPr lang="en-IN" dirty="0"/>
          </a:p>
          <a:p>
            <a:r>
              <a:rPr lang="en-IN" b="1" dirty="0"/>
              <a:t>1) Internet Service Providers : ( ISPs) </a:t>
            </a:r>
          </a:p>
          <a:p>
            <a:pPr>
              <a:buFont typeface="Wingdings" panose="05000000000000000000" pitchFamily="2" charset="2"/>
              <a:buChar char="à"/>
            </a:pPr>
            <a:r>
              <a:rPr lang="en-IN" dirty="0">
                <a:sym typeface="Wingdings" panose="05000000000000000000" pitchFamily="2" charset="2"/>
              </a:rPr>
              <a:t>An ISP is the intermediary who provides access to the websites to Internet users. As most of the copyright infringement takes place without the knowledge of ISP, he cannot be held responsible for that act.</a:t>
            </a:r>
          </a:p>
          <a:p>
            <a:r>
              <a:rPr lang="en-IN" b="1" dirty="0">
                <a:sym typeface="Wingdings" panose="05000000000000000000" pitchFamily="2" charset="2"/>
              </a:rPr>
              <a:t>2) Bulletin Board Services : (BBSs)</a:t>
            </a:r>
          </a:p>
          <a:p>
            <a:pPr>
              <a:buFont typeface="Wingdings" panose="05000000000000000000" pitchFamily="2" charset="2"/>
              <a:buChar char="à"/>
            </a:pPr>
            <a:r>
              <a:rPr lang="en-IN" dirty="0">
                <a:sym typeface="Wingdings" panose="05000000000000000000" pitchFamily="2" charset="2"/>
              </a:rPr>
              <a:t>The BBSs are more vulnerable to copyright infringement litigations than the ISPs. These BBSs may allow the subscribers to view, upload and download copyrighted material of others.</a:t>
            </a:r>
          </a:p>
          <a:p>
            <a:pPr marL="0" indent="0">
              <a:buNone/>
            </a:pPr>
            <a:r>
              <a:rPr lang="en-IN" dirty="0">
                <a:sym typeface="Wingdings" panose="05000000000000000000" pitchFamily="2" charset="2"/>
              </a:rPr>
              <a:t> </a:t>
            </a:r>
            <a:endParaRPr lang="en-IN" dirty="0"/>
          </a:p>
        </p:txBody>
      </p:sp>
    </p:spTree>
    <p:extLst>
      <p:ext uri="{BB962C8B-B14F-4D97-AF65-F5344CB8AC3E}">
        <p14:creationId xmlns:p14="http://schemas.microsoft.com/office/powerpoint/2010/main" val="273270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8758-4344-7170-1037-7D3867A285DE}"/>
              </a:ext>
            </a:extLst>
          </p:cNvPr>
          <p:cNvSpPr>
            <a:spLocks noGrp="1"/>
          </p:cNvSpPr>
          <p:nvPr>
            <p:ph type="title"/>
          </p:nvPr>
        </p:nvSpPr>
        <p:spPr/>
        <p:txBody>
          <a:bodyPr/>
          <a:lstStyle/>
          <a:p>
            <a:r>
              <a:rPr lang="en-IN" dirty="0"/>
              <a:t>COPYRIGHTS IN DIGITAL SPACE  CONT…</a:t>
            </a:r>
          </a:p>
        </p:txBody>
      </p:sp>
      <p:sp>
        <p:nvSpPr>
          <p:cNvPr id="3" name="Content Placeholder 2">
            <a:extLst>
              <a:ext uri="{FF2B5EF4-FFF2-40B4-BE49-F238E27FC236}">
                <a16:creationId xmlns:a16="http://schemas.microsoft.com/office/drawing/2014/main" id="{E5A14B25-309F-526C-6DA0-56A25B4AB142}"/>
              </a:ext>
            </a:extLst>
          </p:cNvPr>
          <p:cNvSpPr>
            <a:spLocks noGrp="1"/>
          </p:cNvSpPr>
          <p:nvPr>
            <p:ph idx="1"/>
          </p:nvPr>
        </p:nvSpPr>
        <p:spPr>
          <a:xfrm>
            <a:off x="387178" y="1825625"/>
            <a:ext cx="10966622" cy="4351338"/>
          </a:xfrm>
        </p:spPr>
        <p:txBody>
          <a:bodyPr>
            <a:normAutofit/>
          </a:bodyPr>
          <a:lstStyle/>
          <a:p>
            <a:r>
              <a:rPr lang="en-IN" b="1" dirty="0"/>
              <a:t>3) Commercial Websites : </a:t>
            </a:r>
          </a:p>
          <a:p>
            <a:pPr>
              <a:buFont typeface="Wingdings" panose="05000000000000000000" pitchFamily="2" charset="2"/>
              <a:buChar char="à"/>
            </a:pPr>
            <a:r>
              <a:rPr lang="en-IN" dirty="0">
                <a:sym typeface="Wingdings" panose="05000000000000000000" pitchFamily="2" charset="2"/>
              </a:rPr>
              <a:t>The webpage </a:t>
            </a:r>
            <a:r>
              <a:rPr lang="en-US" dirty="0">
                <a:sym typeface="Wingdings" panose="05000000000000000000" pitchFamily="2" charset="2"/>
              </a:rPr>
              <a:t>owner sometimes post material on their websites. They also have the controlling power over the content of this pages. If the material uploaded is copyrighted, webpage owners cannot successfully plead and prove that they were unaware about the copyrighted material because copyright notices are prominently given in </a:t>
            </a:r>
            <a:r>
              <a:rPr lang="en-US" dirty="0" err="1">
                <a:sym typeface="Wingdings" panose="05000000000000000000" pitchFamily="2" charset="2"/>
              </a:rPr>
              <a:t>authorised</a:t>
            </a:r>
            <a:r>
              <a:rPr lang="en-US" dirty="0">
                <a:sym typeface="Wingdings" panose="05000000000000000000" pitchFamily="2" charset="2"/>
              </a:rPr>
              <a:t> software. </a:t>
            </a:r>
            <a:endParaRPr lang="en-IN" b="1" dirty="0">
              <a:sym typeface="Wingdings" panose="05000000000000000000" pitchFamily="2" charset="2"/>
            </a:endParaRPr>
          </a:p>
          <a:p>
            <a:r>
              <a:rPr lang="en-IN" b="1" dirty="0">
                <a:sym typeface="Wingdings" panose="05000000000000000000" pitchFamily="2" charset="2"/>
              </a:rPr>
              <a:t>4) Private Users : </a:t>
            </a:r>
          </a:p>
          <a:p>
            <a:pPr marL="0" indent="0">
              <a:buNone/>
            </a:pPr>
            <a:r>
              <a:rPr lang="en-IN" dirty="0">
                <a:sym typeface="Wingdings" panose="05000000000000000000" pitchFamily="2" charset="2"/>
              </a:rPr>
              <a:t> An internet user who uploads copyrighted material is liable for direct infringement provided material uploaded is for “fair use” as defined by copyright act.</a:t>
            </a:r>
            <a:endParaRPr lang="en-US" dirty="0">
              <a:sym typeface="Wingdings" panose="05000000000000000000" pitchFamily="2" charset="2"/>
            </a:endParaRPr>
          </a:p>
        </p:txBody>
      </p:sp>
    </p:spTree>
    <p:extLst>
      <p:ext uri="{BB962C8B-B14F-4D97-AF65-F5344CB8AC3E}">
        <p14:creationId xmlns:p14="http://schemas.microsoft.com/office/powerpoint/2010/main" val="424588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FEEF-CEFF-D0FB-E3E5-92E08523319F}"/>
              </a:ext>
            </a:extLst>
          </p:cNvPr>
          <p:cNvSpPr>
            <a:spLocks noGrp="1"/>
          </p:cNvSpPr>
          <p:nvPr>
            <p:ph type="title"/>
          </p:nvPr>
        </p:nvSpPr>
        <p:spPr/>
        <p:txBody>
          <a:bodyPr/>
          <a:lstStyle/>
          <a:p>
            <a:r>
              <a:rPr lang="en-IN" dirty="0"/>
              <a:t>WIPO INTERNET TREATIES</a:t>
            </a:r>
          </a:p>
        </p:txBody>
      </p:sp>
      <p:sp>
        <p:nvSpPr>
          <p:cNvPr id="3" name="Content Placeholder 2">
            <a:extLst>
              <a:ext uri="{FF2B5EF4-FFF2-40B4-BE49-F238E27FC236}">
                <a16:creationId xmlns:a16="http://schemas.microsoft.com/office/drawing/2014/main" id="{F9856A8E-9799-A49C-A4DF-4D6334343E11}"/>
              </a:ext>
            </a:extLst>
          </p:cNvPr>
          <p:cNvSpPr>
            <a:spLocks noGrp="1"/>
          </p:cNvSpPr>
          <p:nvPr>
            <p:ph idx="1"/>
          </p:nvPr>
        </p:nvSpPr>
        <p:spPr/>
        <p:txBody>
          <a:bodyPr>
            <a:normAutofit/>
          </a:bodyPr>
          <a:lstStyle/>
          <a:p>
            <a:r>
              <a:rPr lang="en-IN" dirty="0"/>
              <a:t>WIPO stands for World Intellectual Property Organization.</a:t>
            </a:r>
          </a:p>
          <a:p>
            <a:r>
              <a:rPr lang="en-IN" dirty="0"/>
              <a:t>In 1996, two treaties were adopted by consensus by more than 100 countries at WIPO :</a:t>
            </a:r>
          </a:p>
          <a:p>
            <a:pPr marL="0" indent="0">
              <a:buNone/>
            </a:pPr>
            <a:r>
              <a:rPr lang="en-IN" dirty="0"/>
              <a:t>	1) WIPO Copyright Treaty (WCT)</a:t>
            </a:r>
          </a:p>
          <a:p>
            <a:pPr marL="0" indent="0">
              <a:buNone/>
            </a:pPr>
            <a:r>
              <a:rPr lang="en-IN" dirty="0"/>
              <a:t>	2) WIPO Performances &amp; Phonograms Treaty (WPPT)</a:t>
            </a:r>
          </a:p>
          <a:p>
            <a:r>
              <a:rPr lang="en-IN" dirty="0"/>
              <a:t>These treaties are commonly referred to as the “Internet Treaties”.</a:t>
            </a:r>
          </a:p>
          <a:p>
            <a:r>
              <a:rPr lang="en-IN" dirty="0"/>
              <a:t>The WIPO Internet Treaties are designed to update and supplement the existing international treaties on copyright and related rights, namely , the Berne Convention and the Rome Convention. </a:t>
            </a:r>
          </a:p>
        </p:txBody>
      </p:sp>
    </p:spTree>
    <p:extLst>
      <p:ext uri="{BB962C8B-B14F-4D97-AF65-F5344CB8AC3E}">
        <p14:creationId xmlns:p14="http://schemas.microsoft.com/office/powerpoint/2010/main" val="185957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066-236A-1576-B52D-43A810BFE802}"/>
              </a:ext>
            </a:extLst>
          </p:cNvPr>
          <p:cNvSpPr>
            <a:spLocks noGrp="1"/>
          </p:cNvSpPr>
          <p:nvPr>
            <p:ph type="title"/>
          </p:nvPr>
        </p:nvSpPr>
        <p:spPr/>
        <p:txBody>
          <a:bodyPr/>
          <a:lstStyle/>
          <a:p>
            <a:r>
              <a:rPr lang="en-IN" dirty="0"/>
              <a:t>Elements under cover :</a:t>
            </a:r>
          </a:p>
        </p:txBody>
      </p:sp>
      <p:sp>
        <p:nvSpPr>
          <p:cNvPr id="3" name="Content Placeholder 2">
            <a:extLst>
              <a:ext uri="{FF2B5EF4-FFF2-40B4-BE49-F238E27FC236}">
                <a16:creationId xmlns:a16="http://schemas.microsoft.com/office/drawing/2014/main" id="{E277AEC6-58DF-4C40-E2B0-BEC7E509B008}"/>
              </a:ext>
            </a:extLst>
          </p:cNvPr>
          <p:cNvSpPr>
            <a:spLocks noGrp="1"/>
          </p:cNvSpPr>
          <p:nvPr>
            <p:ph idx="1"/>
          </p:nvPr>
        </p:nvSpPr>
        <p:spPr/>
        <p:txBody>
          <a:bodyPr/>
          <a:lstStyle/>
          <a:p>
            <a:r>
              <a:rPr lang="en-IN" dirty="0"/>
              <a:t>Introduction</a:t>
            </a:r>
          </a:p>
          <a:p>
            <a:r>
              <a:rPr lang="en-IN" dirty="0"/>
              <a:t>Patents for Digital Technologies</a:t>
            </a:r>
          </a:p>
          <a:p>
            <a:r>
              <a:rPr lang="en-IN" dirty="0"/>
              <a:t>Copyrights in Digital Space</a:t>
            </a:r>
          </a:p>
          <a:p>
            <a:r>
              <a:rPr lang="en-IN" dirty="0"/>
              <a:t>WIPO Internet Treaties</a:t>
            </a:r>
          </a:p>
          <a:p>
            <a:r>
              <a:rPr lang="en-IN" dirty="0"/>
              <a:t>Trademarks Online</a:t>
            </a:r>
          </a:p>
        </p:txBody>
      </p:sp>
    </p:spTree>
    <p:extLst>
      <p:ext uri="{BB962C8B-B14F-4D97-AF65-F5344CB8AC3E}">
        <p14:creationId xmlns:p14="http://schemas.microsoft.com/office/powerpoint/2010/main" val="3976422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B0E4-4DA3-489C-B53F-424BB6F97B1D}"/>
              </a:ext>
            </a:extLst>
          </p:cNvPr>
          <p:cNvSpPr>
            <a:spLocks noGrp="1"/>
          </p:cNvSpPr>
          <p:nvPr>
            <p:ph type="title"/>
          </p:nvPr>
        </p:nvSpPr>
        <p:spPr/>
        <p:txBody>
          <a:bodyPr/>
          <a:lstStyle/>
          <a:p>
            <a:r>
              <a:rPr lang="en-IN" dirty="0"/>
              <a:t>WIPO INTERNET TREATIES CONT…</a:t>
            </a:r>
          </a:p>
        </p:txBody>
      </p:sp>
      <p:sp>
        <p:nvSpPr>
          <p:cNvPr id="3" name="Content Placeholder 2">
            <a:extLst>
              <a:ext uri="{FF2B5EF4-FFF2-40B4-BE49-F238E27FC236}">
                <a16:creationId xmlns:a16="http://schemas.microsoft.com/office/drawing/2014/main" id="{7B6666A2-88C2-7030-811D-B14C679038D9}"/>
              </a:ext>
            </a:extLst>
          </p:cNvPr>
          <p:cNvSpPr>
            <a:spLocks noGrp="1"/>
          </p:cNvSpPr>
          <p:nvPr>
            <p:ph idx="1"/>
          </p:nvPr>
        </p:nvSpPr>
        <p:spPr/>
        <p:txBody>
          <a:bodyPr>
            <a:normAutofit/>
          </a:bodyPr>
          <a:lstStyle/>
          <a:p>
            <a:r>
              <a:rPr lang="en-US" dirty="0"/>
              <a:t>The development of digital technologies that enable transmission of work over networks, has raised the following questions : </a:t>
            </a:r>
          </a:p>
          <a:p>
            <a:pPr marL="0" indent="0">
              <a:buNone/>
            </a:pPr>
            <a:r>
              <a:rPr lang="en-US" dirty="0"/>
              <a:t>     1)    How these rights apply in the new environment, when multiple copies       	are made as works, traverse the networks?</a:t>
            </a:r>
          </a:p>
          <a:p>
            <a:pPr marL="0" indent="0">
              <a:buNone/>
            </a:pPr>
            <a:r>
              <a:rPr lang="en-US" dirty="0"/>
              <a:t>     2)   How the reproduction rights are violated ? </a:t>
            </a:r>
          </a:p>
          <a:p>
            <a:pPr marL="0" indent="0">
              <a:buNone/>
            </a:pPr>
            <a:r>
              <a:rPr lang="en-US" dirty="0"/>
              <a:t>     3) 	Is there a communication to the public when a work is not 	broadcasted , but simply made available to individual members of the 	public if and when they wish to see or hear it ? </a:t>
            </a:r>
          </a:p>
          <a:p>
            <a:pPr marL="0" indent="0">
              <a:buNone/>
            </a:pPr>
            <a:r>
              <a:rPr lang="en-US" dirty="0"/>
              <a:t>     4)	Does a public performance take place when a work is viewed at a 	different times by different individuals and the monitors of their 	personal computers are other digital devices ?</a:t>
            </a:r>
            <a:endParaRPr lang="en-IN" dirty="0"/>
          </a:p>
        </p:txBody>
      </p:sp>
    </p:spTree>
    <p:extLst>
      <p:ext uri="{BB962C8B-B14F-4D97-AF65-F5344CB8AC3E}">
        <p14:creationId xmlns:p14="http://schemas.microsoft.com/office/powerpoint/2010/main" val="389829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EB19-40B1-EDBB-5E35-255A3D5DBEBB}"/>
              </a:ext>
            </a:extLst>
          </p:cNvPr>
          <p:cNvSpPr>
            <a:spLocks noGrp="1"/>
          </p:cNvSpPr>
          <p:nvPr>
            <p:ph type="title"/>
          </p:nvPr>
        </p:nvSpPr>
        <p:spPr/>
        <p:txBody>
          <a:bodyPr/>
          <a:lstStyle/>
          <a:p>
            <a:r>
              <a:rPr lang="en-IN" dirty="0"/>
              <a:t>WIPO INTERNET TREATIES CONT…</a:t>
            </a:r>
          </a:p>
        </p:txBody>
      </p:sp>
      <p:sp>
        <p:nvSpPr>
          <p:cNvPr id="3" name="Content Placeholder 2">
            <a:extLst>
              <a:ext uri="{FF2B5EF4-FFF2-40B4-BE49-F238E27FC236}">
                <a16:creationId xmlns:a16="http://schemas.microsoft.com/office/drawing/2014/main" id="{59E11660-B001-E7FF-2AAD-52E125D15BAB}"/>
              </a:ext>
            </a:extLst>
          </p:cNvPr>
          <p:cNvSpPr>
            <a:spLocks noGrp="1"/>
          </p:cNvSpPr>
          <p:nvPr>
            <p:ph idx="1"/>
          </p:nvPr>
        </p:nvSpPr>
        <p:spPr>
          <a:xfrm>
            <a:off x="1534768" y="1968843"/>
            <a:ext cx="9232085" cy="3777622"/>
          </a:xfrm>
        </p:spPr>
        <p:txBody>
          <a:bodyPr>
            <a:normAutofit lnSpcReduction="10000"/>
          </a:bodyPr>
          <a:lstStyle/>
          <a:p>
            <a:r>
              <a:rPr lang="en-US" dirty="0"/>
              <a:t>The basic right granted under copyright law is the right of reproduction, which under the Berne Convention covers reproduction "in any manner of form". </a:t>
            </a:r>
          </a:p>
          <a:p>
            <a:r>
              <a:rPr lang="en-US" dirty="0"/>
              <a:t>This right is also applicable in cyber space for transmission of a work as it requires the uploading of that work into the memory of a computer or other digital device before transmission to other networked computers. </a:t>
            </a:r>
          </a:p>
          <a:p>
            <a:r>
              <a:rPr lang="en-US" dirty="0"/>
              <a:t>Hence, as indicated in WCT and WPPT treaties, the reproduction right applicable here are as follows : </a:t>
            </a:r>
          </a:p>
          <a:p>
            <a:r>
              <a:rPr lang="en-US" sz="2400" i="1" dirty="0">
                <a:latin typeface="Agency FB" panose="020B0503020202020204" pitchFamily="34" charset="0"/>
              </a:rPr>
              <a:t>" The reproduction right and the exceptions permitted thereunder fully apply in the digital environment, in particular to the use of works in digital form. It is understood that the storage of a protected work in digital form in an electronic medium constitutes an act of copying within the meaning of reproduction."</a:t>
            </a:r>
            <a:endParaRPr lang="en-IN" sz="2400" i="1" dirty="0">
              <a:latin typeface="Agency FB" panose="020B0503020202020204" pitchFamily="34" charset="0"/>
            </a:endParaRPr>
          </a:p>
        </p:txBody>
      </p:sp>
    </p:spTree>
    <p:extLst>
      <p:ext uri="{BB962C8B-B14F-4D97-AF65-F5344CB8AC3E}">
        <p14:creationId xmlns:p14="http://schemas.microsoft.com/office/powerpoint/2010/main" val="184875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EFA6-32CB-E7BC-141E-4AE4B7DF7599}"/>
              </a:ext>
            </a:extLst>
          </p:cNvPr>
          <p:cNvSpPr>
            <a:spLocks noGrp="1"/>
          </p:cNvSpPr>
          <p:nvPr>
            <p:ph type="title"/>
          </p:nvPr>
        </p:nvSpPr>
        <p:spPr/>
        <p:txBody>
          <a:bodyPr/>
          <a:lstStyle/>
          <a:p>
            <a:r>
              <a:rPr lang="en-IN" dirty="0"/>
              <a:t>WIPO INTERNET TREATIES CONT…</a:t>
            </a:r>
          </a:p>
        </p:txBody>
      </p:sp>
      <p:sp>
        <p:nvSpPr>
          <p:cNvPr id="3" name="Content Placeholder 2">
            <a:extLst>
              <a:ext uri="{FF2B5EF4-FFF2-40B4-BE49-F238E27FC236}">
                <a16:creationId xmlns:a16="http://schemas.microsoft.com/office/drawing/2014/main" id="{36523939-5935-B1A6-5745-258BD86FB9C8}"/>
              </a:ext>
            </a:extLst>
          </p:cNvPr>
          <p:cNvSpPr>
            <a:spLocks noGrp="1"/>
          </p:cNvSpPr>
          <p:nvPr>
            <p:ph idx="1"/>
          </p:nvPr>
        </p:nvSpPr>
        <p:spPr/>
        <p:txBody>
          <a:bodyPr/>
          <a:lstStyle/>
          <a:p>
            <a:r>
              <a:rPr lang="en-US" dirty="0"/>
              <a:t>With regards to rides holders; control, when works, performances and phonograms are made available to the public for downloading or Access on the Internet, WCT (Article 8) &amp; WPPT (Article 14) clarify as follows : </a:t>
            </a:r>
          </a:p>
          <a:p>
            <a:endParaRPr lang="en-US" dirty="0"/>
          </a:p>
          <a:p>
            <a:r>
              <a:rPr lang="en-US" sz="2400" i="1" dirty="0">
                <a:latin typeface="Agency FB" panose="020B0503020202020204" pitchFamily="34" charset="0"/>
              </a:rPr>
              <a:t>" Producers of phonograms Shall enjoy the exclusive right of </a:t>
            </a:r>
            <a:r>
              <a:rPr lang="en-US" sz="2400" i="1" dirty="0" err="1">
                <a:latin typeface="Agency FB" panose="020B0503020202020204" pitchFamily="34" charset="0"/>
              </a:rPr>
              <a:t>authorising</a:t>
            </a:r>
            <a:r>
              <a:rPr lang="en-US" sz="2400" i="1" dirty="0">
                <a:latin typeface="Agency FB" panose="020B0503020202020204" pitchFamily="34" charset="0"/>
              </a:rPr>
              <a:t> the making available to the public of their phonograms, by wire or wireless means, in such a way that members of the public may access them from a place and at a time individually chosen by them. " </a:t>
            </a:r>
            <a:endParaRPr lang="en-IN" sz="2400" i="1" dirty="0">
              <a:latin typeface="Agency FB" panose="020B0503020202020204" pitchFamily="34" charset="0"/>
            </a:endParaRPr>
          </a:p>
        </p:txBody>
      </p:sp>
    </p:spTree>
    <p:extLst>
      <p:ext uri="{BB962C8B-B14F-4D97-AF65-F5344CB8AC3E}">
        <p14:creationId xmlns:p14="http://schemas.microsoft.com/office/powerpoint/2010/main" val="3955019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D0C3-6F05-8687-3CB8-7C802F3E1485}"/>
              </a:ext>
            </a:extLst>
          </p:cNvPr>
          <p:cNvSpPr>
            <a:spLocks noGrp="1"/>
          </p:cNvSpPr>
          <p:nvPr>
            <p:ph type="title"/>
          </p:nvPr>
        </p:nvSpPr>
        <p:spPr/>
        <p:txBody>
          <a:bodyPr/>
          <a:lstStyle/>
          <a:p>
            <a:r>
              <a:rPr lang="en-IN" dirty="0"/>
              <a:t>WIPO INTERNET TREATIES CONT…</a:t>
            </a:r>
          </a:p>
        </p:txBody>
      </p:sp>
      <p:sp>
        <p:nvSpPr>
          <p:cNvPr id="3" name="Content Placeholder 2">
            <a:extLst>
              <a:ext uri="{FF2B5EF4-FFF2-40B4-BE49-F238E27FC236}">
                <a16:creationId xmlns:a16="http://schemas.microsoft.com/office/drawing/2014/main" id="{1DBFB30E-FB24-4B27-A895-796FD1E3D7E1}"/>
              </a:ext>
            </a:extLst>
          </p:cNvPr>
          <p:cNvSpPr>
            <a:spLocks noGrp="1"/>
          </p:cNvSpPr>
          <p:nvPr>
            <p:ph idx="1"/>
          </p:nvPr>
        </p:nvSpPr>
        <p:spPr/>
        <p:txBody>
          <a:bodyPr/>
          <a:lstStyle/>
          <a:p>
            <a:r>
              <a:rPr lang="en-US" dirty="0"/>
              <a:t>The moral rights in the digital environment are </a:t>
            </a:r>
            <a:r>
              <a:rPr lang="en-US" dirty="0" err="1"/>
              <a:t>recognised</a:t>
            </a:r>
            <a:r>
              <a:rPr lang="en-US" dirty="0"/>
              <a:t> by the WPPT in article 5(1) as follows: </a:t>
            </a:r>
          </a:p>
          <a:p>
            <a:r>
              <a:rPr lang="en-US" sz="2400" i="1" dirty="0">
                <a:latin typeface="Agency FB" panose="020B0503020202020204" pitchFamily="34" charset="0"/>
              </a:rPr>
              <a:t>" Independently of a performer's economic rights, and even after the transfer of those rights, the performer shall, as regards is live aural performances of performances fixed in the phonograms, have the right to claim to be in identified as the performer of his performance, except where omission is dictated by the manner of the use of the performance, and to object to any distortion, mutilation or other modification of his performances that would be prejudicial to his reputation. "</a:t>
            </a:r>
            <a:r>
              <a:rPr lang="en-US" sz="2400" dirty="0"/>
              <a:t> </a:t>
            </a:r>
          </a:p>
          <a:p>
            <a:endParaRPr lang="en-IN" dirty="0"/>
          </a:p>
        </p:txBody>
      </p:sp>
    </p:spTree>
    <p:extLst>
      <p:ext uri="{BB962C8B-B14F-4D97-AF65-F5344CB8AC3E}">
        <p14:creationId xmlns:p14="http://schemas.microsoft.com/office/powerpoint/2010/main" val="2722424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9E95-DA5D-1D53-4960-7D024B524F35}"/>
              </a:ext>
            </a:extLst>
          </p:cNvPr>
          <p:cNvSpPr>
            <a:spLocks noGrp="1"/>
          </p:cNvSpPr>
          <p:nvPr>
            <p:ph type="title"/>
          </p:nvPr>
        </p:nvSpPr>
        <p:spPr/>
        <p:txBody>
          <a:bodyPr>
            <a:normAutofit/>
          </a:bodyPr>
          <a:lstStyle/>
          <a:p>
            <a:r>
              <a:rPr lang="en-IN" dirty="0"/>
              <a:t>WIPO INTERNET TREATIES CONT …</a:t>
            </a:r>
          </a:p>
        </p:txBody>
      </p:sp>
      <p:sp>
        <p:nvSpPr>
          <p:cNvPr id="3" name="Content Placeholder 2">
            <a:extLst>
              <a:ext uri="{FF2B5EF4-FFF2-40B4-BE49-F238E27FC236}">
                <a16:creationId xmlns:a16="http://schemas.microsoft.com/office/drawing/2014/main" id="{A176C38C-C76C-A157-22AC-73DAE90A7B25}"/>
              </a:ext>
            </a:extLst>
          </p:cNvPr>
          <p:cNvSpPr>
            <a:spLocks noGrp="1"/>
          </p:cNvSpPr>
          <p:nvPr>
            <p:ph idx="1"/>
          </p:nvPr>
        </p:nvSpPr>
        <p:spPr>
          <a:xfrm>
            <a:off x="1367481" y="2133600"/>
            <a:ext cx="10137131" cy="3220995"/>
          </a:xfrm>
        </p:spPr>
        <p:txBody>
          <a:bodyPr/>
          <a:lstStyle/>
          <a:p>
            <a:r>
              <a:rPr lang="en-US" dirty="0"/>
              <a:t>The first technological adjunct is "anti-circumvention" provision , and is addressed in the WCT Article 11 &amp; the WPPT Article 18 as follows : </a:t>
            </a:r>
          </a:p>
          <a:p>
            <a:endParaRPr lang="en-US" i="1" dirty="0">
              <a:latin typeface="Agency FB" panose="020B0503020202020204" pitchFamily="34" charset="0"/>
            </a:endParaRPr>
          </a:p>
          <a:p>
            <a:r>
              <a:rPr lang="en-US" sz="2400" i="1" dirty="0">
                <a:latin typeface="Agency FB" panose="020B0503020202020204" pitchFamily="34" charset="0"/>
              </a:rPr>
              <a:t>" Contracting parties shall provide adequate legal protection and effective legal remedies against the circumvention of effective Technological measures that are used by authors in connection with the exercise of their rights under this treaty or the Burn Convention and that restrict acts, in respect of their works, which are not </a:t>
            </a:r>
            <a:r>
              <a:rPr lang="en-US" sz="2400" i="1" dirty="0" err="1">
                <a:latin typeface="Agency FB" panose="020B0503020202020204" pitchFamily="34" charset="0"/>
              </a:rPr>
              <a:t>authorised</a:t>
            </a:r>
            <a:r>
              <a:rPr lang="en-US" sz="2400" i="1" dirty="0">
                <a:latin typeface="Agency FB" panose="020B0503020202020204" pitchFamily="34" charset="0"/>
              </a:rPr>
              <a:t> by the authors concerned of permitted by law. “ </a:t>
            </a:r>
          </a:p>
          <a:p>
            <a:pPr marL="0" indent="0">
              <a:buNone/>
            </a:pPr>
            <a:endParaRPr lang="en-US" i="1" dirty="0">
              <a:latin typeface="Agency FB" panose="020B0503020202020204" pitchFamily="34" charset="0"/>
            </a:endParaRPr>
          </a:p>
          <a:p>
            <a:pPr marL="0" indent="0">
              <a:buNone/>
            </a:pPr>
            <a:endParaRPr lang="en-IN" dirty="0"/>
          </a:p>
        </p:txBody>
      </p:sp>
    </p:spTree>
    <p:extLst>
      <p:ext uri="{BB962C8B-B14F-4D97-AF65-F5344CB8AC3E}">
        <p14:creationId xmlns:p14="http://schemas.microsoft.com/office/powerpoint/2010/main" val="888618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CF0-873D-4B93-8667-614A89AD019A}"/>
              </a:ext>
            </a:extLst>
          </p:cNvPr>
          <p:cNvSpPr>
            <a:spLocks noGrp="1"/>
          </p:cNvSpPr>
          <p:nvPr>
            <p:ph type="title"/>
          </p:nvPr>
        </p:nvSpPr>
        <p:spPr/>
        <p:txBody>
          <a:bodyPr/>
          <a:lstStyle/>
          <a:p>
            <a:r>
              <a:rPr lang="en-IN" dirty="0"/>
              <a:t>WIPO INTERNET TREATIES CONT …</a:t>
            </a:r>
          </a:p>
        </p:txBody>
      </p:sp>
      <p:sp>
        <p:nvSpPr>
          <p:cNvPr id="3" name="Content Placeholder 2">
            <a:extLst>
              <a:ext uri="{FF2B5EF4-FFF2-40B4-BE49-F238E27FC236}">
                <a16:creationId xmlns:a16="http://schemas.microsoft.com/office/drawing/2014/main" id="{5C7A9489-DBE9-C33E-52EC-9C560FFFD70F}"/>
              </a:ext>
            </a:extLst>
          </p:cNvPr>
          <p:cNvSpPr>
            <a:spLocks noGrp="1"/>
          </p:cNvSpPr>
          <p:nvPr>
            <p:ph idx="1"/>
          </p:nvPr>
        </p:nvSpPr>
        <p:spPr>
          <a:xfrm>
            <a:off x="1194486" y="1905000"/>
            <a:ext cx="10310126" cy="4006222"/>
          </a:xfrm>
        </p:spPr>
        <p:txBody>
          <a:bodyPr>
            <a:normAutofit fontScale="92500"/>
          </a:bodyPr>
          <a:lstStyle/>
          <a:p>
            <a:r>
              <a:rPr lang="en-IN" dirty="0"/>
              <a:t>The second technological adjunct, the treaties protect “ Rights Management Information ,” </a:t>
            </a:r>
            <a:r>
              <a:rPr lang="en-US" dirty="0"/>
              <a:t>Providing legal support to Rights Management Systems, under the WCT Article 12 and the WPPT Article 19. </a:t>
            </a:r>
          </a:p>
          <a:p>
            <a:r>
              <a:rPr lang="en-US" dirty="0"/>
              <a:t>Here "rights management information" means information which identifies work and the author of the work : </a:t>
            </a:r>
          </a:p>
          <a:p>
            <a:r>
              <a:rPr lang="en-US" sz="2400" i="1">
                <a:latin typeface="Agency FB" panose="020B0503020202020204" pitchFamily="34" charset="0"/>
              </a:rPr>
              <a:t>" Contracting </a:t>
            </a:r>
            <a:r>
              <a:rPr lang="en-US" sz="2400" i="1" dirty="0">
                <a:latin typeface="Agency FB" panose="020B0503020202020204" pitchFamily="34" charset="0"/>
              </a:rPr>
              <a:t>parties shall provide adequate and effective legal remedies against any person knowingly performing any of the following acts knowing, or with respect to Civil remedies having reasonable Grounds to know, that it will induce, enable, facilitate or conceal an infringement of any right covered by this Treaty or the Berne Convention. "</a:t>
            </a:r>
            <a:r>
              <a:rPr lang="en-US" sz="2400" dirty="0"/>
              <a:t> </a:t>
            </a:r>
          </a:p>
          <a:p>
            <a:r>
              <a:rPr lang="en-US" dirty="0"/>
              <a:t>The technological systems of protection include :    anti-copy of devices, access control, electronic envelopes, proprietary viewer software, encryption, passwords, watermarking, fingerprinting, metering and monitoring of usage, and remuneration Systems.</a:t>
            </a:r>
            <a:endParaRPr lang="en-IN" dirty="0"/>
          </a:p>
        </p:txBody>
      </p:sp>
    </p:spTree>
    <p:extLst>
      <p:ext uri="{BB962C8B-B14F-4D97-AF65-F5344CB8AC3E}">
        <p14:creationId xmlns:p14="http://schemas.microsoft.com/office/powerpoint/2010/main" val="225415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BBA2-3E38-9E7A-7B56-02C26BA9FC23}"/>
              </a:ext>
            </a:extLst>
          </p:cNvPr>
          <p:cNvSpPr>
            <a:spLocks noGrp="1"/>
          </p:cNvSpPr>
          <p:nvPr>
            <p:ph type="title"/>
          </p:nvPr>
        </p:nvSpPr>
        <p:spPr/>
        <p:txBody>
          <a:bodyPr/>
          <a:lstStyle/>
          <a:p>
            <a:r>
              <a:rPr lang="en-IN" dirty="0"/>
              <a:t>WIPO INTERNET TREATIES CONT …</a:t>
            </a:r>
          </a:p>
        </p:txBody>
      </p:sp>
      <p:sp>
        <p:nvSpPr>
          <p:cNvPr id="3" name="Content Placeholder 2">
            <a:extLst>
              <a:ext uri="{FF2B5EF4-FFF2-40B4-BE49-F238E27FC236}">
                <a16:creationId xmlns:a16="http://schemas.microsoft.com/office/drawing/2014/main" id="{90C8D967-E0F5-DE4E-3149-706C3F1A68E2}"/>
              </a:ext>
            </a:extLst>
          </p:cNvPr>
          <p:cNvSpPr>
            <a:spLocks noGrp="1"/>
          </p:cNvSpPr>
          <p:nvPr>
            <p:ph idx="1"/>
          </p:nvPr>
        </p:nvSpPr>
        <p:spPr>
          <a:xfrm>
            <a:off x="2078466" y="1565189"/>
            <a:ext cx="8915400" cy="4744994"/>
          </a:xfrm>
        </p:spPr>
        <p:txBody>
          <a:bodyPr>
            <a:normAutofit/>
          </a:bodyPr>
          <a:lstStyle/>
          <a:p>
            <a:r>
              <a:rPr lang="en-IN" dirty="0"/>
              <a:t>Some point are under cover these treaties : </a:t>
            </a:r>
          </a:p>
          <a:p>
            <a:r>
              <a:rPr lang="en-IN" dirty="0"/>
              <a:t>1) Digital Copyrights Issues  </a:t>
            </a:r>
          </a:p>
          <a:p>
            <a:pPr lvl="2"/>
            <a:r>
              <a:rPr lang="en-IN" sz="1600" dirty="0"/>
              <a:t>Scope of Protection </a:t>
            </a:r>
          </a:p>
          <a:p>
            <a:pPr lvl="2"/>
            <a:r>
              <a:rPr lang="en-IN" sz="1600" dirty="0"/>
              <a:t>ISPs’ Liabilities</a:t>
            </a:r>
          </a:p>
          <a:p>
            <a:pPr lvl="2"/>
            <a:r>
              <a:rPr lang="en-IN" sz="1600" dirty="0"/>
              <a:t>Rights of Performers</a:t>
            </a:r>
          </a:p>
          <a:p>
            <a:pPr lvl="2"/>
            <a:r>
              <a:rPr lang="en-IN" sz="1600" dirty="0"/>
              <a:t>Web Casting</a:t>
            </a:r>
          </a:p>
          <a:p>
            <a:pPr lvl="2"/>
            <a:r>
              <a:rPr lang="en-IN" sz="1600" dirty="0"/>
              <a:t>Digital Film &amp; Television</a:t>
            </a:r>
          </a:p>
          <a:p>
            <a:pPr lvl="2"/>
            <a:r>
              <a:rPr lang="en-IN" sz="1600" dirty="0"/>
              <a:t>Linking</a:t>
            </a:r>
          </a:p>
          <a:p>
            <a:pPr lvl="2"/>
            <a:r>
              <a:rPr lang="en-IN" sz="1600" dirty="0"/>
              <a:t>Protection of Databases</a:t>
            </a:r>
          </a:p>
          <a:p>
            <a:pPr lvl="2"/>
            <a:r>
              <a:rPr lang="en-IN" sz="1600" dirty="0"/>
              <a:t>Peer-To-Peer File Sharing</a:t>
            </a:r>
          </a:p>
          <a:p>
            <a:r>
              <a:rPr lang="en-IN" dirty="0"/>
              <a:t>2) Software : Patent vs. Copyright</a:t>
            </a:r>
          </a:p>
          <a:p>
            <a:pPr marL="914400" lvl="2" indent="0">
              <a:buNone/>
            </a:pPr>
            <a:endParaRPr lang="en-IN" dirty="0"/>
          </a:p>
        </p:txBody>
      </p:sp>
    </p:spTree>
    <p:extLst>
      <p:ext uri="{BB962C8B-B14F-4D97-AF65-F5344CB8AC3E}">
        <p14:creationId xmlns:p14="http://schemas.microsoft.com/office/powerpoint/2010/main" val="407085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02F4-B902-B2C4-3F2F-DB236EF1BF1D}"/>
              </a:ext>
            </a:extLst>
          </p:cNvPr>
          <p:cNvSpPr>
            <a:spLocks noGrp="1"/>
          </p:cNvSpPr>
          <p:nvPr>
            <p:ph type="title"/>
          </p:nvPr>
        </p:nvSpPr>
        <p:spPr/>
        <p:txBody>
          <a:bodyPr/>
          <a:lstStyle/>
          <a:p>
            <a:r>
              <a:rPr lang="en-IN" dirty="0"/>
              <a:t>Digital Copyright Issues : </a:t>
            </a:r>
          </a:p>
        </p:txBody>
      </p:sp>
      <p:sp>
        <p:nvSpPr>
          <p:cNvPr id="3" name="Content Placeholder 2">
            <a:extLst>
              <a:ext uri="{FF2B5EF4-FFF2-40B4-BE49-F238E27FC236}">
                <a16:creationId xmlns:a16="http://schemas.microsoft.com/office/drawing/2014/main" id="{4693AA5D-8C0E-E0E3-C778-076A46562CE0}"/>
              </a:ext>
            </a:extLst>
          </p:cNvPr>
          <p:cNvSpPr>
            <a:spLocks noGrp="1"/>
          </p:cNvSpPr>
          <p:nvPr>
            <p:ph idx="1"/>
          </p:nvPr>
        </p:nvSpPr>
        <p:spPr>
          <a:xfrm>
            <a:off x="181232" y="1825625"/>
            <a:ext cx="11172568" cy="4838786"/>
          </a:xfrm>
        </p:spPr>
        <p:txBody>
          <a:bodyPr>
            <a:normAutofit fontScale="85000" lnSpcReduction="10000"/>
          </a:bodyPr>
          <a:lstStyle/>
          <a:p>
            <a:r>
              <a:rPr lang="en-US" dirty="0"/>
              <a:t>WCT and WPPT treaties provide basic norms clarifying and safeguarding the protection of copyright and related rights in relation to the digital environment, and serve both as a guide and model for National legislation.</a:t>
            </a:r>
          </a:p>
          <a:p>
            <a:r>
              <a:rPr lang="en-US" dirty="0"/>
              <a:t>1) Scope of Protection :</a:t>
            </a:r>
          </a:p>
          <a:p>
            <a:pPr marL="0" indent="0">
              <a:buNone/>
            </a:pPr>
            <a:endParaRPr lang="en-US" dirty="0"/>
          </a:p>
          <a:p>
            <a:pPr marL="0" indent="0">
              <a:buNone/>
            </a:pPr>
            <a:r>
              <a:rPr lang="en-US" dirty="0">
                <a:sym typeface="Wingdings" panose="05000000000000000000" pitchFamily="2" charset="2"/>
              </a:rPr>
              <a:t>  	In the traditional system a balance between protecting creators' property rights and the exclusive right to control use the 	copies of their work, and the public good in fair access to and use of such a materials in maintained. </a:t>
            </a:r>
          </a:p>
          <a:p>
            <a:pPr marL="0" indent="0">
              <a:buNone/>
            </a:pPr>
            <a:r>
              <a:rPr lang="en-US" dirty="0">
                <a:sym typeface="Wingdings" panose="05000000000000000000" pitchFamily="2" charset="2"/>
              </a:rPr>
              <a:t>  	For example , In the US , this balance has been exercised in the principle of "fair use" limitations on the rights of authors, 	while in other countries such as Australia and UK , the concept is </a:t>
            </a:r>
            <a:r>
              <a:rPr lang="en-US" dirty="0" err="1">
                <a:sym typeface="Wingdings" panose="05000000000000000000" pitchFamily="2" charset="2"/>
              </a:rPr>
              <a:t>recognised</a:t>
            </a:r>
            <a:r>
              <a:rPr lang="en-US" dirty="0">
                <a:sym typeface="Wingdings" panose="05000000000000000000" pitchFamily="2" charset="2"/>
              </a:rPr>
              <a:t> by way of statutory exceptions to copyright 	infringement for "fair dealing". </a:t>
            </a:r>
          </a:p>
          <a:p>
            <a:pPr marL="0" indent="0">
              <a:buNone/>
            </a:pPr>
            <a:r>
              <a:rPr lang="en-US" dirty="0">
                <a:sym typeface="Wingdings" panose="05000000000000000000" pitchFamily="2" charset="2"/>
              </a:rPr>
              <a:t>  	Copyright works on internet are not sold, in the way a book or video cassette are sold, but are licensed under certain 	terms and conditions of use. </a:t>
            </a:r>
          </a:p>
          <a:p>
            <a:pPr marL="0" indent="0">
              <a:buNone/>
            </a:pPr>
            <a:r>
              <a:rPr lang="en-US" dirty="0">
                <a:sym typeface="Wingdings" panose="05000000000000000000" pitchFamily="2" charset="2"/>
              </a:rPr>
              <a:t>  	Thus the access to copyright works is increasingly governed by contract, which may have an impact on preserving the 	rights of consumers and the public interest at large. </a:t>
            </a:r>
          </a:p>
          <a:p>
            <a:pPr marL="0" indent="0">
              <a:buNone/>
            </a:pPr>
            <a:r>
              <a:rPr lang="en-US" dirty="0">
                <a:sym typeface="Wingdings" panose="05000000000000000000" pitchFamily="2" charset="2"/>
              </a:rPr>
              <a:t>  	On the other hand, in case of "open source" software like Linux , the software, although copyright protected, is 	distributed free of licensing restrictions and thus encourages users to run, modify, copy and distribute the software freely. </a:t>
            </a:r>
          </a:p>
          <a:p>
            <a:pPr marL="0" indent="0">
              <a:buNone/>
            </a:pPr>
            <a:r>
              <a:rPr lang="en-US" dirty="0">
                <a:sym typeface="Wingdings" panose="05000000000000000000" pitchFamily="2" charset="2"/>
              </a:rPr>
              <a:t>  	This movement is to encourage collaborative software development, to remove programming errors or bugs and promote 	derivative works.</a:t>
            </a:r>
            <a:endParaRPr lang="en-IN" dirty="0"/>
          </a:p>
        </p:txBody>
      </p:sp>
    </p:spTree>
    <p:extLst>
      <p:ext uri="{BB962C8B-B14F-4D97-AF65-F5344CB8AC3E}">
        <p14:creationId xmlns:p14="http://schemas.microsoft.com/office/powerpoint/2010/main" val="405546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4812-DAA2-F912-4FF2-3144D20E70BA}"/>
              </a:ext>
            </a:extLst>
          </p:cNvPr>
          <p:cNvSpPr>
            <a:spLocks noGrp="1"/>
          </p:cNvSpPr>
          <p:nvPr>
            <p:ph type="title"/>
          </p:nvPr>
        </p:nvSpPr>
        <p:spPr/>
        <p:txBody>
          <a:bodyPr/>
          <a:lstStyle/>
          <a:p>
            <a:r>
              <a:rPr lang="en-IN" dirty="0"/>
              <a:t>Digital Copyright Issues : </a:t>
            </a:r>
          </a:p>
        </p:txBody>
      </p:sp>
      <p:sp>
        <p:nvSpPr>
          <p:cNvPr id="3" name="Content Placeholder 2">
            <a:extLst>
              <a:ext uri="{FF2B5EF4-FFF2-40B4-BE49-F238E27FC236}">
                <a16:creationId xmlns:a16="http://schemas.microsoft.com/office/drawing/2014/main" id="{5DAE0A5A-E846-625E-6755-3651FBA82938}"/>
              </a:ext>
            </a:extLst>
          </p:cNvPr>
          <p:cNvSpPr>
            <a:spLocks noGrp="1"/>
          </p:cNvSpPr>
          <p:nvPr>
            <p:ph idx="1"/>
          </p:nvPr>
        </p:nvSpPr>
        <p:spPr/>
        <p:txBody>
          <a:bodyPr>
            <a:normAutofit/>
          </a:bodyPr>
          <a:lstStyle/>
          <a:p>
            <a:r>
              <a:rPr lang="en-IN" dirty="0"/>
              <a:t>2) Internet Service Providers’ Liabilities :</a:t>
            </a:r>
          </a:p>
          <a:p>
            <a:pPr marL="0" indent="0">
              <a:buNone/>
            </a:pPr>
            <a:r>
              <a:rPr lang="en-IN" dirty="0">
                <a:sym typeface="Wingdings" panose="05000000000000000000" pitchFamily="2" charset="2"/>
              </a:rPr>
              <a:t>	</a:t>
            </a:r>
            <a:r>
              <a:rPr lang="en-US" dirty="0">
                <a:sym typeface="Wingdings" panose="05000000000000000000" pitchFamily="2" charset="2"/>
              </a:rPr>
              <a:t>On the internet, when a work is transmitted from one point to 	another, or made available for the public to access, numerous 	parties are involved in the transmission. </a:t>
            </a:r>
          </a:p>
          <a:p>
            <a:pPr marL="0" indent="0">
              <a:buNone/>
            </a:pPr>
            <a:r>
              <a:rPr lang="en-US" dirty="0">
                <a:sym typeface="Wingdings" panose="05000000000000000000" pitchFamily="2" charset="2"/>
              </a:rPr>
              <a:t>	This include </a:t>
            </a:r>
            <a:r>
              <a:rPr lang="en-US" dirty="0" err="1">
                <a:sym typeface="Wingdings" panose="05000000000000000000" pitchFamily="2" charset="2"/>
              </a:rPr>
              <a:t>isps</a:t>
            </a:r>
            <a:r>
              <a:rPr lang="en-US" dirty="0">
                <a:sym typeface="Wingdings" panose="05000000000000000000" pitchFamily="2" charset="2"/>
              </a:rPr>
              <a:t> or </a:t>
            </a:r>
            <a:r>
              <a:rPr lang="en-US" dirty="0" err="1">
                <a:sym typeface="Wingdings" panose="05000000000000000000" pitchFamily="2" charset="2"/>
              </a:rPr>
              <a:t>osps</a:t>
            </a:r>
            <a:r>
              <a:rPr lang="en-US" dirty="0">
                <a:sym typeface="Wingdings" panose="05000000000000000000" pitchFamily="2" charset="2"/>
              </a:rPr>
              <a:t>. </a:t>
            </a:r>
          </a:p>
          <a:p>
            <a:pPr marL="0" indent="0">
              <a:buNone/>
            </a:pPr>
            <a:r>
              <a:rPr lang="en-US" dirty="0">
                <a:sym typeface="Wingdings" panose="05000000000000000000" pitchFamily="2" charset="2"/>
              </a:rPr>
              <a:t>	</a:t>
            </a:r>
            <a:r>
              <a:rPr lang="en-US" dirty="0" err="1">
                <a:sym typeface="Wingdings" panose="05000000000000000000" pitchFamily="2" charset="2"/>
              </a:rPr>
              <a:t>Hense</a:t>
            </a:r>
            <a:r>
              <a:rPr lang="en-US" dirty="0">
                <a:sym typeface="Wingdings" panose="05000000000000000000" pitchFamily="2" charset="2"/>
              </a:rPr>
              <a:t>, they are liable for the infringement towards and engaging 	themselves in </a:t>
            </a:r>
            <a:r>
              <a:rPr lang="en-US" dirty="0" err="1">
                <a:sym typeface="Wingdings" panose="05000000000000000000" pitchFamily="2" charset="2"/>
              </a:rPr>
              <a:t>unauthorised</a:t>
            </a:r>
            <a:r>
              <a:rPr lang="en-US" dirty="0">
                <a:sym typeface="Wingdings" panose="05000000000000000000" pitchFamily="2" charset="2"/>
              </a:rPr>
              <a:t> acts of  reproduction or 	communication to the public or contributing to the act of 	infringement by others.</a:t>
            </a:r>
            <a:endParaRPr lang="en-IN" dirty="0"/>
          </a:p>
        </p:txBody>
      </p:sp>
    </p:spTree>
    <p:extLst>
      <p:ext uri="{BB962C8B-B14F-4D97-AF65-F5344CB8AC3E}">
        <p14:creationId xmlns:p14="http://schemas.microsoft.com/office/powerpoint/2010/main" val="2393409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0342-9E4F-55D5-2D9D-182017F92FFA}"/>
              </a:ext>
            </a:extLst>
          </p:cNvPr>
          <p:cNvSpPr>
            <a:spLocks noGrp="1"/>
          </p:cNvSpPr>
          <p:nvPr>
            <p:ph type="title"/>
          </p:nvPr>
        </p:nvSpPr>
        <p:spPr/>
        <p:txBody>
          <a:bodyPr/>
          <a:lstStyle/>
          <a:p>
            <a:r>
              <a:rPr lang="en-IN" dirty="0"/>
              <a:t>Digital Copyright Issues : </a:t>
            </a:r>
          </a:p>
        </p:txBody>
      </p:sp>
      <p:sp>
        <p:nvSpPr>
          <p:cNvPr id="3" name="Content Placeholder 2">
            <a:extLst>
              <a:ext uri="{FF2B5EF4-FFF2-40B4-BE49-F238E27FC236}">
                <a16:creationId xmlns:a16="http://schemas.microsoft.com/office/drawing/2014/main" id="{74082CEC-B85B-86DF-D7BC-C22E3A049490}"/>
              </a:ext>
            </a:extLst>
          </p:cNvPr>
          <p:cNvSpPr>
            <a:spLocks noGrp="1"/>
          </p:cNvSpPr>
          <p:nvPr>
            <p:ph idx="1"/>
          </p:nvPr>
        </p:nvSpPr>
        <p:spPr>
          <a:xfrm>
            <a:off x="395416" y="1617276"/>
            <a:ext cx="11302314" cy="5170702"/>
          </a:xfrm>
        </p:spPr>
        <p:txBody>
          <a:bodyPr>
            <a:normAutofit/>
          </a:bodyPr>
          <a:lstStyle/>
          <a:p>
            <a:r>
              <a:rPr lang="en-IN" dirty="0"/>
              <a:t>3) Rights of Performers :</a:t>
            </a:r>
          </a:p>
          <a:p>
            <a:pPr marL="0" indent="0">
              <a:buNone/>
            </a:pPr>
            <a:r>
              <a:rPr lang="en-IN" dirty="0"/>
              <a:t>  </a:t>
            </a:r>
            <a:r>
              <a:rPr lang="en-IN" dirty="0">
                <a:sym typeface="Wingdings" panose="05000000000000000000" pitchFamily="2" charset="2"/>
              </a:rPr>
              <a:t>	As per WPPT, the performers’ rights are protected. It allows for 	protection of the aural aspects of performances , and not for 	audiovisual performances.</a:t>
            </a:r>
          </a:p>
          <a:p>
            <a:r>
              <a:rPr lang="en-IN" dirty="0">
                <a:sym typeface="Wingdings" panose="05000000000000000000" pitchFamily="2" charset="2"/>
              </a:rPr>
              <a:t>4) Web Casting :</a:t>
            </a:r>
          </a:p>
          <a:p>
            <a:pPr marL="0" indent="0">
              <a:buNone/>
            </a:pPr>
            <a:r>
              <a:rPr lang="en-IN" dirty="0">
                <a:sym typeface="Wingdings" panose="05000000000000000000" pitchFamily="2" charset="2"/>
              </a:rPr>
              <a:t>  	It is the process of digitally transmitting musical recordings and 	radio and television broadcasts over the Internet.</a:t>
            </a:r>
          </a:p>
          <a:p>
            <a:r>
              <a:rPr lang="en-IN" dirty="0">
                <a:sym typeface="Wingdings" panose="05000000000000000000" pitchFamily="2" charset="2"/>
              </a:rPr>
              <a:t>5) Digital Film &amp; Television :</a:t>
            </a:r>
          </a:p>
          <a:p>
            <a:pPr marL="0" indent="0">
              <a:buNone/>
            </a:pPr>
            <a:r>
              <a:rPr lang="en-IN" dirty="0">
                <a:sym typeface="Wingdings" panose="05000000000000000000" pitchFamily="2" charset="2"/>
              </a:rPr>
              <a:t>  	</a:t>
            </a:r>
            <a:r>
              <a:rPr lang="en-US" dirty="0">
                <a:sym typeface="Wingdings" panose="05000000000000000000" pitchFamily="2" charset="2"/>
              </a:rPr>
              <a:t>Today, internet offers an unprecedented channel for global distribution of film and Television works. So far, the law transmission bandwidth has protected the industry from Rampant piracy of films due to the restriction of transmission of large size files. However, because of the availability of large bandwidth the possibility of films piracy before their official release, has increased.</a:t>
            </a:r>
          </a:p>
          <a:p>
            <a:pPr marL="0" indent="0">
              <a:buNone/>
            </a:pPr>
            <a:endParaRPr lang="en-US"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endParaRPr lang="en-IN" dirty="0"/>
          </a:p>
        </p:txBody>
      </p:sp>
      <p:sp>
        <p:nvSpPr>
          <p:cNvPr id="4" name="Title 1">
            <a:extLst>
              <a:ext uri="{FF2B5EF4-FFF2-40B4-BE49-F238E27FC236}">
                <a16:creationId xmlns:a16="http://schemas.microsoft.com/office/drawing/2014/main" id="{76907F7D-742F-5101-4B30-1D9F9752AF61}"/>
              </a:ext>
            </a:extLst>
          </p:cNvPr>
          <p:cNvSpPr txBox="1">
            <a:spLocks/>
          </p:cNvSpPr>
          <p:nvPr/>
        </p:nvSpPr>
        <p:spPr>
          <a:xfrm>
            <a:off x="2098589" y="16172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Tree>
    <p:extLst>
      <p:ext uri="{BB962C8B-B14F-4D97-AF65-F5344CB8AC3E}">
        <p14:creationId xmlns:p14="http://schemas.microsoft.com/office/powerpoint/2010/main" val="130582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33CB-3C20-EEC2-A534-634A422C745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3E35087-AFCB-9E0C-D8F3-3DB916548C01}"/>
              </a:ext>
            </a:extLst>
          </p:cNvPr>
          <p:cNvSpPr>
            <a:spLocks noGrp="1"/>
          </p:cNvSpPr>
          <p:nvPr>
            <p:ph idx="1"/>
          </p:nvPr>
        </p:nvSpPr>
        <p:spPr>
          <a:xfrm>
            <a:off x="659028" y="1672281"/>
            <a:ext cx="10388384" cy="4118920"/>
          </a:xfrm>
        </p:spPr>
        <p:txBody>
          <a:bodyPr>
            <a:normAutofit/>
          </a:bodyPr>
          <a:lstStyle/>
          <a:p>
            <a:r>
              <a:rPr lang="en-IN" dirty="0"/>
              <a:t>The advancements in IT and imaging and its usage on the Internet have created many challenges for the holders of IP for their creations or innovations related to their products or process, which have their usages linked with Internet.</a:t>
            </a:r>
          </a:p>
          <a:p>
            <a:r>
              <a:rPr lang="en-IN" dirty="0"/>
              <a:t>There is a close relationship between IT &amp; IP.</a:t>
            </a:r>
          </a:p>
          <a:p>
            <a:r>
              <a:rPr lang="en-IN" dirty="0"/>
              <a:t>IT can enhance the value of IP or reduce the same.</a:t>
            </a:r>
          </a:p>
          <a:p>
            <a:r>
              <a:rPr lang="en-IN" dirty="0" err="1"/>
              <a:t>Infact</a:t>
            </a:r>
            <a:r>
              <a:rPr lang="en-IN" dirty="0"/>
              <a:t> in some cases, IT helps in the enforcement of IP, while in many other cases </a:t>
            </a:r>
            <a:r>
              <a:rPr lang="en-IN" dirty="0" err="1"/>
              <a:t>ir</a:t>
            </a:r>
            <a:r>
              <a:rPr lang="en-IN" dirty="0"/>
              <a:t> assists in the infringement of IP rights.</a:t>
            </a:r>
          </a:p>
          <a:p>
            <a:r>
              <a:rPr lang="en-IN" dirty="0"/>
              <a:t>The  common Internet abuses observed in the workplace have been mentioned in next slide : </a:t>
            </a:r>
          </a:p>
        </p:txBody>
      </p:sp>
    </p:spTree>
    <p:extLst>
      <p:ext uri="{BB962C8B-B14F-4D97-AF65-F5344CB8AC3E}">
        <p14:creationId xmlns:p14="http://schemas.microsoft.com/office/powerpoint/2010/main" val="544385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DDBA-A478-50B6-ECFA-B40E2E021817}"/>
              </a:ext>
            </a:extLst>
          </p:cNvPr>
          <p:cNvSpPr>
            <a:spLocks noGrp="1"/>
          </p:cNvSpPr>
          <p:nvPr>
            <p:ph type="title"/>
          </p:nvPr>
        </p:nvSpPr>
        <p:spPr/>
        <p:txBody>
          <a:bodyPr/>
          <a:lstStyle/>
          <a:p>
            <a:r>
              <a:rPr lang="en-IN" dirty="0"/>
              <a:t>Digital Copyright Issues : </a:t>
            </a:r>
          </a:p>
        </p:txBody>
      </p:sp>
      <p:sp>
        <p:nvSpPr>
          <p:cNvPr id="3" name="Content Placeholder 2">
            <a:extLst>
              <a:ext uri="{FF2B5EF4-FFF2-40B4-BE49-F238E27FC236}">
                <a16:creationId xmlns:a16="http://schemas.microsoft.com/office/drawing/2014/main" id="{809E257D-D811-33C8-B48A-18A03A5E424E}"/>
              </a:ext>
            </a:extLst>
          </p:cNvPr>
          <p:cNvSpPr>
            <a:spLocks noGrp="1"/>
          </p:cNvSpPr>
          <p:nvPr>
            <p:ph idx="1"/>
          </p:nvPr>
        </p:nvSpPr>
        <p:spPr/>
        <p:txBody>
          <a:bodyPr>
            <a:normAutofit/>
          </a:bodyPr>
          <a:lstStyle/>
          <a:p>
            <a:r>
              <a:rPr lang="en-IN" dirty="0"/>
              <a:t>6) Linking :</a:t>
            </a:r>
          </a:p>
          <a:p>
            <a:pPr marL="0" indent="0">
              <a:buNone/>
            </a:pPr>
            <a:r>
              <a:rPr lang="en-IN" dirty="0"/>
              <a:t>  </a:t>
            </a:r>
            <a:r>
              <a:rPr lang="en-IN" dirty="0">
                <a:sym typeface="Wingdings" panose="05000000000000000000" pitchFamily="2" charset="2"/>
              </a:rPr>
              <a:t>	“Deep-linking” connects a user directly to secondary material on another site, bypassing that site’s home or front page, and may amount to an infringement of copyright in the secondary material.</a:t>
            </a:r>
          </a:p>
          <a:p>
            <a:r>
              <a:rPr lang="en-IN" dirty="0">
                <a:sym typeface="Wingdings" panose="05000000000000000000" pitchFamily="2" charset="2"/>
              </a:rPr>
              <a:t>7) Protection Of Databases : </a:t>
            </a:r>
          </a:p>
          <a:p>
            <a:pPr marL="0" indent="0">
              <a:buNone/>
            </a:pPr>
            <a:r>
              <a:rPr lang="en-IN" dirty="0">
                <a:sym typeface="Wingdings" panose="05000000000000000000" pitchFamily="2" charset="2"/>
              </a:rPr>
              <a:t> 	 </a:t>
            </a:r>
            <a:r>
              <a:rPr lang="en-US" dirty="0">
                <a:sym typeface="Wingdings" panose="05000000000000000000" pitchFamily="2" charset="2"/>
              </a:rPr>
              <a:t>Economic value and importance of databases for Digital information have vastly increased in the digital environment. Hence, the extension of the scope of existing International protection for the database is necessary. However, copyright does not protect databases is that are not original.</a:t>
            </a:r>
            <a:endParaRPr lang="en-IN" dirty="0"/>
          </a:p>
        </p:txBody>
      </p:sp>
    </p:spTree>
    <p:extLst>
      <p:ext uri="{BB962C8B-B14F-4D97-AF65-F5344CB8AC3E}">
        <p14:creationId xmlns:p14="http://schemas.microsoft.com/office/powerpoint/2010/main" val="359622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EB40-78DE-CA81-3B97-A6D95A4846E6}"/>
              </a:ext>
            </a:extLst>
          </p:cNvPr>
          <p:cNvSpPr>
            <a:spLocks noGrp="1"/>
          </p:cNvSpPr>
          <p:nvPr>
            <p:ph type="title"/>
          </p:nvPr>
        </p:nvSpPr>
        <p:spPr/>
        <p:txBody>
          <a:bodyPr/>
          <a:lstStyle/>
          <a:p>
            <a:r>
              <a:rPr lang="en-IN" dirty="0"/>
              <a:t>Digital Copyright Issues : </a:t>
            </a:r>
          </a:p>
        </p:txBody>
      </p:sp>
      <p:sp>
        <p:nvSpPr>
          <p:cNvPr id="3" name="Content Placeholder 2">
            <a:extLst>
              <a:ext uri="{FF2B5EF4-FFF2-40B4-BE49-F238E27FC236}">
                <a16:creationId xmlns:a16="http://schemas.microsoft.com/office/drawing/2014/main" id="{79BC153F-FD3D-3B16-2263-17D3FF47A511}"/>
              </a:ext>
            </a:extLst>
          </p:cNvPr>
          <p:cNvSpPr>
            <a:spLocks noGrp="1"/>
          </p:cNvSpPr>
          <p:nvPr>
            <p:ph idx="1"/>
          </p:nvPr>
        </p:nvSpPr>
        <p:spPr/>
        <p:txBody>
          <a:bodyPr>
            <a:normAutofit/>
          </a:bodyPr>
          <a:lstStyle/>
          <a:p>
            <a:r>
              <a:rPr lang="en-IN" dirty="0"/>
              <a:t>8) Peer-To-Peer File Sharing :</a:t>
            </a:r>
          </a:p>
          <a:p>
            <a:pPr marL="0" indent="0">
              <a:buNone/>
            </a:pPr>
            <a:r>
              <a:rPr lang="en-IN" dirty="0"/>
              <a:t>  </a:t>
            </a:r>
            <a:r>
              <a:rPr lang="en-IN" dirty="0">
                <a:sym typeface="Wingdings" panose="05000000000000000000" pitchFamily="2" charset="2"/>
              </a:rPr>
              <a:t>	</a:t>
            </a:r>
            <a:r>
              <a:rPr lang="en-US" dirty="0">
                <a:sym typeface="Wingdings" panose="05000000000000000000" pitchFamily="2" charset="2"/>
              </a:rPr>
              <a:t>The music industry suffered the most due to free downloading of music files with the help of digital technology. </a:t>
            </a:r>
          </a:p>
          <a:p>
            <a:pPr marL="0" indent="0">
              <a:buNone/>
            </a:pPr>
            <a:r>
              <a:rPr lang="en-US" dirty="0">
                <a:sym typeface="Wingdings" panose="05000000000000000000" pitchFamily="2" charset="2"/>
              </a:rPr>
              <a:t>  	The development of compression software, such as MP3, had enabled music file to be digitized and uploaded and downloaded freely from websites or file transfer protocol sides. In a case relating to mp3.com and online music service, UMG recording, Inc. VS. mp3.com,Inc. , the court found mp3.co is liable for copyright infringement for facilitating the piracy of digital music, by making available its database for large number of musical recordings, almost all </a:t>
            </a:r>
            <a:r>
              <a:rPr lang="en-US" dirty="0" err="1">
                <a:sym typeface="Wingdings" panose="05000000000000000000" pitchFamily="2" charset="2"/>
              </a:rPr>
              <a:t>unauthorised</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1356247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52AC-5556-2428-88E7-4D4A2D5417F1}"/>
              </a:ext>
            </a:extLst>
          </p:cNvPr>
          <p:cNvSpPr>
            <a:spLocks noGrp="1"/>
          </p:cNvSpPr>
          <p:nvPr>
            <p:ph type="title"/>
          </p:nvPr>
        </p:nvSpPr>
        <p:spPr/>
        <p:txBody>
          <a:bodyPr/>
          <a:lstStyle/>
          <a:p>
            <a:r>
              <a:rPr lang="en-IN" dirty="0"/>
              <a:t>Software : Patent VS. Copyright</a:t>
            </a:r>
          </a:p>
        </p:txBody>
      </p:sp>
      <p:sp>
        <p:nvSpPr>
          <p:cNvPr id="3" name="Content Placeholder 2">
            <a:extLst>
              <a:ext uri="{FF2B5EF4-FFF2-40B4-BE49-F238E27FC236}">
                <a16:creationId xmlns:a16="http://schemas.microsoft.com/office/drawing/2014/main" id="{468F0DE8-D78D-B4E3-E2E0-2921E2D57BF0}"/>
              </a:ext>
            </a:extLst>
          </p:cNvPr>
          <p:cNvSpPr>
            <a:spLocks noGrp="1"/>
          </p:cNvSpPr>
          <p:nvPr>
            <p:ph idx="1"/>
          </p:nvPr>
        </p:nvSpPr>
        <p:spPr/>
        <p:txBody>
          <a:bodyPr>
            <a:normAutofit lnSpcReduction="10000"/>
          </a:bodyPr>
          <a:lstStyle/>
          <a:p>
            <a:r>
              <a:rPr lang="en-IN" dirty="0"/>
              <a:t>Software patents allows 20-year monopoly from the data the application is filed.</a:t>
            </a:r>
          </a:p>
          <a:p>
            <a:r>
              <a:rPr lang="en-IN" dirty="0"/>
              <a:t>The patent also allows the patent holder to exclude all others from making, using, selling or importing the patented invention.</a:t>
            </a:r>
          </a:p>
          <a:p>
            <a:r>
              <a:rPr lang="en-IN" dirty="0"/>
              <a:t>Patent holder does not need to prove copying by an infringer. Even independent creation is actionable in patent infringement.</a:t>
            </a:r>
          </a:p>
          <a:p>
            <a:r>
              <a:rPr lang="en-IN" dirty="0"/>
              <a:t>If claimed properly, software patents have a broader scope than Copyrights because patents protect the broad steps of the process for accomplishing a given practical effect , whereas copyright protects only against the verbatim copying of a given set of code.</a:t>
            </a:r>
          </a:p>
          <a:p>
            <a:r>
              <a:rPr lang="en-IN" dirty="0"/>
              <a:t>However , advantages of Copyright Protection are lower standard, less expensive and requires lesser time for registration.</a:t>
            </a:r>
          </a:p>
          <a:p>
            <a:endParaRPr lang="en-IN" dirty="0"/>
          </a:p>
        </p:txBody>
      </p:sp>
    </p:spTree>
    <p:extLst>
      <p:ext uri="{BB962C8B-B14F-4D97-AF65-F5344CB8AC3E}">
        <p14:creationId xmlns:p14="http://schemas.microsoft.com/office/powerpoint/2010/main" val="3651568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3D65-1F40-B991-7FC3-4DF6ECD40817}"/>
              </a:ext>
            </a:extLst>
          </p:cNvPr>
          <p:cNvSpPr>
            <a:spLocks noGrp="1"/>
          </p:cNvSpPr>
          <p:nvPr>
            <p:ph type="title"/>
          </p:nvPr>
        </p:nvSpPr>
        <p:spPr/>
        <p:txBody>
          <a:bodyPr/>
          <a:lstStyle/>
          <a:p>
            <a:r>
              <a:rPr lang="en-IN" dirty="0"/>
              <a:t>TRADEMARKS ONLINE</a:t>
            </a:r>
          </a:p>
        </p:txBody>
      </p:sp>
      <p:sp>
        <p:nvSpPr>
          <p:cNvPr id="3" name="Content Placeholder 2">
            <a:extLst>
              <a:ext uri="{FF2B5EF4-FFF2-40B4-BE49-F238E27FC236}">
                <a16:creationId xmlns:a16="http://schemas.microsoft.com/office/drawing/2014/main" id="{B6E1E650-6BC1-C73E-52C0-6D4FEA12A43E}"/>
              </a:ext>
            </a:extLst>
          </p:cNvPr>
          <p:cNvSpPr>
            <a:spLocks noGrp="1"/>
          </p:cNvSpPr>
          <p:nvPr>
            <p:ph idx="1"/>
          </p:nvPr>
        </p:nvSpPr>
        <p:spPr/>
        <p:txBody>
          <a:bodyPr>
            <a:normAutofit lnSpcReduction="10000"/>
          </a:bodyPr>
          <a:lstStyle/>
          <a:p>
            <a:r>
              <a:rPr lang="en-IN" dirty="0"/>
              <a:t>Trademarks enable consumers to identify the source of a product and link the product with its manufacturer in markets.</a:t>
            </a:r>
          </a:p>
          <a:p>
            <a:r>
              <a:rPr lang="en-IN" dirty="0"/>
              <a:t>The exclusive right to the use of the mark enables the owner to build goodwill and reputation in its enterprise and prevent others from misleading consumers by falsely associating with an </a:t>
            </a:r>
            <a:r>
              <a:rPr lang="en-IN" dirty="0" err="1"/>
              <a:t>enterprice</a:t>
            </a:r>
            <a:r>
              <a:rPr lang="en-IN" dirty="0"/>
              <a:t> with which they are not connected.</a:t>
            </a:r>
          </a:p>
          <a:p>
            <a:r>
              <a:rPr lang="en-IN" dirty="0"/>
              <a:t>Consumers, operating on virtual markets where face-to-face interactions are infrequent and there is little or no opportunity to inspect goods or services before purchases, are willing to reward trusted sources offering competitive products.</a:t>
            </a:r>
          </a:p>
          <a:p>
            <a:r>
              <a:rPr lang="en-IN" dirty="0"/>
              <a:t>The trademark for the products sold on computer screen would be entitled to the same protection under the trademark law as any other product in the physical world. </a:t>
            </a:r>
          </a:p>
        </p:txBody>
      </p:sp>
    </p:spTree>
    <p:extLst>
      <p:ext uri="{BB962C8B-B14F-4D97-AF65-F5344CB8AC3E}">
        <p14:creationId xmlns:p14="http://schemas.microsoft.com/office/powerpoint/2010/main" val="211021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60B3-5CA5-6B19-8A85-25E73A6BE413}"/>
              </a:ext>
            </a:extLst>
          </p:cNvPr>
          <p:cNvSpPr>
            <a:spLocks noGrp="1"/>
          </p:cNvSpPr>
          <p:nvPr>
            <p:ph type="title"/>
          </p:nvPr>
        </p:nvSpPr>
        <p:spPr/>
        <p:txBody>
          <a:bodyPr/>
          <a:lstStyle/>
          <a:p>
            <a:r>
              <a:rPr lang="en-IN" dirty="0"/>
              <a:t>TRADEMARKS ONLINE</a:t>
            </a:r>
          </a:p>
        </p:txBody>
      </p:sp>
      <p:sp>
        <p:nvSpPr>
          <p:cNvPr id="3" name="Content Placeholder 2">
            <a:extLst>
              <a:ext uri="{FF2B5EF4-FFF2-40B4-BE49-F238E27FC236}">
                <a16:creationId xmlns:a16="http://schemas.microsoft.com/office/drawing/2014/main" id="{4BCBAB11-0387-EF0A-AC54-C325A27AE01F}"/>
              </a:ext>
            </a:extLst>
          </p:cNvPr>
          <p:cNvSpPr>
            <a:spLocks noGrp="1"/>
          </p:cNvSpPr>
          <p:nvPr>
            <p:ph idx="1"/>
          </p:nvPr>
        </p:nvSpPr>
        <p:spPr/>
        <p:txBody>
          <a:bodyPr/>
          <a:lstStyle/>
          <a:p>
            <a:r>
              <a:rPr lang="en-IN" dirty="0"/>
              <a:t>Trademarks owners also face new challenges with respect to the use of their marks in the digital environment.</a:t>
            </a:r>
          </a:p>
          <a:p>
            <a:r>
              <a:rPr lang="en-IN" dirty="0"/>
              <a:t>For example , Trademarks and logos may be used in a site or domain name in connection with objectionable sites , or by trade competitors to divert search engine traffic , or dilute or tarnish a brand.</a:t>
            </a:r>
          </a:p>
        </p:txBody>
      </p:sp>
    </p:spTree>
    <p:extLst>
      <p:ext uri="{BB962C8B-B14F-4D97-AF65-F5344CB8AC3E}">
        <p14:creationId xmlns:p14="http://schemas.microsoft.com/office/powerpoint/2010/main" val="26042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6FE701-050F-BFCF-C124-E0654F994DAD}"/>
              </a:ext>
            </a:extLst>
          </p:cNvPr>
          <p:cNvSpPr>
            <a:spLocks noGrp="1"/>
          </p:cNvSpPr>
          <p:nvPr>
            <p:ph type="title"/>
          </p:nvPr>
        </p:nvSpPr>
        <p:spPr>
          <a:xfrm>
            <a:off x="1143001" y="280766"/>
            <a:ext cx="9905998" cy="1478570"/>
          </a:xfrm>
        </p:spPr>
        <p:txBody>
          <a:bodyPr/>
          <a:lstStyle/>
          <a:p>
            <a:r>
              <a:rPr lang="en-IN" dirty="0"/>
              <a:t>INTRODUCTION</a:t>
            </a:r>
          </a:p>
        </p:txBody>
      </p:sp>
      <p:graphicFrame>
        <p:nvGraphicFramePr>
          <p:cNvPr id="8" name="Table 8">
            <a:extLst>
              <a:ext uri="{FF2B5EF4-FFF2-40B4-BE49-F238E27FC236}">
                <a16:creationId xmlns:a16="http://schemas.microsoft.com/office/drawing/2014/main" id="{148866C9-5947-BE7F-F7BA-5CCB69A15EEF}"/>
              </a:ext>
            </a:extLst>
          </p:cNvPr>
          <p:cNvGraphicFramePr>
            <a:graphicFrameLocks noGrp="1"/>
          </p:cNvGraphicFramePr>
          <p:nvPr>
            <p:ph idx="1"/>
            <p:extLst>
              <p:ext uri="{D42A27DB-BD31-4B8C-83A1-F6EECF244321}">
                <p14:modId xmlns:p14="http://schemas.microsoft.com/office/powerpoint/2010/main" val="562944271"/>
              </p:ext>
            </p:extLst>
          </p:nvPr>
        </p:nvGraphicFramePr>
        <p:xfrm>
          <a:off x="632254" y="1421971"/>
          <a:ext cx="10515600" cy="54889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46209429"/>
                    </a:ext>
                  </a:extLst>
                </a:gridCol>
                <a:gridCol w="5257800">
                  <a:extLst>
                    <a:ext uri="{9D8B030D-6E8A-4147-A177-3AD203B41FA5}">
                      <a16:colId xmlns:a16="http://schemas.microsoft.com/office/drawing/2014/main" val="3442538521"/>
                    </a:ext>
                  </a:extLst>
                </a:gridCol>
              </a:tblGrid>
              <a:tr h="777875">
                <a:tc>
                  <a:txBody>
                    <a:bodyPr/>
                    <a:lstStyle/>
                    <a:p>
                      <a:r>
                        <a:rPr lang="en-IN" dirty="0"/>
                        <a:t>INTERNET ABUSES</a:t>
                      </a:r>
                    </a:p>
                  </a:txBody>
                  <a:tcPr/>
                </a:tc>
                <a:tc>
                  <a:txBody>
                    <a:bodyPr/>
                    <a:lstStyle/>
                    <a:p>
                      <a:r>
                        <a:rPr lang="en-IN" dirty="0"/>
                        <a:t>ACTIVITY</a:t>
                      </a:r>
                    </a:p>
                  </a:txBody>
                  <a:tcPr/>
                </a:tc>
                <a:extLst>
                  <a:ext uri="{0D108BD9-81ED-4DB2-BD59-A6C34878D82A}">
                    <a16:rowId xmlns:a16="http://schemas.microsoft.com/office/drawing/2014/main" val="161531756"/>
                  </a:ext>
                </a:extLst>
              </a:tr>
              <a:tr h="777875">
                <a:tc>
                  <a:txBody>
                    <a:bodyPr/>
                    <a:lstStyle/>
                    <a:p>
                      <a:r>
                        <a:rPr lang="en-IN" dirty="0"/>
                        <a:t>Copyrights Infringements </a:t>
                      </a:r>
                    </a:p>
                  </a:txBody>
                  <a:tcPr/>
                </a:tc>
                <a:tc>
                  <a:txBody>
                    <a:bodyPr/>
                    <a:lstStyle/>
                    <a:p>
                      <a:r>
                        <a:rPr lang="en-IN" dirty="0"/>
                        <a:t>Using pirated </a:t>
                      </a:r>
                      <a:r>
                        <a:rPr lang="en-IN" dirty="0" err="1"/>
                        <a:t>Softwares</a:t>
                      </a:r>
                      <a:r>
                        <a:rPr lang="en-IN" dirty="0"/>
                        <a:t>, copying of websites, using copyrighted logos , unauthorised downloading of copyrighted material( Music , books , video)  </a:t>
                      </a:r>
                    </a:p>
                  </a:txBody>
                  <a:tcPr/>
                </a:tc>
                <a:extLst>
                  <a:ext uri="{0D108BD9-81ED-4DB2-BD59-A6C34878D82A}">
                    <a16:rowId xmlns:a16="http://schemas.microsoft.com/office/drawing/2014/main" val="3086896000"/>
                  </a:ext>
                </a:extLst>
              </a:tr>
              <a:tr h="777875">
                <a:tc>
                  <a:txBody>
                    <a:bodyPr/>
                    <a:lstStyle/>
                    <a:p>
                      <a:r>
                        <a:rPr lang="en-IN" dirty="0"/>
                        <a:t>Transmission of Confidential Data</a:t>
                      </a:r>
                    </a:p>
                  </a:txBody>
                  <a:tcPr/>
                </a:tc>
                <a:tc>
                  <a:txBody>
                    <a:bodyPr/>
                    <a:lstStyle/>
                    <a:p>
                      <a:r>
                        <a:rPr lang="en-IN" dirty="0"/>
                        <a:t>Using Internet to transmit or display trade secrets</a:t>
                      </a:r>
                    </a:p>
                  </a:txBody>
                  <a:tcPr/>
                </a:tc>
                <a:extLst>
                  <a:ext uri="{0D108BD9-81ED-4DB2-BD59-A6C34878D82A}">
                    <a16:rowId xmlns:a16="http://schemas.microsoft.com/office/drawing/2014/main" val="2898083519"/>
                  </a:ext>
                </a:extLst>
              </a:tr>
              <a:tr h="777875">
                <a:tc>
                  <a:txBody>
                    <a:bodyPr/>
                    <a:lstStyle/>
                    <a:p>
                      <a:r>
                        <a:rPr lang="en-IN" dirty="0"/>
                        <a:t>Non-work related downloads/ uploads</a:t>
                      </a:r>
                    </a:p>
                  </a:txBody>
                  <a:tcPr/>
                </a:tc>
                <a:tc>
                  <a:txBody>
                    <a:bodyPr/>
                    <a:lstStyle/>
                    <a:p>
                      <a:r>
                        <a:rPr lang="en-IN" dirty="0"/>
                        <a:t>Propagation of a software that ties up office bandwidth. Use of programmes that allows the transmission of movies , music , graphical material etc.</a:t>
                      </a:r>
                    </a:p>
                  </a:txBody>
                  <a:tcPr/>
                </a:tc>
                <a:extLst>
                  <a:ext uri="{0D108BD9-81ED-4DB2-BD59-A6C34878D82A}">
                    <a16:rowId xmlns:a16="http://schemas.microsoft.com/office/drawing/2014/main" val="373282248"/>
                  </a:ext>
                </a:extLst>
              </a:tr>
              <a:tr h="777875">
                <a:tc>
                  <a:txBody>
                    <a:bodyPr/>
                    <a:lstStyle/>
                    <a:p>
                      <a:r>
                        <a:rPr lang="en-IN" dirty="0"/>
                        <a:t>Usage of External ISPs</a:t>
                      </a:r>
                    </a:p>
                  </a:txBody>
                  <a:tcPr/>
                </a:tc>
                <a:tc>
                  <a:txBody>
                    <a:bodyPr/>
                    <a:lstStyle/>
                    <a:p>
                      <a:r>
                        <a:rPr lang="en-IN" dirty="0"/>
                        <a:t>Using external ISP to internet to avoid detection</a:t>
                      </a:r>
                    </a:p>
                  </a:txBody>
                  <a:tcPr/>
                </a:tc>
                <a:extLst>
                  <a:ext uri="{0D108BD9-81ED-4DB2-BD59-A6C34878D82A}">
                    <a16:rowId xmlns:a16="http://schemas.microsoft.com/office/drawing/2014/main" val="4133609785"/>
                  </a:ext>
                </a:extLst>
              </a:tr>
              <a:tr h="777875">
                <a:tc>
                  <a:txBody>
                    <a:bodyPr/>
                    <a:lstStyle/>
                    <a:p>
                      <a:r>
                        <a:rPr lang="en-IN" dirty="0"/>
                        <a:t>Hacking </a:t>
                      </a:r>
                    </a:p>
                  </a:txBody>
                  <a:tcPr/>
                </a:tc>
                <a:tc>
                  <a:txBody>
                    <a:bodyPr/>
                    <a:lstStyle/>
                    <a:p>
                      <a:r>
                        <a:rPr lang="en-IN" dirty="0"/>
                        <a:t>Ranging from denial of service attacks to accessing organisation database</a:t>
                      </a:r>
                    </a:p>
                  </a:txBody>
                  <a:tcPr/>
                </a:tc>
                <a:extLst>
                  <a:ext uri="{0D108BD9-81ED-4DB2-BD59-A6C34878D82A}">
                    <a16:rowId xmlns:a16="http://schemas.microsoft.com/office/drawing/2014/main" val="1764272006"/>
                  </a:ext>
                </a:extLst>
              </a:tr>
            </a:tbl>
          </a:graphicData>
        </a:graphic>
      </p:graphicFrame>
    </p:spTree>
    <p:extLst>
      <p:ext uri="{BB962C8B-B14F-4D97-AF65-F5344CB8AC3E}">
        <p14:creationId xmlns:p14="http://schemas.microsoft.com/office/powerpoint/2010/main" val="427075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1D69-1FFC-7F85-8FEE-41B5177E5A8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F5B6D6A-52DA-65BF-83D9-6B5A18347711}"/>
              </a:ext>
            </a:extLst>
          </p:cNvPr>
          <p:cNvSpPr>
            <a:spLocks noGrp="1"/>
          </p:cNvSpPr>
          <p:nvPr>
            <p:ph idx="1"/>
          </p:nvPr>
        </p:nvSpPr>
        <p:spPr>
          <a:xfrm>
            <a:off x="873212" y="1935892"/>
            <a:ext cx="10174200" cy="3871785"/>
          </a:xfrm>
        </p:spPr>
        <p:txBody>
          <a:bodyPr>
            <a:normAutofit/>
          </a:bodyPr>
          <a:lstStyle/>
          <a:p>
            <a:r>
              <a:rPr lang="en-IN" dirty="0"/>
              <a:t>The correct measure can be taken only if we are aware of both the sides of the IP.</a:t>
            </a:r>
          </a:p>
          <a:p>
            <a:r>
              <a:rPr lang="en-IN" dirty="0"/>
              <a:t>The front side is the IPR segment but the other side, popularly known as cyber law , is equally important.</a:t>
            </a:r>
          </a:p>
          <a:p>
            <a:r>
              <a:rPr lang="en-IN" dirty="0"/>
              <a:t>The protection of IP is completely impossible unless the other side, which is posing main challenges to the IP segment, is known.</a:t>
            </a:r>
          </a:p>
          <a:p>
            <a:r>
              <a:rPr lang="en-IN" dirty="0"/>
              <a:t>The following are IT related IPs which need different protection rights in the cyber space, which is beyond time and place limitations. </a:t>
            </a:r>
          </a:p>
        </p:txBody>
      </p:sp>
    </p:spTree>
    <p:extLst>
      <p:ext uri="{BB962C8B-B14F-4D97-AF65-F5344CB8AC3E}">
        <p14:creationId xmlns:p14="http://schemas.microsoft.com/office/powerpoint/2010/main" val="236190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2A9C-0781-C46C-C776-56B01C554259}"/>
              </a:ext>
            </a:extLst>
          </p:cNvPr>
          <p:cNvSpPr>
            <a:spLocks noGrp="1"/>
          </p:cNvSpPr>
          <p:nvPr>
            <p:ph type="title"/>
          </p:nvPr>
        </p:nvSpPr>
        <p:spPr/>
        <p:txBody>
          <a:bodyPr/>
          <a:lstStyle/>
          <a:p>
            <a:r>
              <a:rPr lang="en-IN" dirty="0"/>
              <a:t>PATENTS FOR DIGITAL SPACE </a:t>
            </a:r>
          </a:p>
        </p:txBody>
      </p:sp>
      <p:sp>
        <p:nvSpPr>
          <p:cNvPr id="3" name="Content Placeholder 2">
            <a:extLst>
              <a:ext uri="{FF2B5EF4-FFF2-40B4-BE49-F238E27FC236}">
                <a16:creationId xmlns:a16="http://schemas.microsoft.com/office/drawing/2014/main" id="{81231456-0249-7931-897D-B19D88FC632D}"/>
              </a:ext>
            </a:extLst>
          </p:cNvPr>
          <p:cNvSpPr>
            <a:spLocks noGrp="1"/>
          </p:cNvSpPr>
          <p:nvPr>
            <p:ph idx="1"/>
          </p:nvPr>
        </p:nvSpPr>
        <p:spPr>
          <a:xfrm>
            <a:off x="848498" y="1837038"/>
            <a:ext cx="10198914" cy="3954163"/>
          </a:xfrm>
        </p:spPr>
        <p:txBody>
          <a:bodyPr>
            <a:normAutofit lnSpcReduction="10000"/>
          </a:bodyPr>
          <a:lstStyle/>
          <a:p>
            <a:r>
              <a:rPr lang="en-US" dirty="0"/>
              <a:t>In the past,  patents were granted to industrial processes and products and the “information innovations” were excluded from the purview of patent law.</a:t>
            </a:r>
          </a:p>
          <a:p>
            <a:r>
              <a:rPr lang="en-US" dirty="0"/>
              <a:t>However , in countries like the US, the viewpoint of Legislator has changed in recent years, and now information innovations are patentable, provided they meet the requirements of novelty, non-obviousness and utility for granting the patent.</a:t>
            </a:r>
          </a:p>
          <a:p>
            <a:r>
              <a:rPr lang="en-US" dirty="0"/>
              <a:t>The patent system provides a Framework for Innovation and technological development.</a:t>
            </a:r>
          </a:p>
          <a:p>
            <a:r>
              <a:rPr lang="en-US" dirty="0"/>
              <a:t> Meanwhile, granting an exclusive right to the owner of a patent also prevents others from commercially exploiting the patented invention unless the rights are granted permanently or for limited period of time.</a:t>
            </a:r>
          </a:p>
          <a:p>
            <a:r>
              <a:rPr lang="en-US" dirty="0"/>
              <a:t>The patent system has played a vital role in promoting the development of the technical infrastructure for the Internet &amp; E-Commerce that takes place across its networks.</a:t>
            </a:r>
          </a:p>
        </p:txBody>
      </p:sp>
    </p:spTree>
    <p:extLst>
      <p:ext uri="{BB962C8B-B14F-4D97-AF65-F5344CB8AC3E}">
        <p14:creationId xmlns:p14="http://schemas.microsoft.com/office/powerpoint/2010/main" val="421815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37EF-5FA2-BBF2-150C-B0269364FEBC}"/>
              </a:ext>
            </a:extLst>
          </p:cNvPr>
          <p:cNvSpPr>
            <a:spLocks noGrp="1"/>
          </p:cNvSpPr>
          <p:nvPr>
            <p:ph type="title"/>
          </p:nvPr>
        </p:nvSpPr>
        <p:spPr/>
        <p:txBody>
          <a:bodyPr/>
          <a:lstStyle/>
          <a:p>
            <a:r>
              <a:rPr lang="en-IN" dirty="0"/>
              <a:t>PATENTS FOR DIGITAL SPACE CONT…</a:t>
            </a:r>
          </a:p>
        </p:txBody>
      </p:sp>
      <p:sp>
        <p:nvSpPr>
          <p:cNvPr id="3" name="Content Placeholder 2">
            <a:extLst>
              <a:ext uri="{FF2B5EF4-FFF2-40B4-BE49-F238E27FC236}">
                <a16:creationId xmlns:a16="http://schemas.microsoft.com/office/drawing/2014/main" id="{F8D7C9E0-890A-103C-4A34-F2DEA170137D}"/>
              </a:ext>
            </a:extLst>
          </p:cNvPr>
          <p:cNvSpPr>
            <a:spLocks noGrp="1"/>
          </p:cNvSpPr>
          <p:nvPr>
            <p:ph idx="1"/>
          </p:nvPr>
        </p:nvSpPr>
        <p:spPr/>
        <p:txBody>
          <a:bodyPr>
            <a:normAutofit/>
          </a:bodyPr>
          <a:lstStyle/>
          <a:p>
            <a:r>
              <a:rPr lang="en-US" dirty="0"/>
              <a:t>E-commerce relies in a critical way on a various computer and Network Technologies, both hardware and software .</a:t>
            </a:r>
          </a:p>
          <a:p>
            <a:r>
              <a:rPr lang="en-US" dirty="0"/>
              <a:t>However, new technologies pose challenges to the conventional legal scheme for the patent system.</a:t>
            </a:r>
          </a:p>
          <a:p>
            <a:r>
              <a:rPr lang="en-US" dirty="0"/>
              <a:t>There are some points are in it:</a:t>
            </a:r>
          </a:p>
          <a:p>
            <a:r>
              <a:rPr lang="en-US" dirty="0"/>
              <a:t>1)Business Method Patents</a:t>
            </a:r>
          </a:p>
          <a:p>
            <a:r>
              <a:rPr lang="en-US" dirty="0"/>
              <a:t>2)Software Patents</a:t>
            </a:r>
          </a:p>
          <a:p>
            <a:r>
              <a:rPr lang="en-US" dirty="0"/>
              <a:t>3)Prior Art Effect</a:t>
            </a:r>
          </a:p>
          <a:p>
            <a:r>
              <a:rPr lang="en-US" dirty="0"/>
              <a:t>4)Enforcement of Rights</a:t>
            </a:r>
          </a:p>
          <a:p>
            <a:r>
              <a:rPr lang="en-US" dirty="0"/>
              <a:t>5)Indian Scenario</a:t>
            </a:r>
            <a:endParaRPr lang="en-IN" dirty="0"/>
          </a:p>
        </p:txBody>
      </p:sp>
    </p:spTree>
    <p:extLst>
      <p:ext uri="{BB962C8B-B14F-4D97-AF65-F5344CB8AC3E}">
        <p14:creationId xmlns:p14="http://schemas.microsoft.com/office/powerpoint/2010/main" val="171607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3817-F59A-4F1D-875F-C6B0698CB18C}"/>
              </a:ext>
            </a:extLst>
          </p:cNvPr>
          <p:cNvSpPr>
            <a:spLocks noGrp="1"/>
          </p:cNvSpPr>
          <p:nvPr>
            <p:ph type="title"/>
          </p:nvPr>
        </p:nvSpPr>
        <p:spPr/>
        <p:txBody>
          <a:bodyPr/>
          <a:lstStyle/>
          <a:p>
            <a:r>
              <a:rPr lang="en-IN" dirty="0"/>
              <a:t>Business Method Patents : </a:t>
            </a:r>
          </a:p>
        </p:txBody>
      </p:sp>
      <p:sp>
        <p:nvSpPr>
          <p:cNvPr id="3" name="Content Placeholder 2">
            <a:extLst>
              <a:ext uri="{FF2B5EF4-FFF2-40B4-BE49-F238E27FC236}">
                <a16:creationId xmlns:a16="http://schemas.microsoft.com/office/drawing/2014/main" id="{BBBDB3DD-8B04-5311-0747-AE4823D7E966}"/>
              </a:ext>
            </a:extLst>
          </p:cNvPr>
          <p:cNvSpPr>
            <a:spLocks noGrp="1"/>
          </p:cNvSpPr>
          <p:nvPr>
            <p:ph idx="1"/>
          </p:nvPr>
        </p:nvSpPr>
        <p:spPr>
          <a:xfrm>
            <a:off x="1161535" y="2133600"/>
            <a:ext cx="10343077" cy="4100290"/>
          </a:xfrm>
        </p:spPr>
        <p:txBody>
          <a:bodyPr>
            <a:normAutofit/>
          </a:bodyPr>
          <a:lstStyle/>
          <a:p>
            <a:r>
              <a:rPr lang="en-US" dirty="0"/>
              <a:t>Business models have taken on greater importance recently as a form of IP that can be protected with a patent. Indeed ,Business models or business methods have fallen increasingly within the realm of patent law. </a:t>
            </a:r>
          </a:p>
          <a:p>
            <a:r>
              <a:rPr lang="en-US" dirty="0"/>
              <a:t>Some of the famous Business models in markets are : demand collection system priceline.com action broker ebay.com virtual Marketplace amazon.com etc. </a:t>
            </a:r>
          </a:p>
          <a:p>
            <a:r>
              <a:rPr lang="en-US" dirty="0"/>
              <a:t>In order to eligible for patent protection and invention must fall within the scope of pattern table subject matter. </a:t>
            </a:r>
          </a:p>
          <a:p>
            <a:r>
              <a:rPr lang="en-US" dirty="0"/>
              <a:t>Article 27.1 of the TRIPS agreement provides that subject to certain Exceptions and conditions under the Agreement, patents shall be available "for any inventions, whether products or processes, in all fields of Technology, provided that they are new, involve an inventive step and are capable for of industrial application".</a:t>
            </a:r>
            <a:endParaRPr lang="en-IN" dirty="0"/>
          </a:p>
        </p:txBody>
      </p:sp>
    </p:spTree>
    <p:extLst>
      <p:ext uri="{BB962C8B-B14F-4D97-AF65-F5344CB8AC3E}">
        <p14:creationId xmlns:p14="http://schemas.microsoft.com/office/powerpoint/2010/main" val="415873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1684-DDDB-CA3C-D605-D36BDAA3E73F}"/>
              </a:ext>
            </a:extLst>
          </p:cNvPr>
          <p:cNvSpPr>
            <a:spLocks noGrp="1"/>
          </p:cNvSpPr>
          <p:nvPr>
            <p:ph type="title"/>
          </p:nvPr>
        </p:nvSpPr>
        <p:spPr/>
        <p:txBody>
          <a:bodyPr/>
          <a:lstStyle/>
          <a:p>
            <a:r>
              <a:rPr lang="en-IN" dirty="0"/>
              <a:t>Business Method Patents : CONT… </a:t>
            </a:r>
          </a:p>
        </p:txBody>
      </p:sp>
      <p:sp>
        <p:nvSpPr>
          <p:cNvPr id="3" name="Content Placeholder 2">
            <a:extLst>
              <a:ext uri="{FF2B5EF4-FFF2-40B4-BE49-F238E27FC236}">
                <a16:creationId xmlns:a16="http://schemas.microsoft.com/office/drawing/2014/main" id="{E43BE691-133A-9112-6EC9-BB856FD54D09}"/>
              </a:ext>
            </a:extLst>
          </p:cNvPr>
          <p:cNvSpPr>
            <a:spLocks noGrp="1"/>
          </p:cNvSpPr>
          <p:nvPr>
            <p:ph idx="1"/>
          </p:nvPr>
        </p:nvSpPr>
        <p:spPr>
          <a:xfrm>
            <a:off x="838199" y="1825625"/>
            <a:ext cx="10093411" cy="4351338"/>
          </a:xfrm>
        </p:spPr>
        <p:txBody>
          <a:bodyPr>
            <a:normAutofit lnSpcReduction="10000"/>
          </a:bodyPr>
          <a:lstStyle/>
          <a:p>
            <a:r>
              <a:rPr lang="en-US" dirty="0"/>
              <a:t>In the US, patent have recently been granted to certain inventions concerning financial services, electronics sales and Advertising methods and business methods, including those consisting of processes to be performed on the Internet and telephone exchange and billing methods. </a:t>
            </a:r>
          </a:p>
          <a:p>
            <a:r>
              <a:rPr lang="en-US" dirty="0"/>
              <a:t>A significant example is the US granting patent to a business model for managing and investment portfolio. </a:t>
            </a:r>
          </a:p>
          <a:p>
            <a:r>
              <a:rPr lang="en-US" dirty="0"/>
              <a:t>On the other hand in Europe there is the view that the subject matter of patentable "invention" must have a "technical character" or involve "technical teaching" like an instruction addressed to a person skilled in  the art of solving a particular technical problem using particular technical means. </a:t>
            </a:r>
          </a:p>
          <a:p>
            <a:r>
              <a:rPr lang="en-US" dirty="0"/>
              <a:t>Technical aspect is necessary for a computer-implemented business method to the eligible for patenting. </a:t>
            </a:r>
          </a:p>
          <a:p>
            <a:r>
              <a:rPr lang="en-US" dirty="0"/>
              <a:t>Thus, to merely automate a known human transaction process using automation techniques is patentable.</a:t>
            </a:r>
            <a:endParaRPr lang="en-IN" dirty="0"/>
          </a:p>
        </p:txBody>
      </p:sp>
    </p:spTree>
    <p:extLst>
      <p:ext uri="{BB962C8B-B14F-4D97-AF65-F5344CB8AC3E}">
        <p14:creationId xmlns:p14="http://schemas.microsoft.com/office/powerpoint/2010/main" val="12863838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266</TotalTime>
  <Words>3853</Words>
  <Application>Microsoft Office PowerPoint</Application>
  <PresentationFormat>Widescreen</PresentationFormat>
  <Paragraphs>200</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Agency FB</vt:lpstr>
      <vt:lpstr>Arial</vt:lpstr>
      <vt:lpstr>Century Gothic</vt:lpstr>
      <vt:lpstr>Wingdings</vt:lpstr>
      <vt:lpstr>Wingdings 3</vt:lpstr>
      <vt:lpstr>Wisp</vt:lpstr>
      <vt:lpstr>Intellectual Property in  Cyber Space</vt:lpstr>
      <vt:lpstr>Elements under cover :</vt:lpstr>
      <vt:lpstr>INTRODUCTION</vt:lpstr>
      <vt:lpstr>INTRODUCTION</vt:lpstr>
      <vt:lpstr>INTRODUCTION</vt:lpstr>
      <vt:lpstr>PATENTS FOR DIGITAL SPACE </vt:lpstr>
      <vt:lpstr>PATENTS FOR DIGITAL SPACE CONT…</vt:lpstr>
      <vt:lpstr>Business Method Patents : </vt:lpstr>
      <vt:lpstr>Business Method Patents : CONT… </vt:lpstr>
      <vt:lpstr>Business Method Patents : CONT… </vt:lpstr>
      <vt:lpstr>Software Patents : </vt:lpstr>
      <vt:lpstr>Prior Art Effect : </vt:lpstr>
      <vt:lpstr>Enforcement of Rights : </vt:lpstr>
      <vt:lpstr>Indian Scenario : </vt:lpstr>
      <vt:lpstr>COPYRIGHTS IN DIGITAL SPACE </vt:lpstr>
      <vt:lpstr>COPYRIGHTS IN DIGITAL SPACE  CONT…</vt:lpstr>
      <vt:lpstr>COPYRIGHTS IN DIGITAL SPACE  CONT…</vt:lpstr>
      <vt:lpstr>COPYRIGHTS IN DIGITAL SPACE  CONT…</vt:lpstr>
      <vt:lpstr>WIPO INTERNET TREATIES</vt:lpstr>
      <vt:lpstr>WIPO INTERNET TREATIES CONT…</vt:lpstr>
      <vt:lpstr>WIPO INTERNET TREATIES CONT…</vt:lpstr>
      <vt:lpstr>WIPO INTERNET TREATIES CONT…</vt:lpstr>
      <vt:lpstr>WIPO INTERNET TREATIES CONT…</vt:lpstr>
      <vt:lpstr>WIPO INTERNET TREATIES CONT …</vt:lpstr>
      <vt:lpstr>WIPO INTERNET TREATIES CONT …</vt:lpstr>
      <vt:lpstr>WIPO INTERNET TREATIES CONT …</vt:lpstr>
      <vt:lpstr>Digital Copyright Issues : </vt:lpstr>
      <vt:lpstr>Digital Copyright Issues : </vt:lpstr>
      <vt:lpstr>Digital Copyright Issues : </vt:lpstr>
      <vt:lpstr>Digital Copyright Issues : </vt:lpstr>
      <vt:lpstr>Digital Copyright Issues : </vt:lpstr>
      <vt:lpstr>Software : Patent VS. Copyright</vt:lpstr>
      <vt:lpstr>TRADEMARKS ONLINE</vt:lpstr>
      <vt:lpstr>TRADEMARKS ONLINE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in  Cyber Space</dc:title>
  <dc:creator>Mihir Chauhan</dc:creator>
  <cp:lastModifiedBy>Mihir Chauhan</cp:lastModifiedBy>
  <cp:revision>18</cp:revision>
  <dcterms:created xsi:type="dcterms:W3CDTF">2023-08-18T13:46:27Z</dcterms:created>
  <dcterms:modified xsi:type="dcterms:W3CDTF">2023-08-19T10:17:39Z</dcterms:modified>
</cp:coreProperties>
</file>