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72" r:id="rId6"/>
    <p:sldId id="257" r:id="rId7"/>
    <p:sldId id="258" r:id="rId8"/>
    <p:sldId id="262" r:id="rId9"/>
    <p:sldId id="259" r:id="rId10"/>
    <p:sldId id="261" r:id="rId11"/>
    <p:sldId id="273" r:id="rId12"/>
    <p:sldId id="274" r:id="rId13"/>
    <p:sldId id="263" r:id="rId14"/>
    <p:sldId id="271" r:id="rId15"/>
    <p:sldId id="275" r:id="rId16"/>
    <p:sldId id="264" r:id="rId17"/>
    <p:sldId id="276" r:id="rId18"/>
    <p:sldId id="270" r:id="rId19"/>
    <p:sldId id="277" r:id="rId20"/>
    <p:sldId id="265" r:id="rId21"/>
    <p:sldId id="267" r:id="rId22"/>
    <p:sldId id="278" r:id="rId23"/>
    <p:sldId id="279" r:id="rId24"/>
    <p:sldId id="280" r:id="rId25"/>
    <p:sldId id="268" r:id="rId26"/>
    <p:sldId id="269" r:id="rId27"/>
    <p:sldId id="282"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027 MAKWANA KUNDAN DIPAKBHAI" initials="2MKD" lastIdx="1" clrIdx="0">
    <p:extLst>
      <p:ext uri="{19B8F6BF-5375-455C-9EA6-DF929625EA0E}">
        <p15:presenceInfo xmlns:p15="http://schemas.microsoft.com/office/powerpoint/2012/main" userId="S::2021ksmsc2027@gujaratuniversity.ac.in::2274e7ee-db9a-4470-a862-247751f51d9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D0458D-7847-4E0B-D6ED-01017B3A3D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101A51E7-FA46-E0D0-CD80-D9F5E8107F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F1F8CC47-2895-6050-C213-1A965092761B}"/>
              </a:ext>
            </a:extLst>
          </p:cNvPr>
          <p:cNvSpPr>
            <a:spLocks noGrp="1"/>
          </p:cNvSpPr>
          <p:nvPr>
            <p:ph type="dt" sz="half" idx="10"/>
          </p:nvPr>
        </p:nvSpPr>
        <p:spPr/>
        <p:txBody>
          <a:bodyPr/>
          <a:lstStyle/>
          <a:p>
            <a:fld id="{B2A394C4-2A20-498D-9557-A063EEA40279}" type="datetimeFigureOut">
              <a:rPr lang="en-IN" smtClean="0"/>
              <a:t>14-09-2022</a:t>
            </a:fld>
            <a:endParaRPr lang="en-IN"/>
          </a:p>
        </p:txBody>
      </p:sp>
      <p:sp>
        <p:nvSpPr>
          <p:cNvPr id="5" name="Footer Placeholder 4">
            <a:extLst>
              <a:ext uri="{FF2B5EF4-FFF2-40B4-BE49-F238E27FC236}">
                <a16:creationId xmlns="" xmlns:a16="http://schemas.microsoft.com/office/drawing/2014/main" id="{66330837-914D-4DEA-7829-E4135619BC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E2190BB-77F6-7F3C-B14F-9EBD4ABA08DD}"/>
              </a:ext>
            </a:extLst>
          </p:cNvPr>
          <p:cNvSpPr>
            <a:spLocks noGrp="1"/>
          </p:cNvSpPr>
          <p:nvPr>
            <p:ph type="sldNum" sz="quarter" idx="12"/>
          </p:nvPr>
        </p:nvSpPr>
        <p:spPr/>
        <p:txBody>
          <a:bodyPr/>
          <a:lstStyle/>
          <a:p>
            <a:fld id="{2FE19597-2B2F-4746-86DA-42868D0F98F7}" type="slidenum">
              <a:rPr lang="en-IN" smtClean="0"/>
              <a:t>‹#›</a:t>
            </a:fld>
            <a:endParaRPr lang="en-IN"/>
          </a:p>
        </p:txBody>
      </p:sp>
    </p:spTree>
    <p:extLst>
      <p:ext uri="{BB962C8B-B14F-4D97-AF65-F5344CB8AC3E}">
        <p14:creationId xmlns:p14="http://schemas.microsoft.com/office/powerpoint/2010/main" val="2212388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473239-FF29-69D0-985F-A58D3864D0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E268D6C9-E44A-828C-60F3-F7F6CD68DC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2FE68D3-6D58-8733-2B99-D2B177F68791}"/>
              </a:ext>
            </a:extLst>
          </p:cNvPr>
          <p:cNvSpPr>
            <a:spLocks noGrp="1"/>
          </p:cNvSpPr>
          <p:nvPr>
            <p:ph type="dt" sz="half" idx="10"/>
          </p:nvPr>
        </p:nvSpPr>
        <p:spPr/>
        <p:txBody>
          <a:bodyPr/>
          <a:lstStyle/>
          <a:p>
            <a:fld id="{B2A394C4-2A20-498D-9557-A063EEA40279}" type="datetimeFigureOut">
              <a:rPr lang="en-IN" smtClean="0"/>
              <a:t>14-09-2022</a:t>
            </a:fld>
            <a:endParaRPr lang="en-IN"/>
          </a:p>
        </p:txBody>
      </p:sp>
      <p:sp>
        <p:nvSpPr>
          <p:cNvPr id="5" name="Footer Placeholder 4">
            <a:extLst>
              <a:ext uri="{FF2B5EF4-FFF2-40B4-BE49-F238E27FC236}">
                <a16:creationId xmlns="" xmlns:a16="http://schemas.microsoft.com/office/drawing/2014/main" id="{044432FD-4EAA-FBA2-6430-CB122B3524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F695DDF-3467-F431-D572-44F3E3BAF88C}"/>
              </a:ext>
            </a:extLst>
          </p:cNvPr>
          <p:cNvSpPr>
            <a:spLocks noGrp="1"/>
          </p:cNvSpPr>
          <p:nvPr>
            <p:ph type="sldNum" sz="quarter" idx="12"/>
          </p:nvPr>
        </p:nvSpPr>
        <p:spPr/>
        <p:txBody>
          <a:bodyPr/>
          <a:lstStyle/>
          <a:p>
            <a:fld id="{2FE19597-2B2F-4746-86DA-42868D0F98F7}" type="slidenum">
              <a:rPr lang="en-IN" smtClean="0"/>
              <a:t>‹#›</a:t>
            </a:fld>
            <a:endParaRPr lang="en-IN"/>
          </a:p>
        </p:txBody>
      </p:sp>
    </p:spTree>
    <p:extLst>
      <p:ext uri="{BB962C8B-B14F-4D97-AF65-F5344CB8AC3E}">
        <p14:creationId xmlns:p14="http://schemas.microsoft.com/office/powerpoint/2010/main" val="424982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2E71F6FC-69C8-8D8B-FD92-A58990C351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ECE6B31F-433C-15C6-4D35-D310F05839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B1E8EE6-D9C7-8FAF-6347-52664E9A013C}"/>
              </a:ext>
            </a:extLst>
          </p:cNvPr>
          <p:cNvSpPr>
            <a:spLocks noGrp="1"/>
          </p:cNvSpPr>
          <p:nvPr>
            <p:ph type="dt" sz="half" idx="10"/>
          </p:nvPr>
        </p:nvSpPr>
        <p:spPr/>
        <p:txBody>
          <a:bodyPr/>
          <a:lstStyle/>
          <a:p>
            <a:fld id="{B2A394C4-2A20-498D-9557-A063EEA40279}" type="datetimeFigureOut">
              <a:rPr lang="en-IN" smtClean="0"/>
              <a:t>14-09-2022</a:t>
            </a:fld>
            <a:endParaRPr lang="en-IN"/>
          </a:p>
        </p:txBody>
      </p:sp>
      <p:sp>
        <p:nvSpPr>
          <p:cNvPr id="5" name="Footer Placeholder 4">
            <a:extLst>
              <a:ext uri="{FF2B5EF4-FFF2-40B4-BE49-F238E27FC236}">
                <a16:creationId xmlns="" xmlns:a16="http://schemas.microsoft.com/office/drawing/2014/main" id="{3EC03C7A-B559-4122-FDE4-F711FBF90B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AC39AC7-CFD2-3230-5D3B-D8BB2608DF95}"/>
              </a:ext>
            </a:extLst>
          </p:cNvPr>
          <p:cNvSpPr>
            <a:spLocks noGrp="1"/>
          </p:cNvSpPr>
          <p:nvPr>
            <p:ph type="sldNum" sz="quarter" idx="12"/>
          </p:nvPr>
        </p:nvSpPr>
        <p:spPr/>
        <p:txBody>
          <a:bodyPr/>
          <a:lstStyle/>
          <a:p>
            <a:fld id="{2FE19597-2B2F-4746-86DA-42868D0F98F7}" type="slidenum">
              <a:rPr lang="en-IN" smtClean="0"/>
              <a:t>‹#›</a:t>
            </a:fld>
            <a:endParaRPr lang="en-IN"/>
          </a:p>
        </p:txBody>
      </p:sp>
    </p:spTree>
    <p:extLst>
      <p:ext uri="{BB962C8B-B14F-4D97-AF65-F5344CB8AC3E}">
        <p14:creationId xmlns:p14="http://schemas.microsoft.com/office/powerpoint/2010/main" val="429810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5FB9B4-DAA9-D9D4-4373-365418A64B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413A83B3-B493-67A1-894E-DFE7F854BC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1570964-BB7E-1C87-A9AD-12003960E40C}"/>
              </a:ext>
            </a:extLst>
          </p:cNvPr>
          <p:cNvSpPr>
            <a:spLocks noGrp="1"/>
          </p:cNvSpPr>
          <p:nvPr>
            <p:ph type="dt" sz="half" idx="10"/>
          </p:nvPr>
        </p:nvSpPr>
        <p:spPr/>
        <p:txBody>
          <a:bodyPr/>
          <a:lstStyle/>
          <a:p>
            <a:fld id="{B2A394C4-2A20-498D-9557-A063EEA40279}" type="datetimeFigureOut">
              <a:rPr lang="en-IN" smtClean="0"/>
              <a:t>14-09-2022</a:t>
            </a:fld>
            <a:endParaRPr lang="en-IN"/>
          </a:p>
        </p:txBody>
      </p:sp>
      <p:sp>
        <p:nvSpPr>
          <p:cNvPr id="5" name="Footer Placeholder 4">
            <a:extLst>
              <a:ext uri="{FF2B5EF4-FFF2-40B4-BE49-F238E27FC236}">
                <a16:creationId xmlns="" xmlns:a16="http://schemas.microsoft.com/office/drawing/2014/main" id="{F4AABC6F-EB49-1620-D333-8EE1A42970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B0D11D9C-0134-4D4D-7AC1-254AA15D62E6}"/>
              </a:ext>
            </a:extLst>
          </p:cNvPr>
          <p:cNvSpPr>
            <a:spLocks noGrp="1"/>
          </p:cNvSpPr>
          <p:nvPr>
            <p:ph type="sldNum" sz="quarter" idx="12"/>
          </p:nvPr>
        </p:nvSpPr>
        <p:spPr/>
        <p:txBody>
          <a:bodyPr/>
          <a:lstStyle/>
          <a:p>
            <a:fld id="{2FE19597-2B2F-4746-86DA-42868D0F98F7}" type="slidenum">
              <a:rPr lang="en-IN" smtClean="0"/>
              <a:t>‹#›</a:t>
            </a:fld>
            <a:endParaRPr lang="en-IN"/>
          </a:p>
        </p:txBody>
      </p:sp>
    </p:spTree>
    <p:extLst>
      <p:ext uri="{BB962C8B-B14F-4D97-AF65-F5344CB8AC3E}">
        <p14:creationId xmlns:p14="http://schemas.microsoft.com/office/powerpoint/2010/main" val="467614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EC7459-9E23-D9B5-4A75-55E2F3D6B9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D231FDEB-F76A-0E3C-18A6-83CA13BC21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BB8582A7-9E42-F994-15AD-C6295587DBF3}"/>
              </a:ext>
            </a:extLst>
          </p:cNvPr>
          <p:cNvSpPr>
            <a:spLocks noGrp="1"/>
          </p:cNvSpPr>
          <p:nvPr>
            <p:ph type="dt" sz="half" idx="10"/>
          </p:nvPr>
        </p:nvSpPr>
        <p:spPr/>
        <p:txBody>
          <a:bodyPr/>
          <a:lstStyle/>
          <a:p>
            <a:fld id="{B2A394C4-2A20-498D-9557-A063EEA40279}" type="datetimeFigureOut">
              <a:rPr lang="en-IN" smtClean="0"/>
              <a:t>14-09-2022</a:t>
            </a:fld>
            <a:endParaRPr lang="en-IN"/>
          </a:p>
        </p:txBody>
      </p:sp>
      <p:sp>
        <p:nvSpPr>
          <p:cNvPr id="5" name="Footer Placeholder 4">
            <a:extLst>
              <a:ext uri="{FF2B5EF4-FFF2-40B4-BE49-F238E27FC236}">
                <a16:creationId xmlns="" xmlns:a16="http://schemas.microsoft.com/office/drawing/2014/main" id="{3FC14B6E-9BE5-1F41-CA5E-D0BE8B49D9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5935351-9D7C-A32A-ECD6-70D508D86BC4}"/>
              </a:ext>
            </a:extLst>
          </p:cNvPr>
          <p:cNvSpPr>
            <a:spLocks noGrp="1"/>
          </p:cNvSpPr>
          <p:nvPr>
            <p:ph type="sldNum" sz="quarter" idx="12"/>
          </p:nvPr>
        </p:nvSpPr>
        <p:spPr/>
        <p:txBody>
          <a:bodyPr/>
          <a:lstStyle/>
          <a:p>
            <a:fld id="{2FE19597-2B2F-4746-86DA-42868D0F98F7}" type="slidenum">
              <a:rPr lang="en-IN" smtClean="0"/>
              <a:t>‹#›</a:t>
            </a:fld>
            <a:endParaRPr lang="en-IN"/>
          </a:p>
        </p:txBody>
      </p:sp>
    </p:spTree>
    <p:extLst>
      <p:ext uri="{BB962C8B-B14F-4D97-AF65-F5344CB8AC3E}">
        <p14:creationId xmlns:p14="http://schemas.microsoft.com/office/powerpoint/2010/main" val="1579624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07ACBC-1F8E-4341-CF19-CBBEBCCB35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920CB8D-3ACB-9DBD-9EF2-0F8FDFEA23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0CB69C38-473F-645C-483C-FD76CB6210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825A2C58-8FE2-13EF-3B65-415CC0A8E92B}"/>
              </a:ext>
            </a:extLst>
          </p:cNvPr>
          <p:cNvSpPr>
            <a:spLocks noGrp="1"/>
          </p:cNvSpPr>
          <p:nvPr>
            <p:ph type="dt" sz="half" idx="10"/>
          </p:nvPr>
        </p:nvSpPr>
        <p:spPr/>
        <p:txBody>
          <a:bodyPr/>
          <a:lstStyle/>
          <a:p>
            <a:fld id="{B2A394C4-2A20-498D-9557-A063EEA40279}" type="datetimeFigureOut">
              <a:rPr lang="en-IN" smtClean="0"/>
              <a:t>14-09-2022</a:t>
            </a:fld>
            <a:endParaRPr lang="en-IN"/>
          </a:p>
        </p:txBody>
      </p:sp>
      <p:sp>
        <p:nvSpPr>
          <p:cNvPr id="6" name="Footer Placeholder 5">
            <a:extLst>
              <a:ext uri="{FF2B5EF4-FFF2-40B4-BE49-F238E27FC236}">
                <a16:creationId xmlns="" xmlns:a16="http://schemas.microsoft.com/office/drawing/2014/main" id="{CBF9B9E6-1462-9B24-54A5-0CA0B21544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A42025B5-C24B-245E-4C79-C8EE0449B9D1}"/>
              </a:ext>
            </a:extLst>
          </p:cNvPr>
          <p:cNvSpPr>
            <a:spLocks noGrp="1"/>
          </p:cNvSpPr>
          <p:nvPr>
            <p:ph type="sldNum" sz="quarter" idx="12"/>
          </p:nvPr>
        </p:nvSpPr>
        <p:spPr/>
        <p:txBody>
          <a:bodyPr/>
          <a:lstStyle/>
          <a:p>
            <a:fld id="{2FE19597-2B2F-4746-86DA-42868D0F98F7}" type="slidenum">
              <a:rPr lang="en-IN" smtClean="0"/>
              <a:t>‹#›</a:t>
            </a:fld>
            <a:endParaRPr lang="en-IN"/>
          </a:p>
        </p:txBody>
      </p:sp>
    </p:spTree>
    <p:extLst>
      <p:ext uri="{BB962C8B-B14F-4D97-AF65-F5344CB8AC3E}">
        <p14:creationId xmlns:p14="http://schemas.microsoft.com/office/powerpoint/2010/main" val="1747777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D1E6FC-88ED-5054-5408-B59A2563F76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6147A01-E208-39DD-5450-6840B382B2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53847436-6CFD-2626-B510-DF5F5DE213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0DE16114-EE09-64EF-00FE-F64747E81A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849149B1-FA82-4864-C73F-43E52BFFCC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22A84A34-EF5D-7F94-8031-83B297FB865E}"/>
              </a:ext>
            </a:extLst>
          </p:cNvPr>
          <p:cNvSpPr>
            <a:spLocks noGrp="1"/>
          </p:cNvSpPr>
          <p:nvPr>
            <p:ph type="dt" sz="half" idx="10"/>
          </p:nvPr>
        </p:nvSpPr>
        <p:spPr/>
        <p:txBody>
          <a:bodyPr/>
          <a:lstStyle/>
          <a:p>
            <a:fld id="{B2A394C4-2A20-498D-9557-A063EEA40279}" type="datetimeFigureOut">
              <a:rPr lang="en-IN" smtClean="0"/>
              <a:t>14-09-2022</a:t>
            </a:fld>
            <a:endParaRPr lang="en-IN"/>
          </a:p>
        </p:txBody>
      </p:sp>
      <p:sp>
        <p:nvSpPr>
          <p:cNvPr id="8" name="Footer Placeholder 7">
            <a:extLst>
              <a:ext uri="{FF2B5EF4-FFF2-40B4-BE49-F238E27FC236}">
                <a16:creationId xmlns="" xmlns:a16="http://schemas.microsoft.com/office/drawing/2014/main" id="{70A5D3F5-2150-BBAD-303F-CAD2B90D455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517A9198-A88B-0609-EC27-9B39F60DC6D7}"/>
              </a:ext>
            </a:extLst>
          </p:cNvPr>
          <p:cNvSpPr>
            <a:spLocks noGrp="1"/>
          </p:cNvSpPr>
          <p:nvPr>
            <p:ph type="sldNum" sz="quarter" idx="12"/>
          </p:nvPr>
        </p:nvSpPr>
        <p:spPr/>
        <p:txBody>
          <a:bodyPr/>
          <a:lstStyle/>
          <a:p>
            <a:fld id="{2FE19597-2B2F-4746-86DA-42868D0F98F7}" type="slidenum">
              <a:rPr lang="en-IN" smtClean="0"/>
              <a:t>‹#›</a:t>
            </a:fld>
            <a:endParaRPr lang="en-IN"/>
          </a:p>
        </p:txBody>
      </p:sp>
    </p:spTree>
    <p:extLst>
      <p:ext uri="{BB962C8B-B14F-4D97-AF65-F5344CB8AC3E}">
        <p14:creationId xmlns:p14="http://schemas.microsoft.com/office/powerpoint/2010/main" val="2550572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1AFB5A-D5E7-D145-9375-F6F6EDA378E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04ADA12C-F49A-A79E-8633-966DD4E23854}"/>
              </a:ext>
            </a:extLst>
          </p:cNvPr>
          <p:cNvSpPr>
            <a:spLocks noGrp="1"/>
          </p:cNvSpPr>
          <p:nvPr>
            <p:ph type="dt" sz="half" idx="10"/>
          </p:nvPr>
        </p:nvSpPr>
        <p:spPr/>
        <p:txBody>
          <a:bodyPr/>
          <a:lstStyle/>
          <a:p>
            <a:fld id="{B2A394C4-2A20-498D-9557-A063EEA40279}" type="datetimeFigureOut">
              <a:rPr lang="en-IN" smtClean="0"/>
              <a:t>14-09-2022</a:t>
            </a:fld>
            <a:endParaRPr lang="en-IN"/>
          </a:p>
        </p:txBody>
      </p:sp>
      <p:sp>
        <p:nvSpPr>
          <p:cNvPr id="4" name="Footer Placeholder 3">
            <a:extLst>
              <a:ext uri="{FF2B5EF4-FFF2-40B4-BE49-F238E27FC236}">
                <a16:creationId xmlns="" xmlns:a16="http://schemas.microsoft.com/office/drawing/2014/main" id="{9E3FEB33-16D2-292C-B5D6-0C264242BE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F802BF36-ACC1-F6A3-A0C5-13B3D02D52AD}"/>
              </a:ext>
            </a:extLst>
          </p:cNvPr>
          <p:cNvSpPr>
            <a:spLocks noGrp="1"/>
          </p:cNvSpPr>
          <p:nvPr>
            <p:ph type="sldNum" sz="quarter" idx="12"/>
          </p:nvPr>
        </p:nvSpPr>
        <p:spPr/>
        <p:txBody>
          <a:bodyPr/>
          <a:lstStyle/>
          <a:p>
            <a:fld id="{2FE19597-2B2F-4746-86DA-42868D0F98F7}" type="slidenum">
              <a:rPr lang="en-IN" smtClean="0"/>
              <a:t>‹#›</a:t>
            </a:fld>
            <a:endParaRPr lang="en-IN"/>
          </a:p>
        </p:txBody>
      </p:sp>
    </p:spTree>
    <p:extLst>
      <p:ext uri="{BB962C8B-B14F-4D97-AF65-F5344CB8AC3E}">
        <p14:creationId xmlns:p14="http://schemas.microsoft.com/office/powerpoint/2010/main" val="1457962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1A98081-2168-BF62-4BB1-E128B6C6E72E}"/>
              </a:ext>
            </a:extLst>
          </p:cNvPr>
          <p:cNvSpPr>
            <a:spLocks noGrp="1"/>
          </p:cNvSpPr>
          <p:nvPr>
            <p:ph type="dt" sz="half" idx="10"/>
          </p:nvPr>
        </p:nvSpPr>
        <p:spPr/>
        <p:txBody>
          <a:bodyPr/>
          <a:lstStyle/>
          <a:p>
            <a:fld id="{B2A394C4-2A20-498D-9557-A063EEA40279}" type="datetimeFigureOut">
              <a:rPr lang="en-IN" smtClean="0"/>
              <a:t>14-09-2022</a:t>
            </a:fld>
            <a:endParaRPr lang="en-IN"/>
          </a:p>
        </p:txBody>
      </p:sp>
      <p:sp>
        <p:nvSpPr>
          <p:cNvPr id="3" name="Footer Placeholder 2">
            <a:extLst>
              <a:ext uri="{FF2B5EF4-FFF2-40B4-BE49-F238E27FC236}">
                <a16:creationId xmlns="" xmlns:a16="http://schemas.microsoft.com/office/drawing/2014/main" id="{1F05BA70-0081-116A-B1C8-4C74B18C4C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3A414806-769A-D2B4-B4BE-C15F3297167F}"/>
              </a:ext>
            </a:extLst>
          </p:cNvPr>
          <p:cNvSpPr>
            <a:spLocks noGrp="1"/>
          </p:cNvSpPr>
          <p:nvPr>
            <p:ph type="sldNum" sz="quarter" idx="12"/>
          </p:nvPr>
        </p:nvSpPr>
        <p:spPr/>
        <p:txBody>
          <a:bodyPr/>
          <a:lstStyle/>
          <a:p>
            <a:fld id="{2FE19597-2B2F-4746-86DA-42868D0F98F7}" type="slidenum">
              <a:rPr lang="en-IN" smtClean="0"/>
              <a:t>‹#›</a:t>
            </a:fld>
            <a:endParaRPr lang="en-IN"/>
          </a:p>
        </p:txBody>
      </p:sp>
    </p:spTree>
    <p:extLst>
      <p:ext uri="{BB962C8B-B14F-4D97-AF65-F5344CB8AC3E}">
        <p14:creationId xmlns:p14="http://schemas.microsoft.com/office/powerpoint/2010/main" val="3055097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369797-58B3-25D8-E140-E245CE85F1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419BDA8D-8A79-4D6A-E5DC-71FC5E463F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D9D958A5-E174-1611-CC10-E802C0316F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1ADFF20-1E5A-530C-C343-058BA13DB588}"/>
              </a:ext>
            </a:extLst>
          </p:cNvPr>
          <p:cNvSpPr>
            <a:spLocks noGrp="1"/>
          </p:cNvSpPr>
          <p:nvPr>
            <p:ph type="dt" sz="half" idx="10"/>
          </p:nvPr>
        </p:nvSpPr>
        <p:spPr/>
        <p:txBody>
          <a:bodyPr/>
          <a:lstStyle/>
          <a:p>
            <a:fld id="{B2A394C4-2A20-498D-9557-A063EEA40279}" type="datetimeFigureOut">
              <a:rPr lang="en-IN" smtClean="0"/>
              <a:t>14-09-2022</a:t>
            </a:fld>
            <a:endParaRPr lang="en-IN"/>
          </a:p>
        </p:txBody>
      </p:sp>
      <p:sp>
        <p:nvSpPr>
          <p:cNvPr id="6" name="Footer Placeholder 5">
            <a:extLst>
              <a:ext uri="{FF2B5EF4-FFF2-40B4-BE49-F238E27FC236}">
                <a16:creationId xmlns="" xmlns:a16="http://schemas.microsoft.com/office/drawing/2014/main" id="{84770926-642E-CA17-4DE3-53D5E9866D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0D1784F-33B4-AF9C-89C6-FAD70B32FD10}"/>
              </a:ext>
            </a:extLst>
          </p:cNvPr>
          <p:cNvSpPr>
            <a:spLocks noGrp="1"/>
          </p:cNvSpPr>
          <p:nvPr>
            <p:ph type="sldNum" sz="quarter" idx="12"/>
          </p:nvPr>
        </p:nvSpPr>
        <p:spPr/>
        <p:txBody>
          <a:bodyPr/>
          <a:lstStyle/>
          <a:p>
            <a:fld id="{2FE19597-2B2F-4746-86DA-42868D0F98F7}" type="slidenum">
              <a:rPr lang="en-IN" smtClean="0"/>
              <a:t>‹#›</a:t>
            </a:fld>
            <a:endParaRPr lang="en-IN"/>
          </a:p>
        </p:txBody>
      </p:sp>
    </p:spTree>
    <p:extLst>
      <p:ext uri="{BB962C8B-B14F-4D97-AF65-F5344CB8AC3E}">
        <p14:creationId xmlns:p14="http://schemas.microsoft.com/office/powerpoint/2010/main" val="96930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F915C6-BF31-DC5D-3487-5A4017FBED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E8D6A66D-1F5E-E3FB-3096-938E13963B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24540039-3417-5D00-2561-001A8B381E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BDE0F90-CF02-2AF3-69DE-494939B90921}"/>
              </a:ext>
            </a:extLst>
          </p:cNvPr>
          <p:cNvSpPr>
            <a:spLocks noGrp="1"/>
          </p:cNvSpPr>
          <p:nvPr>
            <p:ph type="dt" sz="half" idx="10"/>
          </p:nvPr>
        </p:nvSpPr>
        <p:spPr/>
        <p:txBody>
          <a:bodyPr/>
          <a:lstStyle/>
          <a:p>
            <a:fld id="{B2A394C4-2A20-498D-9557-A063EEA40279}" type="datetimeFigureOut">
              <a:rPr lang="en-IN" smtClean="0"/>
              <a:t>14-09-2022</a:t>
            </a:fld>
            <a:endParaRPr lang="en-IN"/>
          </a:p>
        </p:txBody>
      </p:sp>
      <p:sp>
        <p:nvSpPr>
          <p:cNvPr id="6" name="Footer Placeholder 5">
            <a:extLst>
              <a:ext uri="{FF2B5EF4-FFF2-40B4-BE49-F238E27FC236}">
                <a16:creationId xmlns="" xmlns:a16="http://schemas.microsoft.com/office/drawing/2014/main" id="{704D4CCB-84AE-9490-8687-30AD3FE2BD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41130F01-A682-5A9E-4D7E-321E041B581D}"/>
              </a:ext>
            </a:extLst>
          </p:cNvPr>
          <p:cNvSpPr>
            <a:spLocks noGrp="1"/>
          </p:cNvSpPr>
          <p:nvPr>
            <p:ph type="sldNum" sz="quarter" idx="12"/>
          </p:nvPr>
        </p:nvSpPr>
        <p:spPr/>
        <p:txBody>
          <a:bodyPr/>
          <a:lstStyle/>
          <a:p>
            <a:fld id="{2FE19597-2B2F-4746-86DA-42868D0F98F7}" type="slidenum">
              <a:rPr lang="en-IN" smtClean="0"/>
              <a:t>‹#›</a:t>
            </a:fld>
            <a:endParaRPr lang="en-IN"/>
          </a:p>
        </p:txBody>
      </p:sp>
    </p:spTree>
    <p:extLst>
      <p:ext uri="{BB962C8B-B14F-4D97-AF65-F5344CB8AC3E}">
        <p14:creationId xmlns:p14="http://schemas.microsoft.com/office/powerpoint/2010/main" val="1707180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EEBB01F-38FB-E9FA-F165-E7E124031B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8559E002-B9C0-DE78-5028-BF1FC0BB08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CFF018C-ED9E-7F56-D51D-D5556622AC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A394C4-2A20-498D-9557-A063EEA40279}" type="datetimeFigureOut">
              <a:rPr lang="en-IN" smtClean="0"/>
              <a:t>14-09-2022</a:t>
            </a:fld>
            <a:endParaRPr lang="en-IN"/>
          </a:p>
        </p:txBody>
      </p:sp>
      <p:sp>
        <p:nvSpPr>
          <p:cNvPr id="5" name="Footer Placeholder 4">
            <a:extLst>
              <a:ext uri="{FF2B5EF4-FFF2-40B4-BE49-F238E27FC236}">
                <a16:creationId xmlns="" xmlns:a16="http://schemas.microsoft.com/office/drawing/2014/main" id="{9B12907A-F16E-68D3-1F7D-D599A4B20B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1CFE39CD-2B04-381C-610B-E76C0100CB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E19597-2B2F-4746-86DA-42868D0F98F7}" type="slidenum">
              <a:rPr lang="en-IN" smtClean="0"/>
              <a:t>‹#›</a:t>
            </a:fld>
            <a:endParaRPr lang="en-IN"/>
          </a:p>
        </p:txBody>
      </p:sp>
    </p:spTree>
    <p:extLst>
      <p:ext uri="{BB962C8B-B14F-4D97-AF65-F5344CB8AC3E}">
        <p14:creationId xmlns:p14="http://schemas.microsoft.com/office/powerpoint/2010/main" val="3146785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B9CDCC4A-B40F-ED11-7D9D-952175215055}"/>
              </a:ext>
            </a:extLst>
          </p:cNvPr>
          <p:cNvSpPr>
            <a:spLocks noGrp="1"/>
          </p:cNvSpPr>
          <p:nvPr>
            <p:ph type="subTitle" idx="1"/>
          </p:nvPr>
        </p:nvSpPr>
        <p:spPr>
          <a:xfrm>
            <a:off x="734096" y="566669"/>
            <a:ext cx="9933904" cy="5640947"/>
          </a:xfrm>
        </p:spPr>
        <p:txBody>
          <a:bodyPr/>
          <a:lstStyle/>
          <a:p>
            <a:endParaRPr lang="en-IN" dirty="0"/>
          </a:p>
          <a:p>
            <a:endParaRPr lang="en-IN" dirty="0"/>
          </a:p>
          <a:p>
            <a:pPr algn="l"/>
            <a:endParaRPr lang="en-IN" dirty="0"/>
          </a:p>
          <a:p>
            <a:pPr algn="l"/>
            <a:endParaRPr lang="en-IN" dirty="0"/>
          </a:p>
          <a:p>
            <a:pPr algn="l"/>
            <a:endParaRPr lang="en-IN" dirty="0"/>
          </a:p>
        </p:txBody>
      </p:sp>
      <p:sp>
        <p:nvSpPr>
          <p:cNvPr id="2" name="Rectangle 1">
            <a:extLst>
              <a:ext uri="{FF2B5EF4-FFF2-40B4-BE49-F238E27FC236}">
                <a16:creationId xmlns="" xmlns:a16="http://schemas.microsoft.com/office/drawing/2014/main" id="{ED7F4061-5EDC-4084-99AE-02852940A2AB}"/>
              </a:ext>
            </a:extLst>
          </p:cNvPr>
          <p:cNvSpPr/>
          <p:nvPr/>
        </p:nvSpPr>
        <p:spPr>
          <a:xfrm>
            <a:off x="1889760" y="1997839"/>
            <a:ext cx="7254240" cy="2862322"/>
          </a:xfrm>
          <a:prstGeom prst="rect">
            <a:avLst/>
          </a:prstGeom>
        </p:spPr>
        <p:txBody>
          <a:bodyPr wrap="square">
            <a:spAutoFit/>
          </a:bodyPr>
          <a:lstStyle/>
          <a:p>
            <a:r>
              <a:rPr lang="en-US" b="1" dirty="0">
                <a:solidFill>
                  <a:schemeClr val="accent1"/>
                </a:solidFill>
              </a:rPr>
              <a:t>COURSE</a:t>
            </a:r>
            <a:r>
              <a:rPr lang="en-US" b="1" dirty="0"/>
              <a:t> : M.SC.(CA &amp; IT)</a:t>
            </a:r>
          </a:p>
          <a:p>
            <a:r>
              <a:rPr lang="en-US" b="1" dirty="0"/>
              <a:t/>
            </a:r>
            <a:br>
              <a:rPr lang="en-US" b="1" dirty="0"/>
            </a:br>
            <a:r>
              <a:rPr lang="en-US" b="1" dirty="0">
                <a:solidFill>
                  <a:schemeClr val="accent1"/>
                </a:solidFill>
              </a:rPr>
              <a:t>DIVISION</a:t>
            </a:r>
            <a:r>
              <a:rPr lang="en-US" b="1" dirty="0"/>
              <a:t> : A</a:t>
            </a:r>
          </a:p>
          <a:p>
            <a:r>
              <a:rPr lang="en-US" b="1" dirty="0"/>
              <a:t/>
            </a:r>
            <a:br>
              <a:rPr lang="en-US" b="1" dirty="0"/>
            </a:br>
            <a:r>
              <a:rPr lang="en-US" b="1" dirty="0">
                <a:solidFill>
                  <a:schemeClr val="accent1"/>
                </a:solidFill>
              </a:rPr>
              <a:t>FACULTY NAME </a:t>
            </a:r>
            <a:r>
              <a:rPr lang="en-US" b="1" dirty="0"/>
              <a:t>: MOINUDDIN QURESHI</a:t>
            </a:r>
          </a:p>
          <a:p>
            <a:r>
              <a:rPr lang="en-US" b="1" dirty="0"/>
              <a:t/>
            </a:r>
            <a:br>
              <a:rPr lang="en-US" b="1" dirty="0"/>
            </a:br>
            <a:r>
              <a:rPr lang="en-IN" b="1" dirty="0">
                <a:solidFill>
                  <a:schemeClr val="accent1"/>
                </a:solidFill>
              </a:rPr>
              <a:t>GROUP MEMBER’S NAME </a:t>
            </a:r>
            <a:r>
              <a:rPr lang="en-IN" b="1" dirty="0"/>
              <a:t>:  3027  Kundan </a:t>
            </a:r>
            <a:r>
              <a:rPr lang="en-IN" b="1" dirty="0" err="1"/>
              <a:t>Makavana</a:t>
            </a:r>
            <a:endParaRPr lang="en-IN" b="1" dirty="0"/>
          </a:p>
          <a:p>
            <a:r>
              <a:rPr lang="en-IN" b="1" dirty="0"/>
              <a:t>		                3036  </a:t>
            </a:r>
            <a:r>
              <a:rPr lang="en-IN" b="1" dirty="0" err="1"/>
              <a:t>Aesha</a:t>
            </a:r>
            <a:r>
              <a:rPr lang="en-IN" b="1" dirty="0"/>
              <a:t> Modi</a:t>
            </a:r>
          </a:p>
          <a:p>
            <a:r>
              <a:rPr lang="en-IN" b="1" dirty="0"/>
              <a:t>		                3037  Noopur Modi</a:t>
            </a:r>
          </a:p>
          <a:p>
            <a:r>
              <a:rPr lang="en-IN" b="1" dirty="0"/>
              <a:t>		                3051   Kinjal  Patel</a:t>
            </a:r>
            <a:endParaRPr lang="en-IN" dirty="0"/>
          </a:p>
        </p:txBody>
      </p:sp>
    </p:spTree>
    <p:extLst>
      <p:ext uri="{BB962C8B-B14F-4D97-AF65-F5344CB8AC3E}">
        <p14:creationId xmlns:p14="http://schemas.microsoft.com/office/powerpoint/2010/main" val="1770185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2D2C0EA-FC86-EDD5-0F26-29B7B34A1CF4}"/>
              </a:ext>
            </a:extLst>
          </p:cNvPr>
          <p:cNvSpPr>
            <a:spLocks noGrp="1"/>
          </p:cNvSpPr>
          <p:nvPr>
            <p:ph idx="1"/>
          </p:nvPr>
        </p:nvSpPr>
        <p:spPr>
          <a:xfrm>
            <a:off x="838200" y="592428"/>
            <a:ext cx="10515600" cy="6119090"/>
          </a:xfrm>
        </p:spPr>
        <p:txBody>
          <a:bodyPr>
            <a:normAutofit/>
          </a:bodyPr>
          <a:lstStyle/>
          <a:p>
            <a:pPr>
              <a:buFont typeface="Wingdings" panose="05000000000000000000" pitchFamily="2" charset="2"/>
              <a:buChar char="Ø"/>
            </a:pPr>
            <a:r>
              <a:rPr lang="en-IN" sz="3200" b="1" dirty="0"/>
              <a:t>Based on Validity:</a:t>
            </a:r>
          </a:p>
          <a:p>
            <a:pPr marL="0" indent="0">
              <a:buNone/>
            </a:pPr>
            <a:r>
              <a:rPr lang="en-IN" dirty="0"/>
              <a:t>			</a:t>
            </a:r>
          </a:p>
          <a:p>
            <a:pPr marL="0" indent="0">
              <a:buNone/>
            </a:pPr>
            <a:r>
              <a:rPr lang="en-IN" b="1" u="sng" dirty="0"/>
              <a:t>1.Valid Contract </a:t>
            </a:r>
            <a:r>
              <a:rPr lang="en-IN" dirty="0"/>
              <a:t>:- </a:t>
            </a:r>
            <a:r>
              <a:rPr lang="en-IN" sz="2400" dirty="0"/>
              <a:t>A </a:t>
            </a:r>
            <a:r>
              <a:rPr lang="en-IN" sz="2400" dirty="0" smtClean="0"/>
              <a:t>contract </a:t>
            </a:r>
            <a:r>
              <a:rPr lang="en-IN" sz="2400" dirty="0"/>
              <a:t>that fulfill the provisions under section 10 </a:t>
            </a:r>
          </a:p>
          <a:p>
            <a:pPr marL="0" indent="0">
              <a:buNone/>
            </a:pPr>
            <a:r>
              <a:rPr lang="en-IN" sz="2400" dirty="0"/>
              <a:t>     of the indian  contract , 1872 is a valid contract.</a:t>
            </a:r>
          </a:p>
          <a:p>
            <a:pPr marL="0" indent="0">
              <a:buNone/>
            </a:pPr>
            <a:r>
              <a:rPr lang="en-IN" sz="2400" b="1" i="1" dirty="0"/>
              <a:t>Example :    </a:t>
            </a:r>
            <a:r>
              <a:rPr lang="en-IN" sz="2400" dirty="0"/>
              <a:t>A offers his house to sale for 5 lakhs rs to B . B agrees to buy it for this 	        	price. It is a valid contract. </a:t>
            </a:r>
          </a:p>
          <a:p>
            <a:pPr marL="0" indent="0">
              <a:buNone/>
            </a:pPr>
            <a:endParaRPr lang="en-IN" sz="2400" dirty="0"/>
          </a:p>
          <a:p>
            <a:pPr marL="0" indent="0">
              <a:buNone/>
            </a:pPr>
            <a:endParaRPr lang="en-IN" sz="2400" dirty="0"/>
          </a:p>
          <a:p>
            <a:pPr marL="0" indent="0">
              <a:buNone/>
            </a:pPr>
            <a:r>
              <a:rPr lang="en-IN" b="1" u="sng" dirty="0"/>
              <a:t>2.Void </a:t>
            </a:r>
            <a:r>
              <a:rPr lang="en-IN" b="1" dirty="0"/>
              <a:t>:-  </a:t>
            </a:r>
            <a:r>
              <a:rPr lang="en-IN" sz="2400" dirty="0"/>
              <a:t>An </a:t>
            </a:r>
            <a:r>
              <a:rPr lang="en-US" sz="2400" dirty="0"/>
              <a:t>agreement which was legally enforceable When  entered into but which has become void due to supervening impossibility of performance .</a:t>
            </a:r>
          </a:p>
          <a:p>
            <a:pPr marL="0" indent="0">
              <a:buNone/>
            </a:pPr>
            <a:r>
              <a:rPr lang="en-US" sz="2400" b="1" i="1" dirty="0"/>
              <a:t>Example : </a:t>
            </a:r>
            <a:r>
              <a:rPr lang="en-US" sz="2400" dirty="0"/>
              <a:t>a contract between a citizen of China and India is a valid contract during peace 	but if war breaks out between the two countries The agreement will become void</a:t>
            </a:r>
          </a:p>
          <a:p>
            <a:pPr marL="0" indent="0">
              <a:buNone/>
            </a:pPr>
            <a:endParaRPr lang="en-IN" sz="2400" dirty="0"/>
          </a:p>
        </p:txBody>
      </p:sp>
    </p:spTree>
    <p:extLst>
      <p:ext uri="{BB962C8B-B14F-4D97-AF65-F5344CB8AC3E}">
        <p14:creationId xmlns:p14="http://schemas.microsoft.com/office/powerpoint/2010/main" val="2239203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68AF363-FB0B-F017-9E4C-B433E2BBE5FC}"/>
              </a:ext>
            </a:extLst>
          </p:cNvPr>
          <p:cNvSpPr>
            <a:spLocks noGrp="1"/>
          </p:cNvSpPr>
          <p:nvPr>
            <p:ph idx="1"/>
          </p:nvPr>
        </p:nvSpPr>
        <p:spPr>
          <a:xfrm>
            <a:off x="579549" y="682580"/>
            <a:ext cx="10774250" cy="5950039"/>
          </a:xfrm>
        </p:spPr>
        <p:txBody>
          <a:bodyPr>
            <a:normAutofit/>
          </a:bodyPr>
          <a:lstStyle/>
          <a:p>
            <a:pPr marL="0" indent="0">
              <a:buNone/>
            </a:pPr>
            <a:r>
              <a:rPr lang="en-IN" dirty="0"/>
              <a:t> </a:t>
            </a:r>
            <a:r>
              <a:rPr lang="en-IN" b="1" u="sng" dirty="0"/>
              <a:t>3. Voidable Contract :</a:t>
            </a:r>
            <a:r>
              <a:rPr lang="en-IN" b="1" dirty="0"/>
              <a:t> </a:t>
            </a:r>
            <a:r>
              <a:rPr lang="en-US" sz="2400" dirty="0"/>
              <a:t>Thus a  voidable contract is valid and enforceable until it is repudiated by the party entitled to avoid it. </a:t>
            </a:r>
          </a:p>
          <a:p>
            <a:pPr marL="0" indent="0">
              <a:buNone/>
            </a:pPr>
            <a:endParaRPr lang="en-US" sz="2400" dirty="0"/>
          </a:p>
          <a:p>
            <a:pPr marL="0" indent="0">
              <a:buNone/>
            </a:pPr>
            <a:r>
              <a:rPr lang="en-US" sz="2400" b="1" i="1" dirty="0"/>
              <a:t>Example </a:t>
            </a:r>
            <a:r>
              <a:rPr lang="en-US" b="1" i="1" dirty="0"/>
              <a:t>: </a:t>
            </a:r>
            <a:r>
              <a:rPr lang="en-US" sz="2400" dirty="0"/>
              <a:t>Ram threatens to kill Rohan if he does not agree to sell his property add to very lower price to him your essential element of free consent is absent </a:t>
            </a:r>
          </a:p>
          <a:p>
            <a:pPr marL="0" indent="0">
              <a:buNone/>
            </a:pPr>
            <a:endParaRPr lang="en-US" sz="2400" dirty="0"/>
          </a:p>
          <a:p>
            <a:pPr marL="0" indent="0">
              <a:buNone/>
            </a:pPr>
            <a:r>
              <a:rPr lang="en-IN" b="1" u="sng" dirty="0"/>
              <a:t>4. Unenforceable Contract </a:t>
            </a:r>
            <a:r>
              <a:rPr lang="en-IN" b="1" dirty="0"/>
              <a:t>: </a:t>
            </a:r>
            <a:r>
              <a:rPr lang="en-US" sz="2400" dirty="0"/>
              <a:t>It is a contract which is otherwise valid, but can not be enforced because of some technical defect like absence of a proper stamp. such contract will not be enforced by the courts until and unless the defect is rectified</a:t>
            </a:r>
          </a:p>
          <a:p>
            <a:pPr marL="0" indent="0">
              <a:buNone/>
            </a:pPr>
            <a:r>
              <a:rPr lang="en-US" sz="2400" dirty="0"/>
              <a:t> </a:t>
            </a:r>
            <a:endParaRPr lang="en-US" sz="2400" b="1" dirty="0"/>
          </a:p>
          <a:p>
            <a:pPr marL="0" indent="0">
              <a:buNone/>
            </a:pPr>
            <a:r>
              <a:rPr lang="en-US" sz="2400" b="1" i="1" dirty="0"/>
              <a:t>Example:  </a:t>
            </a:r>
            <a:r>
              <a:rPr lang="en-US" sz="2400" dirty="0"/>
              <a:t>A borrows rupees 10,000 from B and make a promissory note and a one rupees damage to be pasted on the promissory note. The  agreement though complete is unenforceable because of the technical defect promissory not being understaffed </a:t>
            </a:r>
          </a:p>
          <a:p>
            <a:endParaRPr lang="en-US" sz="2600" b="1" dirty="0"/>
          </a:p>
          <a:p>
            <a:pPr marL="0" indent="0">
              <a:buNone/>
            </a:pPr>
            <a:endParaRPr lang="en-US" sz="2600" dirty="0"/>
          </a:p>
        </p:txBody>
      </p:sp>
    </p:spTree>
    <p:extLst>
      <p:ext uri="{BB962C8B-B14F-4D97-AF65-F5344CB8AC3E}">
        <p14:creationId xmlns:p14="http://schemas.microsoft.com/office/powerpoint/2010/main" val="3177999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7882"/>
            <a:ext cx="10515600" cy="5739081"/>
          </a:xfrm>
        </p:spPr>
        <p:txBody>
          <a:bodyPr/>
          <a:lstStyle/>
          <a:p>
            <a:pPr marL="0" indent="0">
              <a:buNone/>
            </a:pPr>
            <a:endParaRPr lang="en-US" sz="2400" b="1" u="sng" dirty="0"/>
          </a:p>
          <a:p>
            <a:pPr marL="0" indent="0">
              <a:buNone/>
            </a:pPr>
            <a:endParaRPr lang="en-US" sz="2400" b="1" u="sng" dirty="0"/>
          </a:p>
          <a:p>
            <a:pPr marL="0" indent="0">
              <a:buNone/>
            </a:pPr>
            <a:endParaRPr lang="en-US" sz="2400" b="1" u="sng" dirty="0"/>
          </a:p>
          <a:p>
            <a:pPr marL="0" indent="0">
              <a:buNone/>
            </a:pPr>
            <a:r>
              <a:rPr lang="en-US" sz="2400" b="1" u="sng" dirty="0"/>
              <a:t>5. Illegal Contract :</a:t>
            </a:r>
            <a:r>
              <a:rPr lang="en-US" sz="2400" b="1" dirty="0"/>
              <a:t>  </a:t>
            </a:r>
            <a:r>
              <a:rPr lang="en-US" sz="2400" dirty="0"/>
              <a:t>A contract is illegal if it involves</a:t>
            </a:r>
          </a:p>
          <a:p>
            <a:pPr marL="0" indent="0">
              <a:buNone/>
            </a:pPr>
            <a:r>
              <a:rPr lang="en-US" sz="2400" dirty="0"/>
              <a:t> doing something that is a criminal act or civil wrong</a:t>
            </a:r>
          </a:p>
          <a:p>
            <a:pPr marL="0" indent="0">
              <a:buNone/>
            </a:pPr>
            <a:r>
              <a:rPr lang="en-US" sz="2400" dirty="0"/>
              <a:t> or against the contract law.</a:t>
            </a:r>
          </a:p>
          <a:p>
            <a:pPr marL="0" indent="0">
              <a:buNone/>
            </a:pPr>
            <a:r>
              <a:rPr lang="en-US" sz="2400" b="1" i="1" u="sng" dirty="0"/>
              <a:t>Example : </a:t>
            </a:r>
            <a:r>
              <a:rPr lang="en-US" sz="2400" dirty="0"/>
              <a:t>An agreement is made for robbery</a:t>
            </a:r>
          </a:p>
          <a:p>
            <a:pPr marL="0" indent="0">
              <a:buNone/>
            </a:pPr>
            <a:r>
              <a:rPr lang="en-US" sz="2400" dirty="0"/>
              <a:t>Or murder it is illegal contract.</a:t>
            </a:r>
          </a:p>
          <a:p>
            <a:pPr marL="0" indent="0">
              <a:buNone/>
            </a:pPr>
            <a:endParaRPr lang="en-US" sz="2400" dirty="0"/>
          </a:p>
        </p:txBody>
      </p:sp>
      <p:pic>
        <p:nvPicPr>
          <p:cNvPr id="4098" name="Picture 2" descr="Illegal agreement hi-res stock photography and images - Alamy"/>
          <p:cNvPicPr>
            <a:picLocks noChangeAspect="1" noChangeArrowheads="1"/>
          </p:cNvPicPr>
          <p:nvPr/>
        </p:nvPicPr>
        <p:blipFill rotWithShape="1">
          <a:blip r:embed="rId2">
            <a:extLst>
              <a:ext uri="{28A0092B-C50C-407E-A947-70E740481C1C}">
                <a14:useLocalDpi xmlns:a14="http://schemas.microsoft.com/office/drawing/2010/main" val="0"/>
              </a:ext>
            </a:extLst>
          </a:blip>
          <a:srcRect b="11412"/>
          <a:stretch/>
        </p:blipFill>
        <p:spPr bwMode="auto">
          <a:xfrm>
            <a:off x="7893526" y="1223493"/>
            <a:ext cx="3993674" cy="3567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4995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557EF0D-B8EB-8B07-AA83-C44014393A4D}"/>
              </a:ext>
            </a:extLst>
          </p:cNvPr>
          <p:cNvSpPr>
            <a:spLocks noGrp="1"/>
          </p:cNvSpPr>
          <p:nvPr>
            <p:ph idx="1"/>
          </p:nvPr>
        </p:nvSpPr>
        <p:spPr>
          <a:xfrm>
            <a:off x="516228" y="796989"/>
            <a:ext cx="10515600" cy="5830734"/>
          </a:xfrm>
        </p:spPr>
        <p:txBody>
          <a:bodyPr>
            <a:normAutofit/>
          </a:bodyPr>
          <a:lstStyle/>
          <a:p>
            <a:pPr>
              <a:buFont typeface="Wingdings" panose="05000000000000000000" pitchFamily="2" charset="2"/>
              <a:buChar char="Ø"/>
            </a:pPr>
            <a:r>
              <a:rPr lang="en-IN" sz="3200" b="1" dirty="0"/>
              <a:t>Based on Formation:</a:t>
            </a:r>
          </a:p>
          <a:p>
            <a:pPr marL="0" indent="0">
              <a:buNone/>
            </a:pPr>
            <a:endParaRPr lang="en-IN" sz="1400" dirty="0"/>
          </a:p>
          <a:p>
            <a:pPr marL="0" indent="0">
              <a:buNone/>
            </a:pPr>
            <a:r>
              <a:rPr lang="en-IN" b="1" u="sng" dirty="0"/>
              <a:t>1.Express Contract : </a:t>
            </a:r>
            <a:r>
              <a:rPr lang="en-IN" sz="2400" dirty="0"/>
              <a:t>When Contracts are either in writing or oral.</a:t>
            </a:r>
          </a:p>
          <a:p>
            <a:pPr marL="0" indent="0">
              <a:buNone/>
            </a:pPr>
            <a:r>
              <a:rPr lang="en-US" sz="2400" b="1" i="1" dirty="0"/>
              <a:t>Example</a:t>
            </a:r>
            <a:r>
              <a:rPr lang="en-US" sz="2400" dirty="0"/>
              <a:t> :He offers to sell his house for rupees 5,00,000 to me by word of mouth and be agrees to buy it for this price by word of mouth or in writing .</a:t>
            </a:r>
          </a:p>
          <a:p>
            <a:pPr marL="0" indent="0">
              <a:buNone/>
            </a:pPr>
            <a:endParaRPr lang="en-IN" dirty="0"/>
          </a:p>
          <a:p>
            <a:pPr marL="0" indent="0">
              <a:buNone/>
            </a:pPr>
            <a:r>
              <a:rPr lang="en-IN" b="1" u="sng" dirty="0"/>
              <a:t>2.Implied Contract :</a:t>
            </a:r>
            <a:r>
              <a:rPr lang="en-IN" sz="2400" b="1" u="sng" dirty="0"/>
              <a:t>  </a:t>
            </a:r>
            <a:r>
              <a:rPr lang="en-IN" sz="2400" dirty="0"/>
              <a:t>When Contracts are neither in writing nor in oral but inferred from the acts or circumstances of a particular case.</a:t>
            </a:r>
          </a:p>
          <a:p>
            <a:pPr marL="0" indent="0">
              <a:buNone/>
            </a:pPr>
            <a:r>
              <a:rPr lang="en-IN" sz="2400" b="1" i="1" dirty="0"/>
              <a:t>Example: </a:t>
            </a:r>
            <a:r>
              <a:rPr lang="en-US" sz="2400" dirty="0"/>
              <a:t>the bus driver marily stops the bus at the bus stop and the passenger board without being invited</a:t>
            </a:r>
            <a:endParaRPr lang="en-IN" sz="2400" dirty="0"/>
          </a:p>
          <a:p>
            <a:pPr marL="0" indent="0">
              <a:buNone/>
            </a:pPr>
            <a:r>
              <a:rPr lang="en-IN" dirty="0"/>
              <a:t> </a:t>
            </a:r>
          </a:p>
          <a:p>
            <a:pPr>
              <a:buFont typeface="Wingdings" panose="05000000000000000000" pitchFamily="2" charset="2"/>
              <a:buChar char="Ø"/>
            </a:pPr>
            <a:endParaRPr lang="en-IN" dirty="0"/>
          </a:p>
          <a:p>
            <a:pPr>
              <a:buFont typeface="Wingdings" panose="05000000000000000000" pitchFamily="2" charset="2"/>
              <a:buChar char="Ø"/>
            </a:pPr>
            <a:endParaRPr lang="en-IN" sz="2400" dirty="0"/>
          </a:p>
          <a:p>
            <a:pPr marL="0" indent="0">
              <a:buNone/>
            </a:pPr>
            <a:endParaRPr lang="en-IN" sz="2400" dirty="0"/>
          </a:p>
          <a:p>
            <a:pPr>
              <a:buFont typeface="Wingdings" panose="05000000000000000000" pitchFamily="2" charset="2"/>
              <a:buChar char="Ø"/>
            </a:pPr>
            <a:endParaRPr lang="en-IN" sz="2400" dirty="0"/>
          </a:p>
          <a:p>
            <a:pPr>
              <a:buFont typeface="Wingdings" panose="05000000000000000000" pitchFamily="2" charset="2"/>
              <a:buChar char="Ø"/>
            </a:pPr>
            <a:endParaRPr lang="en-IN" sz="2400" dirty="0"/>
          </a:p>
          <a:p>
            <a:pPr>
              <a:buFont typeface="Wingdings" panose="05000000000000000000" pitchFamily="2" charset="2"/>
              <a:buChar char="Ø"/>
            </a:pPr>
            <a:endParaRPr lang="en-IN" sz="2400" dirty="0"/>
          </a:p>
          <a:p>
            <a:pPr>
              <a:buFont typeface="Wingdings" panose="05000000000000000000" pitchFamily="2" charset="2"/>
              <a:buChar char="Ø"/>
            </a:pPr>
            <a:endParaRPr lang="en-IN" sz="2400" dirty="0"/>
          </a:p>
          <a:p>
            <a:pPr>
              <a:buFont typeface="Wingdings" panose="05000000000000000000" pitchFamily="2" charset="2"/>
              <a:buChar char="Ø"/>
            </a:pPr>
            <a:endParaRPr lang="en-IN" sz="2400" dirty="0"/>
          </a:p>
          <a:p>
            <a:pPr>
              <a:buFont typeface="Wingdings" panose="05000000000000000000" pitchFamily="2" charset="2"/>
              <a:buChar char="Ø"/>
            </a:pPr>
            <a:endParaRPr lang="en-IN" sz="2400" dirty="0"/>
          </a:p>
          <a:p>
            <a:pPr>
              <a:buFont typeface="Wingdings" panose="05000000000000000000" pitchFamily="2" charset="2"/>
              <a:buChar char="Ø"/>
            </a:pPr>
            <a:endParaRPr lang="en-IN" sz="2400" dirty="0"/>
          </a:p>
          <a:p>
            <a:pPr marL="3200400" lvl="7" indent="0">
              <a:buNone/>
            </a:pPr>
            <a:endParaRPr lang="en-IN" sz="2400" dirty="0"/>
          </a:p>
          <a:p>
            <a:pPr marL="3200400" lvl="7" indent="0">
              <a:buNone/>
            </a:pPr>
            <a:endParaRPr lang="en-IN" sz="2400" dirty="0"/>
          </a:p>
          <a:p>
            <a:pPr marL="3200400" lvl="7" indent="0">
              <a:buNone/>
            </a:pPr>
            <a:endParaRPr lang="en-IN" sz="2400" dirty="0"/>
          </a:p>
          <a:p>
            <a:pPr marL="3200400" lvl="7" indent="0">
              <a:buNone/>
            </a:pPr>
            <a:endParaRPr lang="en-IN" sz="2400" dirty="0"/>
          </a:p>
          <a:p>
            <a:pPr marL="3200400" lvl="7" indent="0">
              <a:buNone/>
            </a:pPr>
            <a:endParaRPr lang="en-IN" sz="2400" dirty="0"/>
          </a:p>
          <a:p>
            <a:pPr marL="3200400" lvl="7" indent="0">
              <a:buNone/>
            </a:pPr>
            <a:endParaRPr lang="en-IN" sz="2400" dirty="0"/>
          </a:p>
          <a:p>
            <a:pPr marL="3200400" lvl="7" indent="0">
              <a:buNone/>
            </a:pPr>
            <a:endParaRPr lang="en-IN" sz="2400" dirty="0"/>
          </a:p>
          <a:p>
            <a:pPr marL="3200400" lvl="7" indent="0">
              <a:buNone/>
            </a:pPr>
            <a:endParaRPr lang="en-IN" sz="2400" dirty="0"/>
          </a:p>
          <a:p>
            <a:pPr marL="3200400" lvl="7" indent="0">
              <a:buNone/>
            </a:pPr>
            <a:endParaRPr lang="en-IN" sz="2400" dirty="0"/>
          </a:p>
        </p:txBody>
      </p:sp>
    </p:spTree>
    <p:extLst>
      <p:ext uri="{BB962C8B-B14F-4D97-AF65-F5344CB8AC3E}">
        <p14:creationId xmlns:p14="http://schemas.microsoft.com/office/powerpoint/2010/main" val="1599390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3944" y="553792"/>
            <a:ext cx="11127346" cy="5731097"/>
          </a:xfrm>
        </p:spPr>
        <p:txBody>
          <a:bodyPr>
            <a:normAutofit/>
          </a:bodyPr>
          <a:lstStyle/>
          <a:p>
            <a:pPr marL="0" indent="0">
              <a:buNone/>
            </a:pPr>
            <a:r>
              <a:rPr lang="en-IN" b="1" u="sng" dirty="0"/>
              <a:t>3.Quasi Contract </a:t>
            </a:r>
            <a:r>
              <a:rPr lang="en-IN" sz="2400" dirty="0"/>
              <a:t>: </a:t>
            </a:r>
            <a:r>
              <a:rPr lang="en-US" sz="2400" dirty="0"/>
              <a:t>it is a contract in which there is no intention on either side to make a contract but the law imposes a contract</a:t>
            </a:r>
            <a:r>
              <a:rPr lang="en-US" dirty="0"/>
              <a:t>.</a:t>
            </a:r>
          </a:p>
          <a:p>
            <a:pPr marL="0" indent="0">
              <a:buNone/>
            </a:pPr>
            <a:r>
              <a:rPr lang="en-US" sz="2400" b="1" i="1" dirty="0"/>
              <a:t>Example: </a:t>
            </a:r>
            <a:r>
              <a:rPr lang="en-US" sz="2400" dirty="0"/>
              <a:t>A Finder of lost goods is under obligation to find out the true owner and return the goods.</a:t>
            </a:r>
          </a:p>
          <a:p>
            <a:pPr marL="0" indent="0">
              <a:buNone/>
            </a:pPr>
            <a:endParaRPr lang="en-US" b="1" u="sng" dirty="0"/>
          </a:p>
          <a:p>
            <a:pPr marL="0" indent="0">
              <a:buNone/>
            </a:pPr>
            <a:r>
              <a:rPr lang="en-US" b="1" u="sng" dirty="0"/>
              <a:t>4.E-com Contracts :</a:t>
            </a:r>
            <a:r>
              <a:rPr lang="en-US" b="1" dirty="0"/>
              <a:t>  </a:t>
            </a:r>
            <a:r>
              <a:rPr lang="en-US" sz="2400" dirty="0"/>
              <a:t>these contracts are enter into between the parties using Internet. In electronic commerce different parties or persons </a:t>
            </a:r>
          </a:p>
          <a:p>
            <a:pPr marL="0" indent="0">
              <a:buNone/>
            </a:pPr>
            <a:r>
              <a:rPr lang="en-US" sz="2400" dirty="0"/>
              <a:t>create networks which are linked to other networks through </a:t>
            </a:r>
          </a:p>
          <a:p>
            <a:pPr marL="0" indent="0">
              <a:buNone/>
            </a:pPr>
            <a:r>
              <a:rPr lang="en-US" sz="2400" dirty="0"/>
              <a:t>EDI (Electronic data interchange).This helps in doing</a:t>
            </a:r>
          </a:p>
          <a:p>
            <a:pPr marL="0" indent="0">
              <a:buNone/>
            </a:pPr>
            <a:r>
              <a:rPr lang="en-US" sz="2400" dirty="0"/>
              <a:t> business transaction using electronic mode.</a:t>
            </a:r>
          </a:p>
          <a:p>
            <a:pPr marL="0" indent="0">
              <a:buNone/>
            </a:pPr>
            <a:r>
              <a:rPr lang="en-US" sz="2400" b="1" i="1" dirty="0"/>
              <a:t>Example:  </a:t>
            </a:r>
            <a:r>
              <a:rPr lang="en-US" sz="2400" dirty="0"/>
              <a:t>Online sale purchase through websites</a:t>
            </a:r>
            <a:endParaRPr lang="en-US" sz="1800" dirty="0"/>
          </a:p>
        </p:txBody>
      </p:sp>
      <p:pic>
        <p:nvPicPr>
          <p:cNvPr id="5122" name="Picture 2" descr="E Contract Stock Illustrations – 711 E Contract Stock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9751" y="3540689"/>
            <a:ext cx="3267969" cy="2177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9156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3B1D042-4C01-1252-BF95-2CF7AFF6321E}"/>
              </a:ext>
            </a:extLst>
          </p:cNvPr>
          <p:cNvSpPr>
            <a:spLocks noGrp="1"/>
          </p:cNvSpPr>
          <p:nvPr>
            <p:ph idx="1"/>
          </p:nvPr>
        </p:nvSpPr>
        <p:spPr>
          <a:xfrm>
            <a:off x="502276" y="476518"/>
            <a:ext cx="10851524" cy="6075201"/>
          </a:xfrm>
        </p:spPr>
        <p:txBody>
          <a:bodyPr>
            <a:normAutofit/>
          </a:bodyPr>
          <a:lstStyle/>
          <a:p>
            <a:pPr>
              <a:buFont typeface="Wingdings" panose="05000000000000000000" pitchFamily="2" charset="2"/>
              <a:buChar char="Ø"/>
            </a:pPr>
            <a:r>
              <a:rPr lang="en-IN" sz="3200" b="1" u="sng" dirty="0"/>
              <a:t>Based on Performance:</a:t>
            </a:r>
          </a:p>
          <a:p>
            <a:pPr marL="0" indent="0">
              <a:buNone/>
            </a:pPr>
            <a:r>
              <a:rPr lang="en-IN" sz="2800" dirty="0"/>
              <a:t>			</a:t>
            </a:r>
          </a:p>
          <a:p>
            <a:pPr marL="0" indent="0">
              <a:buNone/>
            </a:pPr>
            <a:r>
              <a:rPr lang="en-IN" b="1" u="sng" dirty="0"/>
              <a:t>1.Execute Contract </a:t>
            </a:r>
            <a:r>
              <a:rPr lang="en-IN" b="1" dirty="0"/>
              <a:t>: </a:t>
            </a:r>
            <a:r>
              <a:rPr lang="en-US" sz="2400" dirty="0"/>
              <a:t>An executed contract is one where both the parties have performed their obligations.</a:t>
            </a:r>
          </a:p>
          <a:p>
            <a:pPr marL="0" indent="0">
              <a:buNone/>
            </a:pPr>
            <a:r>
              <a:rPr lang="en-US" sz="2400" b="1" i="1" dirty="0"/>
              <a:t>Example : </a:t>
            </a:r>
            <a:r>
              <a:rPr lang="en-US" sz="2400" dirty="0"/>
              <a:t>A sells a TV set to  for ₹20,000 . B pays the  price and A hands over TV set to B.</a:t>
            </a:r>
          </a:p>
          <a:p>
            <a:pPr marL="0" indent="0">
              <a:buNone/>
            </a:pPr>
            <a:endParaRPr lang="en-IN" dirty="0"/>
          </a:p>
          <a:p>
            <a:pPr marL="0" indent="0">
              <a:buNone/>
            </a:pPr>
            <a:r>
              <a:rPr lang="en-IN" sz="2600" b="1" u="sng" dirty="0"/>
              <a:t>2.Executory Contract:</a:t>
            </a:r>
            <a:r>
              <a:rPr lang="en-IN" sz="2600" dirty="0"/>
              <a:t>   </a:t>
            </a:r>
            <a:r>
              <a:rPr lang="en-US" sz="2400" dirty="0"/>
              <a:t>Where the contract is yet to be performed either wholly or partially or one or both the parties have yet to perform their obligations.</a:t>
            </a:r>
          </a:p>
          <a:p>
            <a:pPr marL="0" indent="0">
              <a:buNone/>
            </a:pPr>
            <a:r>
              <a:rPr lang="en-US" sz="2400" b="1" i="1" dirty="0"/>
              <a:t>Example: </a:t>
            </a:r>
            <a:r>
              <a:rPr lang="en-US" sz="2400" dirty="0"/>
              <a:t>A agrees to make furniture for B for rupees 5000 Mr. A has yet to make furniture and Mr B has not made the payment so both A &amp; B  are yet to perform their obligations. suppose A has made the furniture but B has yet to make payment it is executed on A’s part but executory on B’s part.</a:t>
            </a:r>
            <a:endParaRPr lang="en-IN" dirty="0"/>
          </a:p>
          <a:p>
            <a:pPr marL="0" indent="0">
              <a:buNone/>
            </a:pPr>
            <a:endParaRPr lang="en-IN" dirty="0"/>
          </a:p>
        </p:txBody>
      </p:sp>
    </p:spTree>
    <p:extLst>
      <p:ext uri="{BB962C8B-B14F-4D97-AF65-F5344CB8AC3E}">
        <p14:creationId xmlns:p14="http://schemas.microsoft.com/office/powerpoint/2010/main" val="3915197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2428"/>
            <a:ext cx="10515600" cy="5584535"/>
          </a:xfrm>
        </p:spPr>
        <p:txBody>
          <a:bodyPr/>
          <a:lstStyle/>
          <a:p>
            <a:pPr marL="0" indent="0">
              <a:buNone/>
            </a:pPr>
            <a:r>
              <a:rPr lang="en-IN" b="1" u="sng" dirty="0"/>
              <a:t>3.Unilateral Contract </a:t>
            </a:r>
            <a:r>
              <a:rPr lang="en-IN" b="1" dirty="0"/>
              <a:t>: </a:t>
            </a:r>
            <a:r>
              <a:rPr lang="en-US" sz="2400" dirty="0"/>
              <a:t>In this one party do the contract has fulfilled the commitment while the other party has yet to do it.</a:t>
            </a:r>
          </a:p>
          <a:p>
            <a:pPr marL="0" indent="0">
              <a:buNone/>
            </a:pPr>
            <a:r>
              <a:rPr lang="en-US" sz="2400" b="1" i="1" dirty="0"/>
              <a:t>Example: </a:t>
            </a:r>
            <a:r>
              <a:rPr lang="en-US" sz="2400" dirty="0"/>
              <a:t>A has mad contract with B to sell goods to him on one month credit and immediately dispatches the goods. A has fulfilled his commitment while B has yet to do it.</a:t>
            </a:r>
          </a:p>
          <a:p>
            <a:pPr marL="0" indent="0">
              <a:buNone/>
            </a:pPr>
            <a:endParaRPr lang="en-IN" sz="2400" dirty="0"/>
          </a:p>
          <a:p>
            <a:pPr marL="0" indent="0">
              <a:buNone/>
            </a:pPr>
            <a:r>
              <a:rPr lang="en-IN" b="1" u="sng" dirty="0"/>
              <a:t>4.Bilateral Contract </a:t>
            </a:r>
            <a:r>
              <a:rPr lang="en-IN" sz="2400" b="1" u="sng" dirty="0"/>
              <a:t>:</a:t>
            </a:r>
            <a:r>
              <a:rPr lang="en-IN" sz="2400" b="1" dirty="0"/>
              <a:t> </a:t>
            </a:r>
            <a:r>
              <a:rPr lang="en-IN" sz="2400" dirty="0"/>
              <a:t>In a Contract where both the parties have performed their obligation. Bilateral &amp; Executory are same and interchangeable.</a:t>
            </a:r>
          </a:p>
          <a:p>
            <a:pPr marL="0" indent="0">
              <a:buNone/>
            </a:pPr>
            <a:r>
              <a:rPr lang="en-US" sz="2400" b="1" i="1" dirty="0"/>
              <a:t>Example : </a:t>
            </a:r>
            <a:r>
              <a:rPr lang="en-US" sz="2400" dirty="0"/>
              <a:t>A deliver goods to B and B makes the payment immediately.</a:t>
            </a:r>
            <a:endParaRPr lang="en-US" sz="2400" b="1" i="1" dirty="0"/>
          </a:p>
        </p:txBody>
      </p:sp>
    </p:spTree>
    <p:extLst>
      <p:ext uri="{BB962C8B-B14F-4D97-AF65-F5344CB8AC3E}">
        <p14:creationId xmlns:p14="http://schemas.microsoft.com/office/powerpoint/2010/main" val="1911165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691C80-6573-3E89-5E17-79CAD30B837D}"/>
              </a:ext>
            </a:extLst>
          </p:cNvPr>
          <p:cNvSpPr>
            <a:spLocks noGrp="1"/>
          </p:cNvSpPr>
          <p:nvPr>
            <p:ph type="title"/>
          </p:nvPr>
        </p:nvSpPr>
        <p:spPr/>
        <p:txBody>
          <a:bodyPr/>
          <a:lstStyle/>
          <a:p>
            <a:pPr marL="571500" indent="-571500">
              <a:buFont typeface="Wingdings" panose="05000000000000000000" pitchFamily="2" charset="2"/>
              <a:buChar char="v"/>
            </a:pPr>
            <a:r>
              <a:rPr lang="en-US" b="1" i="1" dirty="0"/>
              <a:t>Essential elements of valid contracts</a:t>
            </a:r>
            <a:endParaRPr lang="en-IN" b="1" i="1" dirty="0"/>
          </a:p>
        </p:txBody>
      </p:sp>
      <p:sp>
        <p:nvSpPr>
          <p:cNvPr id="3" name="Content Placeholder 2">
            <a:extLst>
              <a:ext uri="{FF2B5EF4-FFF2-40B4-BE49-F238E27FC236}">
                <a16:creationId xmlns="" xmlns:a16="http://schemas.microsoft.com/office/drawing/2014/main" id="{9C3BF23A-ABFB-C719-9D48-B5F55C01E50A}"/>
              </a:ext>
            </a:extLst>
          </p:cNvPr>
          <p:cNvSpPr>
            <a:spLocks noGrp="1"/>
          </p:cNvSpPr>
          <p:nvPr>
            <p:ph idx="1"/>
          </p:nvPr>
        </p:nvSpPr>
        <p:spPr>
          <a:xfrm>
            <a:off x="700438" y="1535438"/>
            <a:ext cx="7992801" cy="3770658"/>
          </a:xfrm>
        </p:spPr>
        <p:txBody>
          <a:bodyPr>
            <a:normAutofit/>
          </a:bodyPr>
          <a:lstStyle/>
          <a:p>
            <a:pPr marL="0" indent="0">
              <a:buNone/>
            </a:pPr>
            <a:endParaRPr lang="en-US" sz="2400" dirty="0"/>
          </a:p>
          <a:p>
            <a:pPr>
              <a:buFont typeface="Wingdings" panose="05000000000000000000" pitchFamily="2" charset="2"/>
              <a:buChar char="Ø"/>
            </a:pPr>
            <a:r>
              <a:rPr lang="en-US" sz="2400" dirty="0"/>
              <a:t>The two elements of a contract are: (1) an agreement; (2) legal obligation. Section 10 of the Act provides for some more elements which are essential in order to constitute a valid contract.</a:t>
            </a:r>
          </a:p>
          <a:p>
            <a:r>
              <a:rPr lang="en-US" sz="2400" dirty="0"/>
              <a:t>This is known as: ”All agreements are contracts if they are made by free consent of parties, competent to contract, for a lawful consideration and with a lawful object and are not hereby expressly declared to be void.”</a:t>
            </a:r>
            <a:endParaRPr lang="en-IN" sz="2400" dirty="0"/>
          </a:p>
        </p:txBody>
      </p:sp>
      <p:pic>
        <p:nvPicPr>
          <p:cNvPr id="1026" name="Picture 2" descr="Essentials of a Valid Contract under the Indian Contract Ac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37938" y="2011027"/>
            <a:ext cx="2954136" cy="2329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742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CD4AF76-31B9-F5E9-8296-C5EADD00EBA7}"/>
              </a:ext>
            </a:extLst>
          </p:cNvPr>
          <p:cNvSpPr>
            <a:spLocks noGrp="1"/>
          </p:cNvSpPr>
          <p:nvPr>
            <p:ph idx="1"/>
          </p:nvPr>
        </p:nvSpPr>
        <p:spPr>
          <a:xfrm>
            <a:off x="347730" y="167425"/>
            <a:ext cx="11475076" cy="6478074"/>
          </a:xfrm>
        </p:spPr>
        <p:txBody>
          <a:bodyPr>
            <a:normAutofit fontScale="92500" lnSpcReduction="20000"/>
          </a:bodyPr>
          <a:lstStyle/>
          <a:p>
            <a:pPr>
              <a:buFont typeface="Wingdings" panose="05000000000000000000" pitchFamily="2" charset="2"/>
              <a:buChar char="Ø"/>
            </a:pPr>
            <a:endParaRPr lang="en-US" sz="2400" b="1" dirty="0">
              <a:solidFill>
                <a:srgbClr val="222222"/>
              </a:solidFill>
              <a:latin typeface="Nunito Sans" pitchFamily="2" charset="0"/>
            </a:endParaRPr>
          </a:p>
          <a:p>
            <a:pPr>
              <a:buFont typeface="Wingdings" panose="05000000000000000000" pitchFamily="2" charset="2"/>
              <a:buChar char="Ø"/>
            </a:pPr>
            <a:r>
              <a:rPr lang="en-US" b="1" u="sng" dirty="0">
                <a:solidFill>
                  <a:srgbClr val="222222"/>
                </a:solidFill>
                <a:latin typeface="Nunito Sans" pitchFamily="2" charset="0"/>
              </a:rPr>
              <a:t>Agreement </a:t>
            </a:r>
            <a:r>
              <a:rPr lang="en-US" u="sng" dirty="0">
                <a:solidFill>
                  <a:srgbClr val="222222"/>
                </a:solidFill>
                <a:latin typeface="Nunito Sans" pitchFamily="2" charset="0"/>
              </a:rPr>
              <a:t>: </a:t>
            </a:r>
            <a:r>
              <a:rPr lang="en-US" dirty="0">
                <a:solidFill>
                  <a:srgbClr val="222222"/>
                </a:solidFill>
                <a:latin typeface="Nunito Sans" pitchFamily="2" charset="0"/>
              </a:rPr>
              <a:t>   </a:t>
            </a:r>
            <a:r>
              <a:rPr lang="en-US" sz="2600" dirty="0">
                <a:solidFill>
                  <a:srgbClr val="222222"/>
                </a:solidFill>
                <a:latin typeface="Nunito Sans" pitchFamily="2" charset="0"/>
              </a:rPr>
              <a:t>When one party brings up a proposal and the other party accepts it; is the base for every contract.</a:t>
            </a:r>
          </a:p>
          <a:p>
            <a:pPr lvl="2"/>
            <a:r>
              <a:rPr lang="en-IN" sz="2800" dirty="0"/>
              <a:t>Case Study:</a:t>
            </a:r>
          </a:p>
          <a:p>
            <a:pPr marL="914400" lvl="2" indent="0">
              <a:buNone/>
            </a:pPr>
            <a:r>
              <a:rPr lang="en-IN" sz="2800" dirty="0"/>
              <a:t>	X invites Y to the dinner. Why accepts the 	invitation but fails to turn up can X sue Y for the 	damage?</a:t>
            </a:r>
          </a:p>
          <a:p>
            <a:pPr lvl="2"/>
            <a:r>
              <a:rPr lang="en-IN" sz="2800" dirty="0"/>
              <a:t>Solution :</a:t>
            </a:r>
          </a:p>
          <a:p>
            <a:pPr marL="914400" lvl="2" indent="0">
              <a:buNone/>
            </a:pPr>
            <a:r>
              <a:rPr lang="en-IN" sz="2800" dirty="0"/>
              <a:t>	 X cannot claim any damages from Y because the agreement between  X and Y is not enforceable by law. It is a social agreement and the usual presumption in such agreement is that parties do not intend to create legal relationship.</a:t>
            </a:r>
          </a:p>
          <a:p>
            <a:pPr marL="914400" lvl="2" indent="0">
              <a:buNone/>
            </a:pPr>
            <a:endParaRPr lang="en-US" sz="2400" dirty="0">
              <a:solidFill>
                <a:srgbClr val="222222"/>
              </a:solidFill>
              <a:latin typeface="Nunito Sans" pitchFamily="2" charset="0"/>
            </a:endParaRPr>
          </a:p>
          <a:p>
            <a:pPr>
              <a:buFont typeface="Wingdings" panose="05000000000000000000" pitchFamily="2" charset="2"/>
              <a:buChar char="Ø"/>
            </a:pPr>
            <a:r>
              <a:rPr lang="en-US" b="1" u="sng" dirty="0">
                <a:solidFill>
                  <a:srgbClr val="222222"/>
                </a:solidFill>
                <a:latin typeface="Nunito Sans" pitchFamily="2" charset="0"/>
              </a:rPr>
              <a:t>Intention to Create Legal Obligation </a:t>
            </a:r>
            <a:r>
              <a:rPr lang="en-US" dirty="0">
                <a:solidFill>
                  <a:srgbClr val="222222"/>
                </a:solidFill>
                <a:latin typeface="Nunito Sans" pitchFamily="2" charset="0"/>
              </a:rPr>
              <a:t>:  </a:t>
            </a:r>
            <a:r>
              <a:rPr lang="en-US" sz="2600" dirty="0">
                <a:solidFill>
                  <a:srgbClr val="222222"/>
                </a:solidFill>
                <a:latin typeface="Nunito Sans" pitchFamily="2" charset="0"/>
              </a:rPr>
              <a:t>The involved parties should aim at creating a legal responsibility on one another. That is on non-fulfilment of the contract; the parties can seek legal consequences.</a:t>
            </a:r>
          </a:p>
          <a:p>
            <a:r>
              <a:rPr lang="en-IN" sz="2600" b="1" dirty="0"/>
              <a:t>Case Study :</a:t>
            </a:r>
          </a:p>
          <a:p>
            <a:pPr lvl="1"/>
            <a:r>
              <a:rPr lang="en-IN" sz="2600" dirty="0"/>
              <a:t>X makes a promise to his wife </a:t>
            </a:r>
            <a:r>
              <a:rPr lang="en-IN" sz="2600" dirty="0"/>
              <a:t>Y</a:t>
            </a:r>
            <a:r>
              <a:rPr lang="en-IN" sz="2600" dirty="0" smtClean="0"/>
              <a:t> </a:t>
            </a:r>
            <a:r>
              <a:rPr lang="en-IN" sz="2600" dirty="0"/>
              <a:t>to give her pocket money of rupees 1000 per month. After 6 months, he stops making the payment. Can we claim damages from  X?</a:t>
            </a:r>
          </a:p>
          <a:p>
            <a:pPr lvl="1"/>
            <a:r>
              <a:rPr lang="en-IN" sz="2600" dirty="0"/>
              <a:t>Solution : Y cannot claim any damages from X because the agreement between X and Y is not enforceable by law. It is a social agreement end the usual presumption in search agreement is that the parties do not intend to create legal relationship</a:t>
            </a:r>
          </a:p>
          <a:p>
            <a:pPr>
              <a:buFont typeface="Wingdings" panose="05000000000000000000" pitchFamily="2" charset="2"/>
              <a:buChar char="Ø"/>
            </a:pPr>
            <a:endParaRPr lang="en-US" sz="2300" dirty="0">
              <a:solidFill>
                <a:srgbClr val="222222"/>
              </a:solidFill>
              <a:latin typeface="Nunito Sans" pitchFamily="2" charset="0"/>
            </a:endParaRPr>
          </a:p>
          <a:p>
            <a:pPr>
              <a:buFont typeface="Wingdings" panose="05000000000000000000" pitchFamily="2" charset="2"/>
              <a:buChar char="Ø"/>
            </a:pPr>
            <a:endParaRPr lang="en-US" sz="2400" dirty="0">
              <a:solidFill>
                <a:srgbClr val="222222"/>
              </a:solidFill>
              <a:latin typeface="Nunito Sans" pitchFamily="2" charset="0"/>
            </a:endParaRPr>
          </a:p>
          <a:p>
            <a:pPr>
              <a:buFont typeface="Wingdings" panose="05000000000000000000" pitchFamily="2" charset="2"/>
              <a:buChar char="Ø"/>
            </a:pPr>
            <a:endParaRPr lang="en-US" sz="2400" dirty="0">
              <a:solidFill>
                <a:srgbClr val="222222"/>
              </a:solidFill>
              <a:latin typeface="Nunito Sans" pitchFamily="2" charset="0"/>
            </a:endParaRPr>
          </a:p>
          <a:p>
            <a:pPr>
              <a:buFont typeface="Wingdings" panose="05000000000000000000" pitchFamily="2" charset="2"/>
              <a:buChar char="Ø"/>
            </a:pPr>
            <a:endParaRPr lang="en-US" sz="2400" dirty="0">
              <a:solidFill>
                <a:srgbClr val="222222"/>
              </a:solidFill>
              <a:latin typeface="Nunito Sans" pitchFamily="2" charset="0"/>
            </a:endParaRPr>
          </a:p>
          <a:p>
            <a:pPr>
              <a:buFont typeface="Wingdings" panose="05000000000000000000" pitchFamily="2" charset="2"/>
              <a:buChar char="Ø"/>
            </a:pPr>
            <a:endParaRPr lang="en-US" sz="2400" dirty="0">
              <a:solidFill>
                <a:srgbClr val="222222"/>
              </a:solidFill>
              <a:latin typeface="Nunito Sans" pitchFamily="2" charset="0"/>
            </a:endParaRPr>
          </a:p>
          <a:p>
            <a:pPr marL="0" indent="0">
              <a:buNone/>
            </a:pPr>
            <a:endParaRPr lang="en-US" sz="2400" dirty="0">
              <a:solidFill>
                <a:srgbClr val="222222"/>
              </a:solidFill>
              <a:latin typeface="Nunito Sans" pitchFamily="2" charset="0"/>
            </a:endParaRPr>
          </a:p>
        </p:txBody>
      </p:sp>
    </p:spTree>
    <p:extLst>
      <p:ext uri="{BB962C8B-B14F-4D97-AF65-F5344CB8AC3E}">
        <p14:creationId xmlns:p14="http://schemas.microsoft.com/office/powerpoint/2010/main" val="4128931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6213" y="193183"/>
            <a:ext cx="11487955" cy="6452316"/>
          </a:xfrm>
        </p:spPr>
        <p:txBody>
          <a:bodyPr/>
          <a:lstStyle/>
          <a:p>
            <a:pPr>
              <a:buFont typeface="Wingdings" panose="05000000000000000000" pitchFamily="2" charset="2"/>
              <a:buChar char="Ø"/>
            </a:pPr>
            <a:r>
              <a:rPr lang="en-US" sz="2400" b="1" u="sng" dirty="0">
                <a:solidFill>
                  <a:srgbClr val="222222"/>
                </a:solidFill>
                <a:latin typeface="Nunito Sans" pitchFamily="2" charset="0"/>
              </a:rPr>
              <a:t>Writing and Registration</a:t>
            </a:r>
            <a:r>
              <a:rPr lang="en-US" sz="2400" dirty="0">
                <a:solidFill>
                  <a:srgbClr val="222222"/>
                </a:solidFill>
                <a:latin typeface="Nunito Sans" pitchFamily="2" charset="0"/>
              </a:rPr>
              <a:t>: The contracts can be formed orally or in writing; however, in some cases, only a written and duly registered contract is acceptable.</a:t>
            </a:r>
          </a:p>
          <a:p>
            <a:r>
              <a:rPr lang="en-IN" dirty="0"/>
              <a:t>Case Study :</a:t>
            </a:r>
          </a:p>
          <a:p>
            <a:pPr lvl="1"/>
            <a:r>
              <a:rPr lang="en-IN" dirty="0"/>
              <a:t>X polished Y’s shoes without being asked by Y to do so. Y does not make any attempt to stop X from polishing the shoes. Is </a:t>
            </a:r>
            <a:r>
              <a:rPr lang="en-IN" dirty="0"/>
              <a:t>Y</a:t>
            </a:r>
            <a:r>
              <a:rPr lang="en-IN" dirty="0" smtClean="0"/>
              <a:t> </a:t>
            </a:r>
            <a:r>
              <a:rPr lang="en-IN" dirty="0"/>
              <a:t>bound to make any payment to X?</a:t>
            </a:r>
          </a:p>
          <a:p>
            <a:pPr lvl="1"/>
            <a:r>
              <a:rPr lang="en-IN" dirty="0"/>
              <a:t>Solution : Y is bound to pay because he has accepted X’s implied offer by conduct.</a:t>
            </a:r>
          </a:p>
          <a:p>
            <a:pPr lvl="1"/>
            <a:endParaRPr lang="en-US" dirty="0">
              <a:solidFill>
                <a:srgbClr val="222222"/>
              </a:solidFill>
              <a:latin typeface="Nunito Sans" pitchFamily="2" charset="0"/>
            </a:endParaRPr>
          </a:p>
          <a:p>
            <a:pPr lvl="1"/>
            <a:endParaRPr lang="en-US" dirty="0">
              <a:solidFill>
                <a:srgbClr val="222222"/>
              </a:solidFill>
              <a:latin typeface="Nunito Sans" pitchFamily="2" charset="0"/>
            </a:endParaRPr>
          </a:p>
          <a:p>
            <a:pPr>
              <a:buFont typeface="Wingdings" panose="05000000000000000000" pitchFamily="2" charset="2"/>
              <a:buChar char="Ø"/>
            </a:pPr>
            <a:r>
              <a:rPr lang="en-US" b="1" u="sng" dirty="0">
                <a:solidFill>
                  <a:srgbClr val="222222"/>
                </a:solidFill>
                <a:latin typeface="Nunito Sans" pitchFamily="2" charset="0"/>
              </a:rPr>
              <a:t>Free Consent </a:t>
            </a:r>
            <a:r>
              <a:rPr lang="en-US" u="sng" dirty="0">
                <a:solidFill>
                  <a:srgbClr val="222222"/>
                </a:solidFill>
                <a:latin typeface="Nunito Sans" pitchFamily="2" charset="0"/>
              </a:rPr>
              <a:t>: </a:t>
            </a:r>
            <a:r>
              <a:rPr lang="en-US" sz="2400" dirty="0">
                <a:solidFill>
                  <a:srgbClr val="222222"/>
                </a:solidFill>
                <a:latin typeface="Nunito Sans" pitchFamily="2" charset="0"/>
              </a:rPr>
              <a:t>The parties must mutually agree upon the contractual terms and conditions; independent of any fraud, mistakes, undue influence, coercion and misrepresentation.</a:t>
            </a:r>
          </a:p>
          <a:p>
            <a:r>
              <a:rPr lang="en-IN" dirty="0"/>
              <a:t>Case study :</a:t>
            </a:r>
          </a:p>
          <a:p>
            <a:pPr lvl="1"/>
            <a:r>
              <a:rPr lang="en-IN" dirty="0"/>
              <a:t>X promises Y to give a diamond ring at the time of his marriage. X fails to give the ring. Can Y claim the ring?</a:t>
            </a:r>
          </a:p>
          <a:p>
            <a:pPr lvl="1"/>
            <a:r>
              <a:rPr lang="en-IN" dirty="0"/>
              <a:t>Solution : </a:t>
            </a:r>
            <a:r>
              <a:rPr lang="en-IN" dirty="0"/>
              <a:t>Y</a:t>
            </a:r>
            <a:r>
              <a:rPr lang="en-IN" dirty="0" smtClean="0"/>
              <a:t> </a:t>
            </a:r>
            <a:r>
              <a:rPr lang="en-IN" dirty="0"/>
              <a:t>cannot claim the diamond ring because there is no consideration from Y.</a:t>
            </a:r>
          </a:p>
          <a:p>
            <a:pPr>
              <a:buFont typeface="Wingdings" panose="05000000000000000000" pitchFamily="2" charset="2"/>
              <a:buChar char="Ø"/>
            </a:pPr>
            <a:endParaRPr lang="en-US" sz="2400" dirty="0">
              <a:solidFill>
                <a:srgbClr val="222222"/>
              </a:solidFill>
              <a:latin typeface="Nunito Sans" pitchFamily="2" charset="0"/>
            </a:endParaRPr>
          </a:p>
          <a:p>
            <a:endParaRPr lang="en-US" sz="2400" dirty="0"/>
          </a:p>
          <a:p>
            <a:endParaRPr lang="en-US" dirty="0"/>
          </a:p>
        </p:txBody>
      </p:sp>
    </p:spTree>
    <p:extLst>
      <p:ext uri="{BB962C8B-B14F-4D97-AF65-F5344CB8AC3E}">
        <p14:creationId xmlns:p14="http://schemas.microsoft.com/office/powerpoint/2010/main" val="3639257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567A1934-D03B-3E1C-2FD8-11AA3DA3AD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0" y="546100"/>
            <a:ext cx="8521700" cy="5257799"/>
          </a:xfrm>
          <a:prstGeom prst="rect">
            <a:avLst/>
          </a:prstGeom>
        </p:spPr>
      </p:pic>
    </p:spTree>
    <p:extLst>
      <p:ext uri="{BB962C8B-B14F-4D97-AF65-F5344CB8AC3E}">
        <p14:creationId xmlns:p14="http://schemas.microsoft.com/office/powerpoint/2010/main" val="1322365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303" y="218941"/>
            <a:ext cx="11668259" cy="6426558"/>
          </a:xfrm>
        </p:spPr>
        <p:txBody>
          <a:bodyPr/>
          <a:lstStyle/>
          <a:p>
            <a:pPr>
              <a:buFont typeface="Wingdings" panose="05000000000000000000" pitchFamily="2" charset="2"/>
              <a:buChar char="Ø"/>
            </a:pPr>
            <a:r>
              <a:rPr lang="en-US" b="1" u="sng" dirty="0">
                <a:solidFill>
                  <a:srgbClr val="222222"/>
                </a:solidFill>
                <a:latin typeface="Nunito Sans" pitchFamily="2" charset="0"/>
              </a:rPr>
              <a:t>Lawful Consideration </a:t>
            </a:r>
            <a:r>
              <a:rPr lang="en-US" u="sng" dirty="0">
                <a:solidFill>
                  <a:srgbClr val="222222"/>
                </a:solidFill>
                <a:latin typeface="Nunito Sans" pitchFamily="2" charset="0"/>
              </a:rPr>
              <a:t>: </a:t>
            </a:r>
            <a:r>
              <a:rPr lang="en-US" sz="2400" dirty="0">
                <a:solidFill>
                  <a:srgbClr val="222222"/>
                </a:solidFill>
                <a:latin typeface="Nunito Sans" pitchFamily="2" charset="0"/>
              </a:rPr>
              <a:t>The parties to the contract must jointly agree upon a fair and legal compensation or price.</a:t>
            </a:r>
          </a:p>
          <a:p>
            <a:r>
              <a:rPr lang="en-IN" dirty="0"/>
              <a:t>Case Study :</a:t>
            </a:r>
          </a:p>
          <a:p>
            <a:pPr lvl="1"/>
            <a:r>
              <a:rPr lang="en-IN" dirty="0"/>
              <a:t>X threatens to kill Y if he (Y) does not sell his house to X for rupees 1,00,000</a:t>
            </a:r>
            <a:r>
              <a:rPr lang="en-IN" dirty="0" smtClean="0"/>
              <a:t>. agre Y es</a:t>
            </a:r>
            <a:r>
              <a:rPr lang="en-IN" dirty="0"/>
              <a:t>. X borrows rupees 1,00,000 from Z who is also aware of the purpose of the loan. What is the nature of the agreement between X and Y and X and Z.</a:t>
            </a:r>
          </a:p>
          <a:p>
            <a:pPr lvl="1"/>
            <a:r>
              <a:rPr lang="en-IN" dirty="0"/>
              <a:t>Solution : the contract between X and Y is voidable at the option of </a:t>
            </a:r>
            <a:r>
              <a:rPr lang="en-IN" dirty="0"/>
              <a:t>Y</a:t>
            </a:r>
            <a:r>
              <a:rPr lang="en-IN" dirty="0" smtClean="0"/>
              <a:t> </a:t>
            </a:r>
            <a:r>
              <a:rPr lang="en-IN" dirty="0"/>
              <a:t>because Y’s consent is not free as it has been obtained by coercion. The contract between X and Z is a valid contract because the object of the contract is lawful.</a:t>
            </a:r>
          </a:p>
          <a:p>
            <a:r>
              <a:rPr lang="en-IN" dirty="0"/>
              <a:t>Case Study :</a:t>
            </a:r>
          </a:p>
          <a:p>
            <a:pPr lvl="1"/>
            <a:r>
              <a:rPr lang="en-IN" dirty="0"/>
              <a:t>X agrees to pay Y rupees 1,00,000 if Y kills Z. To pay Y, X </a:t>
            </a:r>
            <a:r>
              <a:rPr lang="en-IN" dirty="0" smtClean="0"/>
              <a:t>Borrows </a:t>
            </a:r>
            <a:r>
              <a:rPr lang="en-IN" dirty="0"/>
              <a:t>rupees 1,00,000 from W who is also aware of the purpose of the loan. Y kills Z but X refuses to pay. X also refuses to replay the loan to W. Advice Y and W.</a:t>
            </a:r>
          </a:p>
          <a:p>
            <a:pPr lvl="1"/>
            <a:r>
              <a:rPr lang="en-IN" dirty="0"/>
              <a:t>Solution : the agreement between X and </a:t>
            </a:r>
            <a:r>
              <a:rPr lang="en-IN" dirty="0"/>
              <a:t>Y</a:t>
            </a:r>
            <a:r>
              <a:rPr lang="en-IN" dirty="0" smtClean="0"/>
              <a:t> </a:t>
            </a:r>
            <a:r>
              <a:rPr lang="en-IN" dirty="0"/>
              <a:t>is an illegal agreement because its object is unlawful. Hence, Y cannot recover anything from X. Since the main agreement between X and Y is illegal, the agreement between X and W which is collateral to the main agreement is also void and hence W cannot recover anything from X.</a:t>
            </a:r>
          </a:p>
          <a:p>
            <a:endParaRPr lang="en-US" sz="2400" dirty="0"/>
          </a:p>
        </p:txBody>
      </p:sp>
    </p:spTree>
    <p:extLst>
      <p:ext uri="{BB962C8B-B14F-4D97-AF65-F5344CB8AC3E}">
        <p14:creationId xmlns:p14="http://schemas.microsoft.com/office/powerpoint/2010/main" val="1266964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7881" y="231820"/>
            <a:ext cx="11513713" cy="6426558"/>
          </a:xfrm>
        </p:spPr>
        <p:txBody>
          <a:bodyPr/>
          <a:lstStyle/>
          <a:p>
            <a:pPr>
              <a:buFont typeface="Wingdings" panose="05000000000000000000" pitchFamily="2" charset="2"/>
              <a:buChar char="Ø"/>
            </a:pPr>
            <a:r>
              <a:rPr lang="en-US" b="1" u="sng" dirty="0">
                <a:solidFill>
                  <a:srgbClr val="222222"/>
                </a:solidFill>
                <a:latin typeface="Nunito Sans" pitchFamily="2" charset="0"/>
              </a:rPr>
              <a:t>Certainty of Meaning </a:t>
            </a:r>
            <a:r>
              <a:rPr lang="en-US" u="sng" dirty="0">
                <a:solidFill>
                  <a:srgbClr val="222222"/>
                </a:solidFill>
                <a:latin typeface="Nunito Sans" pitchFamily="2" charset="0"/>
              </a:rPr>
              <a:t>: </a:t>
            </a:r>
            <a:r>
              <a:rPr lang="en-US" sz="2400" dirty="0">
                <a:solidFill>
                  <a:srgbClr val="222222"/>
                </a:solidFill>
                <a:latin typeface="Nunito Sans" pitchFamily="2" charset="0"/>
              </a:rPr>
              <a:t>The meaning of a contract should be apparent, and the purpose of it should be wholly mentioned to keep it </a:t>
            </a:r>
            <a:r>
              <a:rPr lang="en-US" sz="2400" dirty="0" smtClean="0">
                <a:solidFill>
                  <a:srgbClr val="222222"/>
                </a:solidFill>
                <a:latin typeface="Nunito Sans" pitchFamily="2" charset="0"/>
              </a:rPr>
              <a:t>valid</a:t>
            </a:r>
            <a:r>
              <a:rPr lang="en-US" sz="2400" dirty="0" smtClean="0">
                <a:solidFill>
                  <a:srgbClr val="222222"/>
                </a:solidFill>
                <a:latin typeface="Nunito Sans" pitchFamily="2" charset="0"/>
              </a:rPr>
              <a:t>.</a:t>
            </a:r>
          </a:p>
          <a:p>
            <a:r>
              <a:rPr lang="en-IN" dirty="0"/>
              <a:t>Case Study :</a:t>
            </a:r>
          </a:p>
          <a:p>
            <a:pPr lvl="1"/>
            <a:r>
              <a:rPr lang="en-IN" dirty="0"/>
              <a:t>X agrees to Marry Y. Y dies before the marriage takes place. Is it a void agreement?</a:t>
            </a:r>
          </a:p>
          <a:p>
            <a:pPr lvl="1"/>
            <a:r>
              <a:rPr lang="en-IN" dirty="0"/>
              <a:t>Solution it is not a void agreement. It is a void contract because it was valid when it was entered into but subsequently became void on the death of  Y.</a:t>
            </a:r>
          </a:p>
          <a:p>
            <a:pPr>
              <a:buFont typeface="Wingdings" panose="05000000000000000000" pitchFamily="2" charset="2"/>
              <a:buChar char="Ø"/>
            </a:pPr>
            <a:endParaRPr lang="en-US" sz="2400" dirty="0" smtClean="0">
              <a:solidFill>
                <a:srgbClr val="222222"/>
              </a:solidFill>
              <a:latin typeface="Nunito Sans" pitchFamily="2" charset="0"/>
            </a:endParaRPr>
          </a:p>
          <a:p>
            <a:pPr marL="0" indent="0">
              <a:buNone/>
            </a:pPr>
            <a:endParaRPr lang="en-US" sz="2400" dirty="0" smtClean="0"/>
          </a:p>
          <a:p>
            <a:pPr>
              <a:buFont typeface="Wingdings" panose="05000000000000000000" pitchFamily="2" charset="2"/>
              <a:buChar char="Ø"/>
            </a:pPr>
            <a:r>
              <a:rPr lang="en-US" sz="2400" b="1" u="sng" dirty="0">
                <a:solidFill>
                  <a:srgbClr val="222222"/>
                </a:solidFill>
                <a:latin typeface="Nunito Sans" pitchFamily="2" charset="0"/>
              </a:rPr>
              <a:t>Not Expressly Declared Void</a:t>
            </a:r>
            <a:r>
              <a:rPr lang="en-US" sz="2400" u="sng" dirty="0">
                <a:solidFill>
                  <a:srgbClr val="222222"/>
                </a:solidFill>
                <a:latin typeface="Nunito Sans" pitchFamily="2" charset="0"/>
              </a:rPr>
              <a:t>: </a:t>
            </a:r>
            <a:r>
              <a:rPr lang="en-US" sz="2400" dirty="0">
                <a:solidFill>
                  <a:srgbClr val="222222"/>
                </a:solidFill>
                <a:latin typeface="Nunito Sans" pitchFamily="2" charset="0"/>
              </a:rPr>
              <a:t>The agreements which are not otherwise considered to be unlawful (such as those made to restrict any trade practices, marriage or legal proceedings); are liable to become contracts</a:t>
            </a:r>
            <a:r>
              <a:rPr lang="en-US" sz="2400" dirty="0" smtClean="0">
                <a:solidFill>
                  <a:srgbClr val="222222"/>
                </a:solidFill>
                <a:latin typeface="Nunito Sans" pitchFamily="2" charset="0"/>
              </a:rPr>
              <a:t>.</a:t>
            </a:r>
          </a:p>
          <a:p>
            <a:r>
              <a:rPr lang="en-IN" dirty="0"/>
              <a:t>Case Study :</a:t>
            </a:r>
          </a:p>
          <a:p>
            <a:pPr lvl="1"/>
            <a:r>
              <a:rPr lang="en-IN" dirty="0"/>
              <a:t>X agrees to pay Rs. 1,00,000 to Y if Y does not marry throughout his life. Y promises not to marry at all but later on X refuses to pay Rs. 1,00,000. Advise Y.</a:t>
            </a:r>
          </a:p>
          <a:p>
            <a:pPr lvl="1"/>
            <a:r>
              <a:rPr lang="en-IN" dirty="0"/>
              <a:t>Solution : Y cannot recover anything. </a:t>
            </a:r>
            <a:r>
              <a:rPr lang="en-IN"/>
              <a:t>The agreement between X and Y is in restraint of marriage which has been expressly declared void under section 26.</a:t>
            </a:r>
          </a:p>
          <a:p>
            <a:pPr>
              <a:buFont typeface="Wingdings" panose="05000000000000000000" pitchFamily="2" charset="2"/>
              <a:buChar char="Ø"/>
            </a:pPr>
            <a:endParaRPr lang="en-US" sz="2400" dirty="0">
              <a:solidFill>
                <a:srgbClr val="222222"/>
              </a:solidFill>
              <a:latin typeface="Nunito Sans" pitchFamily="2" charset="0"/>
            </a:endParaRPr>
          </a:p>
          <a:p>
            <a:pPr marL="0" indent="0">
              <a:buNone/>
            </a:pPr>
            <a:endParaRPr lang="en-US" sz="2400" dirty="0"/>
          </a:p>
        </p:txBody>
      </p:sp>
    </p:spTree>
    <p:extLst>
      <p:ext uri="{BB962C8B-B14F-4D97-AF65-F5344CB8AC3E}">
        <p14:creationId xmlns:p14="http://schemas.microsoft.com/office/powerpoint/2010/main" val="1582446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19E892B-5DBC-404E-85FA-291C98B3DDEB}"/>
              </a:ext>
            </a:extLst>
          </p:cNvPr>
          <p:cNvSpPr>
            <a:spLocks noGrp="1"/>
          </p:cNvSpPr>
          <p:nvPr>
            <p:ph idx="1"/>
          </p:nvPr>
        </p:nvSpPr>
        <p:spPr>
          <a:xfrm>
            <a:off x="193183" y="167425"/>
            <a:ext cx="11784169" cy="6568226"/>
          </a:xfrm>
        </p:spPr>
        <p:txBody>
          <a:bodyPr/>
          <a:lstStyle/>
          <a:p>
            <a:pPr>
              <a:buFont typeface="Wingdings" panose="05000000000000000000" pitchFamily="2" charset="2"/>
              <a:buChar char="Ø"/>
            </a:pPr>
            <a:r>
              <a:rPr lang="en-US" b="1" u="sng" dirty="0">
                <a:solidFill>
                  <a:srgbClr val="222222"/>
                </a:solidFill>
                <a:latin typeface="Nunito Sans" pitchFamily="2" charset="0"/>
              </a:rPr>
              <a:t>Performance Possibility</a:t>
            </a:r>
            <a:r>
              <a:rPr lang="en-US" u="sng" dirty="0">
                <a:solidFill>
                  <a:srgbClr val="222222"/>
                </a:solidFill>
                <a:latin typeface="Nunito Sans" pitchFamily="2" charset="0"/>
              </a:rPr>
              <a:t>: </a:t>
            </a:r>
            <a:r>
              <a:rPr lang="en-US" sz="2400" dirty="0">
                <a:solidFill>
                  <a:srgbClr val="222222"/>
                </a:solidFill>
                <a:latin typeface="Nunito Sans" pitchFamily="2" charset="0"/>
              </a:rPr>
              <a:t>The terms of the contract should be lawful as well as practical enough to be executed by both the parties</a:t>
            </a:r>
            <a:r>
              <a:rPr lang="en-US" sz="2400" dirty="0" smtClean="0">
                <a:solidFill>
                  <a:srgbClr val="222222"/>
                </a:solidFill>
                <a:latin typeface="Nunito Sans" pitchFamily="2" charset="0"/>
              </a:rPr>
              <a:t>.</a:t>
            </a:r>
          </a:p>
          <a:p>
            <a:r>
              <a:rPr lang="en-IN" dirty="0"/>
              <a:t>Case Study :</a:t>
            </a:r>
          </a:p>
          <a:p>
            <a:pPr lvl="1"/>
            <a:r>
              <a:rPr lang="en-IN" dirty="0"/>
              <a:t>X agreed to sell a particular horse to Y. Later on, it was discovered that the horse was dead at the time of making the contract. Advice the parties.</a:t>
            </a:r>
          </a:p>
          <a:p>
            <a:pPr lvl="1"/>
            <a:r>
              <a:rPr lang="en-IN" dirty="0"/>
              <a:t>Solution : the agreement is void because both the parties were under a mistake of fact regarding existence of  the subject matter. It is practically not possible  sell a dead horse.</a:t>
            </a:r>
          </a:p>
          <a:p>
            <a:pPr marL="0" indent="0">
              <a:buNone/>
            </a:pPr>
            <a:endParaRPr lang="en-US" sz="2400" dirty="0" smtClean="0">
              <a:solidFill>
                <a:srgbClr val="222222"/>
              </a:solidFill>
              <a:latin typeface="Nunito Sans" pitchFamily="2" charset="0"/>
            </a:endParaRPr>
          </a:p>
          <a:p>
            <a:pPr marL="0" indent="0">
              <a:buNone/>
            </a:pPr>
            <a:endParaRPr lang="en-US" sz="2400" dirty="0">
              <a:solidFill>
                <a:srgbClr val="222222"/>
              </a:solidFill>
              <a:latin typeface="Nunito Sans" pitchFamily="2" charset="0"/>
            </a:endParaRPr>
          </a:p>
          <a:p>
            <a:pPr>
              <a:buFont typeface="Wingdings" panose="05000000000000000000" pitchFamily="2" charset="2"/>
              <a:buChar char="Ø"/>
            </a:pPr>
            <a:r>
              <a:rPr lang="en-US" b="1" u="sng" dirty="0">
                <a:solidFill>
                  <a:srgbClr val="222222"/>
                </a:solidFill>
                <a:latin typeface="Nunito Sans" pitchFamily="2" charset="0"/>
              </a:rPr>
              <a:t>Legal Object</a:t>
            </a:r>
            <a:r>
              <a:rPr lang="en-US" u="sng" dirty="0">
                <a:solidFill>
                  <a:srgbClr val="222222"/>
                </a:solidFill>
                <a:latin typeface="Nunito Sans" pitchFamily="2" charset="0"/>
              </a:rPr>
              <a:t>: </a:t>
            </a:r>
            <a:r>
              <a:rPr lang="en-US" sz="2400" dirty="0">
                <a:solidFill>
                  <a:srgbClr val="222222"/>
                </a:solidFill>
                <a:latin typeface="Nunito Sans" pitchFamily="2" charset="0"/>
              </a:rPr>
              <a:t>There should be a lawful purpose or aim behind a contract</a:t>
            </a:r>
            <a:r>
              <a:rPr lang="en-US" sz="2400" dirty="0" smtClean="0">
                <a:solidFill>
                  <a:srgbClr val="222222"/>
                </a:solidFill>
                <a:latin typeface="Nunito Sans" pitchFamily="2" charset="0"/>
              </a:rPr>
              <a:t>.</a:t>
            </a:r>
            <a:endParaRPr lang="en-US" sz="2400" dirty="0">
              <a:solidFill>
                <a:srgbClr val="222222"/>
              </a:solidFill>
              <a:latin typeface="Nunito Sans" pitchFamily="2" charset="0"/>
            </a:endParaRPr>
          </a:p>
          <a:p>
            <a:r>
              <a:rPr lang="en-IN" dirty="0"/>
              <a:t>Case study :</a:t>
            </a:r>
          </a:p>
          <a:p>
            <a:pPr lvl="1"/>
            <a:r>
              <a:rPr lang="en-IN" dirty="0"/>
              <a:t>X agrees to let his flat to Y 4 use as a gambling den on a monthly rent of rupees 10,000. After 3 months, </a:t>
            </a:r>
            <a:r>
              <a:rPr lang="en-IN" dirty="0"/>
              <a:t>Y</a:t>
            </a:r>
            <a:r>
              <a:rPr lang="en-IN" dirty="0" smtClean="0"/>
              <a:t> </a:t>
            </a:r>
            <a:r>
              <a:rPr lang="en-IN" dirty="0"/>
              <a:t>stops making the payment of rent. Advice X.</a:t>
            </a:r>
          </a:p>
          <a:p>
            <a:pPr lvl="1"/>
            <a:r>
              <a:rPr lang="en-IN" dirty="0"/>
              <a:t>Solution: X cannot recover anything. The agreement between </a:t>
            </a:r>
            <a:r>
              <a:rPr lang="en-IN" dirty="0" smtClean="0"/>
              <a:t>X &amp; Y </a:t>
            </a:r>
            <a:r>
              <a:rPr lang="en-IN" dirty="0"/>
              <a:t>is void because the object of the agreement is unlawful</a:t>
            </a:r>
          </a:p>
          <a:p>
            <a:pPr marL="0" indent="0">
              <a:buNone/>
            </a:pPr>
            <a:endParaRPr lang="en-US" sz="2400" dirty="0">
              <a:solidFill>
                <a:srgbClr val="222222"/>
              </a:solidFill>
              <a:latin typeface="Nunito Sans" pitchFamily="2"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445579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6ECAAB3-BA8C-73C1-F354-68D3656F58E5}"/>
              </a:ext>
            </a:extLst>
          </p:cNvPr>
          <p:cNvSpPr>
            <a:spLocks noGrp="1"/>
          </p:cNvSpPr>
          <p:nvPr>
            <p:ph idx="1"/>
          </p:nvPr>
        </p:nvSpPr>
        <p:spPr>
          <a:xfrm>
            <a:off x="321971" y="270456"/>
            <a:ext cx="11668259" cy="6336406"/>
          </a:xfrm>
        </p:spPr>
        <p:txBody>
          <a:bodyPr>
            <a:normAutofit/>
          </a:bodyPr>
          <a:lstStyle/>
          <a:p>
            <a:pPr marL="0" indent="0" algn="l">
              <a:buNone/>
            </a:pPr>
            <a:endParaRPr lang="en-US" sz="2400" b="0" i="0" dirty="0">
              <a:solidFill>
                <a:srgbClr val="222222"/>
              </a:solidFill>
              <a:effectLst/>
              <a:latin typeface="Nunito Sans" pitchFamily="2" charset="0"/>
            </a:endParaRPr>
          </a:p>
          <a:p>
            <a:pPr algn="l">
              <a:buFont typeface="Wingdings" panose="05000000000000000000" pitchFamily="2" charset="2"/>
              <a:buChar char="Ø"/>
            </a:pPr>
            <a:r>
              <a:rPr lang="en-US" b="1" i="0" u="sng" dirty="0">
                <a:solidFill>
                  <a:srgbClr val="222222"/>
                </a:solidFill>
                <a:effectLst/>
                <a:latin typeface="Nunito Sans" pitchFamily="2" charset="0"/>
              </a:rPr>
              <a:t>Competency</a:t>
            </a:r>
            <a:r>
              <a:rPr lang="en-US" b="0" i="0" u="sng" dirty="0">
                <a:solidFill>
                  <a:srgbClr val="222222"/>
                </a:solidFill>
                <a:effectLst/>
                <a:latin typeface="Nunito Sans" pitchFamily="2" charset="0"/>
              </a:rPr>
              <a:t>: </a:t>
            </a:r>
            <a:r>
              <a:rPr lang="en-US" sz="2400" b="0" i="0" dirty="0">
                <a:solidFill>
                  <a:srgbClr val="222222"/>
                </a:solidFill>
                <a:effectLst/>
                <a:latin typeface="Nunito Sans" pitchFamily="2" charset="0"/>
              </a:rPr>
              <a:t>Both the parties must be capable of participating in a contract according to the court, i.e., they should be major (i.e., more than 18 years of age), mentally sound and free from any lawsuits or disqualification by law</a:t>
            </a:r>
            <a:r>
              <a:rPr lang="en-US" sz="2400" b="0" i="0" dirty="0" smtClean="0">
                <a:solidFill>
                  <a:srgbClr val="222222"/>
                </a:solidFill>
                <a:effectLst/>
                <a:latin typeface="Nunito Sans" pitchFamily="2" charset="0"/>
              </a:rPr>
              <a:t>.</a:t>
            </a:r>
          </a:p>
          <a:p>
            <a:pPr algn="l">
              <a:buFont typeface="Wingdings" panose="05000000000000000000" pitchFamily="2" charset="2"/>
              <a:buChar char="Ø"/>
            </a:pPr>
            <a:endParaRPr lang="en-US" sz="2400" dirty="0">
              <a:solidFill>
                <a:srgbClr val="222222"/>
              </a:solidFill>
              <a:latin typeface="Nunito Sans" pitchFamily="2" charset="0"/>
            </a:endParaRPr>
          </a:p>
          <a:p>
            <a:r>
              <a:rPr lang="en-US" sz="2400" dirty="0" smtClean="0">
                <a:solidFill>
                  <a:srgbClr val="222222"/>
                </a:solidFill>
                <a:latin typeface="Nunito Sans" pitchFamily="2" charset="0"/>
              </a:rPr>
              <a:t>Case-Study : Plaintiff</a:t>
            </a:r>
            <a:r>
              <a:rPr lang="en-US" sz="2400" dirty="0">
                <a:solidFill>
                  <a:srgbClr val="222222"/>
                </a:solidFill>
                <a:latin typeface="Nunito Sans" pitchFamily="2" charset="0"/>
              </a:rPr>
              <a:t>, Dharmodas Ghose was in need of money therefore, he pledged his property and asked for loan of Rs. 20,000 from the moneylender Brahmo Dutt. The debt amount given was less than 	Rs. 20,000. Brahmo Dutt who was acting as attorney at that time on the behalf of the moneylender, knew that Dharmodas Ghose was a minor. Plaintiff filed a suit against Brahmo Dutt stating that </a:t>
            </a:r>
            <a:r>
              <a:rPr lang="en-US" sz="2400" dirty="0" smtClean="0">
                <a:solidFill>
                  <a:srgbClr val="222222"/>
                </a:solidFill>
                <a:latin typeface="Nunito Sans" pitchFamily="2" charset="0"/>
              </a:rPr>
              <a:t>the </a:t>
            </a:r>
            <a:r>
              <a:rPr lang="en-US" sz="2400" dirty="0">
                <a:solidFill>
                  <a:srgbClr val="222222"/>
                </a:solidFill>
                <a:latin typeface="Nunito Sans" pitchFamily="2" charset="0"/>
              </a:rPr>
              <a:t>mortgage deed should be null and void because he was a minor at the time of contract and hence, it should be cancelled. Later, Brahmo Dutt passed away and the appeal was prosecuted by </a:t>
            </a:r>
            <a:r>
              <a:rPr lang="en-US" sz="2400" dirty="0" smtClean="0">
                <a:solidFill>
                  <a:srgbClr val="222222"/>
                </a:solidFill>
                <a:latin typeface="Nunito Sans" pitchFamily="2" charset="0"/>
              </a:rPr>
              <a:t>his </a:t>
            </a:r>
            <a:r>
              <a:rPr lang="en-US" sz="2400" dirty="0">
                <a:solidFill>
                  <a:srgbClr val="222222"/>
                </a:solidFill>
                <a:latin typeface="Nunito Sans" pitchFamily="2" charset="0"/>
              </a:rPr>
              <a:t>executors. And it was contended by the defendant that plaintiff should not be excused as he misrepresented his age to him. Even if the deed is void, the debt that was advanced to him i.e., Rs. </a:t>
            </a:r>
            <a:r>
              <a:rPr lang="en-US" sz="2400" dirty="0" smtClean="0">
                <a:solidFill>
                  <a:srgbClr val="222222"/>
                </a:solidFill>
                <a:latin typeface="Nunito Sans" pitchFamily="2" charset="0"/>
              </a:rPr>
              <a:t>10,500 </a:t>
            </a:r>
            <a:r>
              <a:rPr lang="en-US" sz="2400" dirty="0">
                <a:solidFill>
                  <a:srgbClr val="222222"/>
                </a:solidFill>
                <a:latin typeface="Nunito Sans" pitchFamily="2" charset="0"/>
              </a:rPr>
              <a:t>should be repaid.</a:t>
            </a:r>
            <a:endParaRPr lang="en-US" sz="2400" b="0" i="0" dirty="0">
              <a:solidFill>
                <a:srgbClr val="222222"/>
              </a:solidFill>
              <a:effectLst/>
              <a:latin typeface="Nunito Sans" pitchFamily="2" charset="0"/>
            </a:endParaRPr>
          </a:p>
          <a:p>
            <a:endParaRPr lang="en-IN" sz="3200" dirty="0"/>
          </a:p>
        </p:txBody>
      </p:sp>
    </p:spTree>
    <p:extLst>
      <p:ext uri="{BB962C8B-B14F-4D97-AF65-F5344CB8AC3E}">
        <p14:creationId xmlns:p14="http://schemas.microsoft.com/office/powerpoint/2010/main" val="4129119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093" y="206062"/>
            <a:ext cx="11539470" cy="6478073"/>
          </a:xfrm>
        </p:spPr>
        <p:txBody>
          <a:bodyPr/>
          <a:lstStyle/>
          <a:p>
            <a:pPr marL="0" indent="0">
              <a:buNone/>
            </a:pPr>
            <a:r>
              <a:rPr lang="en-US" dirty="0" smtClean="0"/>
              <a:t>1. Was </a:t>
            </a:r>
            <a:r>
              <a:rPr lang="en-US" dirty="0"/>
              <a:t>the mortgage deed void?	</a:t>
            </a:r>
            <a:endParaRPr lang="en-US" dirty="0" smtClean="0"/>
          </a:p>
          <a:p>
            <a:pPr marL="0" indent="0">
              <a:buNone/>
            </a:pPr>
            <a:r>
              <a:rPr lang="en-US" dirty="0" smtClean="0"/>
              <a:t>2</a:t>
            </a:r>
            <a:r>
              <a:rPr lang="en-US" dirty="0"/>
              <a:t>. Deed signed by defendant was voidable or not</a:t>
            </a:r>
            <a:r>
              <a:rPr lang="en-US" dirty="0" smtClean="0"/>
              <a:t>?</a:t>
            </a:r>
          </a:p>
          <a:p>
            <a:pPr marL="0" indent="0">
              <a:buNone/>
            </a:pPr>
            <a:r>
              <a:rPr lang="en-US" dirty="0" smtClean="0"/>
              <a:t>3.Was </a:t>
            </a:r>
            <a:r>
              <a:rPr lang="en-US" dirty="0"/>
              <a:t>the defendant entitled liable to receive the mortgage money</a:t>
            </a:r>
            <a:r>
              <a:rPr lang="en-US" dirty="0" smtClean="0"/>
              <a:t>?</a:t>
            </a:r>
          </a:p>
          <a:p>
            <a:pPr marL="0" indent="0">
              <a:buNone/>
            </a:pPr>
            <a:endParaRPr lang="en-US" dirty="0"/>
          </a:p>
          <a:p>
            <a:pPr marL="0" indent="0">
              <a:buNone/>
            </a:pPr>
            <a:r>
              <a:rPr lang="en-US" dirty="0"/>
              <a:t>Solution: The Privy Council held that the; person who mortgaged the property was infant at the time of execution. So, the contract or mortgage deed which was made between the plaintiff and the </a:t>
            </a:r>
            <a:r>
              <a:rPr lang="en-US" dirty="0" smtClean="0"/>
              <a:t>defendant </a:t>
            </a:r>
            <a:r>
              <a:rPr lang="en-US" dirty="0"/>
              <a:t>was not merely voidable but it was void. It also held that any contract with a minor or an infant is ‘void ab-initio’. Since minors are incompetent to contract hence, such contracts are </a:t>
            </a:r>
            <a:r>
              <a:rPr lang="en-US" dirty="0" smtClean="0"/>
              <a:t>void </a:t>
            </a:r>
            <a:r>
              <a:rPr lang="en-US" dirty="0"/>
              <a:t>and invalid in the eyes of law. The minor is not obliged to pay back the amount that was advanced to him as he was not bound by the promise that was executed in contract.</a:t>
            </a:r>
          </a:p>
        </p:txBody>
      </p:sp>
    </p:spTree>
    <p:extLst>
      <p:ext uri="{BB962C8B-B14F-4D97-AF65-F5344CB8AC3E}">
        <p14:creationId xmlns:p14="http://schemas.microsoft.com/office/powerpoint/2010/main" val="333311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65927"/>
            <a:ext cx="10515600" cy="3511036"/>
          </a:xfrm>
        </p:spPr>
        <p:txBody>
          <a:bodyPr>
            <a:normAutofit/>
          </a:bodyPr>
          <a:lstStyle/>
          <a:p>
            <a:pPr marL="0" indent="0" algn="ctr">
              <a:buNone/>
            </a:pPr>
            <a:r>
              <a:rPr lang="en-US" sz="4800" dirty="0" smtClean="0"/>
              <a:t>THANK YOU !!!</a:t>
            </a:r>
            <a:endParaRPr lang="en-US" sz="4800" dirty="0"/>
          </a:p>
        </p:txBody>
      </p:sp>
    </p:spTree>
    <p:extLst>
      <p:ext uri="{BB962C8B-B14F-4D97-AF65-F5344CB8AC3E}">
        <p14:creationId xmlns:p14="http://schemas.microsoft.com/office/powerpoint/2010/main" val="1163138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D26CC3-DDC2-98E2-F851-769469735BC8}"/>
              </a:ext>
            </a:extLst>
          </p:cNvPr>
          <p:cNvSpPr>
            <a:spLocks noGrp="1"/>
          </p:cNvSpPr>
          <p:nvPr>
            <p:ph type="title"/>
          </p:nvPr>
        </p:nvSpPr>
        <p:spPr>
          <a:xfrm>
            <a:off x="838200" y="365125"/>
            <a:ext cx="10515600" cy="1325563"/>
          </a:xfrm>
        </p:spPr>
        <p:txBody>
          <a:bodyPr/>
          <a:lstStyle/>
          <a:p>
            <a:pPr marL="571500" indent="-571500" algn="ctr">
              <a:buFont typeface="Wingdings" panose="05000000000000000000" pitchFamily="2" charset="2"/>
              <a:buChar char="v"/>
            </a:pPr>
            <a:r>
              <a:rPr lang="en-IN" dirty="0">
                <a:highlight>
                  <a:srgbClr val="C0C0C0"/>
                </a:highlight>
              </a:rPr>
              <a:t> THE INDIAN CONTRACT ACT, 1872</a:t>
            </a:r>
          </a:p>
        </p:txBody>
      </p:sp>
      <p:sp>
        <p:nvSpPr>
          <p:cNvPr id="3" name="Content Placeholder 2">
            <a:extLst>
              <a:ext uri="{FF2B5EF4-FFF2-40B4-BE49-F238E27FC236}">
                <a16:creationId xmlns="" xmlns:a16="http://schemas.microsoft.com/office/drawing/2014/main" id="{3DFB85CE-152C-A4C7-40CB-06E4FFE3EEE0}"/>
              </a:ext>
            </a:extLst>
          </p:cNvPr>
          <p:cNvSpPr>
            <a:spLocks noGrp="1"/>
          </p:cNvSpPr>
          <p:nvPr>
            <p:ph idx="1"/>
          </p:nvPr>
        </p:nvSpPr>
        <p:spPr>
          <a:xfrm>
            <a:off x="838200" y="2104008"/>
            <a:ext cx="10515600" cy="4753992"/>
          </a:xfrm>
        </p:spPr>
        <p:txBody>
          <a:bodyPr>
            <a:normAutofit/>
          </a:bodyPr>
          <a:lstStyle/>
          <a:p>
            <a:r>
              <a:rPr lang="en-US" sz="2400" dirty="0"/>
              <a:t>The Indian Contract Act of 1872 is the most important part of business or Mercantile Law because every business or commercial transaction basically starts from an agreement between two or more persons or parties.</a:t>
            </a:r>
          </a:p>
          <a:p>
            <a:r>
              <a:rPr lang="en-US" sz="2400" b="0" i="0" dirty="0">
                <a:solidFill>
                  <a:srgbClr val="222222"/>
                </a:solidFill>
                <a:effectLst/>
                <a:latin typeface="Nunito Sans" panose="020B0604020202020204" pitchFamily="2" charset="0"/>
              </a:rPr>
              <a:t>The Indian Contract Act, 1872 is relevant to the entire country as from September 1, 1872.</a:t>
            </a:r>
            <a:endParaRPr lang="en-US" sz="2400" dirty="0"/>
          </a:p>
          <a:p>
            <a:endParaRPr lang="en-US" sz="1200" dirty="0"/>
          </a:p>
          <a:p>
            <a:r>
              <a:rPr lang="en-US" sz="2400" dirty="0"/>
              <a:t>The Indian Contract Act, 1872 is the backbone of the entire bulk of Mercantile laws. Even with the development of E-commerce and introduction of Cyber-laws, the basic law of contract as contained in the Contract Act would not change. The Act is very ancient in origin and was passed in the year 1872 and is applicable to all persons-natural and artificial, i.e., Legal persons such as companies, corporations etc.</a:t>
            </a:r>
          </a:p>
          <a:p>
            <a:pPr marL="457200" indent="-457200">
              <a:buFont typeface="+mj-lt"/>
              <a:buAutoNum type="arabicPeriod"/>
            </a:pPr>
            <a:endParaRPr lang="en-IN" sz="1800" u="sng" dirty="0"/>
          </a:p>
          <a:p>
            <a:pPr marL="457200" indent="-457200">
              <a:buFont typeface="+mj-lt"/>
              <a:buAutoNum type="arabicPeriod"/>
            </a:pPr>
            <a:endParaRPr lang="en-IN" sz="1800" u="sng" dirty="0"/>
          </a:p>
          <a:p>
            <a:pPr marL="457200" indent="-457200">
              <a:buFont typeface="+mj-lt"/>
              <a:buAutoNum type="arabicPeriod"/>
            </a:pPr>
            <a:endParaRPr lang="en-IN" sz="1800" u="sng" dirty="0"/>
          </a:p>
          <a:p>
            <a:pPr marL="457200" indent="-457200">
              <a:buFont typeface="+mj-lt"/>
              <a:buAutoNum type="arabicPeriod"/>
            </a:pPr>
            <a:endParaRPr lang="en-IN" sz="1800" u="sng" dirty="0"/>
          </a:p>
          <a:p>
            <a:pPr marL="457200" indent="-457200">
              <a:buFont typeface="+mj-lt"/>
              <a:buAutoNum type="arabicPeriod"/>
            </a:pPr>
            <a:endParaRPr lang="en-IN" sz="1800" u="sng" dirty="0"/>
          </a:p>
          <a:p>
            <a:pPr marL="0" indent="0">
              <a:buNone/>
            </a:pPr>
            <a:endParaRPr lang="en-IN" sz="1800" u="sng" dirty="0"/>
          </a:p>
        </p:txBody>
      </p:sp>
    </p:spTree>
    <p:extLst>
      <p:ext uri="{BB962C8B-B14F-4D97-AF65-F5344CB8AC3E}">
        <p14:creationId xmlns:p14="http://schemas.microsoft.com/office/powerpoint/2010/main" val="1825003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778D43C-B3F3-33DD-026A-5509E7110544}"/>
              </a:ext>
            </a:extLst>
          </p:cNvPr>
          <p:cNvSpPr>
            <a:spLocks noGrp="1"/>
          </p:cNvSpPr>
          <p:nvPr>
            <p:ph idx="1"/>
          </p:nvPr>
        </p:nvSpPr>
        <p:spPr>
          <a:xfrm>
            <a:off x="838199" y="266330"/>
            <a:ext cx="10756037" cy="6445188"/>
          </a:xfrm>
        </p:spPr>
        <p:txBody>
          <a:bodyPr>
            <a:normAutofit/>
          </a:bodyPr>
          <a:lstStyle/>
          <a:p>
            <a:endParaRPr lang="en-US" sz="2400" u="sng" dirty="0"/>
          </a:p>
          <a:p>
            <a:pPr>
              <a:buFont typeface="Wingdings" panose="05000000000000000000" pitchFamily="2" charset="2"/>
              <a:buChar char="Ø"/>
            </a:pPr>
            <a:r>
              <a:rPr lang="en-US" sz="2800" u="sng" dirty="0"/>
              <a:t>Important points of the Indian contract Act, 1872    :</a:t>
            </a:r>
          </a:p>
          <a:p>
            <a:pPr marL="0" indent="0">
              <a:buNone/>
            </a:pPr>
            <a:endParaRPr lang="en-US" sz="2800" u="sng" dirty="0"/>
          </a:p>
          <a:p>
            <a:pPr marL="0" indent="0">
              <a:buNone/>
            </a:pPr>
            <a:endParaRPr lang="en-US" sz="2800" u="sng" dirty="0"/>
          </a:p>
          <a:p>
            <a:pPr>
              <a:buFont typeface="Wingdings" panose="05000000000000000000" pitchFamily="2" charset="2"/>
              <a:buChar char="q"/>
            </a:pPr>
            <a:r>
              <a:rPr lang="en-US" sz="2400" dirty="0"/>
              <a:t>The Indian Contract Act is based on the English Law of Contracts which is unwritten law.</a:t>
            </a:r>
          </a:p>
          <a:p>
            <a:pPr>
              <a:buFont typeface="Wingdings" panose="05000000000000000000" pitchFamily="2" charset="2"/>
              <a:buChar char="q"/>
            </a:pPr>
            <a:endParaRPr lang="en-US" sz="2400" dirty="0"/>
          </a:p>
          <a:p>
            <a:pPr algn="just">
              <a:buFont typeface="Wingdings" panose="05000000000000000000" pitchFamily="2" charset="2"/>
              <a:buChar char="q"/>
            </a:pPr>
            <a:r>
              <a:rPr lang="en-US" sz="2400" dirty="0"/>
              <a:t>In India, the law relating to contracts is contained in the Indian Contract Act of 1872 which came into force from 1st day of September 1872 and it extends to the whole of India except the State of Jammu and Kashmir.</a:t>
            </a:r>
          </a:p>
          <a:p>
            <a:pPr algn="just">
              <a:buFont typeface="Wingdings" panose="05000000000000000000" pitchFamily="2" charset="2"/>
              <a:buChar char="q"/>
            </a:pPr>
            <a:endParaRPr lang="en-US" sz="2400" dirty="0"/>
          </a:p>
          <a:p>
            <a:pPr>
              <a:buFont typeface="Wingdings" panose="05000000000000000000" pitchFamily="2" charset="2"/>
              <a:buChar char="q"/>
            </a:pPr>
            <a:r>
              <a:rPr lang="en-US" sz="2400" dirty="0"/>
              <a:t>The Indian Contract Act is not applicable only to business community alone but also to others. </a:t>
            </a:r>
          </a:p>
          <a:p>
            <a:pPr marL="0" indent="0">
              <a:buNone/>
            </a:pPr>
            <a:endParaRPr lang="en-US" sz="2400" u="sng" dirty="0"/>
          </a:p>
          <a:p>
            <a:pPr marL="0" indent="0">
              <a:buNone/>
            </a:pPr>
            <a:endParaRPr lang="en-US" sz="2400" u="sng" dirty="0"/>
          </a:p>
        </p:txBody>
      </p:sp>
    </p:spTree>
    <p:extLst>
      <p:ext uri="{BB962C8B-B14F-4D97-AF65-F5344CB8AC3E}">
        <p14:creationId xmlns:p14="http://schemas.microsoft.com/office/powerpoint/2010/main" val="4193434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25E1C47-03F6-1C9E-2F0C-D9878DEA801A}"/>
              </a:ext>
            </a:extLst>
          </p:cNvPr>
          <p:cNvSpPr>
            <a:spLocks noGrp="1"/>
          </p:cNvSpPr>
          <p:nvPr>
            <p:ph idx="1"/>
          </p:nvPr>
        </p:nvSpPr>
        <p:spPr>
          <a:xfrm>
            <a:off x="838200" y="221942"/>
            <a:ext cx="10515600" cy="5955021"/>
          </a:xfrm>
        </p:spPr>
        <p:txBody>
          <a:bodyPr>
            <a:normAutofit/>
          </a:bodyPr>
          <a:lstStyle/>
          <a:p>
            <a:pPr>
              <a:buFont typeface="Wingdings" panose="05000000000000000000" pitchFamily="2" charset="2"/>
              <a:buChar char="q"/>
            </a:pPr>
            <a:endParaRPr lang="en-US" sz="2400" dirty="0"/>
          </a:p>
          <a:p>
            <a:pPr>
              <a:buFont typeface="Wingdings" panose="05000000000000000000" pitchFamily="2" charset="2"/>
              <a:buChar char="q"/>
            </a:pPr>
            <a:endParaRPr lang="en-US" sz="2400" dirty="0"/>
          </a:p>
          <a:p>
            <a:pPr>
              <a:buFont typeface="Wingdings" panose="05000000000000000000" pitchFamily="2" charset="2"/>
              <a:buChar char="q"/>
            </a:pPr>
            <a:r>
              <a:rPr lang="en-US" sz="2400" dirty="0"/>
              <a:t>The Indian Contract Act is not retrospective in the sense that it is not applicable to the contracts entered into before 1st September, 1872 which was the date of commencement of the Act. </a:t>
            </a:r>
          </a:p>
          <a:p>
            <a:pPr>
              <a:buFont typeface="Wingdings" panose="05000000000000000000" pitchFamily="2" charset="2"/>
              <a:buChar char="q"/>
            </a:pPr>
            <a:endParaRPr lang="en-US" sz="2400" dirty="0"/>
          </a:p>
          <a:p>
            <a:pPr>
              <a:buFont typeface="Wingdings" panose="05000000000000000000" pitchFamily="2" charset="2"/>
              <a:buChar char="q"/>
            </a:pPr>
            <a:r>
              <a:rPr lang="en-US" sz="2400" dirty="0"/>
              <a:t>The Act does not cover all those obligations which are not contractual in nature and also those agreements which are social in nature.</a:t>
            </a:r>
          </a:p>
          <a:p>
            <a:pPr marL="0" indent="0">
              <a:buNone/>
            </a:pPr>
            <a:endParaRPr lang="en-US" sz="2400" dirty="0"/>
          </a:p>
          <a:p>
            <a:pPr>
              <a:buFont typeface="Wingdings" panose="05000000000000000000" pitchFamily="2" charset="2"/>
              <a:buChar char="q"/>
            </a:pPr>
            <a:r>
              <a:rPr lang="en-US" sz="2400" dirty="0"/>
              <a:t>Section 1 to 75 of the Indian Contract Act is generally applicable to all the contracts. Section 1 of the Act makes it clear that, “Nothing herein contained shall affect the provisions of any Statue Act or Regulation not hereby expressly repealed, nor any usage or custom of trade, nor any incident of any contract, nor inconsistent with the provisions of this Act”</a:t>
            </a:r>
            <a:endParaRPr lang="en-IN" sz="2400" dirty="0"/>
          </a:p>
        </p:txBody>
      </p:sp>
    </p:spTree>
    <p:extLst>
      <p:ext uri="{BB962C8B-B14F-4D97-AF65-F5344CB8AC3E}">
        <p14:creationId xmlns:p14="http://schemas.microsoft.com/office/powerpoint/2010/main" val="1739769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B8B3B5-BA7D-48AC-BA7B-41CCF2CEF766}"/>
              </a:ext>
            </a:extLst>
          </p:cNvPr>
          <p:cNvSpPr>
            <a:spLocks noGrp="1"/>
          </p:cNvSpPr>
          <p:nvPr>
            <p:ph type="title"/>
          </p:nvPr>
        </p:nvSpPr>
        <p:spPr/>
        <p:txBody>
          <a:bodyPr/>
          <a:lstStyle/>
          <a:p>
            <a:pPr marL="571500" indent="-571500">
              <a:buFont typeface="Wingdings" panose="05000000000000000000" pitchFamily="2" charset="2"/>
              <a:buChar char="v"/>
            </a:pPr>
            <a:r>
              <a:rPr lang="en-IN" dirty="0"/>
              <a:t>What is Contract and Contract Act?</a:t>
            </a:r>
          </a:p>
        </p:txBody>
      </p:sp>
      <p:sp>
        <p:nvSpPr>
          <p:cNvPr id="3" name="Content Placeholder 2">
            <a:extLst>
              <a:ext uri="{FF2B5EF4-FFF2-40B4-BE49-F238E27FC236}">
                <a16:creationId xmlns="" xmlns:a16="http://schemas.microsoft.com/office/drawing/2014/main" id="{D1156FEC-6E72-23A3-2AA1-89A81F36BE5C}"/>
              </a:ext>
            </a:extLst>
          </p:cNvPr>
          <p:cNvSpPr>
            <a:spLocks noGrp="1"/>
          </p:cNvSpPr>
          <p:nvPr>
            <p:ph idx="1"/>
          </p:nvPr>
        </p:nvSpPr>
        <p:spPr>
          <a:xfrm>
            <a:off x="838200" y="1411550"/>
            <a:ext cx="10515600" cy="4765413"/>
          </a:xfrm>
        </p:spPr>
        <p:txBody>
          <a:bodyPr>
            <a:normAutofit/>
          </a:bodyPr>
          <a:lstStyle/>
          <a:p>
            <a:endParaRPr lang="en-US" sz="2000" dirty="0"/>
          </a:p>
          <a:p>
            <a:pPr>
              <a:buFont typeface="Wingdings" panose="05000000000000000000" pitchFamily="2" charset="2"/>
              <a:buChar char="Ø"/>
            </a:pPr>
            <a:r>
              <a:rPr lang="en-US" sz="2000" dirty="0"/>
              <a:t>According to Salmond, “ a contract is an agreement creating</a:t>
            </a:r>
          </a:p>
          <a:p>
            <a:pPr marL="0" indent="0">
              <a:buNone/>
            </a:pPr>
            <a:r>
              <a:rPr lang="en-US" sz="2000" dirty="0"/>
              <a:t> and defining obligations between the parties.”</a:t>
            </a:r>
          </a:p>
          <a:p>
            <a:endParaRPr lang="en-US" sz="2000" dirty="0"/>
          </a:p>
          <a:p>
            <a:pPr>
              <a:buFont typeface="Wingdings" panose="05000000000000000000" pitchFamily="2" charset="2"/>
              <a:buChar char="Ø"/>
            </a:pPr>
            <a:r>
              <a:rPr lang="en-US" sz="2000" dirty="0"/>
              <a:t>According to,</a:t>
            </a:r>
            <a:r>
              <a:rPr lang="en-US" sz="1800" dirty="0"/>
              <a:t> The Indian Contract Act, 1872 defines Contract </a:t>
            </a:r>
          </a:p>
          <a:p>
            <a:pPr marL="0" indent="0">
              <a:buNone/>
            </a:pPr>
            <a:r>
              <a:rPr lang="en-US" sz="1800" dirty="0"/>
              <a:t>under Section 2(h) as  :</a:t>
            </a:r>
          </a:p>
          <a:p>
            <a:endParaRPr lang="en-US" sz="1800" dirty="0"/>
          </a:p>
          <a:p>
            <a:endParaRPr lang="en-US" sz="1800" dirty="0"/>
          </a:p>
          <a:p>
            <a:endParaRPr lang="en-US" sz="1800" dirty="0"/>
          </a:p>
          <a:p>
            <a:pPr>
              <a:buFont typeface="Wingdings" panose="05000000000000000000" pitchFamily="2" charset="2"/>
              <a:buChar char="Ø"/>
            </a:pPr>
            <a:r>
              <a:rPr lang="en-US" sz="1800" dirty="0"/>
              <a:t>Every contract is basically an ‘agreement’ or a ‘promise’. But all agreements or all promises are not contracts. If an agreement is legally enforceable then only it is termed as a contract.</a:t>
            </a:r>
          </a:p>
          <a:p>
            <a:pPr>
              <a:buFont typeface="Wingdings" panose="05000000000000000000" pitchFamily="2" charset="2"/>
              <a:buChar char="Ø"/>
            </a:pPr>
            <a:endParaRPr lang="en-US" sz="1800" dirty="0"/>
          </a:p>
        </p:txBody>
      </p:sp>
      <p:sp>
        <p:nvSpPr>
          <p:cNvPr id="5" name="Rectangle: Rounded Corners 4">
            <a:extLst>
              <a:ext uri="{FF2B5EF4-FFF2-40B4-BE49-F238E27FC236}">
                <a16:creationId xmlns="" xmlns:a16="http://schemas.microsoft.com/office/drawing/2014/main" id="{60697710-97E4-22F2-7E82-83BB72E235CF}"/>
              </a:ext>
            </a:extLst>
          </p:cNvPr>
          <p:cNvSpPr/>
          <p:nvPr/>
        </p:nvSpPr>
        <p:spPr>
          <a:xfrm>
            <a:off x="1545021" y="3794256"/>
            <a:ext cx="5998779" cy="619217"/>
          </a:xfrm>
          <a:prstGeom prst="round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highlight>
                  <a:srgbClr val="808080"/>
                </a:highlight>
              </a:rPr>
              <a:t>“An agreement enforceable by law is contract.”</a:t>
            </a:r>
            <a:endParaRPr lang="en-IN" u="sng" dirty="0">
              <a:solidFill>
                <a:schemeClr val="tx1"/>
              </a:solidFill>
              <a:highlight>
                <a:srgbClr val="808080"/>
              </a:highlight>
            </a:endParaRPr>
          </a:p>
        </p:txBody>
      </p:sp>
      <p:pic>
        <p:nvPicPr>
          <p:cNvPr id="7" name="Picture 6">
            <a:extLst>
              <a:ext uri="{FF2B5EF4-FFF2-40B4-BE49-F238E27FC236}">
                <a16:creationId xmlns="" xmlns:a16="http://schemas.microsoft.com/office/drawing/2014/main" id="{5BBDA879-681F-429A-90EE-E7E6CF3612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0676" y="1570214"/>
            <a:ext cx="2793124" cy="2907193"/>
          </a:xfrm>
          <a:prstGeom prst="rect">
            <a:avLst/>
          </a:prstGeom>
        </p:spPr>
      </p:pic>
    </p:spTree>
    <p:extLst>
      <p:ext uri="{BB962C8B-B14F-4D97-AF65-F5344CB8AC3E}">
        <p14:creationId xmlns:p14="http://schemas.microsoft.com/office/powerpoint/2010/main" val="4193513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96267A0-9A5E-233A-57C7-BC7BFE8B0C88}"/>
              </a:ext>
            </a:extLst>
          </p:cNvPr>
          <p:cNvSpPr>
            <a:spLocks noGrp="1"/>
          </p:cNvSpPr>
          <p:nvPr>
            <p:ph idx="1"/>
          </p:nvPr>
        </p:nvSpPr>
        <p:spPr>
          <a:xfrm>
            <a:off x="838200" y="213064"/>
            <a:ext cx="10515600" cy="5955021"/>
          </a:xfrm>
        </p:spPr>
        <p:txBody>
          <a:bodyPr/>
          <a:lstStyle/>
          <a:p>
            <a:pPr marL="0" indent="0">
              <a:buNone/>
            </a:pPr>
            <a:r>
              <a:rPr lang="en-IN" dirty="0"/>
              <a:t>   </a:t>
            </a:r>
          </a:p>
          <a:p>
            <a:pPr marL="0" indent="0">
              <a:buNone/>
            </a:pPr>
            <a:endParaRPr lang="en-IN" dirty="0"/>
          </a:p>
          <a:p>
            <a:pPr marL="0" indent="0">
              <a:buNone/>
            </a:pPr>
            <a:endParaRPr lang="en-IN" dirty="0"/>
          </a:p>
          <a:p>
            <a:pPr>
              <a:buFont typeface="Wingdings" panose="05000000000000000000" pitchFamily="2" charset="2"/>
              <a:buChar char="Ø"/>
            </a:pPr>
            <a:r>
              <a:rPr lang="en-US" sz="2000" dirty="0"/>
              <a:t>If this enforceability factor is present in an agreement it becomes a contract. Enforceability means a right to legally force the agreement on another</a:t>
            </a:r>
          </a:p>
          <a:p>
            <a:pPr marL="0" indent="0">
              <a:buNone/>
            </a:pPr>
            <a:endParaRPr lang="en-IN" sz="1400" dirty="0"/>
          </a:p>
          <a:p>
            <a:pPr lvl="8">
              <a:buFont typeface="Wingdings" panose="05000000000000000000" pitchFamily="2" charset="2"/>
              <a:buChar char="v"/>
            </a:pPr>
            <a:r>
              <a:rPr lang="en-IN" sz="2400" dirty="0"/>
              <a:t>What is Agreement ?</a:t>
            </a:r>
          </a:p>
          <a:p>
            <a:pPr marL="3657600" lvl="8" indent="0">
              <a:buNone/>
            </a:pPr>
            <a:endParaRPr lang="en-IN" sz="1400" dirty="0"/>
          </a:p>
          <a:p>
            <a:pPr>
              <a:buFont typeface="Wingdings" panose="05000000000000000000" pitchFamily="2" charset="2"/>
              <a:buChar char="Ø"/>
            </a:pPr>
            <a:r>
              <a:rPr lang="en-US" sz="2000" dirty="0"/>
              <a:t>Agreement is a very wide and generic term which includes </a:t>
            </a:r>
          </a:p>
          <a:p>
            <a:pPr marL="0" indent="0">
              <a:buNone/>
            </a:pPr>
            <a:r>
              <a:rPr lang="en-US" sz="2000" dirty="0"/>
              <a:t>   every promise, which may be legal, illegal, social, domestic, </a:t>
            </a:r>
          </a:p>
          <a:p>
            <a:pPr marL="0" indent="0">
              <a:buNone/>
            </a:pPr>
            <a:r>
              <a:rPr lang="en-US" sz="2000" dirty="0"/>
              <a:t>   or just a casual promise also. An agreement is a combination </a:t>
            </a:r>
          </a:p>
          <a:p>
            <a:pPr marL="0" indent="0">
              <a:buNone/>
            </a:pPr>
            <a:r>
              <a:rPr lang="en-US" sz="2000" dirty="0"/>
              <a:t>   of proposal and its acceptance. </a:t>
            </a:r>
          </a:p>
          <a:p>
            <a:pPr marL="0" indent="0">
              <a:buNone/>
            </a:pPr>
            <a:r>
              <a:rPr lang="en-US" sz="2000" dirty="0"/>
              <a:t>			</a:t>
            </a:r>
            <a:endParaRPr lang="en-IN" sz="2000" dirty="0"/>
          </a:p>
          <a:p>
            <a:pPr marL="0" indent="0">
              <a:buNone/>
            </a:pPr>
            <a:endParaRPr lang="en-IN" sz="1400" dirty="0"/>
          </a:p>
          <a:p>
            <a:pPr marL="0" indent="0">
              <a:buNone/>
            </a:pPr>
            <a:endParaRPr lang="en-IN" sz="1400" dirty="0"/>
          </a:p>
          <a:p>
            <a:pPr marL="0" indent="0">
              <a:buNone/>
            </a:pPr>
            <a:endParaRPr lang="en-US" sz="1600" dirty="0"/>
          </a:p>
        </p:txBody>
      </p:sp>
      <p:sp>
        <p:nvSpPr>
          <p:cNvPr id="4" name="Rectangle: Rounded Corners 3">
            <a:extLst>
              <a:ext uri="{FF2B5EF4-FFF2-40B4-BE49-F238E27FC236}">
                <a16:creationId xmlns="" xmlns:a16="http://schemas.microsoft.com/office/drawing/2014/main" id="{57D9F980-B71A-0867-9FD9-4046AE940056}"/>
              </a:ext>
            </a:extLst>
          </p:cNvPr>
          <p:cNvSpPr/>
          <p:nvPr/>
        </p:nvSpPr>
        <p:spPr>
          <a:xfrm>
            <a:off x="2024110" y="681037"/>
            <a:ext cx="7528265" cy="621437"/>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u="sng" dirty="0">
                <a:solidFill>
                  <a:schemeClr val="tx1"/>
                </a:solidFill>
                <a:highlight>
                  <a:srgbClr val="808080"/>
                </a:highlight>
              </a:rPr>
              <a:t>Contract = Agreement + Enforceability factor</a:t>
            </a:r>
          </a:p>
        </p:txBody>
      </p:sp>
      <p:sp>
        <p:nvSpPr>
          <p:cNvPr id="8" name="Rectangle: Rounded Corners 7">
            <a:extLst>
              <a:ext uri="{FF2B5EF4-FFF2-40B4-BE49-F238E27FC236}">
                <a16:creationId xmlns="" xmlns:a16="http://schemas.microsoft.com/office/drawing/2014/main" id="{B7AE8AA7-739B-666F-F1FA-405C7086399C}"/>
              </a:ext>
            </a:extLst>
          </p:cNvPr>
          <p:cNvSpPr/>
          <p:nvPr/>
        </p:nvSpPr>
        <p:spPr>
          <a:xfrm>
            <a:off x="1932144" y="5372980"/>
            <a:ext cx="7528265" cy="70133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highlight>
                  <a:srgbClr val="808080"/>
                </a:highlight>
              </a:rPr>
              <a:t>Agreement = Proposal + Acceptance</a:t>
            </a:r>
          </a:p>
        </p:txBody>
      </p:sp>
      <p:pic>
        <p:nvPicPr>
          <p:cNvPr id="5" name="Picture 4">
            <a:extLst>
              <a:ext uri="{FF2B5EF4-FFF2-40B4-BE49-F238E27FC236}">
                <a16:creationId xmlns="" xmlns:a16="http://schemas.microsoft.com/office/drawing/2014/main" id="{DC7F2D8C-4027-4B57-9215-F8E23C17AB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7352" y="2365323"/>
            <a:ext cx="3741682" cy="2640229"/>
          </a:xfrm>
          <a:prstGeom prst="rect">
            <a:avLst/>
          </a:prstGeom>
        </p:spPr>
      </p:pic>
    </p:spTree>
    <p:extLst>
      <p:ext uri="{BB962C8B-B14F-4D97-AF65-F5344CB8AC3E}">
        <p14:creationId xmlns:p14="http://schemas.microsoft.com/office/powerpoint/2010/main" val="2913594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3 Different Types of Contracts: Procurement (PMP Exam) | PM-by-P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187" y="218941"/>
            <a:ext cx="10058401" cy="6503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833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descr="CA Foundation - Types of Contracts Offered by Unacadem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 xmlns:a16="http://schemas.microsoft.com/office/drawing/2014/main" id="{8C5553A9-9A38-4868-8B4D-E94E8FF011A3}"/>
              </a:ext>
            </a:extLst>
          </p:cNvPr>
          <p:cNvPicPr>
            <a:picLocks noChangeAspect="1"/>
          </p:cNvPicPr>
          <p:nvPr/>
        </p:nvPicPr>
        <p:blipFill>
          <a:blip r:embed="rId2"/>
          <a:stretch>
            <a:fillRect/>
          </a:stretch>
        </p:blipFill>
        <p:spPr>
          <a:xfrm>
            <a:off x="1236371" y="160337"/>
            <a:ext cx="10019763" cy="6468473"/>
          </a:xfrm>
          <a:prstGeom prst="rect">
            <a:avLst/>
          </a:prstGeom>
        </p:spPr>
      </p:pic>
    </p:spTree>
    <p:extLst>
      <p:ext uri="{BB962C8B-B14F-4D97-AF65-F5344CB8AC3E}">
        <p14:creationId xmlns:p14="http://schemas.microsoft.com/office/powerpoint/2010/main" val="7626522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6CD6651124654CB7C032BDA0DFF1C6" ma:contentTypeVersion="2" ma:contentTypeDescription="Create a new document." ma:contentTypeScope="" ma:versionID="179b3e250138424e74d502e639c1789a">
  <xsd:schema xmlns:xsd="http://www.w3.org/2001/XMLSchema" xmlns:xs="http://www.w3.org/2001/XMLSchema" xmlns:p="http://schemas.microsoft.com/office/2006/metadata/properties" xmlns:ns3="bcd8618b-8e51-4d21-bded-c66ad8f70db8" targetNamespace="http://schemas.microsoft.com/office/2006/metadata/properties" ma:root="true" ma:fieldsID="9694b18b5fd0f3f27bbbf56bdc7c48dc" ns3:_="">
    <xsd:import namespace="bcd8618b-8e51-4d21-bded-c66ad8f70db8"/>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d8618b-8e51-4d21-bded-c66ad8f70d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9B1AABC-7DD8-4AA0-B688-11CA80AFEAC8}">
  <ds:schemaRefs>
    <ds:schemaRef ds:uri="http://schemas.microsoft.com/sharepoint/v3/contenttype/forms"/>
  </ds:schemaRefs>
</ds:datastoreItem>
</file>

<file path=customXml/itemProps2.xml><?xml version="1.0" encoding="utf-8"?>
<ds:datastoreItem xmlns:ds="http://schemas.openxmlformats.org/officeDocument/2006/customXml" ds:itemID="{ADCE926C-0675-4208-B7B1-A9113DA2E3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d8618b-8e51-4d21-bded-c66ad8f70d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308BB7D-6965-4728-A78C-E9EF460E1611}">
  <ds:schemaRefs>
    <ds:schemaRef ds:uri="http://purl.org/dc/dcmitype/"/>
    <ds:schemaRef ds:uri="bcd8618b-8e51-4d21-bded-c66ad8f70db8"/>
    <ds:schemaRef ds:uri="http://www.w3.org/XML/1998/namespace"/>
    <ds:schemaRef ds:uri="http://schemas.microsoft.com/office/infopath/2007/PartnerControl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604</TotalTime>
  <Words>2016</Words>
  <Application>Microsoft Office PowerPoint</Application>
  <PresentationFormat>Widescreen</PresentationFormat>
  <Paragraphs>198</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Nunito Sans</vt:lpstr>
      <vt:lpstr>Wingdings</vt:lpstr>
      <vt:lpstr>Office Theme</vt:lpstr>
      <vt:lpstr>PowerPoint Presentation</vt:lpstr>
      <vt:lpstr>PowerPoint Presentation</vt:lpstr>
      <vt:lpstr> THE INDIAN CONTRACT ACT, 1872</vt:lpstr>
      <vt:lpstr>PowerPoint Presentation</vt:lpstr>
      <vt:lpstr>PowerPoint Presentation</vt:lpstr>
      <vt:lpstr>What is Contract and Contract 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Essential elements of valid contracts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2027 MAKWANA KUNDAN DIPAKBHAI</dc:creator>
  <cp:lastModifiedBy>Aesha</cp:lastModifiedBy>
  <cp:revision>36</cp:revision>
  <dcterms:created xsi:type="dcterms:W3CDTF">2022-09-11T08:58:14Z</dcterms:created>
  <dcterms:modified xsi:type="dcterms:W3CDTF">2022-09-14T04:29:20Z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0x010100796CD6651124654CB7C032BDA0DFF1C6</vt:lpwstr>
  </property>
</Properties>
</file>