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3" r:id="rId6"/>
    <p:sldId id="264" r:id="rId7"/>
    <p:sldId id="265" r:id="rId8"/>
    <p:sldId id="266" r:id="rId9"/>
    <p:sldId id="267" r:id="rId10"/>
    <p:sldId id="268" r:id="rId11"/>
    <p:sldId id="271" r:id="rId12"/>
    <p:sldId id="272" r:id="rId13"/>
    <p:sldId id="274" r:id="rId14"/>
    <p:sldId id="275" r:id="rId15"/>
    <p:sldId id="276" r:id="rId16"/>
    <p:sldId id="277" r:id="rId17"/>
    <p:sldId id="281" r:id="rId18"/>
    <p:sldId id="280" r:id="rId19"/>
    <p:sldId id="278" r:id="rId20"/>
    <p:sldId id="282" r:id="rId21"/>
    <p:sldId id="283" r:id="rId22"/>
    <p:sldId id="284" r:id="rId23"/>
    <p:sldId id="285" r:id="rId24"/>
    <p:sldId id="286" r:id="rId25"/>
    <p:sldId id="287" r:id="rId26"/>
    <p:sldId id="288" r:id="rId27"/>
    <p:sldId id="262" r:id="rId28"/>
    <p:sldId id="289" r:id="rId29"/>
    <p:sldId id="290" r:id="rId30"/>
    <p:sldId id="269" r:id="rId31"/>
    <p:sldId id="291" r:id="rId32"/>
    <p:sldId id="292" r:id="rId33"/>
    <p:sldId id="293" r:id="rId34"/>
    <p:sldId id="273" r:id="rId35"/>
    <p:sldId id="294" r:id="rId36"/>
    <p:sldId id="295" r:id="rId37"/>
    <p:sldId id="296" r:id="rId38"/>
    <p:sldId id="297" r:id="rId39"/>
    <p:sldId id="259" r:id="rId40"/>
    <p:sldId id="298"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7578-D8CD-D274-6D23-5A3704301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66E9BE-31E8-CFB6-3B98-F93039785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241AB6-C180-6BCB-E9E4-927D9B598BF5}"/>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5B98D2D1-705E-DB4D-88BA-AEF3CC9BC5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D3A9A-BBBE-F494-AD35-44FB4533608F}"/>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394177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4C74-2A94-32C5-DE46-E4EF672DC0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3A1125-65D4-C0D1-015C-5C0AA8657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EE112-A568-07C0-905F-3708A198312E}"/>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67A38FCF-29E5-8572-035A-56B65B00B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01F77-1C85-4A22-5F54-242B82516B44}"/>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88526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E87FE-09CC-595A-69BA-74F18DD78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F3B1C0-54CD-3F03-8C62-7965FF158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BEAE0-45A9-80FB-04AA-85FD3B1A2B13}"/>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CC56710F-91DD-D8A6-EB1F-12C78859A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2D2AC-CDEA-F516-7542-F313C1DA76DB}"/>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408676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B715-3170-A513-0E7C-498BFBCD0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19A01-00E7-686E-CEFC-98BC122FA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56AB1-8ABB-569C-B92D-CA79F824A592}"/>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C36D6765-6EDE-607B-55AE-8A97172E1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488FD-3FE6-C6A1-9D03-68866533D127}"/>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144494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EFD7-E7C3-7894-35F2-6C2385157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C8DFCE-2933-57C2-68A9-FBC1889D9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29A7C-58FB-252A-E39B-51BFAE7EEEDC}"/>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E3A77DFC-895F-0DB5-2CFA-EA1F8374A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FC9DA-AB4B-AC83-B04B-9094C20A820D}"/>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291083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C49C-20A5-5A23-535E-123BA2977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C9237B-53E5-4354-F9D6-776AB348E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2AAE07-6BB7-EBCB-60C9-A444018C9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50D6E-BEA1-43AA-3B20-82EFBB581320}"/>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6" name="Footer Placeholder 5">
            <a:extLst>
              <a:ext uri="{FF2B5EF4-FFF2-40B4-BE49-F238E27FC236}">
                <a16:creationId xmlns:a16="http://schemas.microsoft.com/office/drawing/2014/main" id="{F66202EE-8495-74D5-9B2F-A2118686A2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28482-A5FD-72F5-9F82-535BDE16EC6A}"/>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199832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8BF5-33A6-9F63-CDC4-632ED1F566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F3693-5A53-9A7C-280D-720C3EDD8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DC45A-5372-73DF-18D4-3B70C34D8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A4062A-F576-424D-F7D3-BC4CDB52F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F9236-DD1E-275D-4D34-E536795E9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2E8363-FDDC-DF1B-245C-B300259C3DF7}"/>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8" name="Footer Placeholder 7">
            <a:extLst>
              <a:ext uri="{FF2B5EF4-FFF2-40B4-BE49-F238E27FC236}">
                <a16:creationId xmlns:a16="http://schemas.microsoft.com/office/drawing/2014/main" id="{4445F216-7183-19A7-60D5-C7BAE424E1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0FD32D-7B73-9252-74DE-2F83BC9237E2}"/>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54386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437-DCDD-FB03-103C-0CF992DA78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C931E0-5D08-5C13-2764-2C23F9EE6951}"/>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4" name="Footer Placeholder 3">
            <a:extLst>
              <a:ext uri="{FF2B5EF4-FFF2-40B4-BE49-F238E27FC236}">
                <a16:creationId xmlns:a16="http://schemas.microsoft.com/office/drawing/2014/main" id="{7B77A941-42F4-F631-A52F-A147BEAAD4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664DE3-A72A-CCC9-5B18-416EC62D23E9}"/>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24153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B8F42-E01C-CA59-49AC-85A3C40A271B}"/>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3" name="Footer Placeholder 2">
            <a:extLst>
              <a:ext uri="{FF2B5EF4-FFF2-40B4-BE49-F238E27FC236}">
                <a16:creationId xmlns:a16="http://schemas.microsoft.com/office/drawing/2014/main" id="{3A08E319-CFF6-2425-8A65-9F316B213F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1FFC0F-D695-A999-C4AB-8C85B30657BD}"/>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208237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C437-9807-4507-DB02-9E09F7A1D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6F6E0A-E3CE-76B9-5905-9FAEAF246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B406B5-C51A-6D69-D564-E312AC32F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FC5CE-2B9B-226D-2ACB-5300949C48E5}"/>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6" name="Footer Placeholder 5">
            <a:extLst>
              <a:ext uri="{FF2B5EF4-FFF2-40B4-BE49-F238E27FC236}">
                <a16:creationId xmlns:a16="http://schemas.microsoft.com/office/drawing/2014/main" id="{F783E062-11F9-6ED9-E859-CA6E97039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7D9E0-1D1A-540C-CA73-992F853E5B62}"/>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127884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D2E3-8152-4E3D-4F91-6459B2C33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6C5E00-B47F-FC76-4ADA-3674032D0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2CB50C-49BC-97B7-3824-A8A5D9674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B10CF-436C-F4F3-BF43-95B62D6A4F67}"/>
              </a:ext>
            </a:extLst>
          </p:cNvPr>
          <p:cNvSpPr>
            <a:spLocks noGrp="1"/>
          </p:cNvSpPr>
          <p:nvPr>
            <p:ph type="dt" sz="half" idx="10"/>
          </p:nvPr>
        </p:nvSpPr>
        <p:spPr/>
        <p:txBody>
          <a:bodyPr/>
          <a:lstStyle/>
          <a:p>
            <a:fld id="{877AFC98-65AE-4CDB-AF86-F5B261C60963}" type="datetimeFigureOut">
              <a:rPr lang="en-IN" smtClean="0"/>
              <a:t>24-09-2022</a:t>
            </a:fld>
            <a:endParaRPr lang="en-IN"/>
          </a:p>
        </p:txBody>
      </p:sp>
      <p:sp>
        <p:nvSpPr>
          <p:cNvPr id="6" name="Footer Placeholder 5">
            <a:extLst>
              <a:ext uri="{FF2B5EF4-FFF2-40B4-BE49-F238E27FC236}">
                <a16:creationId xmlns:a16="http://schemas.microsoft.com/office/drawing/2014/main" id="{C52D4A0D-34FE-9D8D-9C56-EFB554A82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D4EB1F-0478-C1E5-04E7-437A83B3B7F9}"/>
              </a:ext>
            </a:extLst>
          </p:cNvPr>
          <p:cNvSpPr>
            <a:spLocks noGrp="1"/>
          </p:cNvSpPr>
          <p:nvPr>
            <p:ph type="sldNum" sz="quarter" idx="12"/>
          </p:nvPr>
        </p:nvSpPr>
        <p:spPr/>
        <p:txBody>
          <a:bodyPr/>
          <a:lstStyle/>
          <a:p>
            <a:fld id="{4169C435-B0B5-4C21-90A7-69A648EAF806}" type="slidenum">
              <a:rPr lang="en-IN" smtClean="0"/>
              <a:t>‹#›</a:t>
            </a:fld>
            <a:endParaRPr lang="en-IN"/>
          </a:p>
        </p:txBody>
      </p:sp>
    </p:spTree>
    <p:extLst>
      <p:ext uri="{BB962C8B-B14F-4D97-AF65-F5344CB8AC3E}">
        <p14:creationId xmlns:p14="http://schemas.microsoft.com/office/powerpoint/2010/main" val="4213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493C3-58A4-D890-F6FA-288A5E206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A341F7-8205-0EDF-C040-3CB8F1775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0DCEB-8387-4621-54DB-C6210F60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AFC98-65AE-4CDB-AF86-F5B261C60963}" type="datetimeFigureOut">
              <a:rPr lang="en-IN" smtClean="0"/>
              <a:t>24-09-2022</a:t>
            </a:fld>
            <a:endParaRPr lang="en-IN"/>
          </a:p>
        </p:txBody>
      </p:sp>
      <p:sp>
        <p:nvSpPr>
          <p:cNvPr id="5" name="Footer Placeholder 4">
            <a:extLst>
              <a:ext uri="{FF2B5EF4-FFF2-40B4-BE49-F238E27FC236}">
                <a16:creationId xmlns:a16="http://schemas.microsoft.com/office/drawing/2014/main" id="{B1B51307-BEEE-A734-8363-E7872F447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70BBBE-C834-D5BA-5A7F-0B2B02AA08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9C435-B0B5-4C21-90A7-69A648EAF806}" type="slidenum">
              <a:rPr lang="en-IN" smtClean="0"/>
              <a:t>‹#›</a:t>
            </a:fld>
            <a:endParaRPr lang="en-IN"/>
          </a:p>
        </p:txBody>
      </p:sp>
    </p:spTree>
    <p:extLst>
      <p:ext uri="{BB962C8B-B14F-4D97-AF65-F5344CB8AC3E}">
        <p14:creationId xmlns:p14="http://schemas.microsoft.com/office/powerpoint/2010/main" val="330694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250B-562D-95BD-3381-7227E55B4F4A}"/>
              </a:ext>
            </a:extLst>
          </p:cNvPr>
          <p:cNvSpPr>
            <a:spLocks noGrp="1"/>
          </p:cNvSpPr>
          <p:nvPr>
            <p:ph type="ctrTitle"/>
          </p:nvPr>
        </p:nvSpPr>
        <p:spPr>
          <a:xfrm>
            <a:off x="1524000" y="1122363"/>
            <a:ext cx="9144000" cy="1136743"/>
          </a:xfrm>
        </p:spPr>
        <p:txBody>
          <a:bodyPr/>
          <a:lstStyle/>
          <a:p>
            <a:r>
              <a:rPr lang="en-US" dirty="0">
                <a:solidFill>
                  <a:schemeClr val="tx2"/>
                </a:solidFill>
              </a:rPr>
              <a:t>Subject :- Cyber Law</a:t>
            </a:r>
            <a:endParaRPr lang="en-IN" dirty="0"/>
          </a:p>
        </p:txBody>
      </p:sp>
      <p:sp>
        <p:nvSpPr>
          <p:cNvPr id="3" name="Subtitle 2">
            <a:extLst>
              <a:ext uri="{FF2B5EF4-FFF2-40B4-BE49-F238E27FC236}">
                <a16:creationId xmlns:a16="http://schemas.microsoft.com/office/drawing/2014/main" id="{C8B8BDE9-42A4-5F24-8A68-1AB16FD356B4}"/>
              </a:ext>
            </a:extLst>
          </p:cNvPr>
          <p:cNvSpPr>
            <a:spLocks noGrp="1"/>
          </p:cNvSpPr>
          <p:nvPr>
            <p:ph type="subTitle" idx="1"/>
          </p:nvPr>
        </p:nvSpPr>
        <p:spPr>
          <a:xfrm>
            <a:off x="1524000" y="2949388"/>
            <a:ext cx="9144000" cy="3272118"/>
          </a:xfrm>
        </p:spPr>
        <p:txBody>
          <a:bodyPr>
            <a:normAutofit fontScale="40000" lnSpcReduction="20000"/>
          </a:bodyPr>
          <a:lstStyle/>
          <a:p>
            <a:pPr algn="l"/>
            <a:endParaRPr lang="en-US" sz="7000" dirty="0">
              <a:solidFill>
                <a:schemeClr val="tx1"/>
              </a:solidFill>
            </a:endParaRPr>
          </a:p>
          <a:p>
            <a:pPr algn="l"/>
            <a:r>
              <a:rPr lang="en-US" sz="7000" dirty="0">
                <a:solidFill>
                  <a:schemeClr val="accent2">
                    <a:lumMod val="50000"/>
                  </a:schemeClr>
                </a:solidFill>
              </a:rPr>
              <a:t>Faculty :- </a:t>
            </a:r>
            <a:r>
              <a:rPr lang="en-US" sz="7000" dirty="0" err="1">
                <a:solidFill>
                  <a:schemeClr val="accent2">
                    <a:lumMod val="50000"/>
                  </a:schemeClr>
                </a:solidFill>
              </a:rPr>
              <a:t>moinuddin</a:t>
            </a:r>
            <a:r>
              <a:rPr lang="en-US" sz="7000" dirty="0">
                <a:solidFill>
                  <a:schemeClr val="accent2">
                    <a:lumMod val="50000"/>
                  </a:schemeClr>
                </a:solidFill>
              </a:rPr>
              <a:t> Quraishi</a:t>
            </a:r>
          </a:p>
          <a:p>
            <a:pPr algn="l"/>
            <a:endParaRPr lang="en-US" sz="7000" dirty="0">
              <a:solidFill>
                <a:schemeClr val="accent2">
                  <a:lumMod val="50000"/>
                </a:schemeClr>
              </a:solidFill>
            </a:endParaRPr>
          </a:p>
          <a:p>
            <a:pPr algn="l"/>
            <a:r>
              <a:rPr lang="en-US" sz="7000" dirty="0" err="1">
                <a:solidFill>
                  <a:schemeClr val="accent2">
                    <a:lumMod val="50000"/>
                  </a:schemeClr>
                </a:solidFill>
              </a:rPr>
              <a:t>Janavi</a:t>
            </a:r>
            <a:r>
              <a:rPr lang="en-US" sz="7000" dirty="0">
                <a:solidFill>
                  <a:schemeClr val="accent2">
                    <a:lumMod val="50000"/>
                  </a:schemeClr>
                </a:solidFill>
              </a:rPr>
              <a:t> </a:t>
            </a:r>
            <a:r>
              <a:rPr lang="en-US" sz="7000" dirty="0" err="1">
                <a:solidFill>
                  <a:schemeClr val="accent2">
                    <a:lumMod val="50000"/>
                  </a:schemeClr>
                </a:solidFill>
              </a:rPr>
              <a:t>Siddhapura</a:t>
            </a:r>
            <a:endParaRPr lang="en-US" sz="7000" dirty="0">
              <a:solidFill>
                <a:schemeClr val="accent2">
                  <a:lumMod val="50000"/>
                </a:schemeClr>
              </a:solidFill>
            </a:endParaRPr>
          </a:p>
          <a:p>
            <a:pPr algn="l"/>
            <a:r>
              <a:rPr lang="en-US" sz="7000" dirty="0">
                <a:solidFill>
                  <a:schemeClr val="accent2">
                    <a:lumMod val="50000"/>
                  </a:schemeClr>
                </a:solidFill>
              </a:rPr>
              <a:t>Aditi Prajapati</a:t>
            </a:r>
          </a:p>
          <a:p>
            <a:pPr algn="l"/>
            <a:r>
              <a:rPr lang="en-US" sz="7000" dirty="0" err="1">
                <a:solidFill>
                  <a:schemeClr val="accent2">
                    <a:lumMod val="50000"/>
                  </a:schemeClr>
                </a:solidFill>
              </a:rPr>
              <a:t>Princy</a:t>
            </a:r>
            <a:r>
              <a:rPr lang="en-US" sz="7000" dirty="0">
                <a:solidFill>
                  <a:schemeClr val="accent2">
                    <a:lumMod val="50000"/>
                  </a:schemeClr>
                </a:solidFill>
              </a:rPr>
              <a:t> Patel</a:t>
            </a:r>
          </a:p>
          <a:p>
            <a:pPr algn="l"/>
            <a:r>
              <a:rPr lang="en-US" sz="7000" dirty="0">
                <a:solidFill>
                  <a:schemeClr val="accent2">
                    <a:lumMod val="50000"/>
                  </a:schemeClr>
                </a:solidFill>
              </a:rPr>
              <a:t>Pooja </a:t>
            </a:r>
            <a:r>
              <a:rPr lang="en-US" sz="7000" dirty="0" err="1">
                <a:solidFill>
                  <a:schemeClr val="accent2">
                    <a:lumMod val="50000"/>
                  </a:schemeClr>
                </a:solidFill>
              </a:rPr>
              <a:t>Bera</a:t>
            </a:r>
            <a:endParaRPr lang="en-US" sz="7000" dirty="0">
              <a:solidFill>
                <a:schemeClr val="accent2">
                  <a:lumMod val="50000"/>
                </a:schemeClr>
              </a:solidFill>
            </a:endParaRPr>
          </a:p>
          <a:p>
            <a:endParaRPr lang="en-IN" dirty="0"/>
          </a:p>
        </p:txBody>
      </p:sp>
    </p:spTree>
    <p:extLst>
      <p:ext uri="{BB962C8B-B14F-4D97-AF65-F5344CB8AC3E}">
        <p14:creationId xmlns:p14="http://schemas.microsoft.com/office/powerpoint/2010/main" val="366964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C0549-AE00-469D-B187-A6C79792D8E9}"/>
              </a:ext>
            </a:extLst>
          </p:cNvPr>
          <p:cNvSpPr txBox="1"/>
          <p:nvPr/>
        </p:nvSpPr>
        <p:spPr>
          <a:xfrm>
            <a:off x="866775" y="697041"/>
            <a:ext cx="1019175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A method or process of testing during the new process of manufacture will now be patentable</a:t>
            </a:r>
            <a:r>
              <a:rPr lang="en-US" dirty="0"/>
              <a:t>.</a:t>
            </a:r>
            <a:endParaRPr lang="en-IN" dirty="0"/>
          </a:p>
        </p:txBody>
      </p:sp>
      <p:sp>
        <p:nvSpPr>
          <p:cNvPr id="3" name="TextBox 2">
            <a:extLst>
              <a:ext uri="{FF2B5EF4-FFF2-40B4-BE49-F238E27FC236}">
                <a16:creationId xmlns:a16="http://schemas.microsoft.com/office/drawing/2014/main" id="{27ACCFCD-6EF0-48B5-B7B2-9AA93766D18D}"/>
              </a:ext>
            </a:extLst>
          </p:cNvPr>
          <p:cNvSpPr txBox="1"/>
          <p:nvPr/>
        </p:nvSpPr>
        <p:spPr>
          <a:xfrm>
            <a:off x="866775" y="1994388"/>
            <a:ext cx="1044892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Process defined in case of manufacturing plants are now patentable, while a process for diagnostic and therapeutic has now been considered as non-patentable,</a:t>
            </a:r>
            <a:endParaRPr lang="en-IN" sz="2400" dirty="0"/>
          </a:p>
        </p:txBody>
      </p:sp>
      <p:sp>
        <p:nvSpPr>
          <p:cNvPr id="4" name="TextBox 3">
            <a:extLst>
              <a:ext uri="{FF2B5EF4-FFF2-40B4-BE49-F238E27FC236}">
                <a16:creationId xmlns:a16="http://schemas.microsoft.com/office/drawing/2014/main" id="{73809516-1F5F-4CAA-A6B6-E67C3FA7EF77}"/>
              </a:ext>
            </a:extLst>
          </p:cNvPr>
          <p:cNvSpPr txBox="1"/>
          <p:nvPr/>
        </p:nvSpPr>
        <p:spPr>
          <a:xfrm>
            <a:off x="833437" y="3661067"/>
            <a:ext cx="1044892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Time for restoration of a ceased patent, has now increased from 12 months to 18 months.</a:t>
            </a:r>
            <a:endParaRPr lang="en-IN" sz="2400" dirty="0"/>
          </a:p>
        </p:txBody>
      </p:sp>
      <p:sp>
        <p:nvSpPr>
          <p:cNvPr id="5" name="TextBox 4">
            <a:extLst>
              <a:ext uri="{FF2B5EF4-FFF2-40B4-BE49-F238E27FC236}">
                <a16:creationId xmlns:a16="http://schemas.microsoft.com/office/drawing/2014/main" id="{76C092DD-D37B-47BC-BB2E-7929669542E3}"/>
              </a:ext>
            </a:extLst>
          </p:cNvPr>
          <p:cNvSpPr txBox="1"/>
          <p:nvPr/>
        </p:nvSpPr>
        <p:spPr>
          <a:xfrm>
            <a:off x="838200" y="4975651"/>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Time for putting the application in order for acceptance has now been reduced from 15 or 18 months to 12 months.</a:t>
            </a:r>
            <a:endParaRPr lang="en-IN" sz="2400" dirty="0"/>
          </a:p>
        </p:txBody>
      </p:sp>
    </p:spTree>
    <p:extLst>
      <p:ext uri="{BB962C8B-B14F-4D97-AF65-F5344CB8AC3E}">
        <p14:creationId xmlns:p14="http://schemas.microsoft.com/office/powerpoint/2010/main" val="57523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B59B5-8051-42B7-812D-D971974315E9}"/>
              </a:ext>
            </a:extLst>
          </p:cNvPr>
          <p:cNvSpPr txBox="1"/>
          <p:nvPr/>
        </p:nvSpPr>
        <p:spPr>
          <a:xfrm>
            <a:off x="2915920" y="609599"/>
            <a:ext cx="10099040"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Which inventions are not patentable?</a:t>
            </a:r>
          </a:p>
        </p:txBody>
      </p:sp>
      <p:sp>
        <p:nvSpPr>
          <p:cNvPr id="4" name="TextBox 3">
            <a:extLst>
              <a:ext uri="{FF2B5EF4-FFF2-40B4-BE49-F238E27FC236}">
                <a16:creationId xmlns:a16="http://schemas.microsoft.com/office/drawing/2014/main" id="{AA31C49F-13B3-4306-96B5-2F2B5B944A39}"/>
              </a:ext>
            </a:extLst>
          </p:cNvPr>
          <p:cNvSpPr txBox="1"/>
          <p:nvPr/>
        </p:nvSpPr>
        <p:spPr>
          <a:xfrm>
            <a:off x="1158240" y="1451558"/>
            <a:ext cx="102616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invention that is frivolous or that claims anything obviously contrary to the well established natural laws.</a:t>
            </a:r>
            <a:endParaRPr lang="en-IN" sz="2400" dirty="0"/>
          </a:p>
        </p:txBody>
      </p:sp>
      <p:sp>
        <p:nvSpPr>
          <p:cNvPr id="5" name="TextBox 4">
            <a:extLst>
              <a:ext uri="{FF2B5EF4-FFF2-40B4-BE49-F238E27FC236}">
                <a16:creationId xmlns:a16="http://schemas.microsoft.com/office/drawing/2014/main" id="{466E96D8-9BD0-476D-B54F-BE87A3533533}"/>
              </a:ext>
            </a:extLst>
          </p:cNvPr>
          <p:cNvSpPr txBox="1"/>
          <p:nvPr/>
        </p:nvSpPr>
        <p:spPr>
          <a:xfrm>
            <a:off x="1158240" y="2644763"/>
            <a:ext cx="102616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invention, the primary or intended use of which would be contrary to law or morality or injurious to public health.</a:t>
            </a:r>
            <a:endParaRPr lang="en-IN" sz="2400" dirty="0"/>
          </a:p>
        </p:txBody>
      </p:sp>
      <p:sp>
        <p:nvSpPr>
          <p:cNvPr id="6" name="TextBox 5">
            <a:extLst>
              <a:ext uri="{FF2B5EF4-FFF2-40B4-BE49-F238E27FC236}">
                <a16:creationId xmlns:a16="http://schemas.microsoft.com/office/drawing/2014/main" id="{6587F911-5FC5-4461-920D-63F18A69E620}"/>
              </a:ext>
            </a:extLst>
          </p:cNvPr>
          <p:cNvSpPr txBox="1"/>
          <p:nvPr/>
        </p:nvSpPr>
        <p:spPr>
          <a:xfrm>
            <a:off x="1158240" y="3789019"/>
            <a:ext cx="1048512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mere discovery of a scientific principle or the formulation of an abstract theory.</a:t>
            </a:r>
            <a:endParaRPr lang="en-IN" sz="2400" dirty="0"/>
          </a:p>
        </p:txBody>
      </p:sp>
      <p:sp>
        <p:nvSpPr>
          <p:cNvPr id="7" name="TextBox 6">
            <a:extLst>
              <a:ext uri="{FF2B5EF4-FFF2-40B4-BE49-F238E27FC236}">
                <a16:creationId xmlns:a16="http://schemas.microsoft.com/office/drawing/2014/main" id="{65C04810-75DD-445A-B678-8F05F7553451}"/>
              </a:ext>
            </a:extLst>
          </p:cNvPr>
          <p:cNvSpPr txBox="1"/>
          <p:nvPr/>
        </p:nvSpPr>
        <p:spPr>
          <a:xfrm>
            <a:off x="1158240" y="4870076"/>
            <a:ext cx="1064768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mere discovery of any new property or new use for a known substance or a known process, machine or apparatus unless such known process results in a new product or employs </a:t>
            </a:r>
            <a:r>
              <a:rPr lang="en-US" sz="2400" dirty="0" err="1"/>
              <a:t>atleast</a:t>
            </a:r>
            <a:r>
              <a:rPr lang="en-US" sz="2400" dirty="0"/>
              <a:t> one new reactant.</a:t>
            </a:r>
            <a:endParaRPr lang="en-IN" sz="2400" dirty="0"/>
          </a:p>
        </p:txBody>
      </p:sp>
    </p:spTree>
    <p:extLst>
      <p:ext uri="{BB962C8B-B14F-4D97-AF65-F5344CB8AC3E}">
        <p14:creationId xmlns:p14="http://schemas.microsoft.com/office/powerpoint/2010/main" val="122680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D54CE-0029-4DEA-A7E2-0C8C807BD460}"/>
              </a:ext>
            </a:extLst>
          </p:cNvPr>
          <p:cNvSpPr txBox="1"/>
          <p:nvPr/>
        </p:nvSpPr>
        <p:spPr>
          <a:xfrm>
            <a:off x="1276350" y="657225"/>
            <a:ext cx="98107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substance obtained by a mere addition of mixture resulting only in the aggregation of the properties of the components thereof or a process for producing such substance.</a:t>
            </a:r>
            <a:endParaRPr lang="en-IN" sz="2400" dirty="0"/>
          </a:p>
        </p:txBody>
      </p:sp>
      <p:sp>
        <p:nvSpPr>
          <p:cNvPr id="3" name="TextBox 2">
            <a:extLst>
              <a:ext uri="{FF2B5EF4-FFF2-40B4-BE49-F238E27FC236}">
                <a16:creationId xmlns:a16="http://schemas.microsoft.com/office/drawing/2014/main" id="{3F623FBC-76C7-42BA-A648-10E888DFFAE8}"/>
              </a:ext>
            </a:extLst>
          </p:cNvPr>
          <p:cNvSpPr txBox="1"/>
          <p:nvPr/>
        </p:nvSpPr>
        <p:spPr>
          <a:xfrm>
            <a:off x="1276350" y="2223016"/>
            <a:ext cx="10344150" cy="840522"/>
          </a:xfrm>
          <a:prstGeom prst="rect">
            <a:avLst/>
          </a:prstGeom>
          <a:noFill/>
        </p:spPr>
        <p:txBody>
          <a:bodyPr wrap="square" rtlCol="0">
            <a:spAutoFit/>
          </a:bodyPr>
          <a:lstStyle/>
          <a:p>
            <a:pPr marL="285750" indent="-285750">
              <a:buFont typeface="Arial" panose="020B0604020202020204" pitchFamily="34" charset="0"/>
              <a:buChar char="•"/>
            </a:pPr>
            <a:r>
              <a:rPr lang="en-US" sz="2400" dirty="0"/>
              <a:t>mere arrangement or rearrangement or duplication of known devices, each functioning independently of one another in a known way.</a:t>
            </a:r>
            <a:endParaRPr lang="en-IN" sz="2400" dirty="0"/>
          </a:p>
        </p:txBody>
      </p:sp>
      <p:sp>
        <p:nvSpPr>
          <p:cNvPr id="4" name="TextBox 3">
            <a:extLst>
              <a:ext uri="{FF2B5EF4-FFF2-40B4-BE49-F238E27FC236}">
                <a16:creationId xmlns:a16="http://schemas.microsoft.com/office/drawing/2014/main" id="{1309FB5D-164B-4679-A395-448821ECC3FF}"/>
              </a:ext>
            </a:extLst>
          </p:cNvPr>
          <p:cNvSpPr txBox="1"/>
          <p:nvPr/>
        </p:nvSpPr>
        <p:spPr>
          <a:xfrm>
            <a:off x="1209675" y="3429000"/>
            <a:ext cx="1034415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method or process of testing applicable during the process of manufacture for rendering the machine, apparatus or other equipment more efficient, or for the improvement or restoration of the existing machine, apparatus or other equipment, or for the improvement or control of manufacture.</a:t>
            </a:r>
            <a:endParaRPr lang="en-IN" sz="2400" dirty="0"/>
          </a:p>
        </p:txBody>
      </p:sp>
      <p:sp>
        <p:nvSpPr>
          <p:cNvPr id="5" name="TextBox 4">
            <a:extLst>
              <a:ext uri="{FF2B5EF4-FFF2-40B4-BE49-F238E27FC236}">
                <a16:creationId xmlns:a16="http://schemas.microsoft.com/office/drawing/2014/main" id="{5CDC5A76-95E8-4FF6-A11C-6243CC3D0496}"/>
              </a:ext>
            </a:extLst>
          </p:cNvPr>
          <p:cNvSpPr txBox="1"/>
          <p:nvPr/>
        </p:nvSpPr>
        <p:spPr>
          <a:xfrm>
            <a:off x="1276350" y="5364122"/>
            <a:ext cx="95440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method of agriculture or horticulture.</a:t>
            </a:r>
            <a:endParaRPr lang="en-IN" sz="2400" dirty="0"/>
          </a:p>
        </p:txBody>
      </p:sp>
    </p:spTree>
    <p:extLst>
      <p:ext uri="{BB962C8B-B14F-4D97-AF65-F5344CB8AC3E}">
        <p14:creationId xmlns:p14="http://schemas.microsoft.com/office/powerpoint/2010/main" val="257290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748CF-1099-4789-AE67-5D8541A1B4C6}"/>
              </a:ext>
            </a:extLst>
          </p:cNvPr>
          <p:cNvSpPr txBox="1"/>
          <p:nvPr/>
        </p:nvSpPr>
        <p:spPr>
          <a:xfrm>
            <a:off x="3933825" y="381000"/>
            <a:ext cx="8591550"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Opposition to grant a patent</a:t>
            </a:r>
          </a:p>
        </p:txBody>
      </p:sp>
      <p:sp>
        <p:nvSpPr>
          <p:cNvPr id="3" name="TextBox 2">
            <a:extLst>
              <a:ext uri="{FF2B5EF4-FFF2-40B4-BE49-F238E27FC236}">
                <a16:creationId xmlns:a16="http://schemas.microsoft.com/office/drawing/2014/main" id="{BA369B6C-F9A7-450D-B87E-C6CF33BBD809}"/>
              </a:ext>
            </a:extLst>
          </p:cNvPr>
          <p:cNvSpPr txBox="1"/>
          <p:nvPr/>
        </p:nvSpPr>
        <p:spPr>
          <a:xfrm>
            <a:off x="542925" y="1428750"/>
            <a:ext cx="11191875"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In the new amendment, some fundamental changes have been incorporated with regard to ‘opposition procedure’ in an attempt to speed up the grant of patent.</a:t>
            </a:r>
            <a:r>
              <a:rPr lang="en-US" sz="2400" dirty="0"/>
              <a:t> Earlier any person could oppose the grant of patent by initiating opposition proceedings and the opponent had the right of audiences in such a procedure, prior to the grant of patent. Any person could merely make written </a:t>
            </a:r>
            <a:r>
              <a:rPr lang="en-US" sz="2400" dirty="0" err="1"/>
              <a:t>repesetation</a:t>
            </a:r>
            <a:r>
              <a:rPr lang="en-US" sz="2400" dirty="0"/>
              <a:t> to the patent authorities against grant. The earlier law did not provide for any opposition procedure once the patent was granted, but only right to apply for revocation. The new ordinance introduces a system of opposition, which can be initiated within a period of one year, post-grant of patent. This is in addition to the revocation procedure, which is already in place but the only differences is that the same needs to be filed before the newly constituted Appellate Board, unless such revocation procedures are way off a counter attack in a High Court infringement suit.</a:t>
            </a:r>
            <a:endParaRPr lang="en-IN" sz="2400" dirty="0"/>
          </a:p>
        </p:txBody>
      </p:sp>
    </p:spTree>
    <p:extLst>
      <p:ext uri="{BB962C8B-B14F-4D97-AF65-F5344CB8AC3E}">
        <p14:creationId xmlns:p14="http://schemas.microsoft.com/office/powerpoint/2010/main" val="220069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476BB-25A4-4949-9945-26DA29A9F01D}"/>
              </a:ext>
            </a:extLst>
          </p:cNvPr>
          <p:cNvSpPr txBox="1"/>
          <p:nvPr/>
        </p:nvSpPr>
        <p:spPr>
          <a:xfrm>
            <a:off x="3533774" y="501254"/>
            <a:ext cx="8658225"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Rights prior to the grant of patent</a:t>
            </a:r>
            <a:endParaRPr lang="en-IN" sz="3200" b="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90F7BBF-B91D-4640-B846-E43E069875B0}"/>
              </a:ext>
            </a:extLst>
          </p:cNvPr>
          <p:cNvSpPr txBox="1"/>
          <p:nvPr/>
        </p:nvSpPr>
        <p:spPr>
          <a:xfrm>
            <a:off x="866775" y="1581150"/>
            <a:ext cx="1025842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the date of publication of the application to the date of the grant of a patent, the applicant has the like privileges and rights as if a patent for the invention has been granted on the date of the publication of the application. </a:t>
            </a:r>
            <a:endParaRPr lang="en-IN" sz="2400" dirty="0"/>
          </a:p>
        </p:txBody>
      </p:sp>
      <p:sp>
        <p:nvSpPr>
          <p:cNvPr id="4" name="TextBox 3">
            <a:extLst>
              <a:ext uri="{FF2B5EF4-FFF2-40B4-BE49-F238E27FC236}">
                <a16:creationId xmlns:a16="http://schemas.microsoft.com/office/drawing/2014/main" id="{FBB5C19C-E4F5-4FCE-9C66-8B4E86329471}"/>
              </a:ext>
            </a:extLst>
          </p:cNvPr>
          <p:cNvSpPr txBox="1"/>
          <p:nvPr/>
        </p:nvSpPr>
        <p:spPr>
          <a:xfrm>
            <a:off x="895350" y="3286125"/>
            <a:ext cx="103632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However, applicant is not entitled to institute any proceedings for infringement until the patent has been granted. Prior to the Third Amendment, only upon acceptance of </a:t>
            </a:r>
            <a:r>
              <a:rPr lang="en-US" sz="2400" dirty="0" err="1"/>
              <a:t>theapplication</a:t>
            </a:r>
            <a:r>
              <a:rPr lang="en-US" sz="2400" dirty="0"/>
              <a:t> did the applicant enjoy like privileges and rights.</a:t>
            </a:r>
            <a:endParaRPr lang="en-IN" sz="2400" dirty="0"/>
          </a:p>
        </p:txBody>
      </p:sp>
    </p:spTree>
    <p:extLst>
      <p:ext uri="{BB962C8B-B14F-4D97-AF65-F5344CB8AC3E}">
        <p14:creationId xmlns:p14="http://schemas.microsoft.com/office/powerpoint/2010/main" val="276620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C815E-51DD-41D3-B297-6659E5A82C00}"/>
              </a:ext>
            </a:extLst>
          </p:cNvPr>
          <p:cNvSpPr txBox="1"/>
          <p:nvPr/>
        </p:nvSpPr>
        <p:spPr>
          <a:xfrm>
            <a:off x="4133850" y="590549"/>
            <a:ext cx="9410700"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Secrecy provisions</a:t>
            </a:r>
            <a:endParaRPr lang="en-IN" sz="3200" b="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0A48C5C-848C-4565-82D8-A8A337B0AA26}"/>
              </a:ext>
            </a:extLst>
          </p:cNvPr>
          <p:cNvSpPr txBox="1"/>
          <p:nvPr/>
        </p:nvSpPr>
        <p:spPr>
          <a:xfrm>
            <a:off x="866775" y="1628775"/>
            <a:ext cx="10391775" cy="3416320"/>
          </a:xfrm>
          <a:prstGeom prst="rect">
            <a:avLst/>
          </a:prstGeom>
          <a:noFill/>
        </p:spPr>
        <p:txBody>
          <a:bodyPr wrap="square" rtlCol="0">
            <a:spAutoFit/>
          </a:bodyPr>
          <a:lstStyle/>
          <a:p>
            <a:pPr marL="342900" indent="-342900">
              <a:buAutoNum type="arabicPeriod"/>
            </a:pPr>
            <a:r>
              <a:rPr lang="en-US" sz="2400" dirty="0"/>
              <a:t>Obtaining written permission of the Controller of </a:t>
            </a:r>
            <a:r>
              <a:rPr lang="en-US" sz="2400" dirty="0" err="1"/>
              <a:t>Patents.the</a:t>
            </a:r>
            <a:r>
              <a:rPr lang="en-US" sz="2400" dirty="0"/>
              <a:t> Controller is required to obtain consent of the Central Government before granting such permission for inventions relevant for </a:t>
            </a:r>
            <a:r>
              <a:rPr lang="en-US" sz="2400" dirty="0" err="1"/>
              <a:t>defence</a:t>
            </a:r>
            <a:r>
              <a:rPr lang="en-US" sz="2400" dirty="0"/>
              <a:t> purpose/atomic energy. The application is to be disposed of within 3 months, or</a:t>
            </a:r>
          </a:p>
          <a:p>
            <a:pPr marL="342900" indent="-342900">
              <a:buAutoNum type="arabicPeriod"/>
            </a:pPr>
            <a:endParaRPr lang="en-US" sz="2400" dirty="0"/>
          </a:p>
          <a:p>
            <a:pPr marL="342900" indent="-342900">
              <a:buAutoNum type="arabicPeriod"/>
            </a:pPr>
            <a:r>
              <a:rPr lang="en-US" sz="2400" dirty="0"/>
              <a:t>  Patent application for the same invention has been first filed in India at least </a:t>
            </a:r>
            <a:r>
              <a:rPr lang="en-US" sz="2400" dirty="0" err="1"/>
              <a:t>sİx</a:t>
            </a:r>
            <a:r>
              <a:rPr lang="en-US" sz="2400" dirty="0"/>
              <a:t> weeks before the  application outside India and there is no direction passed under Section 35 prohibiting/restricting publication/communication of information relating to the invention.</a:t>
            </a:r>
            <a:endParaRPr lang="en-IN" sz="2400" dirty="0"/>
          </a:p>
        </p:txBody>
      </p:sp>
    </p:spTree>
    <p:extLst>
      <p:ext uri="{BB962C8B-B14F-4D97-AF65-F5344CB8AC3E}">
        <p14:creationId xmlns:p14="http://schemas.microsoft.com/office/powerpoint/2010/main" val="63817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A472BE-BD9D-47D3-AC9B-75BB6627AD06}"/>
              </a:ext>
            </a:extLst>
          </p:cNvPr>
          <p:cNvSpPr txBox="1"/>
          <p:nvPr/>
        </p:nvSpPr>
        <p:spPr>
          <a:xfrm>
            <a:off x="457201" y="831215"/>
            <a:ext cx="11267439" cy="4770537"/>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          </a:t>
            </a:r>
            <a:r>
              <a:rPr lang="en-US" sz="3200" b="1" u="sng" dirty="0">
                <a:effectLst>
                  <a:outerShdw blurRad="38100" dist="38100" dir="2700000" algn="tl">
                    <a:srgbClr val="000000">
                      <a:alpha val="43137"/>
                    </a:srgbClr>
                  </a:outerShdw>
                </a:effectLst>
              </a:rPr>
              <a:t>Terms and conditions of granting compulsory </a:t>
            </a:r>
            <a:r>
              <a:rPr lang="en-US" sz="3200" b="1" u="sng" dirty="0" err="1">
                <a:effectLst>
                  <a:outerShdw blurRad="38100" dist="38100" dir="2700000" algn="tl">
                    <a:srgbClr val="000000">
                      <a:alpha val="43137"/>
                    </a:srgbClr>
                  </a:outerShdw>
                </a:effectLst>
              </a:rPr>
              <a:t>licence</a:t>
            </a:r>
            <a:r>
              <a:rPr lang="en-US" sz="3200" b="1" u="sng" dirty="0">
                <a:effectLst>
                  <a:outerShdw blurRad="38100" dist="38100" dir="2700000" algn="tl">
                    <a:srgbClr val="000000">
                      <a:alpha val="43137"/>
                    </a:srgbClr>
                  </a:outerShdw>
                </a:effectLst>
              </a:rPr>
              <a:t>:</a:t>
            </a:r>
          </a:p>
          <a:p>
            <a:endParaRPr lang="en-US" sz="3200" b="1" dirty="0">
              <a:effectLst>
                <a:outerShdw blurRad="38100" dist="38100" dir="2700000" algn="tl">
                  <a:srgbClr val="000000">
                    <a:alpha val="43137"/>
                  </a:srgbClr>
                </a:outerShdw>
              </a:effectLst>
            </a:endParaRPr>
          </a:p>
          <a:p>
            <a:pPr marL="514350" indent="-514350">
              <a:buAutoNum type="arabicPeriod"/>
            </a:pPr>
            <a:r>
              <a:rPr lang="en-US" sz="2400" dirty="0"/>
              <a:t>The Controller should ensure that the patented invention worked to the fullest potential and is providing reasonable profit to the person to whom the </a:t>
            </a:r>
            <a:r>
              <a:rPr lang="en-US" sz="2400" dirty="0" err="1"/>
              <a:t>licence</a:t>
            </a:r>
            <a:r>
              <a:rPr lang="en-US" sz="2400" dirty="0"/>
              <a:t> is granted.</a:t>
            </a:r>
          </a:p>
          <a:p>
            <a:pPr marL="514350" indent="-514350">
              <a:buAutoNum type="arabicPeriod"/>
            </a:pPr>
            <a:endParaRPr lang="en-US" sz="2400" dirty="0"/>
          </a:p>
          <a:p>
            <a:pPr marL="514350" indent="-514350">
              <a:buAutoNum type="arabicPeriod"/>
            </a:pPr>
            <a:r>
              <a:rPr lang="en-US" sz="2400" dirty="0"/>
              <a:t>The Controller should ensure that the patented article is made available to the public at a reasonable price.</a:t>
            </a:r>
          </a:p>
          <a:p>
            <a:pPr marL="514350" indent="-514350">
              <a:buAutoNum type="arabicPeriod"/>
            </a:pPr>
            <a:endParaRPr lang="en-US" sz="2400" dirty="0"/>
          </a:p>
          <a:p>
            <a:pPr marL="514350" indent="-514350">
              <a:buAutoNum type="arabicPeriod"/>
            </a:pPr>
            <a:r>
              <a:rPr lang="en-US" sz="2400" dirty="0"/>
              <a:t>The Controller should ensure that the royalty and any other remuneration reserved for the patentee is </a:t>
            </a:r>
            <a:r>
              <a:rPr lang="en-US" sz="2400" dirty="0" err="1"/>
              <a:t>reasonable,keeping</a:t>
            </a:r>
            <a:r>
              <a:rPr lang="en-US" sz="2400" dirty="0"/>
              <a:t> in view the expenditure incurred and nature of the invention.</a:t>
            </a:r>
            <a:endParaRPr lang="en-IN" sz="2400" dirty="0"/>
          </a:p>
        </p:txBody>
      </p:sp>
    </p:spTree>
    <p:extLst>
      <p:ext uri="{BB962C8B-B14F-4D97-AF65-F5344CB8AC3E}">
        <p14:creationId xmlns:p14="http://schemas.microsoft.com/office/powerpoint/2010/main" val="222774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7E74A-1ED5-45AF-80B6-76EBDB370B30}"/>
              </a:ext>
            </a:extLst>
          </p:cNvPr>
          <p:cNvSpPr txBox="1"/>
          <p:nvPr/>
        </p:nvSpPr>
        <p:spPr>
          <a:xfrm>
            <a:off x="2820102" y="388664"/>
            <a:ext cx="6991350"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PATENT FOR COMPUTER SOFTWARE</a:t>
            </a:r>
            <a:endParaRPr lang="en-IN" sz="3200"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9EE83939-BB84-4026-8CCE-730F05F87BB0}"/>
              </a:ext>
            </a:extLst>
          </p:cNvPr>
          <p:cNvSpPr txBox="1"/>
          <p:nvPr/>
        </p:nvSpPr>
        <p:spPr>
          <a:xfrm>
            <a:off x="695325" y="1455761"/>
            <a:ext cx="10801350"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t>Software intellectual property, commonly known as software IP, is a computer program or code that is protected by law from unauthorized copying, theft, or other uses. The corporation that generated or obtained the rights to that code or software owns the intellectual property (IP)associated with it. It is prohibited for someone else to use it without your permission. </a:t>
            </a:r>
            <a:r>
              <a:rPr lang="en-US" sz="2400" dirty="0" err="1"/>
              <a:t>Sourcecode</a:t>
            </a:r>
            <a:r>
              <a:rPr lang="en-US" sz="2400" dirty="0"/>
              <a:t> and object code are two types of </a:t>
            </a:r>
            <a:r>
              <a:rPr lang="en-US" sz="2400" dirty="0" err="1"/>
              <a:t>computersoftware</a:t>
            </a:r>
            <a:r>
              <a:rPr lang="en-US" sz="2400" dirty="0"/>
              <a:t>. Software development requires a lot of talent, time, and effort, so it's only reasonable that you want to preserve all of your hard </a:t>
            </a:r>
            <a:r>
              <a:rPr lang="en-US" sz="2400" dirty="0" err="1"/>
              <a:t>work.Unauthorized</a:t>
            </a:r>
            <a:r>
              <a:rPr lang="en-US" sz="2400" dirty="0"/>
              <a:t> individuals can copy and </a:t>
            </a:r>
            <a:r>
              <a:rPr lang="en-US" sz="2400" dirty="0" err="1"/>
              <a:t>usecomputer</a:t>
            </a:r>
            <a:r>
              <a:rPr lang="en-US" sz="2400" dirty="0"/>
              <a:t> programs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sz="2400" dirty="0"/>
              <a:t>It is possible to patent </a:t>
            </a:r>
            <a:r>
              <a:rPr lang="en-US" sz="2400" dirty="0" err="1"/>
              <a:t>programmes</a:t>
            </a:r>
            <a:r>
              <a:rPr lang="en-US" sz="2400" dirty="0"/>
              <a:t> for computers which, when </a:t>
            </a:r>
            <a:r>
              <a:rPr lang="en-US" sz="2400" dirty="0" err="1"/>
              <a:t>runon</a:t>
            </a:r>
            <a:r>
              <a:rPr lang="en-US" sz="2400" dirty="0"/>
              <a:t> a computer produce a "technical effect". However, if a </a:t>
            </a:r>
            <a:r>
              <a:rPr lang="en-US" sz="2400" dirty="0" err="1"/>
              <a:t>programme</a:t>
            </a:r>
            <a:r>
              <a:rPr lang="en-US" sz="2400" dirty="0"/>
              <a:t> does not produce such an effect, it is unlikely to be patentable. A technical effect is generally an improvement in technology and needs to be in an area of technology which is patentable. </a:t>
            </a:r>
            <a:endParaRPr lang="en-IN" dirty="0"/>
          </a:p>
        </p:txBody>
      </p:sp>
    </p:spTree>
    <p:extLst>
      <p:ext uri="{BB962C8B-B14F-4D97-AF65-F5344CB8AC3E}">
        <p14:creationId xmlns:p14="http://schemas.microsoft.com/office/powerpoint/2010/main" val="192783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FD69A-7D78-44D7-88AB-52B26C5F1211}"/>
              </a:ext>
            </a:extLst>
          </p:cNvPr>
          <p:cNvSpPr txBox="1"/>
          <p:nvPr/>
        </p:nvSpPr>
        <p:spPr>
          <a:xfrm>
            <a:off x="789273" y="780448"/>
            <a:ext cx="1090542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instance, an improved </a:t>
            </a:r>
            <a:r>
              <a:rPr lang="en-US" sz="2400" dirty="0" err="1"/>
              <a:t>programme</a:t>
            </a:r>
            <a:r>
              <a:rPr lang="en-US" sz="2400" dirty="0"/>
              <a:t> for translating between Japanese and English is not patentable because linguistics is a mental process, not a technical field. On the other hand, a </a:t>
            </a:r>
            <a:r>
              <a:rPr lang="en-US" sz="2400" dirty="0" err="1"/>
              <a:t>programme</a:t>
            </a:r>
            <a:r>
              <a:rPr lang="en-US" sz="2400" dirty="0"/>
              <a:t> which speeds up image enhancement may be patentable because it produces a technical improvement in a technical </a:t>
            </a:r>
            <a:r>
              <a:rPr lang="en-US" sz="2400" dirty="0" err="1"/>
              <a:t>area.The</a:t>
            </a:r>
            <a:r>
              <a:rPr lang="en-US" sz="2400" dirty="0"/>
              <a:t> recent amendment to Indian Patent Act allows patents for </a:t>
            </a:r>
            <a:r>
              <a:rPr lang="en-US" sz="2400" dirty="0" err="1"/>
              <a:t>softwares</a:t>
            </a:r>
            <a:r>
              <a:rPr lang="en-US" sz="2400" dirty="0"/>
              <a:t> with industry application. This is sought by restricting non-patentability to computer program per se. </a:t>
            </a:r>
            <a:endParaRPr lang="en-IN" sz="2400" dirty="0"/>
          </a:p>
        </p:txBody>
      </p:sp>
    </p:spTree>
    <p:extLst>
      <p:ext uri="{BB962C8B-B14F-4D97-AF65-F5344CB8AC3E}">
        <p14:creationId xmlns:p14="http://schemas.microsoft.com/office/powerpoint/2010/main" val="28255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116BE-0568-4180-9327-F374570DA2A0}"/>
              </a:ext>
            </a:extLst>
          </p:cNvPr>
          <p:cNvSpPr txBox="1"/>
          <p:nvPr/>
        </p:nvSpPr>
        <p:spPr>
          <a:xfrm>
            <a:off x="3195587" y="577517"/>
            <a:ext cx="8479857"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PATENT FOR BUSINESS MODEL</a:t>
            </a:r>
            <a:endParaRPr lang="en-IN" sz="3200" b="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9A99D36-E3AA-4851-8EC2-46B3C9C30834}"/>
              </a:ext>
            </a:extLst>
          </p:cNvPr>
          <p:cNvSpPr txBox="1"/>
          <p:nvPr/>
        </p:nvSpPr>
        <p:spPr>
          <a:xfrm>
            <a:off x="693019" y="1838425"/>
            <a:ext cx="1083804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Earlier in the US, patents were not given to '</a:t>
            </a:r>
            <a:r>
              <a:rPr lang="en-US" sz="2400" dirty="0" err="1"/>
              <a:t>methode</a:t>
            </a:r>
            <a:r>
              <a:rPr lang="en-US" sz="2400" dirty="0"/>
              <a:t> of doing business and mathematical algorithm and these were exceptions developed by courts as limitations on the grant of process patents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However, in the last few years, American courts have taken lead for the recognition of patent for business models. The US courts have rejected business models involving mathematical processes as they are too abstract and are unable to be reduced to a tangible form. The patent claims for an accounting method comprising the steps for entering, sorting, debiting and totaling expenditures and printing an analysis statement were rejected on the grounds that the claims pre-empted a mathematical algorithm for calculating expenses.</a:t>
            </a:r>
            <a:endParaRPr lang="en-IN" sz="2400" dirty="0"/>
          </a:p>
        </p:txBody>
      </p:sp>
    </p:spTree>
    <p:extLst>
      <p:ext uri="{BB962C8B-B14F-4D97-AF65-F5344CB8AC3E}">
        <p14:creationId xmlns:p14="http://schemas.microsoft.com/office/powerpoint/2010/main" val="10947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10D3B0-6337-408F-9F54-80FBEBF9CD4A}"/>
              </a:ext>
            </a:extLst>
          </p:cNvPr>
          <p:cNvSpPr txBox="1"/>
          <p:nvPr/>
        </p:nvSpPr>
        <p:spPr>
          <a:xfrm>
            <a:off x="790575" y="428625"/>
            <a:ext cx="3381375"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PATENT</a:t>
            </a:r>
            <a:r>
              <a:rPr lang="en-US" sz="3200" b="1" dirty="0"/>
              <a:t> :-</a:t>
            </a:r>
            <a:endParaRPr lang="en-IN" sz="3200" b="1" dirty="0"/>
          </a:p>
        </p:txBody>
      </p:sp>
      <p:sp>
        <p:nvSpPr>
          <p:cNvPr id="5" name="TextBox 4">
            <a:extLst>
              <a:ext uri="{FF2B5EF4-FFF2-40B4-BE49-F238E27FC236}">
                <a16:creationId xmlns:a16="http://schemas.microsoft.com/office/drawing/2014/main" id="{3E25B2FE-5CA0-4A02-BBDD-682A0058ECB5}"/>
              </a:ext>
            </a:extLst>
          </p:cNvPr>
          <p:cNvSpPr txBox="1"/>
          <p:nvPr/>
        </p:nvSpPr>
        <p:spPr>
          <a:xfrm>
            <a:off x="557212" y="1673274"/>
            <a:ext cx="1152525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Patent means an official document giving the holder of the patent sole right to </a:t>
            </a:r>
            <a:r>
              <a:rPr lang="en-US" sz="2800" dirty="0" err="1"/>
              <a:t>make,use</a:t>
            </a:r>
            <a:r>
              <a:rPr lang="en-US" sz="2800" dirty="0"/>
              <a:t> or sell an invention and preventing others from imitating </a:t>
            </a:r>
            <a:r>
              <a:rPr lang="en-US" sz="2800" dirty="0" err="1"/>
              <a:t>it.Patents</a:t>
            </a:r>
            <a:r>
              <a:rPr lang="en-US" sz="2800" dirty="0"/>
              <a:t> generally granted to ‘inventions’.</a:t>
            </a:r>
            <a:endParaRPr lang="en-IN" sz="2800" dirty="0"/>
          </a:p>
        </p:txBody>
      </p:sp>
      <p:sp>
        <p:nvSpPr>
          <p:cNvPr id="10" name="TextBox 9">
            <a:extLst>
              <a:ext uri="{FF2B5EF4-FFF2-40B4-BE49-F238E27FC236}">
                <a16:creationId xmlns:a16="http://schemas.microsoft.com/office/drawing/2014/main" id="{7EAA8938-C11A-482C-96E4-364F8A985148}"/>
              </a:ext>
            </a:extLst>
          </p:cNvPr>
          <p:cNvSpPr txBox="1"/>
          <p:nvPr/>
        </p:nvSpPr>
        <p:spPr>
          <a:xfrm>
            <a:off x="523875" y="3670518"/>
            <a:ext cx="1159192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A person owning a patent over a certain product or process has the sole right to use the product or </a:t>
            </a:r>
            <a:r>
              <a:rPr lang="en-US" sz="2800" dirty="0" err="1"/>
              <a:t>process.He</a:t>
            </a:r>
            <a:r>
              <a:rPr lang="en-US" sz="2800" dirty="0"/>
              <a:t>/She is entitled to pursue a claim against another person using such a product or process without prior permission.</a:t>
            </a:r>
            <a:endParaRPr lang="en-IN" sz="2800" dirty="0"/>
          </a:p>
        </p:txBody>
      </p:sp>
    </p:spTree>
    <p:extLst>
      <p:ext uri="{BB962C8B-B14F-4D97-AF65-F5344CB8AC3E}">
        <p14:creationId xmlns:p14="http://schemas.microsoft.com/office/powerpoint/2010/main" val="4148585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AC12F-CBA1-447C-99F5-49083CED4A4E}"/>
              </a:ext>
            </a:extLst>
          </p:cNvPr>
          <p:cNvSpPr txBox="1"/>
          <p:nvPr/>
        </p:nvSpPr>
        <p:spPr>
          <a:xfrm>
            <a:off x="2454442" y="519764"/>
            <a:ext cx="7834964" cy="584775"/>
          </a:xfrm>
          <a:prstGeom prst="rect">
            <a:avLst/>
          </a:prstGeom>
          <a:noFill/>
        </p:spPr>
        <p:txBody>
          <a:bodyPr wrap="square" rtlCol="0">
            <a:spAutoFit/>
          </a:bodyPr>
          <a:lstStyle/>
          <a:p>
            <a:r>
              <a:rPr lang="en-US" sz="3200" b="1" u="sng" dirty="0">
                <a:effectLst>
                  <a:outerShdw blurRad="38100" dist="38100" dir="2700000" algn="tl">
                    <a:srgbClr val="000000">
                      <a:alpha val="43137"/>
                    </a:srgbClr>
                  </a:outerShdw>
                </a:effectLst>
              </a:rPr>
              <a:t>PATENT FOR INCREMENTAL INNOVATION</a:t>
            </a:r>
            <a:endParaRPr lang="en-IN" sz="3200" b="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A823FE7-33F4-48FA-B879-FB863FDAE54C}"/>
              </a:ext>
            </a:extLst>
          </p:cNvPr>
          <p:cNvSpPr txBox="1"/>
          <p:nvPr/>
        </p:nvSpPr>
        <p:spPr>
          <a:xfrm>
            <a:off x="693019" y="1722922"/>
            <a:ext cx="1052041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Sectio</a:t>
            </a:r>
            <a:r>
              <a:rPr lang="en-US" sz="2400" dirty="0"/>
              <a:t> 3(d) under Chapter 2 of Indian Patent Act does not grant patent to incremental innovation. For example, for a new method employed in </a:t>
            </a:r>
            <a:r>
              <a:rPr lang="en-US" sz="2400" dirty="0" err="1"/>
              <a:t>Pukapuraa</a:t>
            </a:r>
            <a:r>
              <a:rPr lang="en-US" sz="2400" dirty="0"/>
              <a:t> –a smoke house used to dry rubber sheets- would require 60.5% less fuel, a patent cannot be granted as it is improvement over the old process. Similarly, for modified drug </a:t>
            </a:r>
            <a:r>
              <a:rPr lang="en-US" sz="2400" dirty="0" err="1"/>
              <a:t>fomulation</a:t>
            </a:r>
            <a:r>
              <a:rPr lang="en-US" sz="2400" dirty="0"/>
              <a:t> to be eligible for grant of patent, it should exhibit enhanced therapeutic efficacy over the older version, otherwise it. Is considered as incremental innovation and hence it cannot be patented. In the another case under the Section 3(d), a multinational pharmaceutical company Novartis was denied a grant of patent for its modified anti-cancer drug – </a:t>
            </a:r>
            <a:r>
              <a:rPr lang="en-US" sz="2400" dirty="0" err="1"/>
              <a:t>Glivie</a:t>
            </a:r>
            <a:r>
              <a:rPr lang="en-US" sz="2400" dirty="0"/>
              <a:t> - based on the platform of incremental innovation lacking in significant improvement in its efficacy.</a:t>
            </a:r>
            <a:endParaRPr lang="en-IN" sz="2400" dirty="0"/>
          </a:p>
        </p:txBody>
      </p:sp>
    </p:spTree>
    <p:extLst>
      <p:ext uri="{BB962C8B-B14F-4D97-AF65-F5344CB8AC3E}">
        <p14:creationId xmlns:p14="http://schemas.microsoft.com/office/powerpoint/2010/main" val="279514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1613-5396-9DDA-049B-771D509E9A63}"/>
              </a:ext>
            </a:extLst>
          </p:cNvPr>
          <p:cNvSpPr>
            <a:spLocks noGrp="1"/>
          </p:cNvSpPr>
          <p:nvPr>
            <p:ph type="title"/>
          </p:nvPr>
        </p:nvSpPr>
        <p:spPr>
          <a:xfrm>
            <a:off x="3750538" y="181992"/>
            <a:ext cx="4416918" cy="714653"/>
          </a:xfrm>
        </p:spPr>
        <p:txBody>
          <a:bodyPr>
            <a:noAutofit/>
          </a:bodyPr>
          <a:lstStyle/>
          <a:p>
            <a:r>
              <a:rPr lang="en-US" sz="3600" b="1" u="sng" dirty="0">
                <a:effectLst>
                  <a:outerShdw blurRad="38100" dist="38100" dir="2700000" algn="tl">
                    <a:srgbClr val="000000">
                      <a:alpha val="43137"/>
                    </a:srgbClr>
                  </a:outerShdw>
                </a:effectLst>
                <a:latin typeface="+mn-lt"/>
              </a:rPr>
              <a:t>Trademark Act 1999</a:t>
            </a:r>
            <a:endParaRPr lang="en-US" sz="3600" dirty="0"/>
          </a:p>
        </p:txBody>
      </p:sp>
      <p:pic>
        <p:nvPicPr>
          <p:cNvPr id="6" name="Picture Placeholder 5">
            <a:extLst>
              <a:ext uri="{FF2B5EF4-FFF2-40B4-BE49-F238E27FC236}">
                <a16:creationId xmlns:a16="http://schemas.microsoft.com/office/drawing/2014/main" id="{A05F81A3-2DC9-3152-69AA-6CC19CF795C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344" r="8344"/>
          <a:stretch>
            <a:fillRect/>
          </a:stretch>
        </p:blipFill>
        <p:spPr>
          <a:xfrm>
            <a:off x="8167456" y="767633"/>
            <a:ext cx="3666863" cy="3184355"/>
          </a:xfrm>
        </p:spPr>
      </p:pic>
      <p:sp>
        <p:nvSpPr>
          <p:cNvPr id="4" name="Text Placeholder 3">
            <a:extLst>
              <a:ext uri="{FF2B5EF4-FFF2-40B4-BE49-F238E27FC236}">
                <a16:creationId xmlns:a16="http://schemas.microsoft.com/office/drawing/2014/main" id="{4108FF55-F35D-92AC-2EDC-35B949A38ECA}"/>
              </a:ext>
            </a:extLst>
          </p:cNvPr>
          <p:cNvSpPr>
            <a:spLocks noGrp="1"/>
          </p:cNvSpPr>
          <p:nvPr>
            <p:ph type="body" sz="half" idx="2"/>
          </p:nvPr>
        </p:nvSpPr>
        <p:spPr>
          <a:xfrm>
            <a:off x="257452" y="987425"/>
            <a:ext cx="7910004" cy="5688583"/>
          </a:xfrm>
        </p:spPr>
        <p:txBody>
          <a:bodyPr>
            <a:normAutofit/>
          </a:bodyPr>
          <a:lstStyle/>
          <a:p>
            <a:pPr marL="342900" indent="-342900">
              <a:buFont typeface="Wingdings" panose="05000000000000000000" pitchFamily="2" charset="2"/>
              <a:buChar char="Ø"/>
            </a:pPr>
            <a:r>
              <a:rPr lang="en-US" sz="2400" dirty="0"/>
              <a:t>The Trademark Law in India is now contained in the provisions of Trademark Act, 1999(47 of 1999).The earlier Trade &amp; Merchandise Mark Act, 1958 has been repealed. The object of this Act is to confer protection to the user of the trademark on his goods and prescribe condition for acquisition, and legal remedies for enforcement of Trademark rights.</a:t>
            </a:r>
          </a:p>
          <a:p>
            <a:pPr marL="342900" indent="-342900">
              <a:buFont typeface="Wingdings" panose="05000000000000000000" pitchFamily="2" charset="2"/>
              <a:buChar char="Ø"/>
            </a:pPr>
            <a:r>
              <a:rPr lang="en-US" sz="2400" dirty="0"/>
              <a:t>The definition of trademark as define in the Indian Trademark Act means a registered trademark or mark used to identify the origin and manufacture of the goods.</a:t>
            </a:r>
          </a:p>
          <a:p>
            <a:pPr marL="342900" indent="-342900">
              <a:buFont typeface="Wingdings" panose="05000000000000000000" pitchFamily="2" charset="2"/>
              <a:buChar char="Ø"/>
            </a:pPr>
            <a:r>
              <a:rPr lang="en-US" sz="2400" dirty="0"/>
              <a:t>The Indian Trademark Act,1999 provides for registration of trademark with the Registrar of Trademark .  For the purpose of registration of the trademark, India has been divided into four zones. The trademark offices are located in Mumbai, Delhi, Kolkata and Chennai.</a:t>
            </a:r>
          </a:p>
        </p:txBody>
      </p:sp>
    </p:spTree>
    <p:extLst>
      <p:ext uri="{BB962C8B-B14F-4D97-AF65-F5344CB8AC3E}">
        <p14:creationId xmlns:p14="http://schemas.microsoft.com/office/powerpoint/2010/main" val="119611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08CA-2CCC-A833-AEE1-31C7FB613901}"/>
              </a:ext>
            </a:extLst>
          </p:cNvPr>
          <p:cNvSpPr>
            <a:spLocks noGrp="1"/>
          </p:cNvSpPr>
          <p:nvPr>
            <p:ph type="title"/>
          </p:nvPr>
        </p:nvSpPr>
        <p:spPr>
          <a:xfrm>
            <a:off x="838200" y="142241"/>
            <a:ext cx="10515600" cy="589279"/>
          </a:xfrm>
        </p:spPr>
        <p:txBody>
          <a:bodyPr>
            <a:normAutofit fontScale="90000"/>
          </a:bodyPr>
          <a:lstStyle/>
          <a:p>
            <a:pPr algn="ctr"/>
            <a:r>
              <a:rPr lang="en-US" b="1" u="sng" dirty="0">
                <a:effectLst>
                  <a:outerShdw blurRad="38100" dist="38100" dir="2700000" algn="tl">
                    <a:srgbClr val="000000">
                      <a:alpha val="43137"/>
                    </a:srgbClr>
                  </a:outerShdw>
                </a:effectLst>
              </a:rPr>
              <a:t>Object of Trademark Act 1999</a:t>
            </a:r>
            <a:endParaRPr lang="en-IN" b="1" u="sng" dirty="0">
              <a:effectLst>
                <a:outerShdw blurRad="38100" dist="38100" dir="2700000" algn="tl">
                  <a:srgbClr val="000000">
                    <a:alpha val="43137"/>
                  </a:srgbClr>
                </a:outerShdw>
              </a:effectLst>
            </a:endParaRPr>
          </a:p>
        </p:txBody>
      </p:sp>
      <p:sp>
        <p:nvSpPr>
          <p:cNvPr id="6" name="Oval 5">
            <a:extLst>
              <a:ext uri="{FF2B5EF4-FFF2-40B4-BE49-F238E27FC236}">
                <a16:creationId xmlns:a16="http://schemas.microsoft.com/office/drawing/2014/main" id="{3130EEE1-3DC5-82B0-A6F7-043AAC217590}"/>
              </a:ext>
            </a:extLst>
          </p:cNvPr>
          <p:cNvSpPr/>
          <p:nvPr/>
        </p:nvSpPr>
        <p:spPr>
          <a:xfrm>
            <a:off x="4492444" y="2902997"/>
            <a:ext cx="2982897" cy="1067541"/>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tx1"/>
                </a:solidFill>
              </a:rPr>
              <a:t>Object of Trademark Act 1999</a:t>
            </a:r>
          </a:p>
        </p:txBody>
      </p:sp>
      <p:sp>
        <p:nvSpPr>
          <p:cNvPr id="7" name="Arrow: Up 6">
            <a:extLst>
              <a:ext uri="{FF2B5EF4-FFF2-40B4-BE49-F238E27FC236}">
                <a16:creationId xmlns:a16="http://schemas.microsoft.com/office/drawing/2014/main" id="{FFA210DB-B4EB-5A09-8AF0-145A06606914}"/>
              </a:ext>
            </a:extLst>
          </p:cNvPr>
          <p:cNvSpPr/>
          <p:nvPr/>
        </p:nvSpPr>
        <p:spPr>
          <a:xfrm>
            <a:off x="5813242" y="2130642"/>
            <a:ext cx="290004" cy="756821"/>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Arrow: Up 7">
            <a:extLst>
              <a:ext uri="{FF2B5EF4-FFF2-40B4-BE49-F238E27FC236}">
                <a16:creationId xmlns:a16="http://schemas.microsoft.com/office/drawing/2014/main" id="{187323B6-08D4-48DB-64EC-E498E2CB385A}"/>
              </a:ext>
            </a:extLst>
          </p:cNvPr>
          <p:cNvSpPr/>
          <p:nvPr/>
        </p:nvSpPr>
        <p:spPr>
          <a:xfrm rot="8278087">
            <a:off x="7508606" y="3561553"/>
            <a:ext cx="260218" cy="878888"/>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Arrow: Up 9">
            <a:extLst>
              <a:ext uri="{FF2B5EF4-FFF2-40B4-BE49-F238E27FC236}">
                <a16:creationId xmlns:a16="http://schemas.microsoft.com/office/drawing/2014/main" id="{7CCF004C-8451-FFBA-00AE-2D045F4714AB}"/>
              </a:ext>
            </a:extLst>
          </p:cNvPr>
          <p:cNvSpPr/>
          <p:nvPr/>
        </p:nvSpPr>
        <p:spPr>
          <a:xfrm rot="10800000">
            <a:off x="5871926" y="3970538"/>
            <a:ext cx="275207" cy="761259"/>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Arrow: Up 10">
            <a:extLst>
              <a:ext uri="{FF2B5EF4-FFF2-40B4-BE49-F238E27FC236}">
                <a16:creationId xmlns:a16="http://schemas.microsoft.com/office/drawing/2014/main" id="{6E664F5D-8475-918A-347C-8EB8EF0765B9}"/>
              </a:ext>
            </a:extLst>
          </p:cNvPr>
          <p:cNvSpPr/>
          <p:nvPr/>
        </p:nvSpPr>
        <p:spPr>
          <a:xfrm rot="19711866">
            <a:off x="4337381" y="2490974"/>
            <a:ext cx="270346" cy="731937"/>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Arrow: Up 11">
            <a:extLst>
              <a:ext uri="{FF2B5EF4-FFF2-40B4-BE49-F238E27FC236}">
                <a16:creationId xmlns:a16="http://schemas.microsoft.com/office/drawing/2014/main" id="{32CD8621-DEE1-F89A-5007-B9798ACD340E}"/>
              </a:ext>
            </a:extLst>
          </p:cNvPr>
          <p:cNvSpPr/>
          <p:nvPr/>
        </p:nvSpPr>
        <p:spPr>
          <a:xfrm rot="12799913">
            <a:off x="4255013" y="3609977"/>
            <a:ext cx="268188" cy="796357"/>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Arrow: Up 12">
            <a:extLst>
              <a:ext uri="{FF2B5EF4-FFF2-40B4-BE49-F238E27FC236}">
                <a16:creationId xmlns:a16="http://schemas.microsoft.com/office/drawing/2014/main" id="{73CA18CD-6FC2-9965-F12F-A55C6196ACCC}"/>
              </a:ext>
            </a:extLst>
          </p:cNvPr>
          <p:cNvSpPr/>
          <p:nvPr/>
        </p:nvSpPr>
        <p:spPr>
          <a:xfrm rot="2008697">
            <a:off x="7336091" y="2359406"/>
            <a:ext cx="290004" cy="869623"/>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E32A9CE1-23CC-6E5F-AE4F-4248C23F0EBD}"/>
              </a:ext>
            </a:extLst>
          </p:cNvPr>
          <p:cNvSpPr/>
          <p:nvPr/>
        </p:nvSpPr>
        <p:spPr>
          <a:xfrm>
            <a:off x="4989580" y="1135177"/>
            <a:ext cx="1937327" cy="974138"/>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solidFill>
                  <a:schemeClr val="tx1"/>
                </a:solidFill>
              </a:rPr>
              <a:t>Control Passing-off</a:t>
            </a:r>
          </a:p>
        </p:txBody>
      </p:sp>
      <p:sp>
        <p:nvSpPr>
          <p:cNvPr id="15" name="Oval 14">
            <a:extLst>
              <a:ext uri="{FF2B5EF4-FFF2-40B4-BE49-F238E27FC236}">
                <a16:creationId xmlns:a16="http://schemas.microsoft.com/office/drawing/2014/main" id="{7A7F8557-F88A-E01B-3A06-35E75181A87F}"/>
              </a:ext>
            </a:extLst>
          </p:cNvPr>
          <p:cNvSpPr/>
          <p:nvPr/>
        </p:nvSpPr>
        <p:spPr>
          <a:xfrm>
            <a:off x="7303967" y="1600082"/>
            <a:ext cx="1937327" cy="90607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Covered all Category</a:t>
            </a:r>
          </a:p>
        </p:txBody>
      </p:sp>
      <p:sp>
        <p:nvSpPr>
          <p:cNvPr id="16" name="Oval 15">
            <a:extLst>
              <a:ext uri="{FF2B5EF4-FFF2-40B4-BE49-F238E27FC236}">
                <a16:creationId xmlns:a16="http://schemas.microsoft.com/office/drawing/2014/main" id="{6E58B9C9-8578-D3FB-003E-E5BCF6F3DE02}"/>
              </a:ext>
            </a:extLst>
          </p:cNvPr>
          <p:cNvSpPr/>
          <p:nvPr/>
        </p:nvSpPr>
        <p:spPr>
          <a:xfrm>
            <a:off x="2670309" y="1696274"/>
            <a:ext cx="1978830" cy="914404"/>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rPr>
              <a:t>Publish</a:t>
            </a:r>
          </a:p>
          <a:p>
            <a:pPr algn="ctr"/>
            <a:r>
              <a:rPr lang="en-US" b="1" dirty="0">
                <a:solidFill>
                  <a:schemeClr val="tx1"/>
                </a:solidFill>
              </a:rPr>
              <a:t>World Wide</a:t>
            </a:r>
          </a:p>
        </p:txBody>
      </p:sp>
      <p:sp>
        <p:nvSpPr>
          <p:cNvPr id="17" name="Oval 16">
            <a:extLst>
              <a:ext uri="{FF2B5EF4-FFF2-40B4-BE49-F238E27FC236}">
                <a16:creationId xmlns:a16="http://schemas.microsoft.com/office/drawing/2014/main" id="{82F751DF-75EE-0F6A-CF9E-508EC5544628}"/>
              </a:ext>
            </a:extLst>
          </p:cNvPr>
          <p:cNvSpPr/>
          <p:nvPr/>
        </p:nvSpPr>
        <p:spPr>
          <a:xfrm>
            <a:off x="2495900" y="4256578"/>
            <a:ext cx="2112345" cy="1037627"/>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chemeClr val="tx1"/>
                </a:solidFill>
              </a:rPr>
              <a:t>Protect Well Known TM</a:t>
            </a:r>
          </a:p>
        </p:txBody>
      </p:sp>
      <p:sp>
        <p:nvSpPr>
          <p:cNvPr id="18" name="Oval 17">
            <a:extLst>
              <a:ext uri="{FF2B5EF4-FFF2-40B4-BE49-F238E27FC236}">
                <a16:creationId xmlns:a16="http://schemas.microsoft.com/office/drawing/2014/main" id="{8770B4F8-D2A6-C9EF-D73F-88D4374056D7}"/>
              </a:ext>
            </a:extLst>
          </p:cNvPr>
          <p:cNvSpPr/>
          <p:nvPr/>
        </p:nvSpPr>
        <p:spPr>
          <a:xfrm>
            <a:off x="5114945" y="4748687"/>
            <a:ext cx="1950664" cy="10136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tx1"/>
                </a:solidFill>
              </a:rPr>
              <a:t>Easy to Apply</a:t>
            </a:r>
          </a:p>
        </p:txBody>
      </p:sp>
      <p:sp>
        <p:nvSpPr>
          <p:cNvPr id="20" name="Oval 19">
            <a:extLst>
              <a:ext uri="{FF2B5EF4-FFF2-40B4-BE49-F238E27FC236}">
                <a16:creationId xmlns:a16="http://schemas.microsoft.com/office/drawing/2014/main" id="{17CDBC37-36F9-F06B-C542-99FE753F48CE}"/>
              </a:ext>
            </a:extLst>
          </p:cNvPr>
          <p:cNvSpPr/>
          <p:nvPr/>
        </p:nvSpPr>
        <p:spPr>
          <a:xfrm>
            <a:off x="7627798" y="4202134"/>
            <a:ext cx="1973238" cy="105932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rPr>
              <a:t>User Friendly</a:t>
            </a:r>
          </a:p>
        </p:txBody>
      </p:sp>
    </p:spTree>
    <p:extLst>
      <p:ext uri="{BB962C8B-B14F-4D97-AF65-F5344CB8AC3E}">
        <p14:creationId xmlns:p14="http://schemas.microsoft.com/office/powerpoint/2010/main" val="30384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3BC1-0073-2A17-08CD-04DAF7C6878A}"/>
              </a:ext>
            </a:extLst>
          </p:cNvPr>
          <p:cNvSpPr>
            <a:spLocks noGrp="1"/>
          </p:cNvSpPr>
          <p:nvPr>
            <p:ph type="title"/>
          </p:nvPr>
        </p:nvSpPr>
        <p:spPr>
          <a:xfrm>
            <a:off x="839788" y="457200"/>
            <a:ext cx="8321967" cy="705775"/>
          </a:xfrm>
        </p:spPr>
        <p:txBody>
          <a:bodyPr>
            <a:noAutofit/>
          </a:bodyPr>
          <a:lstStyle/>
          <a:p>
            <a:pPr marL="457200" indent="-457200">
              <a:buFont typeface="Wingdings" panose="05000000000000000000" pitchFamily="2" charset="2"/>
              <a:buChar char="Ø"/>
            </a:pPr>
            <a:r>
              <a:rPr lang="en-US" sz="4000" b="1" u="sng" dirty="0">
                <a:effectLst>
                  <a:outerShdw blurRad="38100" dist="38100" dir="2700000" algn="tl">
                    <a:srgbClr val="000000">
                      <a:alpha val="43137"/>
                    </a:srgbClr>
                  </a:outerShdw>
                </a:effectLst>
              </a:rPr>
              <a:t>TYPE OF TRADMARK:-</a:t>
            </a:r>
          </a:p>
        </p:txBody>
      </p:sp>
      <p:pic>
        <p:nvPicPr>
          <p:cNvPr id="6" name="Content Placeholder 5">
            <a:extLst>
              <a:ext uri="{FF2B5EF4-FFF2-40B4-BE49-F238E27FC236}">
                <a16:creationId xmlns:a16="http://schemas.microsoft.com/office/drawing/2014/main" id="{61720484-6383-8A65-1AF3-CC19FD83A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5196" y="1602323"/>
            <a:ext cx="5166804" cy="4273323"/>
          </a:xfrm>
        </p:spPr>
      </p:pic>
      <p:sp>
        <p:nvSpPr>
          <p:cNvPr id="4" name="Text Placeholder 3">
            <a:extLst>
              <a:ext uri="{FF2B5EF4-FFF2-40B4-BE49-F238E27FC236}">
                <a16:creationId xmlns:a16="http://schemas.microsoft.com/office/drawing/2014/main" id="{C40028AC-3A4F-AA82-A50F-961830E528BD}"/>
              </a:ext>
            </a:extLst>
          </p:cNvPr>
          <p:cNvSpPr>
            <a:spLocks noGrp="1"/>
          </p:cNvSpPr>
          <p:nvPr>
            <p:ph type="body" sz="half" idx="2"/>
          </p:nvPr>
        </p:nvSpPr>
        <p:spPr>
          <a:xfrm>
            <a:off x="470517" y="1438183"/>
            <a:ext cx="6347533" cy="4430805"/>
          </a:xfrm>
        </p:spPr>
        <p:txBody>
          <a:bodyPr>
            <a:normAutofit/>
          </a:bodyPr>
          <a:lstStyle/>
          <a:p>
            <a:pPr marL="342900" indent="-342900">
              <a:buFont typeface="+mj-lt"/>
              <a:buAutoNum type="arabicPeriod"/>
            </a:pPr>
            <a:r>
              <a:rPr lang="en-US" sz="2800" u="sng" dirty="0"/>
              <a:t>Trademark:-</a:t>
            </a:r>
          </a:p>
          <a:p>
            <a:pPr algn="just"/>
            <a:r>
              <a:rPr lang="en-US" sz="2800" dirty="0"/>
              <a:t>-&gt; </a:t>
            </a:r>
            <a:r>
              <a:rPr lang="en-US" sz="2400" dirty="0"/>
              <a:t>A trademark includes any word, name, symbol or device or any combination, used, or intended to be used, in commerce to identify manufactured or sold by others, and to indicate the source of the goods. In short, a trademark is a brand name.</a:t>
            </a:r>
            <a:endParaRPr lang="en-US" sz="2800" dirty="0"/>
          </a:p>
        </p:txBody>
      </p:sp>
    </p:spTree>
    <p:extLst>
      <p:ext uri="{BB962C8B-B14F-4D97-AF65-F5344CB8AC3E}">
        <p14:creationId xmlns:p14="http://schemas.microsoft.com/office/powerpoint/2010/main" val="716894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D9B4-C58A-E6B7-5E36-352F6DE5313C}"/>
              </a:ext>
            </a:extLst>
          </p:cNvPr>
          <p:cNvSpPr>
            <a:spLocks noGrp="1"/>
          </p:cNvSpPr>
          <p:nvPr>
            <p:ph type="title"/>
          </p:nvPr>
        </p:nvSpPr>
        <p:spPr>
          <a:xfrm>
            <a:off x="284086" y="834500"/>
            <a:ext cx="4416918" cy="612559"/>
          </a:xfrm>
        </p:spPr>
        <p:txBody>
          <a:bodyPr>
            <a:normAutofit fontScale="90000"/>
          </a:bodyPr>
          <a:lstStyle/>
          <a:p>
            <a:r>
              <a:rPr lang="en-US" sz="4000" dirty="0"/>
              <a:t>2. </a:t>
            </a:r>
            <a:r>
              <a:rPr lang="en-US" sz="4000" u="sng" dirty="0"/>
              <a:t>Service Mark:-</a:t>
            </a:r>
          </a:p>
        </p:txBody>
      </p:sp>
      <p:pic>
        <p:nvPicPr>
          <p:cNvPr id="6" name="Content Placeholder 5">
            <a:extLst>
              <a:ext uri="{FF2B5EF4-FFF2-40B4-BE49-F238E27FC236}">
                <a16:creationId xmlns:a16="http://schemas.microsoft.com/office/drawing/2014/main" id="{1266C427-40DB-6F53-E8E7-AB23CE0EF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9785" y="2068497"/>
            <a:ext cx="5086905" cy="4136996"/>
          </a:xfrm>
        </p:spPr>
      </p:pic>
      <p:sp>
        <p:nvSpPr>
          <p:cNvPr id="4" name="Text Placeholder 3">
            <a:extLst>
              <a:ext uri="{FF2B5EF4-FFF2-40B4-BE49-F238E27FC236}">
                <a16:creationId xmlns:a16="http://schemas.microsoft.com/office/drawing/2014/main" id="{35D91429-C15B-1CB1-F224-E90FEE07EE67}"/>
              </a:ext>
            </a:extLst>
          </p:cNvPr>
          <p:cNvSpPr>
            <a:spLocks noGrp="1"/>
          </p:cNvSpPr>
          <p:nvPr>
            <p:ph type="body" sz="half" idx="2"/>
          </p:nvPr>
        </p:nvSpPr>
        <p:spPr>
          <a:xfrm>
            <a:off x="195310" y="1447059"/>
            <a:ext cx="6462942" cy="5024761"/>
          </a:xfrm>
        </p:spPr>
        <p:txBody>
          <a:bodyPr>
            <a:normAutofit/>
          </a:bodyPr>
          <a:lstStyle/>
          <a:p>
            <a:pPr algn="just"/>
            <a:r>
              <a:rPr lang="en-US" sz="2800" dirty="0"/>
              <a:t>-&gt;</a:t>
            </a:r>
            <a:r>
              <a:rPr lang="en-US" sz="2000" dirty="0"/>
              <a:t> </a:t>
            </a:r>
            <a:r>
              <a:rPr lang="en-US" sz="2400" dirty="0"/>
              <a:t>The new definition of ‘service mark’ has been included for the benefit of service-oriented establishments such as banking, communication, Education, finance, insurance, chit funds, real estates, transport, storage material treatment, processing, supply of electrical or other energy, boarding, lodging, entertainment, amusement, construction repair, conveying of news or information and advertising.</a:t>
            </a:r>
          </a:p>
          <a:p>
            <a:pPr algn="just"/>
            <a:r>
              <a:rPr lang="en-US" sz="2400" dirty="0"/>
              <a:t>Ex:- McDonald’s have a series of ‘MC’ registered as word mark which represents their different product range such as Mc Chicken, Mc Veggie etc.</a:t>
            </a:r>
          </a:p>
          <a:p>
            <a:pPr algn="just"/>
            <a:r>
              <a:rPr lang="en-US" sz="2400" dirty="0"/>
              <a:t> </a:t>
            </a:r>
          </a:p>
        </p:txBody>
      </p:sp>
    </p:spTree>
    <p:extLst>
      <p:ext uri="{BB962C8B-B14F-4D97-AF65-F5344CB8AC3E}">
        <p14:creationId xmlns:p14="http://schemas.microsoft.com/office/powerpoint/2010/main" val="369647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F3AE-3856-B43C-1203-F467F91C0DB2}"/>
              </a:ext>
            </a:extLst>
          </p:cNvPr>
          <p:cNvSpPr>
            <a:spLocks noGrp="1"/>
          </p:cNvSpPr>
          <p:nvPr>
            <p:ph type="title"/>
          </p:nvPr>
        </p:nvSpPr>
        <p:spPr>
          <a:xfrm>
            <a:off x="305047" y="488272"/>
            <a:ext cx="4646612" cy="648069"/>
          </a:xfrm>
        </p:spPr>
        <p:txBody>
          <a:bodyPr>
            <a:noAutofit/>
          </a:bodyPr>
          <a:lstStyle/>
          <a:p>
            <a:r>
              <a:rPr lang="en-US" sz="4000" dirty="0"/>
              <a:t>3. </a:t>
            </a:r>
            <a:r>
              <a:rPr lang="en-US" sz="4000" u="sng" dirty="0"/>
              <a:t>Certification Mark:-</a:t>
            </a:r>
          </a:p>
        </p:txBody>
      </p:sp>
      <p:sp>
        <p:nvSpPr>
          <p:cNvPr id="4" name="Text Placeholder 3">
            <a:extLst>
              <a:ext uri="{FF2B5EF4-FFF2-40B4-BE49-F238E27FC236}">
                <a16:creationId xmlns:a16="http://schemas.microsoft.com/office/drawing/2014/main" id="{AAE7B4F4-267B-5091-FEEC-81FAD1D17BE1}"/>
              </a:ext>
            </a:extLst>
          </p:cNvPr>
          <p:cNvSpPr>
            <a:spLocks noGrp="1"/>
          </p:cNvSpPr>
          <p:nvPr>
            <p:ph type="body" sz="half" idx="2"/>
          </p:nvPr>
        </p:nvSpPr>
        <p:spPr>
          <a:xfrm>
            <a:off x="230820" y="1136341"/>
            <a:ext cx="5956916" cy="5548543"/>
          </a:xfrm>
        </p:spPr>
        <p:txBody>
          <a:bodyPr/>
          <a:lstStyle/>
          <a:p>
            <a:pPr marL="285750" indent="-285750" algn="just">
              <a:buFont typeface="Wingdings" panose="05000000000000000000" pitchFamily="2" charset="2"/>
              <a:buChar char="Ø"/>
            </a:pPr>
            <a:r>
              <a:rPr lang="en-US" sz="2400" dirty="0"/>
              <a:t>A certification mark is any word, name,   symbol, device, or any combination, used or intended to be used in commerce with the owner’s permission by someone other than its owner, to certify regional or other geographic origin, material, mode of manufacture , quality, accuracy, or other characteristics of someone’s goods or serv- ices, or that the work or labour on the goods or services was performed by members of a union or other organization. The example of certificate marks are ISI, AGMARK, etc.</a:t>
            </a:r>
          </a:p>
          <a:p>
            <a:endParaRPr lang="en-US" dirty="0"/>
          </a:p>
        </p:txBody>
      </p:sp>
      <p:pic>
        <p:nvPicPr>
          <p:cNvPr id="10" name="Picture Placeholder 9">
            <a:extLst>
              <a:ext uri="{FF2B5EF4-FFF2-40B4-BE49-F238E27FC236}">
                <a16:creationId xmlns:a16="http://schemas.microsoft.com/office/drawing/2014/main" id="{D6730275-442D-111B-2C6A-A31B97D284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6622742" y="987425"/>
            <a:ext cx="5338438" cy="4552241"/>
          </a:xfrm>
        </p:spPr>
      </p:pic>
    </p:spTree>
    <p:extLst>
      <p:ext uri="{BB962C8B-B14F-4D97-AF65-F5344CB8AC3E}">
        <p14:creationId xmlns:p14="http://schemas.microsoft.com/office/powerpoint/2010/main" val="283739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008C-A606-5D46-8346-9687CDB47EDB}"/>
              </a:ext>
            </a:extLst>
          </p:cNvPr>
          <p:cNvSpPr>
            <a:spLocks noGrp="1"/>
          </p:cNvSpPr>
          <p:nvPr>
            <p:ph type="title"/>
          </p:nvPr>
        </p:nvSpPr>
        <p:spPr>
          <a:xfrm>
            <a:off x="301842" y="457200"/>
            <a:ext cx="4470184" cy="530225"/>
          </a:xfrm>
        </p:spPr>
        <p:txBody>
          <a:bodyPr>
            <a:noAutofit/>
          </a:bodyPr>
          <a:lstStyle/>
          <a:p>
            <a:r>
              <a:rPr lang="en-US" sz="4000" dirty="0"/>
              <a:t>4. </a:t>
            </a:r>
            <a:r>
              <a:rPr lang="en-US" sz="4000" u="sng" dirty="0"/>
              <a:t>Collective Mark:-</a:t>
            </a:r>
          </a:p>
        </p:txBody>
      </p:sp>
      <p:pic>
        <p:nvPicPr>
          <p:cNvPr id="6" name="Content Placeholder 5">
            <a:extLst>
              <a:ext uri="{FF2B5EF4-FFF2-40B4-BE49-F238E27FC236}">
                <a16:creationId xmlns:a16="http://schemas.microsoft.com/office/drawing/2014/main" id="{12F06E40-1EFD-882B-0B05-7B8DE4D40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3995" y="1162975"/>
            <a:ext cx="4750402" cy="3308033"/>
          </a:xfrm>
        </p:spPr>
      </p:pic>
      <p:sp>
        <p:nvSpPr>
          <p:cNvPr id="4" name="Text Placeholder 3">
            <a:extLst>
              <a:ext uri="{FF2B5EF4-FFF2-40B4-BE49-F238E27FC236}">
                <a16:creationId xmlns:a16="http://schemas.microsoft.com/office/drawing/2014/main" id="{D3FF388C-36AE-009C-7ABA-CBA4615509F7}"/>
              </a:ext>
            </a:extLst>
          </p:cNvPr>
          <p:cNvSpPr>
            <a:spLocks noGrp="1"/>
          </p:cNvSpPr>
          <p:nvPr>
            <p:ph type="body" sz="half" idx="2"/>
          </p:nvPr>
        </p:nvSpPr>
        <p:spPr>
          <a:xfrm>
            <a:off x="301842" y="1162975"/>
            <a:ext cx="5794158" cy="5539666"/>
          </a:xfrm>
        </p:spPr>
        <p:txBody>
          <a:bodyPr>
            <a:normAutofit/>
          </a:bodyPr>
          <a:lstStyle/>
          <a:p>
            <a:pPr algn="just"/>
            <a:r>
              <a:rPr lang="en-US" sz="2400" dirty="0"/>
              <a:t>-&gt; The new definition for ‘well known trademark’ has been provided for the benefit of a trademark being used by the substantial segment of the public.</a:t>
            </a:r>
          </a:p>
          <a:p>
            <a:pPr algn="just"/>
            <a:r>
              <a:rPr lang="en-US" sz="2400" dirty="0"/>
              <a:t>-&gt; Collective marks are used to identify members of an organization comprising manufacturing, commercial or service activities.</a:t>
            </a:r>
          </a:p>
          <a:p>
            <a:pPr algn="just"/>
            <a:r>
              <a:rPr lang="en-US" sz="2400" dirty="0"/>
              <a:t>Ex:- A chartered accountant can use the “CA” Device as he is a registered member of the Institute of Chartered Accountants.</a:t>
            </a:r>
          </a:p>
          <a:p>
            <a:pPr algn="just"/>
            <a:endParaRPr lang="en-US" sz="2400" dirty="0"/>
          </a:p>
          <a:p>
            <a:pPr algn="just"/>
            <a:endParaRPr lang="en-US" sz="2800" dirty="0"/>
          </a:p>
          <a:p>
            <a:pPr algn="just"/>
            <a:endParaRPr lang="en-US" dirty="0"/>
          </a:p>
        </p:txBody>
      </p:sp>
    </p:spTree>
    <p:extLst>
      <p:ext uri="{BB962C8B-B14F-4D97-AF65-F5344CB8AC3E}">
        <p14:creationId xmlns:p14="http://schemas.microsoft.com/office/powerpoint/2010/main" val="25979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12FA-DED4-F447-6E1A-FA955BC05407}"/>
              </a:ext>
            </a:extLst>
          </p:cNvPr>
          <p:cNvSpPr>
            <a:spLocks noGrp="1"/>
          </p:cNvSpPr>
          <p:nvPr>
            <p:ph type="title"/>
          </p:nvPr>
        </p:nvSpPr>
        <p:spPr>
          <a:xfrm>
            <a:off x="838200" y="365125"/>
            <a:ext cx="10515600" cy="915035"/>
          </a:xfrm>
        </p:spPr>
        <p:txBody>
          <a:bodyPr/>
          <a:lstStyle/>
          <a:p>
            <a:pPr marL="571500" indent="-571500">
              <a:buFont typeface="Wingdings" panose="05000000000000000000" pitchFamily="2" charset="2"/>
              <a:buChar char="Ø"/>
            </a:pPr>
            <a:r>
              <a:rPr lang="en-US" b="1" u="sng" dirty="0">
                <a:effectLst>
                  <a:outerShdw blurRad="38100" dist="38100" dir="2700000" algn="tl">
                    <a:srgbClr val="000000">
                      <a:alpha val="43137"/>
                    </a:srgbClr>
                  </a:outerShdw>
                </a:effectLst>
              </a:rPr>
              <a:t>Well known trademark</a:t>
            </a:r>
            <a:r>
              <a:rPr lang="en-US" dirty="0"/>
              <a:t>:</a:t>
            </a:r>
            <a:endParaRPr lang="en-IN" dirty="0"/>
          </a:p>
        </p:txBody>
      </p:sp>
      <p:sp>
        <p:nvSpPr>
          <p:cNvPr id="3" name="Content Placeholder 2">
            <a:extLst>
              <a:ext uri="{FF2B5EF4-FFF2-40B4-BE49-F238E27FC236}">
                <a16:creationId xmlns:a16="http://schemas.microsoft.com/office/drawing/2014/main" id="{F79CD7C2-2B2A-9A9F-FE6B-7A44518B9CD6}"/>
              </a:ext>
            </a:extLst>
          </p:cNvPr>
          <p:cNvSpPr>
            <a:spLocks noGrp="1"/>
          </p:cNvSpPr>
          <p:nvPr>
            <p:ph idx="1"/>
          </p:nvPr>
        </p:nvSpPr>
        <p:spPr>
          <a:xfrm>
            <a:off x="221943" y="1171852"/>
            <a:ext cx="11798422" cy="5513033"/>
          </a:xfrm>
        </p:spPr>
        <p:txBody>
          <a:bodyPr/>
          <a:lstStyle/>
          <a:p>
            <a:r>
              <a:rPr lang="en-US" dirty="0"/>
              <a:t>The new definition for ‘well known trademark’ has been provided for </a:t>
            </a:r>
          </a:p>
          <a:p>
            <a:pPr marL="0" indent="0">
              <a:buNone/>
            </a:pPr>
            <a:r>
              <a:rPr lang="en-US" dirty="0"/>
              <a:t>   the benefit  of a trademark being used by the substantial segment of </a:t>
            </a:r>
          </a:p>
          <a:p>
            <a:pPr marL="0" indent="0">
              <a:buNone/>
            </a:pPr>
            <a:r>
              <a:rPr lang="en-US" dirty="0"/>
              <a:t>   the public.</a:t>
            </a:r>
          </a:p>
          <a:p>
            <a:r>
              <a:rPr lang="en-US" u="sng" dirty="0"/>
              <a:t>The condition of the well known trademark:</a:t>
            </a:r>
          </a:p>
          <a:p>
            <a:pPr marL="514350" indent="-514350">
              <a:buFont typeface="+mj-lt"/>
              <a:buAutoNum type="arabicPeriod"/>
            </a:pPr>
            <a:r>
              <a:rPr lang="en-US" dirty="0"/>
              <a:t>Knowledge of recognitions</a:t>
            </a:r>
          </a:p>
          <a:p>
            <a:pPr marL="514350" indent="-514350">
              <a:buFont typeface="+mj-lt"/>
              <a:buAutoNum type="arabicPeriod"/>
            </a:pPr>
            <a:r>
              <a:rPr lang="en-US" dirty="0"/>
              <a:t>Promotion of trademark</a:t>
            </a:r>
          </a:p>
          <a:p>
            <a:pPr marL="514350" indent="-514350">
              <a:buFont typeface="+mj-lt"/>
              <a:buAutoNum type="arabicPeriod"/>
            </a:pPr>
            <a:r>
              <a:rPr lang="en-US" dirty="0"/>
              <a:t>Duration, extent and geographical area</a:t>
            </a:r>
          </a:p>
          <a:p>
            <a:pPr marL="514350" indent="-514350">
              <a:buFont typeface="+mj-lt"/>
              <a:buAutoNum type="arabicPeriod"/>
            </a:pPr>
            <a:r>
              <a:rPr lang="en-US" dirty="0"/>
              <a:t>Registration and use</a:t>
            </a:r>
          </a:p>
          <a:p>
            <a:pPr marL="0" indent="0">
              <a:buNone/>
            </a:pPr>
            <a:endParaRPr lang="en-IN" dirty="0"/>
          </a:p>
        </p:txBody>
      </p:sp>
    </p:spTree>
    <p:extLst>
      <p:ext uri="{BB962C8B-B14F-4D97-AF65-F5344CB8AC3E}">
        <p14:creationId xmlns:p14="http://schemas.microsoft.com/office/powerpoint/2010/main" val="1448879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CF08-818A-1EA7-AC0D-657ECFD23483}"/>
              </a:ext>
            </a:extLst>
          </p:cNvPr>
          <p:cNvSpPr>
            <a:spLocks noGrp="1"/>
          </p:cNvSpPr>
          <p:nvPr>
            <p:ph type="title"/>
          </p:nvPr>
        </p:nvSpPr>
        <p:spPr>
          <a:xfrm>
            <a:off x="243396" y="338492"/>
            <a:ext cx="10515600" cy="868871"/>
          </a:xfrm>
        </p:spPr>
        <p:txBody>
          <a:bodyPr>
            <a:normAutofit/>
          </a:body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rPr>
              <a:t>The salient features of the Act are:-</a:t>
            </a:r>
          </a:p>
        </p:txBody>
      </p:sp>
      <p:sp>
        <p:nvSpPr>
          <p:cNvPr id="3" name="Content Placeholder 2">
            <a:extLst>
              <a:ext uri="{FF2B5EF4-FFF2-40B4-BE49-F238E27FC236}">
                <a16:creationId xmlns:a16="http://schemas.microsoft.com/office/drawing/2014/main" id="{DBFE906C-5513-A235-D583-1A59B951CAB1}"/>
              </a:ext>
            </a:extLst>
          </p:cNvPr>
          <p:cNvSpPr>
            <a:spLocks noGrp="1"/>
          </p:cNvSpPr>
          <p:nvPr>
            <p:ph idx="1"/>
          </p:nvPr>
        </p:nvSpPr>
        <p:spPr>
          <a:xfrm>
            <a:off x="243396" y="1296140"/>
            <a:ext cx="11750336" cy="5486400"/>
          </a:xfrm>
        </p:spPr>
        <p:txBody>
          <a:bodyPr>
            <a:normAutofit lnSpcReduction="10000"/>
          </a:bodyPr>
          <a:lstStyle/>
          <a:p>
            <a:r>
              <a:rPr lang="en-US" dirty="0"/>
              <a:t>Definition of trademark to include registration of shape of goods, packaging</a:t>
            </a:r>
          </a:p>
          <a:p>
            <a:pPr marL="0" indent="0">
              <a:buNone/>
            </a:pPr>
            <a:r>
              <a:rPr lang="en-US" dirty="0"/>
              <a:t>   and combination of colors. </a:t>
            </a:r>
          </a:p>
          <a:p>
            <a:r>
              <a:rPr lang="en-US" dirty="0"/>
              <a:t>All 42 international classification of goods shall now be applicable in India as well and it would be possible to register trademark in respect of service categories.</a:t>
            </a:r>
          </a:p>
          <a:p>
            <a:r>
              <a:rPr lang="en-US" dirty="0"/>
              <a:t>No provision for smell and sound marks.</a:t>
            </a:r>
          </a:p>
          <a:p>
            <a:r>
              <a:rPr lang="en-US" dirty="0"/>
              <a:t>Single application for same marks for multiple classes.</a:t>
            </a:r>
          </a:p>
          <a:p>
            <a:r>
              <a:rPr lang="en-US" dirty="0"/>
              <a:t>Increasing the period of registration and renewal from 7 years to 10 years.</a:t>
            </a:r>
          </a:p>
          <a:p>
            <a:r>
              <a:rPr lang="en-US" dirty="0"/>
              <a:t>Use of foreign trademarks in India is permissible except in cases, which involves direct royalty payments in foreign currency. </a:t>
            </a:r>
          </a:p>
          <a:p>
            <a:r>
              <a:rPr lang="en-US" dirty="0"/>
              <a:t>Transferring the final authority relating to registration of certification trade mark to registrar.</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11085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0CF-64AA-C563-7AB1-AFDF96C62849}"/>
              </a:ext>
            </a:extLst>
          </p:cNvPr>
          <p:cNvSpPr>
            <a:spLocks noGrp="1"/>
          </p:cNvSpPr>
          <p:nvPr>
            <p:ph type="title"/>
          </p:nvPr>
        </p:nvSpPr>
        <p:spPr>
          <a:xfrm>
            <a:off x="390617" y="365126"/>
            <a:ext cx="10963183" cy="620295"/>
          </a:xfrm>
        </p:spPr>
        <p:txBody>
          <a:bodyPr>
            <a:normAutofit fontScale="90000"/>
          </a:bodyPr>
          <a:lstStyle/>
          <a:p>
            <a:r>
              <a:rPr lang="en-US" b="1" dirty="0">
                <a:effectLst>
                  <a:outerShdw blurRad="38100" dist="38100" dir="2700000" algn="tl">
                    <a:srgbClr val="000000">
                      <a:alpha val="43137"/>
                    </a:srgbClr>
                  </a:outerShdw>
                </a:effectLst>
              </a:rPr>
              <a:t>Cont..</a:t>
            </a:r>
          </a:p>
        </p:txBody>
      </p:sp>
      <p:sp>
        <p:nvSpPr>
          <p:cNvPr id="3" name="Content Placeholder 2">
            <a:extLst>
              <a:ext uri="{FF2B5EF4-FFF2-40B4-BE49-F238E27FC236}">
                <a16:creationId xmlns:a16="http://schemas.microsoft.com/office/drawing/2014/main" id="{EEE3938C-9C72-18FA-7762-64935CD07D48}"/>
              </a:ext>
            </a:extLst>
          </p:cNvPr>
          <p:cNvSpPr>
            <a:spLocks noGrp="1"/>
          </p:cNvSpPr>
          <p:nvPr>
            <p:ph idx="1"/>
          </p:nvPr>
        </p:nvSpPr>
        <p:spPr>
          <a:xfrm>
            <a:off x="390617" y="1216242"/>
            <a:ext cx="10963183" cy="5184558"/>
          </a:xfrm>
        </p:spPr>
        <p:txBody>
          <a:bodyPr/>
          <a:lstStyle/>
          <a:p>
            <a:r>
              <a:rPr lang="en-US" dirty="0"/>
              <a:t>The permission of the Reserve Bank of India is not required for use of the foreign trademark, which dose not directly involve payment of royalty to the owner of that foreign trademark.</a:t>
            </a:r>
          </a:p>
          <a:p>
            <a:r>
              <a:rPr lang="en-US" dirty="0"/>
              <a:t>Proprietors of foreign trademark, who register their trademarks in India must use it in relation to the goods in India either directly or through a local collaboration in India. </a:t>
            </a:r>
          </a:p>
          <a:p>
            <a:r>
              <a:rPr lang="en-US" dirty="0"/>
              <a:t>Non-user of such trademark in India may result in cancellation of the trademark.</a:t>
            </a:r>
          </a:p>
          <a:p>
            <a:r>
              <a:rPr lang="en-US" dirty="0"/>
              <a:t>“Permitted use” to include use of a registered trademark by an unregistered licensee is allowed.</a:t>
            </a:r>
          </a:p>
          <a:p>
            <a:r>
              <a:rPr lang="en-US" dirty="0"/>
              <a:t>Comparative advertisement permitted.</a:t>
            </a:r>
          </a:p>
        </p:txBody>
      </p:sp>
    </p:spTree>
    <p:extLst>
      <p:ext uri="{BB962C8B-B14F-4D97-AF65-F5344CB8AC3E}">
        <p14:creationId xmlns:p14="http://schemas.microsoft.com/office/powerpoint/2010/main" val="373618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9E393-6519-4CDD-8CA1-51DD442016F1}"/>
              </a:ext>
            </a:extLst>
          </p:cNvPr>
          <p:cNvSpPr txBox="1"/>
          <p:nvPr/>
        </p:nvSpPr>
        <p:spPr>
          <a:xfrm>
            <a:off x="295275" y="419100"/>
            <a:ext cx="1141095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A patent is a right granted for any </a:t>
            </a:r>
            <a:r>
              <a:rPr lang="en-US" sz="2800" dirty="0" err="1"/>
              <a:t>device,substance,method</a:t>
            </a:r>
            <a:r>
              <a:rPr lang="en-US" sz="2800" dirty="0"/>
              <a:t> or process which is </a:t>
            </a:r>
            <a:r>
              <a:rPr lang="en-US" sz="2800" dirty="0" err="1"/>
              <a:t>new,inventive</a:t>
            </a:r>
            <a:r>
              <a:rPr lang="en-US" sz="2800" dirty="0"/>
              <a:t> and useful. A patent is legally enforceable and gives the owner the exclusive right to commercially exploit the invention for the life of the patent.</a:t>
            </a:r>
            <a:endParaRPr lang="en-IN" sz="2800" dirty="0"/>
          </a:p>
        </p:txBody>
      </p:sp>
      <p:sp>
        <p:nvSpPr>
          <p:cNvPr id="4" name="TextBox 3">
            <a:extLst>
              <a:ext uri="{FF2B5EF4-FFF2-40B4-BE49-F238E27FC236}">
                <a16:creationId xmlns:a16="http://schemas.microsoft.com/office/drawing/2014/main" id="{218C3BEF-C972-4080-AD96-6C049C103B26}"/>
              </a:ext>
            </a:extLst>
          </p:cNvPr>
          <p:cNvSpPr txBox="1"/>
          <p:nvPr/>
        </p:nvSpPr>
        <p:spPr>
          <a:xfrm>
            <a:off x="295275" y="2524125"/>
            <a:ext cx="115443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dirty="0" err="1"/>
              <a:t>legel</a:t>
            </a:r>
            <a:r>
              <a:rPr lang="en-US" sz="2800" dirty="0"/>
              <a:t> right is not </a:t>
            </a:r>
            <a:r>
              <a:rPr lang="en-US" sz="2800" dirty="0" err="1"/>
              <a:t>automatic,one</a:t>
            </a:r>
            <a:r>
              <a:rPr lang="en-US" sz="2800" dirty="0"/>
              <a:t> has to apply for a </a:t>
            </a:r>
            <a:r>
              <a:rPr lang="en-US" sz="2800" dirty="0" err="1"/>
              <a:t>patent.All</a:t>
            </a:r>
            <a:r>
              <a:rPr lang="en-US" sz="2800" dirty="0"/>
              <a:t> applications for patents are examined to ensure that they meet the necessary legal requirements for granting a </a:t>
            </a:r>
            <a:r>
              <a:rPr lang="en-US" sz="2800" dirty="0" err="1"/>
              <a:t>patent.Patents</a:t>
            </a:r>
            <a:r>
              <a:rPr lang="en-US" sz="2800" dirty="0"/>
              <a:t> give effective protection if one has invented new technology that will lead to a </a:t>
            </a:r>
            <a:r>
              <a:rPr lang="en-US" sz="2800" dirty="0" err="1"/>
              <a:t>product,composition</a:t>
            </a:r>
            <a:r>
              <a:rPr lang="en-US" sz="2800" dirty="0"/>
              <a:t> or process with significant long term commercial gain.</a:t>
            </a:r>
            <a:endParaRPr lang="en-IN" sz="2800" dirty="0"/>
          </a:p>
        </p:txBody>
      </p:sp>
      <p:sp>
        <p:nvSpPr>
          <p:cNvPr id="5" name="TextBox 4">
            <a:extLst>
              <a:ext uri="{FF2B5EF4-FFF2-40B4-BE49-F238E27FC236}">
                <a16:creationId xmlns:a16="http://schemas.microsoft.com/office/drawing/2014/main" id="{069FE5A1-0785-430B-A7DA-88D61396F8D3}"/>
              </a:ext>
            </a:extLst>
          </p:cNvPr>
          <p:cNvSpPr txBox="1"/>
          <p:nvPr/>
        </p:nvSpPr>
        <p:spPr>
          <a:xfrm>
            <a:off x="261937" y="5060037"/>
            <a:ext cx="1147762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One cannot patent artistic </a:t>
            </a:r>
            <a:r>
              <a:rPr lang="en-US" sz="2800" dirty="0" err="1"/>
              <a:t>creations,mathematical</a:t>
            </a:r>
            <a:r>
              <a:rPr lang="en-US" sz="2800" dirty="0"/>
              <a:t> </a:t>
            </a:r>
            <a:r>
              <a:rPr lang="en-US" sz="2800" dirty="0" err="1"/>
              <a:t>models,plans,schemes</a:t>
            </a:r>
            <a:r>
              <a:rPr lang="en-US" sz="2800" dirty="0"/>
              <a:t> or other purely mental processes. </a:t>
            </a:r>
            <a:endParaRPr lang="en-IN" sz="2800" dirty="0"/>
          </a:p>
        </p:txBody>
      </p:sp>
    </p:spTree>
    <p:extLst>
      <p:ext uri="{BB962C8B-B14F-4D97-AF65-F5344CB8AC3E}">
        <p14:creationId xmlns:p14="http://schemas.microsoft.com/office/powerpoint/2010/main" val="3878906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356B-1158-52C0-B58F-CDF8F4759AB9}"/>
              </a:ext>
            </a:extLst>
          </p:cNvPr>
          <p:cNvSpPr>
            <a:spLocks noGrp="1"/>
          </p:cNvSpPr>
          <p:nvPr>
            <p:ph type="title"/>
          </p:nvPr>
        </p:nvSpPr>
        <p:spPr>
          <a:xfrm>
            <a:off x="124287" y="89918"/>
            <a:ext cx="11114103" cy="646929"/>
          </a:xfrm>
        </p:spPr>
        <p:txBody>
          <a:bodyPr>
            <a:normAutofit/>
          </a:body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rPr>
              <a:t>Trademark Registration In India:</a:t>
            </a:r>
          </a:p>
        </p:txBody>
      </p:sp>
      <p:sp>
        <p:nvSpPr>
          <p:cNvPr id="3" name="Content Placeholder 2">
            <a:extLst>
              <a:ext uri="{FF2B5EF4-FFF2-40B4-BE49-F238E27FC236}">
                <a16:creationId xmlns:a16="http://schemas.microsoft.com/office/drawing/2014/main" id="{A6330B28-6B5B-05FF-AA67-3E4813C667C6}"/>
              </a:ext>
            </a:extLst>
          </p:cNvPr>
          <p:cNvSpPr>
            <a:spLocks noGrp="1"/>
          </p:cNvSpPr>
          <p:nvPr>
            <p:ph idx="1"/>
          </p:nvPr>
        </p:nvSpPr>
        <p:spPr>
          <a:xfrm>
            <a:off x="124287" y="736847"/>
            <a:ext cx="11869445" cy="6031235"/>
          </a:xfrm>
        </p:spPr>
        <p:txBody>
          <a:bodyPr/>
          <a:lstStyle/>
          <a:p>
            <a:pPr algn="just"/>
            <a:r>
              <a:rPr lang="en-US" dirty="0"/>
              <a:t>Trade and Merchandise Act, 1958 has been repealed and the trademark Act, 1999 passed after taking consideration developments in trading and commercial practices in the country since liberalisation.</a:t>
            </a:r>
          </a:p>
          <a:p>
            <a:pPr algn="just"/>
            <a:r>
              <a:rPr lang="en-US" dirty="0"/>
              <a:t> The new Act is meant to amend and consolidate the law relating to    trademark to provide for registration and better protection of trademark   for goods and services and for the prevention of the use of fraudulent trademark.</a:t>
            </a:r>
          </a:p>
        </p:txBody>
      </p:sp>
      <p:pic>
        <p:nvPicPr>
          <p:cNvPr id="5" name="Picture 4">
            <a:extLst>
              <a:ext uri="{FF2B5EF4-FFF2-40B4-BE49-F238E27FC236}">
                <a16:creationId xmlns:a16="http://schemas.microsoft.com/office/drawing/2014/main" id="{23F9A1BD-F618-9B80-30B1-883421191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625" y="3329127"/>
            <a:ext cx="7474998" cy="3528874"/>
          </a:xfrm>
          <a:prstGeom prst="rect">
            <a:avLst/>
          </a:prstGeom>
        </p:spPr>
      </p:pic>
    </p:spTree>
    <p:extLst>
      <p:ext uri="{BB962C8B-B14F-4D97-AF65-F5344CB8AC3E}">
        <p14:creationId xmlns:p14="http://schemas.microsoft.com/office/powerpoint/2010/main" val="1745085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C243F-C492-0641-AD26-2C2C7F0EBAFB}"/>
              </a:ext>
            </a:extLst>
          </p:cNvPr>
          <p:cNvSpPr>
            <a:spLocks noGrp="1"/>
          </p:cNvSpPr>
          <p:nvPr>
            <p:ph idx="1"/>
          </p:nvPr>
        </p:nvSpPr>
        <p:spPr>
          <a:xfrm>
            <a:off x="838200" y="310718"/>
            <a:ext cx="10951346" cy="6329779"/>
          </a:xfrm>
        </p:spPr>
        <p:txBody>
          <a:bodyPr>
            <a:normAutofit/>
          </a:bodyPr>
          <a:lstStyle/>
          <a:p>
            <a:pPr algn="just">
              <a:buFont typeface="Wingdings" panose="05000000000000000000" pitchFamily="2" charset="2"/>
              <a:buChar char="Ø"/>
            </a:pPr>
            <a:r>
              <a:rPr lang="en-US" sz="3600" u="sng" dirty="0"/>
              <a:t>How to Register</a:t>
            </a:r>
            <a:r>
              <a:rPr lang="en-US" sz="3600" dirty="0"/>
              <a:t>?</a:t>
            </a:r>
          </a:p>
          <a:p>
            <a:pPr marL="0" indent="0" algn="just">
              <a:buNone/>
            </a:pPr>
            <a:r>
              <a:rPr lang="en-US" sz="3600" dirty="0"/>
              <a:t>-&gt; </a:t>
            </a:r>
            <a:r>
              <a:rPr lang="en-US" dirty="0"/>
              <a:t>Any person (individuals, corporate bodies, firms) claiming to be the proprietor of a trademark, used or proposed to be used by him, desiring to register it can file an application before the registrar for the registration of his trademark.</a:t>
            </a:r>
          </a:p>
          <a:p>
            <a:pPr algn="just">
              <a:buFont typeface="Wingdings" panose="05000000000000000000" pitchFamily="2" charset="2"/>
              <a:buChar char="Ø"/>
            </a:pPr>
            <a:r>
              <a:rPr lang="en-US" sz="3600" dirty="0"/>
              <a:t> </a:t>
            </a:r>
            <a:r>
              <a:rPr lang="en-US" sz="3600" u="sng" dirty="0"/>
              <a:t>Registration:</a:t>
            </a:r>
          </a:p>
          <a:p>
            <a:pPr marL="0" indent="0" algn="just">
              <a:buNone/>
            </a:pPr>
            <a:r>
              <a:rPr lang="en-US" dirty="0"/>
              <a:t>-&gt; The Controller of Patents, Designs and Trademark, known as the Registrar of trademark appointed by the government is empowered to grant registration for the trademark.</a:t>
            </a:r>
          </a:p>
          <a:p>
            <a:pPr algn="just">
              <a:buFont typeface="Wingdings" panose="05000000000000000000" pitchFamily="2" charset="2"/>
              <a:buChar char="Ø"/>
            </a:pPr>
            <a:r>
              <a:rPr lang="en-US" sz="3600" u="sng" dirty="0"/>
              <a:t>Trademark Registry:</a:t>
            </a:r>
          </a:p>
          <a:p>
            <a:pPr marL="0" indent="0" algn="just">
              <a:lnSpc>
                <a:spcPct val="100000"/>
              </a:lnSpc>
              <a:buNone/>
            </a:pPr>
            <a:r>
              <a:rPr lang="en-US" dirty="0"/>
              <a:t>-&gt; The trademark registry established under the old Act of 1958 will be the    Trademark registry under this Act.</a:t>
            </a:r>
          </a:p>
          <a:p>
            <a:pPr marL="0" indent="0" algn="just">
              <a:buNone/>
            </a:pP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329778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D2842-3E94-EC0F-9FE0-D74CC56BC7D4}"/>
              </a:ext>
            </a:extLst>
          </p:cNvPr>
          <p:cNvSpPr>
            <a:spLocks noGrp="1"/>
          </p:cNvSpPr>
          <p:nvPr>
            <p:ph idx="1"/>
          </p:nvPr>
        </p:nvSpPr>
        <p:spPr>
          <a:xfrm>
            <a:off x="408373" y="284085"/>
            <a:ext cx="10945427" cy="5892878"/>
          </a:xfrm>
        </p:spPr>
        <p:txBody>
          <a:bodyPr>
            <a:normAutofit lnSpcReduction="10000"/>
          </a:bodyPr>
          <a:lstStyle/>
          <a:p>
            <a:pPr>
              <a:buFont typeface="Wingdings" panose="05000000000000000000" pitchFamily="2" charset="2"/>
              <a:buChar char="Ø"/>
            </a:pPr>
            <a:r>
              <a:rPr lang="en-US" sz="3600" u="sng" dirty="0"/>
              <a:t>Electronic Records:</a:t>
            </a:r>
          </a:p>
          <a:p>
            <a:pPr marL="0" indent="0">
              <a:buNone/>
            </a:pPr>
            <a:r>
              <a:rPr lang="en-US" dirty="0"/>
              <a:t>-&gt; The Registrar can keep the records wholly or partly on computer floppies, diskettes and other electronic forms, with the required safeguards. Any entry made in the registers in electronic form shall be deemed to be an entry under the Act.</a:t>
            </a:r>
          </a:p>
          <a:p>
            <a:pPr>
              <a:buFont typeface="Wingdings" panose="05000000000000000000" pitchFamily="2" charset="2"/>
              <a:buChar char="Ø"/>
            </a:pPr>
            <a:r>
              <a:rPr lang="en-US" sz="3600" u="sng" dirty="0"/>
              <a:t>Location:</a:t>
            </a:r>
          </a:p>
          <a:p>
            <a:pPr marL="0" indent="0">
              <a:buNone/>
            </a:pPr>
            <a:r>
              <a:rPr lang="en-US" dirty="0"/>
              <a:t>-&gt; The Register will be kept under the control and management of the Registrar. </a:t>
            </a:r>
          </a:p>
          <a:p>
            <a:pPr marL="0" indent="0">
              <a:buNone/>
            </a:pPr>
            <a:r>
              <a:rPr lang="en-US" dirty="0"/>
              <a:t>-&gt; A copy of the Trademark register will be kept in the branch offices, besides the documents meant for public inspection notified by the government.</a:t>
            </a:r>
          </a:p>
          <a:p>
            <a:pPr marL="0" indent="0">
              <a:buNone/>
            </a:pPr>
            <a:r>
              <a:rPr lang="en-US" dirty="0"/>
              <a:t>-&gt;The register will also contain the existing trademark at the time of the commencement of the Act.</a:t>
            </a:r>
          </a:p>
        </p:txBody>
      </p:sp>
    </p:spTree>
    <p:extLst>
      <p:ext uri="{BB962C8B-B14F-4D97-AF65-F5344CB8AC3E}">
        <p14:creationId xmlns:p14="http://schemas.microsoft.com/office/powerpoint/2010/main" val="2554790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8140A-B452-0FAA-493F-36F48946503F}"/>
              </a:ext>
            </a:extLst>
          </p:cNvPr>
          <p:cNvSpPr>
            <a:spLocks noGrp="1"/>
          </p:cNvSpPr>
          <p:nvPr>
            <p:ph idx="1"/>
          </p:nvPr>
        </p:nvSpPr>
        <p:spPr>
          <a:xfrm>
            <a:off x="435006" y="923278"/>
            <a:ext cx="10918794" cy="5253685"/>
          </a:xfrm>
        </p:spPr>
        <p:txBody>
          <a:bodyPr>
            <a:normAutofit/>
          </a:bodyPr>
          <a:lstStyle/>
          <a:p>
            <a:pPr>
              <a:buFont typeface="Wingdings" panose="05000000000000000000" pitchFamily="2" charset="2"/>
              <a:buChar char="Ø"/>
            </a:pPr>
            <a:r>
              <a:rPr lang="en-US" sz="3600" u="sng" dirty="0"/>
              <a:t>Classification:</a:t>
            </a:r>
          </a:p>
          <a:p>
            <a:pPr marL="0" indent="0">
              <a:buNone/>
            </a:pPr>
            <a:r>
              <a:rPr lang="en-US" dirty="0"/>
              <a:t>-&gt; The Registrar shall classify the goods and services in accordance with international classification of goods and service for the purpose of registration of trademark. Decision by the registrar making such classification will be final.</a:t>
            </a:r>
          </a:p>
          <a:p>
            <a:pPr>
              <a:buFont typeface="Wingdings" panose="05000000000000000000" pitchFamily="2" charset="2"/>
              <a:buChar char="Ø"/>
            </a:pPr>
            <a:r>
              <a:rPr lang="en-US" sz="3600" u="sng" dirty="0"/>
              <a:t>Index:</a:t>
            </a:r>
          </a:p>
          <a:p>
            <a:pPr marL="0" indent="0">
              <a:buNone/>
            </a:pPr>
            <a:r>
              <a:rPr lang="en-US" dirty="0"/>
              <a:t>-&gt; The goods and services after classification will be entered in the register in alphabetical order. In the event of any omission, the register will determine the error.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56491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3B1E-8D93-B92A-9BA2-4083ED2D0EF5}"/>
              </a:ext>
            </a:extLst>
          </p:cNvPr>
          <p:cNvSpPr>
            <a:spLocks noGrp="1"/>
          </p:cNvSpPr>
          <p:nvPr>
            <p:ph type="title"/>
          </p:nvPr>
        </p:nvSpPr>
        <p:spPr>
          <a:xfrm>
            <a:off x="349928" y="388644"/>
            <a:ext cx="10515600" cy="584786"/>
          </a:xfrm>
        </p:spPr>
        <p:txBody>
          <a:bodyPr>
            <a:normAutofit fontScale="90000"/>
          </a:body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rPr>
              <a:t>When Registration can be Refused</a:t>
            </a:r>
          </a:p>
        </p:txBody>
      </p:sp>
      <p:sp>
        <p:nvSpPr>
          <p:cNvPr id="3" name="Content Placeholder 2">
            <a:extLst>
              <a:ext uri="{FF2B5EF4-FFF2-40B4-BE49-F238E27FC236}">
                <a16:creationId xmlns:a16="http://schemas.microsoft.com/office/drawing/2014/main" id="{9ECCEBA9-5FAD-56DF-20BC-FB7A777B8767}"/>
              </a:ext>
            </a:extLst>
          </p:cNvPr>
          <p:cNvSpPr>
            <a:spLocks noGrp="1"/>
          </p:cNvSpPr>
          <p:nvPr>
            <p:ph idx="1"/>
          </p:nvPr>
        </p:nvSpPr>
        <p:spPr>
          <a:xfrm>
            <a:off x="349928" y="1136342"/>
            <a:ext cx="11003872" cy="5040621"/>
          </a:xfrm>
        </p:spPr>
        <p:txBody>
          <a:bodyPr/>
          <a:lstStyle/>
          <a:p>
            <a:r>
              <a:rPr lang="en-US" b="1" dirty="0"/>
              <a:t>The registration of trademark can be refused under the following circumstances:-</a:t>
            </a:r>
          </a:p>
          <a:p>
            <a:pPr marL="0" indent="0">
              <a:buNone/>
            </a:pPr>
            <a:r>
              <a:rPr lang="en-US" sz="2400" dirty="0"/>
              <a:t>-&gt; If the trademark are devoid of any distinctive character, say, not capable of distinguishing goods from services.</a:t>
            </a:r>
          </a:p>
          <a:p>
            <a:pPr marL="0" indent="0">
              <a:buNone/>
            </a:pPr>
            <a:r>
              <a:rPr lang="en-US" sz="2400" dirty="0"/>
              <a:t>-&gt;If they consist exclusively of mark or indication which may serve in trade to designate the kind, quality, quantity, intended purpose, values, geographical origin or the time of production of the goods or rendering of service or the characteristics of the goods or services;</a:t>
            </a:r>
          </a:p>
          <a:p>
            <a:pPr marL="0" indent="0">
              <a:buNone/>
            </a:pPr>
            <a:r>
              <a:rPr lang="en-US" sz="2400" dirty="0"/>
              <a:t>-&gt;If they consist exclusively of marks or indication which have become customary in the Current language and bona fide and established practices of the trade. However, a trademark shall not be refused registration if, before the data of application, it has acquired a distinctive character as a result of the use made of it or a well known trademark.</a:t>
            </a:r>
          </a:p>
        </p:txBody>
      </p:sp>
    </p:spTree>
    <p:extLst>
      <p:ext uri="{BB962C8B-B14F-4D97-AF65-F5344CB8AC3E}">
        <p14:creationId xmlns:p14="http://schemas.microsoft.com/office/powerpoint/2010/main" val="3011208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8E1EF-54CA-CEAF-5389-CA210FE3C0EF}"/>
              </a:ext>
            </a:extLst>
          </p:cNvPr>
          <p:cNvSpPr>
            <a:spLocks noGrp="1"/>
          </p:cNvSpPr>
          <p:nvPr>
            <p:ph idx="1"/>
          </p:nvPr>
        </p:nvSpPr>
        <p:spPr>
          <a:xfrm>
            <a:off x="257452" y="133165"/>
            <a:ext cx="11478827" cy="6587231"/>
          </a:xfrm>
        </p:spPr>
        <p:txBody>
          <a:bodyPr/>
          <a:lstStyle/>
          <a:p>
            <a:r>
              <a:rPr lang="en-US" b="1" dirty="0"/>
              <a:t>A trademark will not be registered if:</a:t>
            </a:r>
          </a:p>
          <a:p>
            <a:pPr marL="0" indent="0">
              <a:buNone/>
            </a:pPr>
            <a:r>
              <a:rPr lang="en-US" sz="2400" dirty="0"/>
              <a:t>-&gt; it is of such nature as to deceive the public or causes confusion;</a:t>
            </a:r>
          </a:p>
          <a:p>
            <a:pPr marL="0" indent="0">
              <a:buNone/>
            </a:pPr>
            <a:r>
              <a:rPr lang="en-US" sz="2400" dirty="0"/>
              <a:t>-&gt; it contains or comprises any matter likely to hurt the religious susceptibilities</a:t>
            </a:r>
          </a:p>
          <a:p>
            <a:pPr marL="0" indent="0">
              <a:buNone/>
            </a:pPr>
            <a:r>
              <a:rPr lang="en-US" sz="2400" dirty="0"/>
              <a:t>Of any class or a section of the citizens in India;</a:t>
            </a:r>
          </a:p>
          <a:p>
            <a:pPr marL="0" indent="0">
              <a:buNone/>
            </a:pPr>
            <a:r>
              <a:rPr lang="en-US" sz="2400" dirty="0"/>
              <a:t>-&gt; it contains or comprises scandalous or obscene matter;</a:t>
            </a:r>
          </a:p>
          <a:p>
            <a:pPr marL="0" indent="0">
              <a:buNone/>
            </a:pPr>
            <a:r>
              <a:rPr lang="en-US" sz="2400" dirty="0"/>
              <a:t>-&gt; it is prohibited under the Emblems and Names of Great Personalities and Leaders(prevention of improper use)Act.</a:t>
            </a:r>
          </a:p>
          <a:p>
            <a:r>
              <a:rPr lang="en-US" b="1" dirty="0"/>
              <a:t>The other grounds for refusal are if:</a:t>
            </a:r>
          </a:p>
          <a:p>
            <a:pPr marL="0" indent="0">
              <a:buNone/>
            </a:pPr>
            <a:r>
              <a:rPr lang="en-US" sz="2400" dirty="0"/>
              <a:t>-&gt;the shape of the goods results from the nature of the goods themselves, or</a:t>
            </a:r>
          </a:p>
          <a:p>
            <a:pPr marL="0" indent="0">
              <a:buNone/>
            </a:pPr>
            <a:r>
              <a:rPr lang="en-US" sz="2400" dirty="0"/>
              <a:t>-&gt;the shape of the goods which is necessary to obtain a technical result or the shape which gives substantial value to the good.</a:t>
            </a:r>
          </a:p>
          <a:p>
            <a:pPr marL="0" indent="0">
              <a:buNone/>
            </a:pPr>
            <a:r>
              <a:rPr lang="en-US" sz="2400" dirty="0"/>
              <a:t>-&gt;its identify is confusable with an earlier trademark and there is similarity of goods or services covered by the trademark.</a:t>
            </a:r>
          </a:p>
        </p:txBody>
      </p:sp>
    </p:spTree>
    <p:extLst>
      <p:ext uri="{BB962C8B-B14F-4D97-AF65-F5344CB8AC3E}">
        <p14:creationId xmlns:p14="http://schemas.microsoft.com/office/powerpoint/2010/main" val="654444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1F6C-313E-8DC6-E56A-9F5E54D29F7D}"/>
              </a:ext>
            </a:extLst>
          </p:cNvPr>
          <p:cNvSpPr>
            <a:spLocks noGrp="1"/>
          </p:cNvSpPr>
          <p:nvPr>
            <p:ph type="title"/>
          </p:nvPr>
        </p:nvSpPr>
        <p:spPr>
          <a:xfrm>
            <a:off x="234518" y="347371"/>
            <a:ext cx="10515600" cy="575907"/>
          </a:xfrm>
        </p:spPr>
        <p:txBody>
          <a:bodyPr>
            <a:normAutofit fontScale="90000"/>
          </a:body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rPr>
              <a:t>Benefits for the Registering a Trademark</a:t>
            </a:r>
          </a:p>
        </p:txBody>
      </p:sp>
      <p:sp>
        <p:nvSpPr>
          <p:cNvPr id="3" name="Content Placeholder 2">
            <a:extLst>
              <a:ext uri="{FF2B5EF4-FFF2-40B4-BE49-F238E27FC236}">
                <a16:creationId xmlns:a16="http://schemas.microsoft.com/office/drawing/2014/main" id="{DFEB7C3C-8AE3-8C5D-4B80-7C09EE9670AC}"/>
              </a:ext>
            </a:extLst>
          </p:cNvPr>
          <p:cNvSpPr>
            <a:spLocks noGrp="1"/>
          </p:cNvSpPr>
          <p:nvPr>
            <p:ph idx="1"/>
          </p:nvPr>
        </p:nvSpPr>
        <p:spPr>
          <a:xfrm>
            <a:off x="234518" y="1384917"/>
            <a:ext cx="11119282" cy="5125712"/>
          </a:xfrm>
        </p:spPr>
        <p:txBody>
          <a:bodyPr/>
          <a:lstStyle/>
          <a:p>
            <a:r>
              <a:rPr lang="en-US" dirty="0"/>
              <a:t>It protect company’s name or logo.</a:t>
            </a:r>
          </a:p>
          <a:p>
            <a:r>
              <a:rPr lang="en-US" dirty="0"/>
              <a:t>It grant to the registered owner the exclusive nationwide ownership of the trademark.</a:t>
            </a:r>
          </a:p>
          <a:p>
            <a:r>
              <a:rPr lang="en-US" dirty="0"/>
              <a:t>It decrease the chances to claims of infringement being filed by others.</a:t>
            </a:r>
          </a:p>
          <a:p>
            <a:r>
              <a:rPr lang="en-US" dirty="0"/>
              <a:t>By registering the trademark, a registered owner has the right to indicate the mark as registered thereby indicating that no other person has the right to use that mark.</a:t>
            </a:r>
          </a:p>
          <a:p>
            <a:r>
              <a:rPr lang="en-US" dirty="0"/>
              <a:t>It increase the chances to filing a suit against infringers.</a:t>
            </a:r>
          </a:p>
        </p:txBody>
      </p:sp>
    </p:spTree>
    <p:extLst>
      <p:ext uri="{BB962C8B-B14F-4D97-AF65-F5344CB8AC3E}">
        <p14:creationId xmlns:p14="http://schemas.microsoft.com/office/powerpoint/2010/main" val="604515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CA22-7714-8379-913C-A503555E6E03}"/>
              </a:ext>
            </a:extLst>
          </p:cNvPr>
          <p:cNvSpPr>
            <a:spLocks noGrp="1"/>
          </p:cNvSpPr>
          <p:nvPr>
            <p:ph type="title"/>
          </p:nvPr>
        </p:nvSpPr>
        <p:spPr>
          <a:xfrm>
            <a:off x="88777" y="116551"/>
            <a:ext cx="11167369" cy="691318"/>
          </a:xfrm>
        </p:spPr>
        <p:txBody>
          <a:bodyPr>
            <a:normAutofit/>
          </a:bodyPr>
          <a:lstStyle/>
          <a:p>
            <a:pPr marL="571500" indent="-571500">
              <a:buFont typeface="Wingdings" panose="05000000000000000000" pitchFamily="2" charset="2"/>
              <a:buChar char="Ø"/>
            </a:pPr>
            <a:r>
              <a:rPr lang="en-US" sz="4000" b="1" u="sng" dirty="0">
                <a:effectLst>
                  <a:outerShdw blurRad="38100" dist="38100" dir="2700000" algn="tl">
                    <a:srgbClr val="000000">
                      <a:alpha val="43137"/>
                    </a:srgbClr>
                  </a:outerShdw>
                </a:effectLst>
              </a:rPr>
              <a:t>Infringement of a Trademark</a:t>
            </a:r>
          </a:p>
        </p:txBody>
      </p:sp>
      <p:sp>
        <p:nvSpPr>
          <p:cNvPr id="3" name="Content Placeholder 2">
            <a:extLst>
              <a:ext uri="{FF2B5EF4-FFF2-40B4-BE49-F238E27FC236}">
                <a16:creationId xmlns:a16="http://schemas.microsoft.com/office/drawing/2014/main" id="{386CDC65-D17C-0670-80A6-1D1746A583F6}"/>
              </a:ext>
            </a:extLst>
          </p:cNvPr>
          <p:cNvSpPr>
            <a:spLocks noGrp="1"/>
          </p:cNvSpPr>
          <p:nvPr>
            <p:ph idx="1"/>
          </p:nvPr>
        </p:nvSpPr>
        <p:spPr>
          <a:xfrm>
            <a:off x="177553" y="887766"/>
            <a:ext cx="11167369" cy="5970233"/>
          </a:xfrm>
        </p:spPr>
        <p:txBody>
          <a:bodyPr/>
          <a:lstStyle/>
          <a:p>
            <a:r>
              <a:rPr lang="en-US" sz="2400" dirty="0"/>
              <a:t>When a registered trademark is used by a person who is not entitled to use such a Trademark under the law, it constitutes infringement;</a:t>
            </a:r>
          </a:p>
          <a:p>
            <a:pPr>
              <a:buFont typeface="Wingdings" panose="05000000000000000000" pitchFamily="2" charset="2"/>
              <a:buChar char="§"/>
            </a:pPr>
            <a:r>
              <a:rPr lang="en-US" b="1" dirty="0"/>
              <a:t>Instances of infringement of trademark:-</a:t>
            </a:r>
          </a:p>
          <a:p>
            <a:pPr marL="514350" indent="-514350">
              <a:buFont typeface="+mj-lt"/>
              <a:buAutoNum type="arabicPeriod"/>
            </a:pPr>
            <a:r>
              <a:rPr lang="en-US" sz="2400" dirty="0"/>
              <a:t>Use of deceptively similar mark.</a:t>
            </a:r>
          </a:p>
          <a:p>
            <a:pPr marL="514350" indent="-514350">
              <a:buFont typeface="+mj-lt"/>
              <a:buAutoNum type="arabicPeriod"/>
            </a:pPr>
            <a:r>
              <a:rPr lang="en-US" sz="2400" dirty="0"/>
              <a:t>Use of mark likely to cause confusion because of similarity.</a:t>
            </a:r>
          </a:p>
          <a:p>
            <a:pPr marL="514350" indent="-514350">
              <a:buFont typeface="+mj-lt"/>
              <a:buAutoNum type="arabicPeriod"/>
            </a:pPr>
            <a:r>
              <a:rPr lang="en-US" sz="2400" dirty="0"/>
              <a:t>Use of identical or similar registered trademark even on dissimilar goods if the registered trademark has a reputation in India.78</a:t>
            </a:r>
          </a:p>
          <a:p>
            <a:pPr>
              <a:buFont typeface="Wingdings" panose="05000000000000000000" pitchFamily="2" charset="2"/>
              <a:buChar char="§"/>
            </a:pPr>
            <a:r>
              <a:rPr lang="en-US" b="1" dirty="0"/>
              <a:t>Remedies in case of Infringement:-</a:t>
            </a:r>
          </a:p>
          <a:p>
            <a:pPr>
              <a:buFont typeface="Calibri" panose="020F0502020204030204" pitchFamily="34" charset="0"/>
              <a:buChar char="→"/>
            </a:pPr>
            <a:r>
              <a:rPr lang="en-US" dirty="0"/>
              <a:t> </a:t>
            </a:r>
            <a:r>
              <a:rPr lang="en-US" sz="2400" dirty="0"/>
              <a:t>An injunction</a:t>
            </a:r>
          </a:p>
          <a:p>
            <a:pPr>
              <a:buFont typeface="Calibri" panose="020F0502020204030204" pitchFamily="34" charset="0"/>
              <a:buChar char="→"/>
            </a:pPr>
            <a:r>
              <a:rPr lang="en-US" sz="2400" dirty="0"/>
              <a:t>Either damages or an account of profit.</a:t>
            </a:r>
          </a:p>
          <a:p>
            <a:pPr>
              <a:buFont typeface="Calibri" panose="020F0502020204030204" pitchFamily="34" charset="0"/>
              <a:buChar char="→"/>
            </a:pPr>
            <a:r>
              <a:rPr lang="en-US" sz="2400" dirty="0"/>
              <a:t>Order for delivery of infringing levels and marks for destruction.</a:t>
            </a:r>
          </a:p>
          <a:p>
            <a:pPr marL="0" indent="0">
              <a:buNone/>
            </a:pPr>
            <a:r>
              <a:rPr lang="en-US" sz="2400" dirty="0"/>
              <a:t>Damages can be also so be claimed, even if the trade mark is not registered.</a:t>
            </a:r>
          </a:p>
          <a:p>
            <a:pPr marL="0" indent="0">
              <a:buNone/>
            </a:pPr>
            <a:r>
              <a:rPr lang="en-US" sz="2400" dirty="0"/>
              <a:t>This is called passing of action.</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874615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lstStyle/>
          <a:p>
            <a:r>
              <a:rPr lang="en-US" b="1" u="sng" dirty="0">
                <a:solidFill>
                  <a:schemeClr val="tx2"/>
                </a:solidFill>
              </a:rPr>
              <a:t>Trade Secrets</a:t>
            </a:r>
          </a:p>
        </p:txBody>
      </p:sp>
      <p:sp>
        <p:nvSpPr>
          <p:cNvPr id="3" name="Content Placeholder 2"/>
          <p:cNvSpPr>
            <a:spLocks noGrp="1"/>
          </p:cNvSpPr>
          <p:nvPr>
            <p:ph idx="1"/>
          </p:nvPr>
        </p:nvSpPr>
        <p:spPr>
          <a:xfrm>
            <a:off x="1981200" y="1143000"/>
            <a:ext cx="8229600" cy="5410200"/>
          </a:xfrm>
        </p:spPr>
        <p:txBody>
          <a:bodyPr>
            <a:normAutofit/>
          </a:bodyPr>
          <a:lstStyle/>
          <a:p>
            <a:pPr>
              <a:buFont typeface="Wingdings" pitchFamily="2" charset="2"/>
              <a:buChar char="Ø"/>
            </a:pPr>
            <a:r>
              <a:rPr lang="en-US" sz="2400" dirty="0"/>
              <a:t>What is trade secrets?</a:t>
            </a:r>
          </a:p>
          <a:p>
            <a:pPr>
              <a:buNone/>
            </a:pPr>
            <a:r>
              <a:rPr lang="en-US" sz="2400" dirty="0"/>
              <a:t>            A trade secret is defined as a secret unknown to competitors that provides a competitive advantage to a business and that  is kept secret.</a:t>
            </a:r>
          </a:p>
          <a:p>
            <a:pPr>
              <a:buNone/>
            </a:pPr>
            <a:r>
              <a:rPr lang="en-US" sz="2400" dirty="0"/>
              <a:t>            A trade secret may consist of any formula , pattern , device or compilation of information , employee training method , customer database , supplier’s information which is used in the business and which give a firm an opportunity to gain advantage over competitors , who not know ,have or use it.</a:t>
            </a:r>
          </a:p>
          <a:p>
            <a:pPr>
              <a:buNone/>
            </a:pPr>
            <a:r>
              <a:rPr lang="en-US" sz="2400" dirty="0"/>
              <a:t>           A trade secret is an item of information that the firm (processing the information) wants to conceal from its competitors in order to prevent them from duplicating it.</a:t>
            </a:r>
          </a:p>
        </p:txBody>
      </p:sp>
    </p:spTree>
    <p:extLst>
      <p:ext uri="{BB962C8B-B14F-4D97-AF65-F5344CB8AC3E}">
        <p14:creationId xmlns:p14="http://schemas.microsoft.com/office/powerpoint/2010/main" val="650093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solidFill>
                  <a:schemeClr val="tx2"/>
                </a:solidFill>
              </a:rPr>
              <a:t>Criteria for the information to be called as trade secret :-</a:t>
            </a:r>
          </a:p>
        </p:txBody>
      </p:sp>
      <p:sp>
        <p:nvSpPr>
          <p:cNvPr id="3" name="Content Placeholder 2"/>
          <p:cNvSpPr>
            <a:spLocks noGrp="1"/>
          </p:cNvSpPr>
          <p:nvPr>
            <p:ph sz="half" idx="1"/>
          </p:nvPr>
        </p:nvSpPr>
        <p:spPr>
          <a:xfrm>
            <a:off x="1981200" y="1371600"/>
            <a:ext cx="4038600" cy="5334000"/>
          </a:xfrm>
        </p:spPr>
        <p:txBody>
          <a:bodyPr>
            <a:noAutofit/>
          </a:bodyPr>
          <a:lstStyle/>
          <a:p>
            <a:pPr>
              <a:buFont typeface="Wingdings" pitchFamily="2" charset="2"/>
              <a:buChar char="Ø"/>
            </a:pPr>
            <a:r>
              <a:rPr lang="en-US" sz="2400" dirty="0"/>
              <a:t>It does not fail in the category of general skills and knowledge.</a:t>
            </a:r>
          </a:p>
          <a:p>
            <a:pPr>
              <a:buFont typeface="Wingdings" pitchFamily="2" charset="2"/>
              <a:buChar char="Ø"/>
            </a:pPr>
            <a:r>
              <a:rPr lang="en-US" sz="2400" dirty="0"/>
              <a:t>Economic value derived </a:t>
            </a:r>
            <a:r>
              <a:rPr lang="en-US" sz="2400" dirty="0" err="1"/>
              <a:t>throught</a:t>
            </a:r>
            <a:r>
              <a:rPr lang="en-US" sz="2400" dirty="0"/>
              <a:t> trade secret is not being generally known to others.</a:t>
            </a:r>
          </a:p>
          <a:p>
            <a:pPr>
              <a:buFont typeface="Wingdings" pitchFamily="2" charset="2"/>
              <a:buChar char="Ø"/>
            </a:pPr>
            <a:r>
              <a:rPr lang="en-US" sz="2400" dirty="0"/>
              <a:t>Economic value derived through trade secret can not be easily obtained.</a:t>
            </a:r>
          </a:p>
          <a:p>
            <a:pPr>
              <a:buFont typeface="Wingdings" pitchFamily="2" charset="2"/>
              <a:buChar char="Ø"/>
            </a:pPr>
            <a:r>
              <a:rPr lang="en-US" sz="2400" dirty="0"/>
              <a:t>Trade secrets can be maintained </a:t>
            </a:r>
            <a:r>
              <a:rPr lang="en-US" sz="2400" dirty="0" err="1"/>
              <a:t>throught</a:t>
            </a:r>
            <a:r>
              <a:rPr lang="en-US" sz="2400" dirty="0"/>
              <a:t> the proper efforts on the part of the organization.</a:t>
            </a:r>
          </a:p>
        </p:txBody>
      </p:sp>
      <p:pic>
        <p:nvPicPr>
          <p:cNvPr id="7" name="Content Placeholder 6" descr="Trade-Secrets.jpg"/>
          <p:cNvPicPr>
            <a:picLocks noGrp="1" noChangeAspect="1"/>
          </p:cNvPicPr>
          <p:nvPr>
            <p:ph sz="half" idx="2"/>
          </p:nvPr>
        </p:nvPicPr>
        <p:blipFill>
          <a:blip r:embed="rId2" cstate="print"/>
          <a:stretch>
            <a:fillRect/>
          </a:stretch>
        </p:blipFill>
        <p:spPr>
          <a:xfrm>
            <a:off x="5943600" y="1752600"/>
            <a:ext cx="4724400" cy="4419600"/>
          </a:xfrm>
        </p:spPr>
      </p:pic>
    </p:spTree>
    <p:extLst>
      <p:ext uri="{BB962C8B-B14F-4D97-AF65-F5344CB8AC3E}">
        <p14:creationId xmlns:p14="http://schemas.microsoft.com/office/powerpoint/2010/main" val="319891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6FFBA-47F6-4B42-BEA5-93734B297CF9}"/>
              </a:ext>
            </a:extLst>
          </p:cNvPr>
          <p:cNvSpPr txBox="1"/>
          <p:nvPr/>
        </p:nvSpPr>
        <p:spPr>
          <a:xfrm>
            <a:off x="5947543" y="991039"/>
            <a:ext cx="9153525" cy="954107"/>
          </a:xfrm>
          <a:prstGeom prst="rect">
            <a:avLst/>
          </a:prstGeom>
          <a:noFill/>
        </p:spPr>
        <p:txBody>
          <a:bodyPr wrap="square" rtlCol="0">
            <a:spAutoFit/>
          </a:bodyPr>
          <a:lstStyle/>
          <a:p>
            <a:endParaRPr lang="en-IN" sz="2800" dirty="0"/>
          </a:p>
          <a:p>
            <a:r>
              <a:rPr lang="en-IN" sz="2800" dirty="0">
                <a:sym typeface="Wingdings" panose="05000000000000000000" pitchFamily="2" charset="2"/>
              </a:rPr>
              <a:t>          </a:t>
            </a:r>
            <a:endParaRPr lang="en-IN" sz="2800" dirty="0"/>
          </a:p>
        </p:txBody>
      </p:sp>
      <p:sp>
        <p:nvSpPr>
          <p:cNvPr id="4" name="TextBox 3">
            <a:extLst>
              <a:ext uri="{FF2B5EF4-FFF2-40B4-BE49-F238E27FC236}">
                <a16:creationId xmlns:a16="http://schemas.microsoft.com/office/drawing/2014/main" id="{3ED52081-44B6-4719-A4FD-5B6F544A187A}"/>
              </a:ext>
            </a:extLst>
          </p:cNvPr>
          <p:cNvSpPr txBox="1"/>
          <p:nvPr/>
        </p:nvSpPr>
        <p:spPr>
          <a:xfrm>
            <a:off x="495300" y="247650"/>
            <a:ext cx="9477375" cy="590550"/>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PATENT ACT</a:t>
            </a:r>
          </a:p>
        </p:txBody>
      </p:sp>
      <p:sp>
        <p:nvSpPr>
          <p:cNvPr id="9" name="Arrow: Down 8">
            <a:extLst>
              <a:ext uri="{FF2B5EF4-FFF2-40B4-BE49-F238E27FC236}">
                <a16:creationId xmlns:a16="http://schemas.microsoft.com/office/drawing/2014/main" id="{84C75A47-3FA4-44E2-9644-F96B37D12785}"/>
              </a:ext>
            </a:extLst>
          </p:cNvPr>
          <p:cNvSpPr/>
          <p:nvPr/>
        </p:nvSpPr>
        <p:spPr>
          <a:xfrm>
            <a:off x="6316662" y="1945145"/>
            <a:ext cx="254000" cy="863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6BB0C41-DFC6-4FDC-8886-A71A7B447809}"/>
              </a:ext>
            </a:extLst>
          </p:cNvPr>
          <p:cNvSpPr txBox="1"/>
          <p:nvPr/>
        </p:nvSpPr>
        <p:spPr>
          <a:xfrm>
            <a:off x="4573585" y="2887806"/>
            <a:ext cx="4256089" cy="584775"/>
          </a:xfrm>
          <a:prstGeom prst="rect">
            <a:avLst/>
          </a:prstGeom>
          <a:noFill/>
        </p:spPr>
        <p:txBody>
          <a:bodyPr wrap="square" rtlCol="0">
            <a:spAutoFit/>
          </a:bodyPr>
          <a:lstStyle/>
          <a:p>
            <a:r>
              <a:rPr lang="en-IN" sz="2800" dirty="0">
                <a:sym typeface="Wingdings" panose="05000000000000000000" pitchFamily="2" charset="2"/>
              </a:rPr>
              <a:t>        </a:t>
            </a:r>
            <a:r>
              <a:rPr lang="en-IN" sz="3200" b="1" u="sng" dirty="0">
                <a:sym typeface="Wingdings" panose="05000000000000000000" pitchFamily="2" charset="2"/>
              </a:rPr>
              <a:t>Amended in .. </a:t>
            </a:r>
          </a:p>
        </p:txBody>
      </p:sp>
      <p:sp>
        <p:nvSpPr>
          <p:cNvPr id="5" name="Rectangle 4">
            <a:extLst>
              <a:ext uri="{FF2B5EF4-FFF2-40B4-BE49-F238E27FC236}">
                <a16:creationId xmlns:a16="http://schemas.microsoft.com/office/drawing/2014/main" id="{D91C58A3-2782-429E-BAB0-23DCBD545891}"/>
              </a:ext>
            </a:extLst>
          </p:cNvPr>
          <p:cNvSpPr/>
          <p:nvPr/>
        </p:nvSpPr>
        <p:spPr>
          <a:xfrm>
            <a:off x="4695827" y="1117475"/>
            <a:ext cx="3076574" cy="5905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C98F467-DA7B-47AB-8F05-5BE875F509DA}"/>
              </a:ext>
            </a:extLst>
          </p:cNvPr>
          <p:cNvSpPr txBox="1"/>
          <p:nvPr/>
        </p:nvSpPr>
        <p:spPr>
          <a:xfrm>
            <a:off x="4803139" y="1166952"/>
            <a:ext cx="3076574" cy="738664"/>
          </a:xfrm>
          <a:prstGeom prst="rect">
            <a:avLst/>
          </a:prstGeom>
          <a:noFill/>
        </p:spPr>
        <p:txBody>
          <a:bodyPr wrap="square" rtlCol="0">
            <a:spAutoFit/>
          </a:bodyPr>
          <a:lstStyle/>
          <a:p>
            <a:pPr marL="342900" indent="-342900">
              <a:buFont typeface="Arial" panose="020B0604020202020204" pitchFamily="34" charset="0"/>
              <a:buChar char="•"/>
            </a:pPr>
            <a:r>
              <a:rPr lang="en-IN" sz="2400" b="1" dirty="0"/>
              <a:t>PATENT ACT, 1970 </a:t>
            </a:r>
          </a:p>
          <a:p>
            <a:pPr marL="342900" indent="-342900">
              <a:buFont typeface="Arial" panose="020B0604020202020204" pitchFamily="34" charset="0"/>
              <a:buChar char="•"/>
            </a:pPr>
            <a:endParaRPr lang="en-IN" sz="1800" dirty="0"/>
          </a:p>
        </p:txBody>
      </p:sp>
      <p:sp>
        <p:nvSpPr>
          <p:cNvPr id="10" name="Oval 9">
            <a:extLst>
              <a:ext uri="{FF2B5EF4-FFF2-40B4-BE49-F238E27FC236}">
                <a16:creationId xmlns:a16="http://schemas.microsoft.com/office/drawing/2014/main" id="{64C6F5F2-0096-4D10-A75E-E821424A0E72}"/>
              </a:ext>
            </a:extLst>
          </p:cNvPr>
          <p:cNvSpPr/>
          <p:nvPr/>
        </p:nvSpPr>
        <p:spPr>
          <a:xfrm>
            <a:off x="5233987" y="5435161"/>
            <a:ext cx="2419350" cy="86359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8D9E95E5-C884-410F-B164-2C2EFF4B51AC}"/>
              </a:ext>
            </a:extLst>
          </p:cNvPr>
          <p:cNvSpPr/>
          <p:nvPr/>
        </p:nvSpPr>
        <p:spPr>
          <a:xfrm>
            <a:off x="1109819" y="4135611"/>
            <a:ext cx="2514600" cy="8191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A107FFFB-F447-4F05-9009-F9E594EEA81C}"/>
              </a:ext>
            </a:extLst>
          </p:cNvPr>
          <p:cNvSpPr/>
          <p:nvPr/>
        </p:nvSpPr>
        <p:spPr>
          <a:xfrm>
            <a:off x="9324155" y="4211047"/>
            <a:ext cx="2400300" cy="81915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0E45443E-2E08-4D3C-A84D-A770E912ED07}"/>
              </a:ext>
            </a:extLst>
          </p:cNvPr>
          <p:cNvSpPr/>
          <p:nvPr/>
        </p:nvSpPr>
        <p:spPr>
          <a:xfrm>
            <a:off x="6234269" y="3504016"/>
            <a:ext cx="252256" cy="154423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90375189-F698-40BC-8E6D-4FF028C991C1}"/>
              </a:ext>
            </a:extLst>
          </p:cNvPr>
          <p:cNvSpPr/>
          <p:nvPr/>
        </p:nvSpPr>
        <p:spPr>
          <a:xfrm rot="3504079">
            <a:off x="4382155" y="3125988"/>
            <a:ext cx="250971" cy="15847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9DB01040-C199-41F0-873E-2189BCAF18EF}"/>
              </a:ext>
            </a:extLst>
          </p:cNvPr>
          <p:cNvSpPr/>
          <p:nvPr/>
        </p:nvSpPr>
        <p:spPr>
          <a:xfrm rot="18184890">
            <a:off x="8401982" y="3088174"/>
            <a:ext cx="228554" cy="172639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FD49CF7-149A-47F0-A664-727A25CE70A8}"/>
              </a:ext>
            </a:extLst>
          </p:cNvPr>
          <p:cNvSpPr txBox="1"/>
          <p:nvPr/>
        </p:nvSpPr>
        <p:spPr>
          <a:xfrm flipH="1">
            <a:off x="1869220" y="4276133"/>
            <a:ext cx="1047740" cy="523220"/>
          </a:xfrm>
          <a:prstGeom prst="rect">
            <a:avLst/>
          </a:prstGeom>
          <a:noFill/>
        </p:spPr>
        <p:txBody>
          <a:bodyPr wrap="square" rtlCol="0">
            <a:spAutoFit/>
          </a:bodyPr>
          <a:lstStyle/>
          <a:p>
            <a:r>
              <a:rPr lang="en-US" sz="2800" b="1" dirty="0"/>
              <a:t>1999</a:t>
            </a:r>
            <a:endParaRPr lang="en-IN" sz="2800" b="1" dirty="0"/>
          </a:p>
        </p:txBody>
      </p:sp>
      <p:sp>
        <p:nvSpPr>
          <p:cNvPr id="22" name="TextBox 21">
            <a:extLst>
              <a:ext uri="{FF2B5EF4-FFF2-40B4-BE49-F238E27FC236}">
                <a16:creationId xmlns:a16="http://schemas.microsoft.com/office/drawing/2014/main" id="{17850CF4-51E4-4970-B38A-0C16FA24AC46}"/>
              </a:ext>
            </a:extLst>
          </p:cNvPr>
          <p:cNvSpPr txBox="1"/>
          <p:nvPr/>
        </p:nvSpPr>
        <p:spPr>
          <a:xfrm>
            <a:off x="5971355" y="5605350"/>
            <a:ext cx="1619250" cy="523220"/>
          </a:xfrm>
          <a:prstGeom prst="rect">
            <a:avLst/>
          </a:prstGeom>
          <a:noFill/>
        </p:spPr>
        <p:txBody>
          <a:bodyPr wrap="square" rtlCol="0">
            <a:spAutoFit/>
          </a:bodyPr>
          <a:lstStyle/>
          <a:p>
            <a:r>
              <a:rPr lang="en-US" sz="2800" b="1" dirty="0"/>
              <a:t>2002</a:t>
            </a:r>
            <a:endParaRPr lang="en-IN" sz="2800" b="1" dirty="0"/>
          </a:p>
        </p:txBody>
      </p:sp>
      <p:sp>
        <p:nvSpPr>
          <p:cNvPr id="23" name="TextBox 22">
            <a:extLst>
              <a:ext uri="{FF2B5EF4-FFF2-40B4-BE49-F238E27FC236}">
                <a16:creationId xmlns:a16="http://schemas.microsoft.com/office/drawing/2014/main" id="{CDF892B2-EB24-420C-9BB5-4C706955F667}"/>
              </a:ext>
            </a:extLst>
          </p:cNvPr>
          <p:cNvSpPr txBox="1"/>
          <p:nvPr/>
        </p:nvSpPr>
        <p:spPr>
          <a:xfrm>
            <a:off x="10106341" y="4346053"/>
            <a:ext cx="1476375" cy="523220"/>
          </a:xfrm>
          <a:prstGeom prst="rect">
            <a:avLst/>
          </a:prstGeom>
          <a:noFill/>
        </p:spPr>
        <p:txBody>
          <a:bodyPr wrap="square" rtlCol="0">
            <a:spAutoFit/>
          </a:bodyPr>
          <a:lstStyle/>
          <a:p>
            <a:r>
              <a:rPr lang="en-US" sz="2800" b="1" dirty="0"/>
              <a:t>2005</a:t>
            </a:r>
            <a:endParaRPr lang="en-IN" sz="2800" b="1" dirty="0"/>
          </a:p>
        </p:txBody>
      </p:sp>
    </p:spTree>
    <p:extLst>
      <p:ext uri="{BB962C8B-B14F-4D97-AF65-F5344CB8AC3E}">
        <p14:creationId xmlns:p14="http://schemas.microsoft.com/office/powerpoint/2010/main" val="3316141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normAutofit/>
          </a:bodyPr>
          <a:lstStyle/>
          <a:p>
            <a:r>
              <a:rPr lang="en-US" sz="3600" u="sng" dirty="0">
                <a:solidFill>
                  <a:schemeClr val="tx2"/>
                </a:solidFill>
              </a:rPr>
              <a:t>Trade secrets under ‘Trips’ :-</a:t>
            </a:r>
            <a:endParaRPr lang="en-US" sz="3600" dirty="0"/>
          </a:p>
        </p:txBody>
      </p:sp>
      <p:sp>
        <p:nvSpPr>
          <p:cNvPr id="3" name="Content Placeholder 2"/>
          <p:cNvSpPr>
            <a:spLocks noGrp="1"/>
          </p:cNvSpPr>
          <p:nvPr>
            <p:ph idx="1"/>
          </p:nvPr>
        </p:nvSpPr>
        <p:spPr>
          <a:xfrm>
            <a:off x="1676400" y="914400"/>
            <a:ext cx="8915400" cy="5943600"/>
          </a:xfrm>
        </p:spPr>
        <p:txBody>
          <a:bodyPr>
            <a:normAutofit/>
          </a:bodyPr>
          <a:lstStyle/>
          <a:p>
            <a:pPr>
              <a:buNone/>
            </a:pPr>
            <a:r>
              <a:rPr lang="en-US" sz="2400" dirty="0"/>
              <a:t>    Under the TRIPS (Trade-Related Aspects Of Intellectual Property Rights) agreement, ‘trade secrets’ are referred to as ‘undisclosed information’ . “ According to the agreement , an information is a trade secret if :</a:t>
            </a:r>
          </a:p>
          <a:p>
            <a:pPr marL="514350" indent="-514350">
              <a:buFont typeface="+mj-lt"/>
              <a:buAutoNum type="arabicPeriod"/>
            </a:pPr>
            <a:r>
              <a:rPr lang="en-US" sz="2400" dirty="0"/>
              <a:t> It is not, as a body or in the </a:t>
            </a:r>
            <a:r>
              <a:rPr lang="en-US" sz="2400" dirty="0" err="1"/>
              <a:t>percise</a:t>
            </a:r>
            <a:r>
              <a:rPr lang="en-US" sz="2400" dirty="0"/>
              <a:t> configuration and assembly of its components, generally known among or readily accessible to </a:t>
            </a:r>
            <a:r>
              <a:rPr lang="en-US" sz="2400" dirty="0" err="1"/>
              <a:t>persong</a:t>
            </a:r>
            <a:r>
              <a:rPr lang="en-US" sz="2400" dirty="0"/>
              <a:t> within the circles that normally deal with the kind of information in question;</a:t>
            </a:r>
          </a:p>
          <a:p>
            <a:pPr marL="514350" indent="-514350">
              <a:buFont typeface="+mj-lt"/>
              <a:buAutoNum type="arabicPeriod"/>
            </a:pPr>
            <a:r>
              <a:rPr lang="en-US" sz="2400" dirty="0"/>
              <a:t>It has commercial value because it is secret </a:t>
            </a:r>
          </a:p>
          <a:p>
            <a:pPr marL="514350" indent="-514350">
              <a:buFont typeface="+mj-lt"/>
              <a:buAutoNum type="arabicPeriod"/>
            </a:pPr>
            <a:r>
              <a:rPr lang="en-US" sz="2400" dirty="0"/>
              <a:t>It has been subject to reasonable steps under the circumstances, by the person lawfully in control of the information, to keep pt secret. “   </a:t>
            </a:r>
          </a:p>
        </p:txBody>
      </p:sp>
      <p:pic>
        <p:nvPicPr>
          <p:cNvPr id="5" name="Picture 4" descr="shutterstock_332318345.jpg"/>
          <p:cNvPicPr>
            <a:picLocks noChangeAspect="1"/>
          </p:cNvPicPr>
          <p:nvPr/>
        </p:nvPicPr>
        <p:blipFill>
          <a:blip r:embed="rId2"/>
          <a:stretch>
            <a:fillRect/>
          </a:stretch>
        </p:blipFill>
        <p:spPr>
          <a:xfrm>
            <a:off x="4495800" y="5181600"/>
            <a:ext cx="4831080" cy="1676400"/>
          </a:xfrm>
          <a:prstGeom prst="rect">
            <a:avLst/>
          </a:prstGeom>
        </p:spPr>
      </p:pic>
    </p:spTree>
    <p:extLst>
      <p:ext uri="{BB962C8B-B14F-4D97-AF65-F5344CB8AC3E}">
        <p14:creationId xmlns:p14="http://schemas.microsoft.com/office/powerpoint/2010/main" val="2452669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90600"/>
          </a:xfrm>
        </p:spPr>
        <p:txBody>
          <a:bodyPr>
            <a:normAutofit/>
          </a:bodyPr>
          <a:lstStyle/>
          <a:p>
            <a:r>
              <a:rPr lang="en-US" sz="4000" u="sng" dirty="0">
                <a:solidFill>
                  <a:schemeClr val="tx2"/>
                </a:solidFill>
              </a:rPr>
              <a:t>Types Of Trade Secrets :-</a:t>
            </a:r>
          </a:p>
        </p:txBody>
      </p:sp>
      <p:sp>
        <p:nvSpPr>
          <p:cNvPr id="3" name="Content Placeholder 2"/>
          <p:cNvSpPr>
            <a:spLocks noGrp="1"/>
          </p:cNvSpPr>
          <p:nvPr>
            <p:ph sz="half" idx="1"/>
          </p:nvPr>
        </p:nvSpPr>
        <p:spPr>
          <a:xfrm>
            <a:off x="1752600" y="1447800"/>
            <a:ext cx="4495800" cy="5181600"/>
          </a:xfrm>
          <a:ln>
            <a:solidFill>
              <a:schemeClr val="bg1"/>
            </a:solidFill>
          </a:ln>
        </p:spPr>
        <p:style>
          <a:lnRef idx="2">
            <a:schemeClr val="dk1"/>
          </a:lnRef>
          <a:fillRef idx="1001">
            <a:schemeClr val="lt1"/>
          </a:fillRef>
          <a:effectRef idx="0">
            <a:schemeClr val="dk1"/>
          </a:effectRef>
          <a:fontRef idx="minor">
            <a:schemeClr val="dk1"/>
          </a:fontRef>
        </p:style>
        <p:txBody>
          <a:bodyPr>
            <a:normAutofit lnSpcReduction="10000"/>
          </a:bodyPr>
          <a:lstStyle/>
          <a:p>
            <a:pPr>
              <a:buFont typeface="Wingdings" pitchFamily="2" charset="2"/>
              <a:buChar char="Ø"/>
            </a:pPr>
            <a:r>
              <a:rPr lang="en-US" dirty="0"/>
              <a:t>Technical Information</a:t>
            </a:r>
          </a:p>
          <a:p>
            <a:pPr>
              <a:buFont typeface="Wingdings" pitchFamily="2" charset="2"/>
              <a:buChar char="Ø"/>
            </a:pPr>
            <a:r>
              <a:rPr lang="en-US" dirty="0"/>
              <a:t>Production/process Information</a:t>
            </a:r>
          </a:p>
          <a:p>
            <a:pPr>
              <a:buFont typeface="Wingdings" pitchFamily="2" charset="2"/>
              <a:buChar char="Ø"/>
            </a:pPr>
            <a:r>
              <a:rPr lang="en-US" dirty="0"/>
              <a:t>Sales and Marketing Information</a:t>
            </a:r>
          </a:p>
          <a:p>
            <a:pPr>
              <a:buFont typeface="Wingdings" pitchFamily="2" charset="2"/>
              <a:buChar char="Ø"/>
            </a:pPr>
            <a:r>
              <a:rPr lang="en-US" dirty="0"/>
              <a:t>Internal financial Information</a:t>
            </a:r>
          </a:p>
          <a:p>
            <a:pPr>
              <a:buFont typeface="Wingdings" pitchFamily="2" charset="2"/>
              <a:buChar char="Ø"/>
            </a:pPr>
            <a:r>
              <a:rPr lang="en-US" dirty="0"/>
              <a:t>Quality Control Information</a:t>
            </a:r>
          </a:p>
          <a:p>
            <a:pPr>
              <a:buFont typeface="Wingdings" pitchFamily="2" charset="2"/>
              <a:buChar char="Ø"/>
            </a:pPr>
            <a:r>
              <a:rPr lang="en-US" dirty="0"/>
              <a:t>Procurements and Materials</a:t>
            </a:r>
          </a:p>
          <a:p>
            <a:pPr>
              <a:buFont typeface="Wingdings" pitchFamily="2" charset="2"/>
              <a:buChar char="Ø"/>
            </a:pPr>
            <a:r>
              <a:rPr lang="en-US" dirty="0"/>
              <a:t>HR &amp; Personal</a:t>
            </a:r>
          </a:p>
          <a:p>
            <a:pPr>
              <a:buFont typeface="Wingdings" pitchFamily="2" charset="2"/>
              <a:buChar char="Ø"/>
            </a:pPr>
            <a:r>
              <a:rPr lang="en-US" dirty="0"/>
              <a:t>Administrative Information</a:t>
            </a:r>
          </a:p>
          <a:p>
            <a:pPr>
              <a:buNone/>
            </a:pPr>
            <a:endParaRPr lang="en-US" sz="2400" dirty="0"/>
          </a:p>
        </p:txBody>
      </p:sp>
      <p:pic>
        <p:nvPicPr>
          <p:cNvPr id="9" name="Content Placeholder 8" descr="download (2).jpg"/>
          <p:cNvPicPr>
            <a:picLocks noGrp="1" noChangeAspect="1"/>
          </p:cNvPicPr>
          <p:nvPr>
            <p:ph sz="half" idx="2"/>
          </p:nvPr>
        </p:nvPicPr>
        <p:blipFill>
          <a:blip r:embed="rId2"/>
          <a:stretch>
            <a:fillRect/>
          </a:stretch>
        </p:blipFill>
        <p:spPr>
          <a:xfrm>
            <a:off x="6629400" y="1676401"/>
            <a:ext cx="3657600" cy="4648199"/>
          </a:xfrm>
          <a:ln w="38100">
            <a:solidFill>
              <a:schemeClr val="tx1">
                <a:lumMod val="95000"/>
                <a:lumOff val="5000"/>
              </a:schemeClr>
            </a:solidFill>
          </a:ln>
        </p:spPr>
      </p:pic>
    </p:spTree>
    <p:extLst>
      <p:ext uri="{BB962C8B-B14F-4D97-AF65-F5344CB8AC3E}">
        <p14:creationId xmlns:p14="http://schemas.microsoft.com/office/powerpoint/2010/main" val="3113553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90600"/>
          </a:xfrm>
        </p:spPr>
        <p:txBody>
          <a:bodyPr>
            <a:normAutofit/>
          </a:bodyPr>
          <a:lstStyle/>
          <a:p>
            <a:r>
              <a:rPr lang="en-US" sz="3600" u="sng" dirty="0">
                <a:solidFill>
                  <a:schemeClr val="tx2"/>
                </a:solidFill>
              </a:rPr>
              <a:t>Evaluation Of Trade secret :-</a:t>
            </a:r>
          </a:p>
        </p:txBody>
      </p:sp>
      <p:sp>
        <p:nvSpPr>
          <p:cNvPr id="3" name="Content Placeholder 2"/>
          <p:cNvSpPr>
            <a:spLocks noGrp="1"/>
          </p:cNvSpPr>
          <p:nvPr>
            <p:ph idx="1"/>
          </p:nvPr>
        </p:nvSpPr>
        <p:spPr>
          <a:xfrm>
            <a:off x="1676400" y="1066800"/>
            <a:ext cx="8839200" cy="5638800"/>
          </a:xfrm>
        </p:spPr>
        <p:txBody>
          <a:bodyPr>
            <a:normAutofit/>
          </a:bodyPr>
          <a:lstStyle/>
          <a:p>
            <a:pPr>
              <a:buNone/>
            </a:pPr>
            <a:r>
              <a:rPr lang="en-US" sz="2400" dirty="0"/>
              <a:t>     Following are a few criteria based on which one can decide if the information is to be treated as a trade secret or not :-</a:t>
            </a:r>
          </a:p>
          <a:p>
            <a:pPr>
              <a:buFont typeface="Wingdings" pitchFamily="2" charset="2"/>
              <a:buChar char="Ø"/>
            </a:pPr>
            <a:r>
              <a:rPr lang="en-US" sz="2400" dirty="0"/>
              <a:t>The degree of secrecy or knowledge of the those information outside the owner’s business;</a:t>
            </a:r>
          </a:p>
          <a:p>
            <a:pPr>
              <a:buFont typeface="Wingdings" pitchFamily="2" charset="2"/>
              <a:buChar char="Ø"/>
            </a:pPr>
            <a:r>
              <a:rPr lang="en-US" sz="2400" dirty="0"/>
              <a:t>The extent to which it is known by those involved in the owner’s business;</a:t>
            </a:r>
          </a:p>
          <a:p>
            <a:pPr>
              <a:buFont typeface="Wingdings" pitchFamily="2" charset="2"/>
              <a:buChar char="Ø"/>
            </a:pPr>
            <a:r>
              <a:rPr lang="en-US" sz="2400" dirty="0"/>
              <a:t>The measures taken to guard the secrecy of the information;</a:t>
            </a:r>
          </a:p>
          <a:p>
            <a:pPr>
              <a:buFont typeface="Wingdings" pitchFamily="2" charset="2"/>
              <a:buChar char="Ø"/>
            </a:pPr>
            <a:r>
              <a:rPr lang="en-US" sz="2400" dirty="0"/>
              <a:t>The value of the information to the owner or to his/her competitors;</a:t>
            </a:r>
          </a:p>
          <a:p>
            <a:pPr>
              <a:buFont typeface="Wingdings" pitchFamily="2" charset="2"/>
              <a:buChar char="Ø"/>
            </a:pPr>
            <a:r>
              <a:rPr lang="en-US" sz="2400" dirty="0"/>
              <a:t>The efforts required to acquire or duplicate the information by others.</a:t>
            </a:r>
          </a:p>
          <a:p>
            <a:pPr>
              <a:buFont typeface="Wingdings" pitchFamily="2" charset="2"/>
              <a:buChar char="Ø"/>
            </a:pPr>
            <a:endParaRPr lang="en-US" sz="2400" dirty="0"/>
          </a:p>
          <a:p>
            <a:pPr>
              <a:buNone/>
            </a:pPr>
            <a:endParaRPr lang="en-US" sz="2400" dirty="0"/>
          </a:p>
        </p:txBody>
      </p:sp>
    </p:spTree>
    <p:extLst>
      <p:ext uri="{BB962C8B-B14F-4D97-AF65-F5344CB8AC3E}">
        <p14:creationId xmlns:p14="http://schemas.microsoft.com/office/powerpoint/2010/main" val="2054854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normAutofit/>
          </a:bodyPr>
          <a:lstStyle/>
          <a:p>
            <a:r>
              <a:rPr lang="en-US" sz="3600" u="sng" dirty="0">
                <a:solidFill>
                  <a:schemeClr val="tx2"/>
                </a:solidFill>
              </a:rPr>
              <a:t>When to implement trade Secret Strategy :-</a:t>
            </a:r>
          </a:p>
        </p:txBody>
      </p:sp>
      <p:sp>
        <p:nvSpPr>
          <p:cNvPr id="7" name="Content Placeholder 6"/>
          <p:cNvSpPr>
            <a:spLocks noGrp="1"/>
          </p:cNvSpPr>
          <p:nvPr>
            <p:ph idx="1"/>
          </p:nvPr>
        </p:nvSpPr>
        <p:spPr>
          <a:xfrm>
            <a:off x="1752600" y="1371600"/>
            <a:ext cx="8763000" cy="5257800"/>
          </a:xfrm>
        </p:spPr>
        <p:txBody>
          <a:bodyPr>
            <a:normAutofit/>
          </a:bodyPr>
          <a:lstStyle/>
          <a:p>
            <a:pPr>
              <a:buNone/>
            </a:pPr>
            <a:r>
              <a:rPr lang="en-US" sz="2400" dirty="0"/>
              <a:t>     A trade secret strategy is appropriate when your IP is unlikely to result in a </a:t>
            </a:r>
            <a:r>
              <a:rPr lang="en-US" sz="2400" dirty="0" err="1"/>
              <a:t>registrable</a:t>
            </a:r>
            <a:r>
              <a:rPr lang="en-US" sz="2400" dirty="0"/>
              <a:t> right, or if the firm wants to retain exclusive use beyond the term of a patent. Secrecy dies not stop anyone else from inventing the same product or process </a:t>
            </a:r>
            <a:r>
              <a:rPr lang="en-US" sz="2400" dirty="0" err="1"/>
              <a:t>indepently</a:t>
            </a:r>
            <a:r>
              <a:rPr lang="en-US" sz="2400" dirty="0"/>
              <a:t> and exploiting it commercially. It does not give exclusive rights to the firm and it is vulnerable when employees with this knowledge leave the firm. Trade secrets are difficult to maintain over longer periods and when a larger number of employees are exposed to the secret.</a:t>
            </a:r>
          </a:p>
        </p:txBody>
      </p:sp>
      <p:pic>
        <p:nvPicPr>
          <p:cNvPr id="8" name="Picture 7" descr="download.jpg"/>
          <p:cNvPicPr>
            <a:picLocks noChangeAspect="1"/>
          </p:cNvPicPr>
          <p:nvPr/>
        </p:nvPicPr>
        <p:blipFill>
          <a:blip r:embed="rId2"/>
          <a:stretch>
            <a:fillRect/>
          </a:stretch>
        </p:blipFill>
        <p:spPr>
          <a:xfrm>
            <a:off x="7086600" y="4648200"/>
            <a:ext cx="3124200" cy="2133600"/>
          </a:xfrm>
          <a:prstGeom prst="rect">
            <a:avLst/>
          </a:prstGeom>
        </p:spPr>
      </p:pic>
    </p:spTree>
    <p:extLst>
      <p:ext uri="{BB962C8B-B14F-4D97-AF65-F5344CB8AC3E}">
        <p14:creationId xmlns:p14="http://schemas.microsoft.com/office/powerpoint/2010/main" val="2808096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solidFill>
                  <a:schemeClr val="tx2"/>
                </a:solidFill>
              </a:rPr>
              <a:t>Trade Secret </a:t>
            </a:r>
            <a:r>
              <a:rPr lang="en-US" sz="3600" u="sng" dirty="0" err="1">
                <a:solidFill>
                  <a:schemeClr val="tx2"/>
                </a:solidFill>
              </a:rPr>
              <a:t>Potection</a:t>
            </a:r>
            <a:r>
              <a:rPr lang="en-US" sz="3600" u="sng" dirty="0">
                <a:solidFill>
                  <a:schemeClr val="tx2"/>
                </a:solidFill>
              </a:rPr>
              <a:t> </a:t>
            </a:r>
            <a:r>
              <a:rPr lang="en-US" sz="3600" u="sng" dirty="0" err="1">
                <a:solidFill>
                  <a:schemeClr val="tx2"/>
                </a:solidFill>
              </a:rPr>
              <a:t>Stratagy</a:t>
            </a:r>
            <a:r>
              <a:rPr lang="en-US" sz="3600" u="sng" dirty="0">
                <a:solidFill>
                  <a:schemeClr val="tx2"/>
                </a:solidFill>
              </a:rPr>
              <a:t> :-</a:t>
            </a:r>
          </a:p>
        </p:txBody>
      </p:sp>
      <p:sp>
        <p:nvSpPr>
          <p:cNvPr id="3" name="Content Placeholder 2"/>
          <p:cNvSpPr>
            <a:spLocks noGrp="1"/>
          </p:cNvSpPr>
          <p:nvPr>
            <p:ph idx="1"/>
          </p:nvPr>
        </p:nvSpPr>
        <p:spPr>
          <a:xfrm>
            <a:off x="1981200" y="1600201"/>
            <a:ext cx="8229600" cy="3429000"/>
          </a:xfrm>
        </p:spPr>
        <p:txBody>
          <a:bodyPr>
            <a:normAutofit/>
          </a:bodyPr>
          <a:lstStyle/>
          <a:p>
            <a:pPr>
              <a:buFont typeface="Wingdings" pitchFamily="2" charset="2"/>
              <a:buChar char="Ø"/>
            </a:pPr>
            <a:r>
              <a:rPr lang="en-US" sz="2400" dirty="0"/>
              <a:t>Designate a trade-secret compliance officer</a:t>
            </a:r>
          </a:p>
          <a:p>
            <a:pPr>
              <a:buFont typeface="Wingdings" pitchFamily="2" charset="2"/>
              <a:buChar char="Ø"/>
            </a:pPr>
            <a:r>
              <a:rPr lang="en-US" sz="2400" dirty="0"/>
              <a:t>Include protection in training programs</a:t>
            </a:r>
          </a:p>
          <a:p>
            <a:pPr>
              <a:buFont typeface="Wingdings" pitchFamily="2" charset="2"/>
              <a:buChar char="Ø"/>
            </a:pPr>
            <a:r>
              <a:rPr lang="en-US" sz="2400" dirty="0"/>
              <a:t>Limit disclosure of confidential information</a:t>
            </a:r>
          </a:p>
          <a:p>
            <a:pPr>
              <a:buFont typeface="Wingdings" pitchFamily="2" charset="2"/>
              <a:buChar char="Ø"/>
            </a:pPr>
            <a:r>
              <a:rPr lang="en-US" sz="2400" dirty="0"/>
              <a:t>Require confidential agreements</a:t>
            </a:r>
          </a:p>
          <a:p>
            <a:pPr>
              <a:buFont typeface="Wingdings" pitchFamily="2" charset="2"/>
              <a:buChar char="Ø"/>
            </a:pPr>
            <a:r>
              <a:rPr lang="en-US" sz="2400" dirty="0"/>
              <a:t>Limit the copying of confidential materials</a:t>
            </a:r>
          </a:p>
          <a:p>
            <a:pPr>
              <a:buFont typeface="Wingdings" pitchFamily="2" charset="2"/>
              <a:buChar char="Ø"/>
            </a:pPr>
            <a:r>
              <a:rPr lang="en-US" sz="2400" dirty="0"/>
              <a:t>Require immediate return of </a:t>
            </a:r>
          </a:p>
          <a:p>
            <a:pPr>
              <a:buNone/>
            </a:pPr>
            <a:r>
              <a:rPr lang="en-US" sz="2400" dirty="0"/>
              <a:t>     all confidential information</a:t>
            </a:r>
          </a:p>
          <a:p>
            <a:pPr>
              <a:buFont typeface="Wingdings" pitchFamily="2" charset="2"/>
              <a:buChar char="Ø"/>
            </a:pPr>
            <a:endParaRPr lang="en-US" sz="2400" dirty="0"/>
          </a:p>
        </p:txBody>
      </p:sp>
      <p:pic>
        <p:nvPicPr>
          <p:cNvPr id="5" name="Picture 4" descr="trade-secret-rubber-stamp-grunge-design-dust-scratches-effects-can-be-easily-removed-clean-crisp-look-color-easily-92362170.jpg"/>
          <p:cNvPicPr>
            <a:picLocks noChangeAspect="1"/>
          </p:cNvPicPr>
          <p:nvPr/>
        </p:nvPicPr>
        <p:blipFill>
          <a:blip r:embed="rId2" cstate="print"/>
          <a:stretch>
            <a:fillRect/>
          </a:stretch>
        </p:blipFill>
        <p:spPr>
          <a:xfrm>
            <a:off x="7696200" y="3505200"/>
            <a:ext cx="2971800" cy="3177540"/>
          </a:xfrm>
          <a:prstGeom prst="rect">
            <a:avLst/>
          </a:prstGeom>
        </p:spPr>
      </p:pic>
    </p:spTree>
    <p:extLst>
      <p:ext uri="{BB962C8B-B14F-4D97-AF65-F5344CB8AC3E}">
        <p14:creationId xmlns:p14="http://schemas.microsoft.com/office/powerpoint/2010/main" val="3915144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lgn="l"/>
            <a:r>
              <a:rPr lang="en-US" sz="3600" u="sng" dirty="0">
                <a:solidFill>
                  <a:schemeClr val="tx2"/>
                </a:solidFill>
              </a:rPr>
              <a:t>Example:-</a:t>
            </a:r>
            <a:endParaRPr lang="en-US" sz="3600" dirty="0"/>
          </a:p>
        </p:txBody>
      </p:sp>
      <p:sp>
        <p:nvSpPr>
          <p:cNvPr id="3" name="Content Placeholder 2"/>
          <p:cNvSpPr>
            <a:spLocks noGrp="1"/>
          </p:cNvSpPr>
          <p:nvPr>
            <p:ph sz="half" idx="1"/>
          </p:nvPr>
        </p:nvSpPr>
        <p:spPr>
          <a:xfrm>
            <a:off x="1524000" y="990600"/>
            <a:ext cx="4495800" cy="5715000"/>
          </a:xfrm>
        </p:spPr>
        <p:txBody>
          <a:bodyPr>
            <a:normAutofit fontScale="77500" lnSpcReduction="20000"/>
          </a:bodyPr>
          <a:lstStyle/>
          <a:p>
            <a:pPr>
              <a:buFont typeface="Wingdings" pitchFamily="2" charset="2"/>
              <a:buChar char="Ø"/>
            </a:pPr>
            <a:r>
              <a:rPr lang="en-US" sz="3400" dirty="0"/>
              <a:t>Coca-Cola’s recipe for its Coca-Cola is one of the most famous trade secrets in the world. It’s a trade secret because only a select few within the Coca-Cola Corporation know the exact recipe for the soft drink</a:t>
            </a:r>
          </a:p>
          <a:p>
            <a:pPr>
              <a:buFont typeface="Wingdings" pitchFamily="2" charset="2"/>
              <a:buChar char="Ø"/>
            </a:pPr>
            <a:r>
              <a:rPr lang="en-US" sz="3400" dirty="0"/>
              <a:t>Google’s algorithm for its search engine is also a very valuable trade secret. Google uses an algorithm that ranks websites based on many factors including inbound links, page rank, relevant text, anchor tags, etc.</a:t>
            </a:r>
          </a:p>
          <a:p>
            <a:endParaRPr lang="en-US" dirty="0"/>
          </a:p>
        </p:txBody>
      </p:sp>
      <p:pic>
        <p:nvPicPr>
          <p:cNvPr id="5" name="Content Placeholder 4" descr="coke_top-secret_150211.jpg"/>
          <p:cNvPicPr>
            <a:picLocks noGrp="1" noChangeAspect="1"/>
          </p:cNvPicPr>
          <p:nvPr>
            <p:ph sz="half" idx="2"/>
          </p:nvPr>
        </p:nvPicPr>
        <p:blipFill>
          <a:blip r:embed="rId2"/>
          <a:stretch>
            <a:fillRect/>
          </a:stretch>
        </p:blipFill>
        <p:spPr>
          <a:xfrm>
            <a:off x="6477000" y="914400"/>
            <a:ext cx="3810000" cy="2743200"/>
          </a:xfrm>
        </p:spPr>
      </p:pic>
      <p:pic>
        <p:nvPicPr>
          <p:cNvPr id="7" name="Picture 6" descr="outside-photo-google-brand-office-beijing-alphabet_d8fefe3c-5ea2-11ea-bcc0-e4d0c7a68e9a.jpg"/>
          <p:cNvPicPr>
            <a:picLocks noChangeAspect="1"/>
          </p:cNvPicPr>
          <p:nvPr/>
        </p:nvPicPr>
        <p:blipFill>
          <a:blip r:embed="rId3"/>
          <a:stretch>
            <a:fillRect/>
          </a:stretch>
        </p:blipFill>
        <p:spPr>
          <a:xfrm>
            <a:off x="6477000" y="3810000"/>
            <a:ext cx="3810000" cy="2514600"/>
          </a:xfrm>
          <a:prstGeom prst="rect">
            <a:avLst/>
          </a:prstGeom>
        </p:spPr>
      </p:pic>
    </p:spTree>
    <p:extLst>
      <p:ext uri="{BB962C8B-B14F-4D97-AF65-F5344CB8AC3E}">
        <p14:creationId xmlns:p14="http://schemas.microsoft.com/office/powerpoint/2010/main" val="70823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D0A28-3364-4B0A-8F53-D4892D3991C0}"/>
              </a:ext>
            </a:extLst>
          </p:cNvPr>
          <p:cNvSpPr txBox="1"/>
          <p:nvPr/>
        </p:nvSpPr>
        <p:spPr>
          <a:xfrm>
            <a:off x="1904999" y="409575"/>
            <a:ext cx="9363075"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INDIAN PATENT ACT, 1970 (AMENDED TILL 2005)</a:t>
            </a:r>
          </a:p>
        </p:txBody>
      </p:sp>
      <p:sp>
        <p:nvSpPr>
          <p:cNvPr id="3" name="TextBox 2">
            <a:extLst>
              <a:ext uri="{FF2B5EF4-FFF2-40B4-BE49-F238E27FC236}">
                <a16:creationId xmlns:a16="http://schemas.microsoft.com/office/drawing/2014/main" id="{2367C4A8-E330-4ACC-B72A-C76945B187E9}"/>
              </a:ext>
            </a:extLst>
          </p:cNvPr>
          <p:cNvSpPr txBox="1"/>
          <p:nvPr/>
        </p:nvSpPr>
        <p:spPr>
          <a:xfrm>
            <a:off x="276225" y="1314450"/>
            <a:ext cx="11772900" cy="1415772"/>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various patent (amendment) bills (1999-2005) are the culmination of all the research efforts and consultation by the </a:t>
            </a:r>
            <a:r>
              <a:rPr lang="en-IN" sz="2400" dirty="0" err="1"/>
              <a:t>government.some</a:t>
            </a:r>
            <a:r>
              <a:rPr lang="en-IN" sz="2400" dirty="0"/>
              <a:t> of the objectives of the bills are:</a:t>
            </a:r>
          </a:p>
          <a:p>
            <a:pPr marL="285750" indent="-285750">
              <a:buFont typeface="Arial" panose="020B0604020202020204" pitchFamily="34" charset="0"/>
              <a:buChar char="•"/>
            </a:pPr>
            <a:endParaRPr lang="en-IN" sz="2000" dirty="0"/>
          </a:p>
          <a:p>
            <a:endParaRPr lang="en-IN" dirty="0"/>
          </a:p>
        </p:txBody>
      </p:sp>
      <p:sp>
        <p:nvSpPr>
          <p:cNvPr id="4" name="TextBox 3">
            <a:extLst>
              <a:ext uri="{FF2B5EF4-FFF2-40B4-BE49-F238E27FC236}">
                <a16:creationId xmlns:a16="http://schemas.microsoft.com/office/drawing/2014/main" id="{124FC594-9572-43A8-90CC-08EB7FA08300}"/>
              </a:ext>
            </a:extLst>
          </p:cNvPr>
          <p:cNvSpPr txBox="1"/>
          <p:nvPr/>
        </p:nvSpPr>
        <p:spPr>
          <a:xfrm>
            <a:off x="1524000" y="2518529"/>
            <a:ext cx="9648824" cy="3785652"/>
          </a:xfrm>
          <a:prstGeom prst="rect">
            <a:avLst/>
          </a:prstGeom>
          <a:noFill/>
        </p:spPr>
        <p:txBody>
          <a:bodyPr wrap="square" rtlCol="0">
            <a:spAutoFit/>
          </a:bodyPr>
          <a:lstStyle/>
          <a:p>
            <a:pPr marL="342900" indent="-342900">
              <a:buFont typeface="+mj-lt"/>
              <a:buAutoNum type="alphaLcPeriod"/>
            </a:pPr>
            <a:r>
              <a:rPr lang="en-IN" sz="2400" dirty="0"/>
              <a:t>To define the term ‘invention’ in consonance with international practices and consistent with TRIPS Agreement.</a:t>
            </a:r>
          </a:p>
          <a:p>
            <a:pPr marL="342900" indent="-342900">
              <a:buFont typeface="+mj-lt"/>
              <a:buAutoNum type="alphaLcPeriod"/>
            </a:pPr>
            <a:r>
              <a:rPr lang="en-IN" sz="2400" dirty="0"/>
              <a:t>To modify section 3 of the present act to include exclusions permitted by the TRIPS agreement and also subject matters like discovery of any living or non-living substances occurring in nature in the list of exclusions which in general do not constitute patentable invention.</a:t>
            </a:r>
          </a:p>
          <a:p>
            <a:pPr marL="342900" indent="-342900">
              <a:buFont typeface="+mj-lt"/>
              <a:buAutoNum type="alphaLcPeriod"/>
            </a:pPr>
            <a:r>
              <a:rPr lang="en-IN" sz="2400" dirty="0"/>
              <a:t>To align the rights of the patentee with article 28 of the TRIPS agreement.</a:t>
            </a:r>
          </a:p>
          <a:p>
            <a:pPr marL="342900" indent="-342900">
              <a:buFont typeface="+mj-lt"/>
              <a:buAutoNum type="alphaLcPeriod"/>
            </a:pPr>
            <a:r>
              <a:rPr lang="en-IN" sz="2400" dirty="0"/>
              <a:t>To add provision for reversal of burden of proof in cases of infringement suits on process patents in accordance with article 34 of the TRIPS agreement.</a:t>
            </a:r>
          </a:p>
        </p:txBody>
      </p:sp>
    </p:spTree>
    <p:extLst>
      <p:ext uri="{BB962C8B-B14F-4D97-AF65-F5344CB8AC3E}">
        <p14:creationId xmlns:p14="http://schemas.microsoft.com/office/powerpoint/2010/main" val="241390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46E19-8076-4872-B594-F88806CC14A1}"/>
              </a:ext>
            </a:extLst>
          </p:cNvPr>
          <p:cNvSpPr txBox="1"/>
          <p:nvPr/>
        </p:nvSpPr>
        <p:spPr>
          <a:xfrm>
            <a:off x="1352550" y="552450"/>
            <a:ext cx="10334625" cy="83099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To provide a uniform term of patent protection of twenty years for all categories of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inventon</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as per article 33 of the TRIPS agreement.</a:t>
            </a:r>
          </a:p>
        </p:txBody>
      </p:sp>
      <p:sp>
        <p:nvSpPr>
          <p:cNvPr id="3" name="TextBox 2">
            <a:extLst>
              <a:ext uri="{FF2B5EF4-FFF2-40B4-BE49-F238E27FC236}">
                <a16:creationId xmlns:a16="http://schemas.microsoft.com/office/drawing/2014/main" id="{2DA30387-4869-4F85-929A-6FE6BB132F4D}"/>
              </a:ext>
            </a:extLst>
          </p:cNvPr>
          <p:cNvSpPr txBox="1"/>
          <p:nvPr/>
        </p:nvSpPr>
        <p:spPr>
          <a:xfrm>
            <a:off x="914400" y="561975"/>
            <a:ext cx="438150" cy="461665"/>
          </a:xfrm>
          <a:prstGeom prst="rect">
            <a:avLst/>
          </a:prstGeom>
          <a:noFill/>
        </p:spPr>
        <p:txBody>
          <a:bodyPr wrap="square" rtlCol="0">
            <a:spAutoFit/>
          </a:bodyPr>
          <a:lstStyle/>
          <a:p>
            <a:r>
              <a:rPr lang="en-IN" sz="2400" dirty="0"/>
              <a:t>e.</a:t>
            </a:r>
          </a:p>
        </p:txBody>
      </p:sp>
      <p:sp>
        <p:nvSpPr>
          <p:cNvPr id="5" name="TextBox 4">
            <a:extLst>
              <a:ext uri="{FF2B5EF4-FFF2-40B4-BE49-F238E27FC236}">
                <a16:creationId xmlns:a16="http://schemas.microsoft.com/office/drawing/2014/main" id="{936A8614-A56D-4CFF-81E1-E2EFF4294132}"/>
              </a:ext>
            </a:extLst>
          </p:cNvPr>
          <p:cNvSpPr txBox="1"/>
          <p:nvPr/>
        </p:nvSpPr>
        <p:spPr>
          <a:xfrm>
            <a:off x="1352550" y="1704975"/>
            <a:ext cx="10334625" cy="830997"/>
          </a:xfrm>
          <a:prstGeom prst="rect">
            <a:avLst/>
          </a:prstGeom>
          <a:noFill/>
        </p:spPr>
        <p:txBody>
          <a:bodyPr wrap="square" rtlCol="0">
            <a:spAutoFit/>
          </a:bodyPr>
          <a:lstStyle/>
          <a:p>
            <a:r>
              <a:rPr lang="en-IN" sz="2400" dirty="0"/>
              <a:t>To align the provisions relating to compulsory licensing and omit provisions relating to licensing of rights.</a:t>
            </a:r>
          </a:p>
        </p:txBody>
      </p:sp>
      <p:sp>
        <p:nvSpPr>
          <p:cNvPr id="6" name="TextBox 5">
            <a:extLst>
              <a:ext uri="{FF2B5EF4-FFF2-40B4-BE49-F238E27FC236}">
                <a16:creationId xmlns:a16="http://schemas.microsoft.com/office/drawing/2014/main" id="{BF4974B7-0880-490D-B5BB-69CECAFC1846}"/>
              </a:ext>
            </a:extLst>
          </p:cNvPr>
          <p:cNvSpPr txBox="1"/>
          <p:nvPr/>
        </p:nvSpPr>
        <p:spPr>
          <a:xfrm>
            <a:off x="928688" y="1704975"/>
            <a:ext cx="352425" cy="461665"/>
          </a:xfrm>
          <a:prstGeom prst="rect">
            <a:avLst/>
          </a:prstGeom>
          <a:noFill/>
        </p:spPr>
        <p:txBody>
          <a:bodyPr wrap="square" rtlCol="0">
            <a:spAutoFit/>
          </a:bodyPr>
          <a:lstStyle/>
          <a:p>
            <a:r>
              <a:rPr lang="en-IN" sz="2400" dirty="0"/>
              <a:t>f.</a:t>
            </a:r>
          </a:p>
        </p:txBody>
      </p:sp>
      <p:sp>
        <p:nvSpPr>
          <p:cNvPr id="7" name="TextBox 6">
            <a:extLst>
              <a:ext uri="{FF2B5EF4-FFF2-40B4-BE49-F238E27FC236}">
                <a16:creationId xmlns:a16="http://schemas.microsoft.com/office/drawing/2014/main" id="{92E3F5BE-CC35-45DB-80D0-4D5A9C518AD6}"/>
              </a:ext>
            </a:extLst>
          </p:cNvPr>
          <p:cNvSpPr txBox="1"/>
          <p:nvPr/>
        </p:nvSpPr>
        <p:spPr>
          <a:xfrm>
            <a:off x="1352549" y="2906538"/>
            <a:ext cx="10248901" cy="461665"/>
          </a:xfrm>
          <a:prstGeom prst="rect">
            <a:avLst/>
          </a:prstGeom>
          <a:noFill/>
        </p:spPr>
        <p:txBody>
          <a:bodyPr wrap="square" rtlCol="0">
            <a:spAutoFit/>
          </a:bodyPr>
          <a:lstStyle/>
          <a:p>
            <a:r>
              <a:rPr lang="en-IN" sz="2400" dirty="0"/>
              <a:t>To provide provision relating to the parallel import of patented products.</a:t>
            </a:r>
          </a:p>
        </p:txBody>
      </p:sp>
      <p:sp>
        <p:nvSpPr>
          <p:cNvPr id="8" name="TextBox 7">
            <a:extLst>
              <a:ext uri="{FF2B5EF4-FFF2-40B4-BE49-F238E27FC236}">
                <a16:creationId xmlns:a16="http://schemas.microsoft.com/office/drawing/2014/main" id="{0AD207E2-6FC7-418C-A424-8EDA9397529D}"/>
              </a:ext>
            </a:extLst>
          </p:cNvPr>
          <p:cNvSpPr txBox="1"/>
          <p:nvPr/>
        </p:nvSpPr>
        <p:spPr>
          <a:xfrm>
            <a:off x="1352550" y="3612979"/>
            <a:ext cx="10334625" cy="1200329"/>
          </a:xfrm>
          <a:prstGeom prst="rect">
            <a:avLst/>
          </a:prstGeom>
          <a:noFill/>
        </p:spPr>
        <p:txBody>
          <a:bodyPr wrap="square" rtlCol="0">
            <a:spAutoFit/>
          </a:bodyPr>
          <a:lstStyle/>
          <a:p>
            <a:r>
              <a:rPr lang="en-IN" sz="2400" dirty="0"/>
              <a:t>To make provision for enabling persons other than the patent holder to obtain marketing approval from the appropriate regulatory authorities within three years before the expiration of the term of the patent.</a:t>
            </a:r>
          </a:p>
        </p:txBody>
      </p:sp>
      <p:sp>
        <p:nvSpPr>
          <p:cNvPr id="9" name="TextBox 8">
            <a:extLst>
              <a:ext uri="{FF2B5EF4-FFF2-40B4-BE49-F238E27FC236}">
                <a16:creationId xmlns:a16="http://schemas.microsoft.com/office/drawing/2014/main" id="{42B7B7CF-2471-4884-A1FE-C642E1F978AD}"/>
              </a:ext>
            </a:extLst>
          </p:cNvPr>
          <p:cNvSpPr txBox="1"/>
          <p:nvPr/>
        </p:nvSpPr>
        <p:spPr>
          <a:xfrm>
            <a:off x="1352549" y="5153025"/>
            <a:ext cx="10401300" cy="830997"/>
          </a:xfrm>
          <a:prstGeom prst="rect">
            <a:avLst/>
          </a:prstGeom>
          <a:noFill/>
        </p:spPr>
        <p:txBody>
          <a:bodyPr wrap="square" rtlCol="0">
            <a:spAutoFit/>
          </a:bodyPr>
          <a:lstStyle/>
          <a:p>
            <a:r>
              <a:rPr lang="en-IN" sz="2400" dirty="0"/>
              <a:t>To incorporate measures for protection of </a:t>
            </a:r>
            <a:r>
              <a:rPr lang="en-IN" sz="2400" dirty="0" err="1"/>
              <a:t>biodiversities</a:t>
            </a:r>
            <a:r>
              <a:rPr lang="en-IN" sz="2400" dirty="0"/>
              <a:t> and traditional knowledge</a:t>
            </a:r>
            <a:r>
              <a:rPr lang="en-IN" dirty="0"/>
              <a:t>.</a:t>
            </a:r>
          </a:p>
        </p:txBody>
      </p:sp>
      <p:sp>
        <p:nvSpPr>
          <p:cNvPr id="10" name="TextBox 9">
            <a:extLst>
              <a:ext uri="{FF2B5EF4-FFF2-40B4-BE49-F238E27FC236}">
                <a16:creationId xmlns:a16="http://schemas.microsoft.com/office/drawing/2014/main" id="{5F6F0F27-8369-495C-942D-4408A655CBCD}"/>
              </a:ext>
            </a:extLst>
          </p:cNvPr>
          <p:cNvSpPr txBox="1"/>
          <p:nvPr/>
        </p:nvSpPr>
        <p:spPr>
          <a:xfrm>
            <a:off x="914400" y="2829786"/>
            <a:ext cx="733426" cy="461665"/>
          </a:xfrm>
          <a:prstGeom prst="rect">
            <a:avLst/>
          </a:prstGeom>
          <a:noFill/>
        </p:spPr>
        <p:txBody>
          <a:bodyPr wrap="square" rtlCol="0">
            <a:spAutoFit/>
          </a:bodyPr>
          <a:lstStyle/>
          <a:p>
            <a:r>
              <a:rPr lang="en-IN" sz="2400" dirty="0"/>
              <a:t>g.</a:t>
            </a:r>
          </a:p>
        </p:txBody>
      </p:sp>
      <p:sp>
        <p:nvSpPr>
          <p:cNvPr id="11" name="TextBox 10">
            <a:extLst>
              <a:ext uri="{FF2B5EF4-FFF2-40B4-BE49-F238E27FC236}">
                <a16:creationId xmlns:a16="http://schemas.microsoft.com/office/drawing/2014/main" id="{5EF98D0D-C4DC-4CA5-B517-3338FDCEEFB2}"/>
              </a:ext>
            </a:extLst>
          </p:cNvPr>
          <p:cNvSpPr txBox="1"/>
          <p:nvPr/>
        </p:nvSpPr>
        <p:spPr>
          <a:xfrm>
            <a:off x="885825" y="3612979"/>
            <a:ext cx="438149" cy="461665"/>
          </a:xfrm>
          <a:prstGeom prst="rect">
            <a:avLst/>
          </a:prstGeom>
          <a:noFill/>
        </p:spPr>
        <p:txBody>
          <a:bodyPr wrap="square" rtlCol="0">
            <a:spAutoFit/>
          </a:bodyPr>
          <a:lstStyle/>
          <a:p>
            <a:r>
              <a:rPr lang="en-IN" sz="2400" dirty="0"/>
              <a:t>h.</a:t>
            </a:r>
          </a:p>
        </p:txBody>
      </p:sp>
      <p:sp>
        <p:nvSpPr>
          <p:cNvPr id="12" name="TextBox 11">
            <a:extLst>
              <a:ext uri="{FF2B5EF4-FFF2-40B4-BE49-F238E27FC236}">
                <a16:creationId xmlns:a16="http://schemas.microsoft.com/office/drawing/2014/main" id="{A2BB197B-5C9D-4932-B6EE-C673C7E06A94}"/>
              </a:ext>
            </a:extLst>
          </p:cNvPr>
          <p:cNvSpPr txBox="1"/>
          <p:nvPr/>
        </p:nvSpPr>
        <p:spPr>
          <a:xfrm>
            <a:off x="909634" y="5153025"/>
            <a:ext cx="352425" cy="461665"/>
          </a:xfrm>
          <a:prstGeom prst="rect">
            <a:avLst/>
          </a:prstGeom>
          <a:noFill/>
        </p:spPr>
        <p:txBody>
          <a:bodyPr wrap="square" rtlCol="0">
            <a:spAutoFit/>
          </a:bodyPr>
          <a:lstStyle/>
          <a:p>
            <a:r>
              <a:rPr lang="en-IN" sz="2400" dirty="0" err="1"/>
              <a:t>i</a:t>
            </a:r>
            <a:r>
              <a:rPr lang="en-IN" sz="2400" dirty="0"/>
              <a:t>.</a:t>
            </a:r>
          </a:p>
        </p:txBody>
      </p:sp>
    </p:spTree>
    <p:extLst>
      <p:ext uri="{BB962C8B-B14F-4D97-AF65-F5344CB8AC3E}">
        <p14:creationId xmlns:p14="http://schemas.microsoft.com/office/powerpoint/2010/main" val="361056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FB4CB-8DF8-4B1C-8CA0-A6C4EAC1351E}"/>
              </a:ext>
            </a:extLst>
          </p:cNvPr>
          <p:cNvSpPr txBox="1"/>
          <p:nvPr/>
        </p:nvSpPr>
        <p:spPr>
          <a:xfrm>
            <a:off x="971551" y="586873"/>
            <a:ext cx="533400" cy="461665"/>
          </a:xfrm>
          <a:prstGeom prst="rect">
            <a:avLst/>
          </a:prstGeom>
          <a:noFill/>
        </p:spPr>
        <p:txBody>
          <a:bodyPr wrap="square" rtlCol="0">
            <a:spAutoFit/>
          </a:bodyPr>
          <a:lstStyle/>
          <a:p>
            <a:r>
              <a:rPr lang="en-IN" sz="2400" dirty="0"/>
              <a:t>j.</a:t>
            </a:r>
          </a:p>
        </p:txBody>
      </p:sp>
      <p:sp>
        <p:nvSpPr>
          <p:cNvPr id="3" name="TextBox 2">
            <a:extLst>
              <a:ext uri="{FF2B5EF4-FFF2-40B4-BE49-F238E27FC236}">
                <a16:creationId xmlns:a16="http://schemas.microsoft.com/office/drawing/2014/main" id="{C534B5FF-B604-473C-B62C-D6AB6DCB3C0E}"/>
              </a:ext>
            </a:extLst>
          </p:cNvPr>
          <p:cNvSpPr txBox="1"/>
          <p:nvPr/>
        </p:nvSpPr>
        <p:spPr>
          <a:xfrm>
            <a:off x="1538287" y="610790"/>
            <a:ext cx="10096500" cy="830997"/>
          </a:xfrm>
          <a:prstGeom prst="rect">
            <a:avLst/>
          </a:prstGeom>
          <a:noFill/>
        </p:spPr>
        <p:txBody>
          <a:bodyPr wrap="square" rtlCol="0">
            <a:spAutoFit/>
          </a:bodyPr>
          <a:lstStyle/>
          <a:p>
            <a:r>
              <a:rPr lang="en-IN" sz="2400" dirty="0"/>
              <a:t>To provide an appellate board for speedy disposal of appeals and rectification of the register of patents which at present lie before high court.</a:t>
            </a:r>
          </a:p>
        </p:txBody>
      </p:sp>
      <p:sp>
        <p:nvSpPr>
          <p:cNvPr id="4" name="TextBox 3">
            <a:extLst>
              <a:ext uri="{FF2B5EF4-FFF2-40B4-BE49-F238E27FC236}">
                <a16:creationId xmlns:a16="http://schemas.microsoft.com/office/drawing/2014/main" id="{ADE58C72-3AB0-4C97-904B-5E70E3C841DF}"/>
              </a:ext>
            </a:extLst>
          </p:cNvPr>
          <p:cNvSpPr txBox="1"/>
          <p:nvPr/>
        </p:nvSpPr>
        <p:spPr>
          <a:xfrm>
            <a:off x="971551" y="1745828"/>
            <a:ext cx="533400" cy="461665"/>
          </a:xfrm>
          <a:prstGeom prst="rect">
            <a:avLst/>
          </a:prstGeom>
          <a:noFill/>
        </p:spPr>
        <p:txBody>
          <a:bodyPr wrap="square" rtlCol="0">
            <a:spAutoFit/>
          </a:bodyPr>
          <a:lstStyle/>
          <a:p>
            <a:r>
              <a:rPr lang="en-IN" sz="2400" dirty="0"/>
              <a:t>k</a:t>
            </a:r>
            <a:r>
              <a:rPr lang="en-IN" dirty="0"/>
              <a:t>.</a:t>
            </a:r>
          </a:p>
        </p:txBody>
      </p:sp>
      <p:sp>
        <p:nvSpPr>
          <p:cNvPr id="5" name="TextBox 4">
            <a:extLst>
              <a:ext uri="{FF2B5EF4-FFF2-40B4-BE49-F238E27FC236}">
                <a16:creationId xmlns:a16="http://schemas.microsoft.com/office/drawing/2014/main" id="{5430017A-E464-462C-8B68-66EE07C97135}"/>
              </a:ext>
            </a:extLst>
          </p:cNvPr>
          <p:cNvSpPr txBox="1"/>
          <p:nvPr/>
        </p:nvSpPr>
        <p:spPr>
          <a:xfrm>
            <a:off x="1538287" y="1787009"/>
            <a:ext cx="9696450" cy="461665"/>
          </a:xfrm>
          <a:prstGeom prst="rect">
            <a:avLst/>
          </a:prstGeom>
          <a:noFill/>
        </p:spPr>
        <p:txBody>
          <a:bodyPr wrap="square" rtlCol="0">
            <a:spAutoFit/>
          </a:bodyPr>
          <a:lstStyle/>
          <a:p>
            <a:r>
              <a:rPr lang="en-IN" sz="2400" dirty="0"/>
              <a:t>To amend the provisions relating to national security.</a:t>
            </a:r>
          </a:p>
        </p:txBody>
      </p:sp>
      <p:sp>
        <p:nvSpPr>
          <p:cNvPr id="6" name="TextBox 5">
            <a:extLst>
              <a:ext uri="{FF2B5EF4-FFF2-40B4-BE49-F238E27FC236}">
                <a16:creationId xmlns:a16="http://schemas.microsoft.com/office/drawing/2014/main" id="{4E887188-4662-4128-BCD8-859ECB497F9D}"/>
              </a:ext>
            </a:extLst>
          </p:cNvPr>
          <p:cNvSpPr txBox="1"/>
          <p:nvPr/>
        </p:nvSpPr>
        <p:spPr>
          <a:xfrm>
            <a:off x="971551" y="2566214"/>
            <a:ext cx="457200" cy="461665"/>
          </a:xfrm>
          <a:prstGeom prst="rect">
            <a:avLst/>
          </a:prstGeom>
          <a:noFill/>
        </p:spPr>
        <p:txBody>
          <a:bodyPr wrap="square" rtlCol="0">
            <a:spAutoFit/>
          </a:bodyPr>
          <a:lstStyle/>
          <a:p>
            <a:r>
              <a:rPr lang="en-IN" sz="2400" dirty="0"/>
              <a:t>l.</a:t>
            </a:r>
          </a:p>
        </p:txBody>
      </p:sp>
      <p:sp>
        <p:nvSpPr>
          <p:cNvPr id="7" name="TextBox 6">
            <a:extLst>
              <a:ext uri="{FF2B5EF4-FFF2-40B4-BE49-F238E27FC236}">
                <a16:creationId xmlns:a16="http://schemas.microsoft.com/office/drawing/2014/main" id="{F81F94D5-C3D9-4A8F-AE39-91163BD0FD9F}"/>
              </a:ext>
            </a:extLst>
          </p:cNvPr>
          <p:cNvSpPr txBox="1"/>
          <p:nvPr/>
        </p:nvSpPr>
        <p:spPr>
          <a:xfrm>
            <a:off x="1538287" y="2617232"/>
            <a:ext cx="9877425" cy="830997"/>
          </a:xfrm>
          <a:prstGeom prst="rect">
            <a:avLst/>
          </a:prstGeom>
          <a:noFill/>
        </p:spPr>
        <p:txBody>
          <a:bodyPr wrap="square" rtlCol="0">
            <a:spAutoFit/>
          </a:bodyPr>
          <a:lstStyle/>
          <a:p>
            <a:r>
              <a:rPr lang="en-IN" sz="2400" dirty="0"/>
              <a:t>To amend several provisions of the act with a view to simplifying and rationalizing the procedures aimed at benefiting users.</a:t>
            </a:r>
          </a:p>
        </p:txBody>
      </p:sp>
      <p:sp>
        <p:nvSpPr>
          <p:cNvPr id="8" name="TextBox 7">
            <a:extLst>
              <a:ext uri="{FF2B5EF4-FFF2-40B4-BE49-F238E27FC236}">
                <a16:creationId xmlns:a16="http://schemas.microsoft.com/office/drawing/2014/main" id="{7C2FAC9A-BAFC-473E-BB16-1862A9EE606A}"/>
              </a:ext>
            </a:extLst>
          </p:cNvPr>
          <p:cNvSpPr txBox="1"/>
          <p:nvPr/>
        </p:nvSpPr>
        <p:spPr>
          <a:xfrm>
            <a:off x="595312" y="3969782"/>
            <a:ext cx="11287126" cy="1938992"/>
          </a:xfrm>
          <a:prstGeom prst="rect">
            <a:avLst/>
          </a:prstGeom>
          <a:noFill/>
        </p:spPr>
        <p:txBody>
          <a:bodyPr wrap="square" rtlCol="0">
            <a:spAutoFit/>
          </a:bodyPr>
          <a:lstStyle/>
          <a:p>
            <a:r>
              <a:rPr lang="en-IN" sz="2400" dirty="0"/>
              <a:t>India is </a:t>
            </a:r>
            <a:r>
              <a:rPr lang="en-IN" sz="2400" dirty="0" err="1"/>
              <a:t>commited</a:t>
            </a:r>
            <a:r>
              <a:rPr lang="en-IN" sz="2400" dirty="0"/>
              <a:t> to making its patent laws compatible with the trade – related aspects of intellectual property rights (TRIPS) agreement under WTO by 2005 and have incorporated all changes in patent act,1970 through various amendments as listed </a:t>
            </a:r>
            <a:r>
              <a:rPr lang="en-IN" sz="2400" dirty="0" err="1"/>
              <a:t>above.these</a:t>
            </a:r>
            <a:r>
              <a:rPr lang="en-IN" sz="2400" dirty="0"/>
              <a:t> changes will cause a paradigm shift in the thinking of the intellectual property managers and inventors.</a:t>
            </a:r>
          </a:p>
        </p:txBody>
      </p:sp>
    </p:spTree>
    <p:extLst>
      <p:ext uri="{BB962C8B-B14F-4D97-AF65-F5344CB8AC3E}">
        <p14:creationId xmlns:p14="http://schemas.microsoft.com/office/powerpoint/2010/main" val="328779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A9343-63AF-4F12-8A49-1B352499CF53}"/>
              </a:ext>
            </a:extLst>
          </p:cNvPr>
          <p:cNvSpPr txBox="1"/>
          <p:nvPr/>
        </p:nvSpPr>
        <p:spPr>
          <a:xfrm>
            <a:off x="2867025" y="381000"/>
            <a:ext cx="10277475"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THE SILENT FEATURES OF THE ACT</a:t>
            </a:r>
          </a:p>
        </p:txBody>
      </p:sp>
      <p:sp>
        <p:nvSpPr>
          <p:cNvPr id="3" name="TextBox 2">
            <a:extLst>
              <a:ext uri="{FF2B5EF4-FFF2-40B4-BE49-F238E27FC236}">
                <a16:creationId xmlns:a16="http://schemas.microsoft.com/office/drawing/2014/main" id="{2FD2DED8-2797-4EFA-A4B8-C3AA9D7AEE12}"/>
              </a:ext>
            </a:extLst>
          </p:cNvPr>
          <p:cNvSpPr txBox="1"/>
          <p:nvPr/>
        </p:nvSpPr>
        <p:spPr>
          <a:xfrm>
            <a:off x="952500" y="1390977"/>
            <a:ext cx="1038225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Applicability of product patent from January 01,2005</a:t>
            </a:r>
            <a:r>
              <a:rPr lang="en-IN" dirty="0"/>
              <a:t>.</a:t>
            </a:r>
          </a:p>
        </p:txBody>
      </p:sp>
      <p:sp>
        <p:nvSpPr>
          <p:cNvPr id="4" name="TextBox 3">
            <a:extLst>
              <a:ext uri="{FF2B5EF4-FFF2-40B4-BE49-F238E27FC236}">
                <a16:creationId xmlns:a16="http://schemas.microsoft.com/office/drawing/2014/main" id="{BBB5D8D3-8191-4EEE-80A2-348B8062819A}"/>
              </a:ext>
            </a:extLst>
          </p:cNvPr>
          <p:cNvSpPr txBox="1"/>
          <p:nvPr/>
        </p:nvSpPr>
        <p:spPr>
          <a:xfrm>
            <a:off x="952500" y="2161580"/>
            <a:ext cx="977265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Term of the patent for all inventions has been extended to 20 years from the date of the </a:t>
            </a:r>
            <a:r>
              <a:rPr lang="en-IN" sz="2400" dirty="0" err="1"/>
              <a:t>application.this</a:t>
            </a:r>
            <a:r>
              <a:rPr lang="en-IN" sz="2400" dirty="0"/>
              <a:t> includes inventions relating to chemical </a:t>
            </a:r>
            <a:r>
              <a:rPr lang="en-IN" sz="2400" dirty="0" err="1"/>
              <a:t>process,food,druges</a:t>
            </a:r>
            <a:r>
              <a:rPr lang="en-IN" sz="2400" dirty="0"/>
              <a:t>.</a:t>
            </a:r>
          </a:p>
        </p:txBody>
      </p:sp>
      <p:sp>
        <p:nvSpPr>
          <p:cNvPr id="5" name="TextBox 4">
            <a:extLst>
              <a:ext uri="{FF2B5EF4-FFF2-40B4-BE49-F238E27FC236}">
                <a16:creationId xmlns:a16="http://schemas.microsoft.com/office/drawing/2014/main" id="{4682AC21-ADF0-4841-94F8-2CC0FE5C4970}"/>
              </a:ext>
            </a:extLst>
          </p:cNvPr>
          <p:cNvSpPr txBox="1"/>
          <p:nvPr/>
        </p:nvSpPr>
        <p:spPr>
          <a:xfrm>
            <a:off x="952500" y="3564672"/>
            <a:ext cx="1055370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Patent applications will be published after 18 months from the date of </a:t>
            </a:r>
            <a:r>
              <a:rPr lang="en-IN" sz="2400" dirty="0" err="1"/>
              <a:t>application.the</a:t>
            </a:r>
            <a:r>
              <a:rPr lang="en-IN" sz="2400" dirty="0"/>
              <a:t> new system envisages double </a:t>
            </a:r>
            <a:r>
              <a:rPr lang="en-IN" sz="2400" dirty="0" err="1"/>
              <a:t>publication.the</a:t>
            </a:r>
            <a:r>
              <a:rPr lang="en-IN" sz="2400" dirty="0"/>
              <a:t> first time after 18 months and the second time after acceptance.</a:t>
            </a:r>
          </a:p>
        </p:txBody>
      </p:sp>
      <p:sp>
        <p:nvSpPr>
          <p:cNvPr id="6" name="TextBox 5">
            <a:extLst>
              <a:ext uri="{FF2B5EF4-FFF2-40B4-BE49-F238E27FC236}">
                <a16:creationId xmlns:a16="http://schemas.microsoft.com/office/drawing/2014/main" id="{F432D76A-EB99-4F01-A457-A4A4BC17FF13}"/>
              </a:ext>
            </a:extLst>
          </p:cNvPr>
          <p:cNvSpPr txBox="1"/>
          <p:nvPr/>
        </p:nvSpPr>
        <p:spPr>
          <a:xfrm>
            <a:off x="952500" y="4967764"/>
            <a:ext cx="1062990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In relation to computer </a:t>
            </a:r>
            <a:r>
              <a:rPr lang="en-IN" sz="2400" dirty="0" err="1"/>
              <a:t>programs,object</a:t>
            </a:r>
            <a:r>
              <a:rPr lang="en-IN" sz="2400" dirty="0"/>
              <a:t>-oriented software will now be patentable .what continues to be not patentable is a computer program per se or an algorithm.</a:t>
            </a:r>
          </a:p>
        </p:txBody>
      </p:sp>
    </p:spTree>
    <p:extLst>
      <p:ext uri="{BB962C8B-B14F-4D97-AF65-F5344CB8AC3E}">
        <p14:creationId xmlns:p14="http://schemas.microsoft.com/office/powerpoint/2010/main" val="33763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968C2-D638-4D25-93F5-288E62854D5C}"/>
              </a:ext>
            </a:extLst>
          </p:cNvPr>
          <p:cNvSpPr txBox="1"/>
          <p:nvPr/>
        </p:nvSpPr>
        <p:spPr>
          <a:xfrm>
            <a:off x="995362" y="599301"/>
            <a:ext cx="1022032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must be a single patent in respect of single invention</a:t>
            </a:r>
            <a:endParaRPr lang="en-IN" sz="2400" dirty="0"/>
          </a:p>
        </p:txBody>
      </p:sp>
      <p:sp>
        <p:nvSpPr>
          <p:cNvPr id="3" name="TextBox 2">
            <a:extLst>
              <a:ext uri="{FF2B5EF4-FFF2-40B4-BE49-F238E27FC236}">
                <a16:creationId xmlns:a16="http://schemas.microsoft.com/office/drawing/2014/main" id="{44401E53-B916-4A16-9CF2-AF22C889377A}"/>
              </a:ext>
            </a:extLst>
          </p:cNvPr>
          <p:cNvSpPr txBox="1"/>
          <p:nvPr/>
        </p:nvSpPr>
        <p:spPr>
          <a:xfrm>
            <a:off x="995362" y="1315045"/>
            <a:ext cx="1022985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Patent must be in respect of invention.</a:t>
            </a:r>
            <a:endParaRPr lang="en-IN" sz="2400" dirty="0"/>
          </a:p>
        </p:txBody>
      </p:sp>
      <p:sp>
        <p:nvSpPr>
          <p:cNvPr id="4" name="TextBox 3">
            <a:extLst>
              <a:ext uri="{FF2B5EF4-FFF2-40B4-BE49-F238E27FC236}">
                <a16:creationId xmlns:a16="http://schemas.microsoft.com/office/drawing/2014/main" id="{9B7885E7-5252-4465-8F3F-6D38D27CFD4B}"/>
              </a:ext>
            </a:extLst>
          </p:cNvPr>
          <p:cNvSpPr txBox="1"/>
          <p:nvPr/>
        </p:nvSpPr>
        <p:spPr>
          <a:xfrm>
            <a:off x="995362" y="2184142"/>
            <a:ext cx="1030605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Patent may be in respect of a substance or a process.</a:t>
            </a:r>
            <a:endParaRPr lang="en-IN" sz="2400" dirty="0"/>
          </a:p>
        </p:txBody>
      </p:sp>
      <p:sp>
        <p:nvSpPr>
          <p:cNvPr id="5" name="TextBox 4">
            <a:extLst>
              <a:ext uri="{FF2B5EF4-FFF2-40B4-BE49-F238E27FC236}">
                <a16:creationId xmlns:a16="http://schemas.microsoft.com/office/drawing/2014/main" id="{1260E1F8-02B3-4C74-B510-732FF2B7BD10}"/>
              </a:ext>
            </a:extLst>
          </p:cNvPr>
          <p:cNvSpPr txBox="1"/>
          <p:nvPr/>
        </p:nvSpPr>
        <p:spPr>
          <a:xfrm>
            <a:off x="957262" y="3053239"/>
            <a:ext cx="1038225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Patent cannot be divided into parts by saying that one connects to substance and other to the process</a:t>
            </a:r>
            <a:r>
              <a:rPr lang="en-US" dirty="0"/>
              <a:t>.</a:t>
            </a:r>
            <a:endParaRPr lang="en-IN" dirty="0"/>
          </a:p>
        </p:txBody>
      </p:sp>
      <p:sp>
        <p:nvSpPr>
          <p:cNvPr id="6" name="TextBox 5">
            <a:extLst>
              <a:ext uri="{FF2B5EF4-FFF2-40B4-BE49-F238E27FC236}">
                <a16:creationId xmlns:a16="http://schemas.microsoft.com/office/drawing/2014/main" id="{5D40E385-9BAD-4D1B-903B-B018EF4A30CA}"/>
              </a:ext>
            </a:extLst>
          </p:cNvPr>
          <p:cNvSpPr txBox="1"/>
          <p:nvPr/>
        </p:nvSpPr>
        <p:spPr>
          <a:xfrm>
            <a:off x="957262" y="4060835"/>
            <a:ext cx="1038225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Claim alone constitutes the patent.</a:t>
            </a:r>
          </a:p>
        </p:txBody>
      </p:sp>
      <p:sp>
        <p:nvSpPr>
          <p:cNvPr id="7" name="TextBox 6">
            <a:extLst>
              <a:ext uri="{FF2B5EF4-FFF2-40B4-BE49-F238E27FC236}">
                <a16:creationId xmlns:a16="http://schemas.microsoft.com/office/drawing/2014/main" id="{73079990-CE1D-45C2-B796-CDFCB0F684B8}"/>
              </a:ext>
            </a:extLst>
          </p:cNvPr>
          <p:cNvSpPr txBox="1"/>
          <p:nvPr/>
        </p:nvSpPr>
        <p:spPr>
          <a:xfrm>
            <a:off x="957262" y="4876115"/>
            <a:ext cx="95059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 new definition of ‘Invention', which refers to a new product or process involving inventive step and capable of industrial application, has now come in force.</a:t>
            </a:r>
            <a:endParaRPr lang="en-IN" sz="2400" dirty="0"/>
          </a:p>
        </p:txBody>
      </p:sp>
    </p:spTree>
    <p:extLst>
      <p:ext uri="{BB962C8B-B14F-4D97-AF65-F5344CB8AC3E}">
        <p14:creationId xmlns:p14="http://schemas.microsoft.com/office/powerpoint/2010/main" val="465259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4410</Words>
  <Application>Microsoft Office PowerPoint</Application>
  <PresentationFormat>Widescreen</PresentationFormat>
  <Paragraphs>279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Wingdings</vt:lpstr>
      <vt:lpstr>Office Theme</vt:lpstr>
      <vt:lpstr>Subject :- Cyber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Trademark Act 1999</vt:lpstr>
      <vt:lpstr>Object of Trademark Act 1999</vt:lpstr>
      <vt:lpstr>TYPE OF TRADMARK:-</vt:lpstr>
      <vt:lpstr>2. Service Mark:-</vt:lpstr>
      <vt:lpstr>3. Certification Mark:-</vt:lpstr>
      <vt:lpstr>4. Collective Mark:-</vt:lpstr>
      <vt:lpstr>Well known trademark:</vt:lpstr>
      <vt:lpstr>The salient features of the Act are:-</vt:lpstr>
      <vt:lpstr>Cont..</vt:lpstr>
      <vt:lpstr>Trademark Registration In India:</vt:lpstr>
      <vt:lpstr>PowerPoint Presentation</vt:lpstr>
      <vt:lpstr>PowerPoint Presentation</vt:lpstr>
      <vt:lpstr>PowerPoint Presentation</vt:lpstr>
      <vt:lpstr>When Registration can be Refused</vt:lpstr>
      <vt:lpstr>PowerPoint Presentation</vt:lpstr>
      <vt:lpstr>Benefits for the Registering a Trademark</vt:lpstr>
      <vt:lpstr>Infringement of a Trademark</vt:lpstr>
      <vt:lpstr>Trade Secrets</vt:lpstr>
      <vt:lpstr>Criteria for the information to be called as trade secret :-</vt:lpstr>
      <vt:lpstr>Trade secrets under ‘Trips’ :-</vt:lpstr>
      <vt:lpstr>Types Of Trade Secrets :-</vt:lpstr>
      <vt:lpstr>Evaluation Of Trade secret :-</vt:lpstr>
      <vt:lpstr>When to implement trade Secret Strategy :-</vt:lpstr>
      <vt:lpstr>Trade Secret Potection Stratagy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Cyber Law</dc:title>
  <dc:creator>sahil siddhpura</dc:creator>
  <cp:lastModifiedBy>sahil siddhpura</cp:lastModifiedBy>
  <cp:revision>1</cp:revision>
  <dcterms:created xsi:type="dcterms:W3CDTF">2022-09-24T12:44:54Z</dcterms:created>
  <dcterms:modified xsi:type="dcterms:W3CDTF">2022-09-24T12:48:38Z</dcterms:modified>
</cp:coreProperties>
</file>