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78" r:id="rId3"/>
    <p:sldId id="258" r:id="rId4"/>
    <p:sldId id="260" r:id="rId5"/>
    <p:sldId id="261" r:id="rId6"/>
    <p:sldId id="286" r:id="rId7"/>
    <p:sldId id="262" r:id="rId8"/>
    <p:sldId id="264" r:id="rId9"/>
    <p:sldId id="284" r:id="rId10"/>
    <p:sldId id="285" r:id="rId11"/>
    <p:sldId id="265" r:id="rId12"/>
    <p:sldId id="266" r:id="rId13"/>
    <p:sldId id="289" r:id="rId14"/>
    <p:sldId id="267" r:id="rId15"/>
    <p:sldId id="268" r:id="rId16"/>
    <p:sldId id="294" r:id="rId17"/>
    <p:sldId id="296" r:id="rId18"/>
    <p:sldId id="297" r:id="rId19"/>
    <p:sldId id="279" r:id="rId20"/>
    <p:sldId id="270" r:id="rId21"/>
    <p:sldId id="290" r:id="rId22"/>
    <p:sldId id="291" r:id="rId23"/>
    <p:sldId id="271" r:id="rId24"/>
    <p:sldId id="292" r:id="rId25"/>
    <p:sldId id="272" r:id="rId26"/>
    <p:sldId id="273" r:id="rId27"/>
    <p:sldId id="282" r:id="rId28"/>
    <p:sldId id="288" r:id="rId29"/>
    <p:sldId id="283" r:id="rId30"/>
    <p:sldId id="281" r:id="rId31"/>
    <p:sldId id="274" r:id="rId32"/>
    <p:sldId id="275" r:id="rId33"/>
    <p:sldId id="276" r:id="rId34"/>
    <p:sldId id="293" r:id="rId35"/>
    <p:sldId id="295" r:id="rId36"/>
    <p:sldId id="280"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40E08"/>
    <a:srgbClr val="35759D"/>
    <a:srgbClr val="B92D14"/>
    <a:srgbClr val="35B19D"/>
    <a:srgbClr val="000000"/>
    <a:srgbClr val="FFFF00"/>
    <a:srgbClr val="491403"/>
    <a:srgbClr val="3A100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2536" autoAdjust="0"/>
    <p:restoredTop sz="95594" autoAdjust="0"/>
  </p:normalViewPr>
  <p:slideViewPr>
    <p:cSldViewPr>
      <p:cViewPr>
        <p:scale>
          <a:sx n="66" d="100"/>
          <a:sy n="66" d="100"/>
        </p:scale>
        <p:origin x="-127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45E937-59B2-4361-9FA5-9BEA6E2B5D06}" type="slidenum">
              <a:rPr lang="en-US"/>
              <a:pPr/>
              <a:t>‹#›</a:t>
            </a:fld>
            <a:endParaRPr lang="en-US"/>
          </a:p>
        </p:txBody>
      </p:sp>
    </p:spTree>
    <p:extLst>
      <p:ext uri="{BB962C8B-B14F-4D97-AF65-F5344CB8AC3E}">
        <p14:creationId xmlns:p14="http://schemas.microsoft.com/office/powerpoint/2010/main" xmlns="" val="20083151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5181600"/>
            <a:ext cx="7543800" cy="704850"/>
          </a:xfrm>
        </p:spPr>
        <p:txBody>
          <a:bodyPr/>
          <a:lstStyle>
            <a:lvl1pPr>
              <a:defRPr sz="40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609600" y="5791200"/>
            <a:ext cx="7543800" cy="685800"/>
          </a:xfrm>
        </p:spPr>
        <p:txBody>
          <a:bodyPr/>
          <a:lstStyle>
            <a:lvl1pPr marL="0" indent="0">
              <a:buFontTx/>
              <a:buNone/>
              <a:defRPr sz="28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381000"/>
            <a:ext cx="19621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57340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90600" y="21336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72142"/>
            <a:ext cx="7315200" cy="715963"/>
          </a:xfrm>
        </p:spPr>
        <p:txBody>
          <a:bodyPr/>
          <a:lstStyle/>
          <a:p>
            <a:pPr algn="ctr"/>
            <a:r>
              <a:rPr lang="en-IN" dirty="0" smtClean="0">
                <a:solidFill>
                  <a:schemeClr val="bg2">
                    <a:lumMod val="75000"/>
                  </a:schemeClr>
                </a:solidFill>
              </a:rPr>
              <a:t>Various IPR Laws</a:t>
            </a:r>
            <a:endParaRPr lang="en-IN" dirty="0">
              <a:solidFill>
                <a:schemeClr val="bg2">
                  <a:lumMod val="75000"/>
                </a:schemeClr>
              </a:solidFill>
            </a:endParaRPr>
          </a:p>
        </p:txBody>
      </p:sp>
      <p:sp>
        <p:nvSpPr>
          <p:cNvPr id="3" name="TextBox 2"/>
          <p:cNvSpPr txBox="1"/>
          <p:nvPr/>
        </p:nvSpPr>
        <p:spPr>
          <a:xfrm>
            <a:off x="1484453" y="4188105"/>
            <a:ext cx="2494594" cy="1769715"/>
          </a:xfrm>
          <a:prstGeom prst="rect">
            <a:avLst/>
          </a:prstGeom>
          <a:noFill/>
        </p:spPr>
        <p:txBody>
          <a:bodyPr wrap="none" rtlCol="0">
            <a:spAutoFit/>
          </a:bodyPr>
          <a:lstStyle/>
          <a:p>
            <a:pPr>
              <a:spcAft>
                <a:spcPts val="600"/>
              </a:spcAft>
            </a:pPr>
            <a:r>
              <a:rPr lang="en-IN" dirty="0" smtClean="0">
                <a:solidFill>
                  <a:schemeClr val="bg2">
                    <a:lumMod val="75000"/>
                  </a:schemeClr>
                </a:solidFill>
              </a:rPr>
              <a:t>Group Members:</a:t>
            </a:r>
          </a:p>
          <a:p>
            <a:r>
              <a:rPr lang="en-IN" sz="2000" dirty="0" err="1" smtClean="0"/>
              <a:t>Mansi</a:t>
            </a:r>
            <a:r>
              <a:rPr lang="en-IN" sz="2000" dirty="0" smtClean="0"/>
              <a:t> </a:t>
            </a:r>
            <a:r>
              <a:rPr lang="en-IN" sz="2000" dirty="0" err="1" smtClean="0"/>
              <a:t>Vavadiya</a:t>
            </a:r>
            <a:endParaRPr lang="en-IN" sz="2000" dirty="0" smtClean="0"/>
          </a:p>
          <a:p>
            <a:r>
              <a:rPr lang="en-IN" sz="2000" dirty="0" err="1" smtClean="0"/>
              <a:t>Gunjan</a:t>
            </a:r>
            <a:r>
              <a:rPr lang="en-IN" sz="2000" dirty="0" smtClean="0"/>
              <a:t> </a:t>
            </a:r>
            <a:r>
              <a:rPr lang="en-IN" sz="2000" dirty="0" err="1" smtClean="0"/>
              <a:t>Vaghasiya</a:t>
            </a:r>
            <a:endParaRPr lang="en-IN" sz="2000" dirty="0" smtClean="0"/>
          </a:p>
          <a:p>
            <a:r>
              <a:rPr lang="en-IN" sz="2000" dirty="0" err="1" smtClean="0"/>
              <a:t>Mitaxi</a:t>
            </a:r>
            <a:r>
              <a:rPr lang="en-IN" sz="2000" dirty="0" smtClean="0"/>
              <a:t> </a:t>
            </a:r>
            <a:r>
              <a:rPr lang="en-IN" sz="2000" dirty="0" err="1" smtClean="0"/>
              <a:t>Vaddoriya</a:t>
            </a:r>
            <a:endParaRPr lang="en-IN" sz="2000" dirty="0" smtClean="0"/>
          </a:p>
          <a:p>
            <a:r>
              <a:rPr lang="en-IN" sz="2000" dirty="0" err="1" smtClean="0"/>
              <a:t>Jalpa</a:t>
            </a:r>
            <a:r>
              <a:rPr lang="en-IN" sz="2000" dirty="0" smtClean="0"/>
              <a:t> </a:t>
            </a:r>
            <a:r>
              <a:rPr lang="en-IN" sz="2000" dirty="0" err="1" smtClean="0"/>
              <a:t>Jadav</a:t>
            </a:r>
            <a:endParaRPr lang="en-IN" sz="2000" dirty="0"/>
          </a:p>
        </p:txBody>
      </p:sp>
      <p:sp>
        <p:nvSpPr>
          <p:cNvPr id="4" name="TextBox 3"/>
          <p:cNvSpPr txBox="1"/>
          <p:nvPr/>
        </p:nvSpPr>
        <p:spPr>
          <a:xfrm>
            <a:off x="5715000" y="4190999"/>
            <a:ext cx="2395207" cy="846386"/>
          </a:xfrm>
          <a:prstGeom prst="rect">
            <a:avLst/>
          </a:prstGeom>
          <a:noFill/>
        </p:spPr>
        <p:txBody>
          <a:bodyPr wrap="none" rtlCol="0">
            <a:spAutoFit/>
          </a:bodyPr>
          <a:lstStyle/>
          <a:p>
            <a:pPr>
              <a:spcAft>
                <a:spcPts val="600"/>
              </a:spcAft>
            </a:pPr>
            <a:r>
              <a:rPr lang="en-IN" dirty="0" smtClean="0">
                <a:solidFill>
                  <a:schemeClr val="bg2">
                    <a:lumMod val="75000"/>
                  </a:schemeClr>
                </a:solidFill>
              </a:rPr>
              <a:t>Faculty Name:</a:t>
            </a:r>
          </a:p>
          <a:p>
            <a:r>
              <a:rPr lang="en-IN" sz="2000" dirty="0" err="1" smtClean="0"/>
              <a:t>Moinnudin</a:t>
            </a:r>
            <a:r>
              <a:rPr lang="en-IN" sz="2000" dirty="0" smtClean="0"/>
              <a:t> </a:t>
            </a:r>
            <a:r>
              <a:rPr lang="en-IN" sz="2000" dirty="0" err="1" smtClean="0"/>
              <a:t>Quraishi</a:t>
            </a:r>
            <a:endParaRPr lang="en-IN" sz="2000" dirty="0"/>
          </a:p>
        </p:txBody>
      </p:sp>
      <p:pic>
        <p:nvPicPr>
          <p:cNvPr id="5" name="Picture 4" descr="K S School of Business Management and Information Technology">
            <a:extLst>
              <a:ext uri="{FF2B5EF4-FFF2-40B4-BE49-F238E27FC236}">
                <a16:creationId xmlns="" xmlns:a16="http://schemas.microsoft.com/office/drawing/2014/main" xmlns:lc="http://schemas.openxmlformats.org/drawingml/2006/lockedCanvas" id="{9B5EE16E-BA01-49FB-BE5A-15DD86D497F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2800" y="314325"/>
            <a:ext cx="2171700" cy="14382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6">
            <a:extLst>
              <a:ext uri="{FF2B5EF4-FFF2-40B4-BE49-F238E27FC236}">
                <a16:creationId xmlns="" xmlns:a16="http://schemas.microsoft.com/office/drawing/2014/main" xmlns:lc="http://schemas.openxmlformats.org/drawingml/2006/lockedCanvas" id="{57A2E238-5DAC-45C0-ABF5-2A42E826038D}"/>
              </a:ext>
            </a:extLst>
          </p:cNvPr>
          <p:cNvSpPr txBox="1">
            <a:spLocks/>
          </p:cNvSpPr>
          <p:nvPr/>
        </p:nvSpPr>
        <p:spPr>
          <a:xfrm>
            <a:off x="1039148" y="1600200"/>
            <a:ext cx="7065701" cy="55834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prstClr val="black"/>
                </a:solidFill>
                <a:latin typeface="Calibri Light"/>
              </a:rPr>
              <a:t>K</a:t>
            </a:r>
            <a:r>
              <a:rPr lang="en-US" sz="3200" b="1" dirty="0" smtClean="0">
                <a:solidFill>
                  <a:prstClr val="black"/>
                </a:solidFill>
                <a:latin typeface="Calibri Light"/>
              </a:rPr>
              <a:t>.S</a:t>
            </a:r>
            <a:r>
              <a:rPr lang="en-US" sz="3200" b="1" dirty="0">
                <a:solidFill>
                  <a:prstClr val="black"/>
                </a:solidFill>
                <a:latin typeface="Calibri Light"/>
              </a:rPr>
              <a:t>. S</a:t>
            </a:r>
            <a:r>
              <a:rPr lang="en-US" sz="3200" b="1" dirty="0" smtClean="0">
                <a:solidFill>
                  <a:prstClr val="black"/>
                </a:solidFill>
                <a:latin typeface="Calibri Light"/>
              </a:rPr>
              <a:t>chool </a:t>
            </a:r>
            <a:r>
              <a:rPr lang="en-US" sz="3200" b="1" dirty="0">
                <a:solidFill>
                  <a:prstClr val="black"/>
                </a:solidFill>
                <a:latin typeface="Calibri Light"/>
              </a:rPr>
              <a:t>of </a:t>
            </a:r>
            <a:r>
              <a:rPr lang="en-US" sz="3200" b="1" dirty="0" smtClean="0">
                <a:solidFill>
                  <a:prstClr val="black"/>
                </a:solidFill>
                <a:latin typeface="Calibri Light"/>
              </a:rPr>
              <a:t>Business </a:t>
            </a:r>
            <a:r>
              <a:rPr lang="en-US" sz="3200" b="1" dirty="0">
                <a:solidFill>
                  <a:prstClr val="black"/>
                </a:solidFill>
                <a:latin typeface="Calibri Light"/>
              </a:rPr>
              <a:t>M</a:t>
            </a:r>
            <a:r>
              <a:rPr lang="en-US" sz="3200" b="1" dirty="0" smtClean="0">
                <a:solidFill>
                  <a:prstClr val="black"/>
                </a:solidFill>
                <a:latin typeface="Calibri Light"/>
              </a:rPr>
              <a:t>anagement</a:t>
            </a:r>
            <a:endParaRPr lang="en-US" sz="3200" b="1" dirty="0">
              <a:solidFill>
                <a:prstClr val="black"/>
              </a:solidFill>
              <a:latin typeface="Calibri Light"/>
            </a:endParaRPr>
          </a:p>
        </p:txBody>
      </p:sp>
      <p:sp>
        <p:nvSpPr>
          <p:cNvPr id="9" name="TextBox 21">
            <a:extLst>
              <a:ext uri="{FF2B5EF4-FFF2-40B4-BE49-F238E27FC236}">
                <a16:creationId xmlns="" xmlns:a16="http://schemas.microsoft.com/office/drawing/2014/main" xmlns:lc="http://schemas.openxmlformats.org/drawingml/2006/lockedCanvas" id="{999E9456-D9A2-4595-AA8C-64F211D927A6}"/>
              </a:ext>
            </a:extLst>
          </p:cNvPr>
          <p:cNvSpPr txBox="1"/>
          <p:nvPr/>
        </p:nvSpPr>
        <p:spPr>
          <a:xfrm>
            <a:off x="2189629" y="2123430"/>
            <a:ext cx="47229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prstClr val="black"/>
                </a:solidFill>
                <a:latin typeface="Calibri"/>
              </a:rPr>
              <a:t>Gujrat University campus, Ahmedabad</a:t>
            </a:r>
            <a:endParaRPr lang="gu-IN" sz="2000" b="1" dirty="0">
              <a:solidFill>
                <a:prstClr val="black"/>
              </a:solidFill>
              <a:latin typeface="Calibri"/>
            </a:endParaRPr>
          </a:p>
        </p:txBody>
      </p:sp>
    </p:spTree>
    <p:extLst>
      <p:ext uri="{BB962C8B-B14F-4D97-AF65-F5344CB8AC3E}">
        <p14:creationId xmlns:p14="http://schemas.microsoft.com/office/powerpoint/2010/main" xmlns="" val="3257483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595" y="1219200"/>
            <a:ext cx="7315200" cy="3908762"/>
          </a:xfrm>
          <a:prstGeom prst="rect">
            <a:avLst/>
          </a:prstGeom>
        </p:spPr>
        <p:txBody>
          <a:bodyPr wrap="square">
            <a:spAutoFit/>
          </a:bodyPr>
          <a:lstStyle/>
          <a:p>
            <a:pPr>
              <a:spcAft>
                <a:spcPts val="1200"/>
              </a:spcAft>
            </a:pPr>
            <a:r>
              <a:rPr lang="en-US" dirty="0" smtClean="0">
                <a:solidFill>
                  <a:schemeClr val="bg2">
                    <a:lumMod val="75000"/>
                  </a:schemeClr>
                </a:solidFill>
              </a:rPr>
              <a:t>Index:</a:t>
            </a:r>
          </a:p>
          <a:p>
            <a:pPr>
              <a:spcAft>
                <a:spcPts val="1200"/>
              </a:spcAft>
            </a:pPr>
            <a:r>
              <a:rPr lang="en-US" sz="2000" dirty="0" smtClean="0">
                <a:solidFill>
                  <a:srgbClr val="040E08"/>
                </a:solidFill>
              </a:rPr>
              <a:t>The </a:t>
            </a:r>
            <a:r>
              <a:rPr lang="en-US" sz="2000" dirty="0">
                <a:solidFill>
                  <a:srgbClr val="040E08"/>
                </a:solidFill>
              </a:rPr>
              <a:t>goods and services after classification will be entered in the register in alphabetical order. In the event of any omission, the registrar will determine the error</a:t>
            </a:r>
            <a:r>
              <a:rPr lang="en-US" sz="2000" dirty="0" smtClean="0">
                <a:solidFill>
                  <a:srgbClr val="040E08"/>
                </a:solidFill>
              </a:rPr>
              <a:t>.</a:t>
            </a:r>
          </a:p>
          <a:p>
            <a:pPr>
              <a:spcAft>
                <a:spcPts val="1200"/>
              </a:spcAft>
            </a:pPr>
            <a:endParaRPr lang="en-US" sz="2000" dirty="0" smtClean="0">
              <a:solidFill>
                <a:srgbClr val="040E08"/>
              </a:solidFill>
            </a:endParaRPr>
          </a:p>
          <a:p>
            <a:pPr>
              <a:spcAft>
                <a:spcPts val="1200"/>
              </a:spcAft>
            </a:pPr>
            <a:r>
              <a:rPr lang="en-US" dirty="0" smtClean="0">
                <a:solidFill>
                  <a:schemeClr val="bg2">
                    <a:lumMod val="75000"/>
                  </a:schemeClr>
                </a:solidFill>
              </a:rPr>
              <a:t>Classification:</a:t>
            </a:r>
            <a:endParaRPr lang="en-US" dirty="0">
              <a:solidFill>
                <a:schemeClr val="bg2">
                  <a:lumMod val="75000"/>
                </a:schemeClr>
              </a:solidFill>
            </a:endParaRPr>
          </a:p>
          <a:p>
            <a:pPr>
              <a:spcAft>
                <a:spcPts val="1200"/>
              </a:spcAft>
            </a:pPr>
            <a:r>
              <a:rPr lang="en-US" sz="2000" dirty="0">
                <a:solidFill>
                  <a:srgbClr val="040E08"/>
                </a:solidFill>
              </a:rPr>
              <a:t>The </a:t>
            </a:r>
            <a:r>
              <a:rPr lang="en-US" sz="2000" dirty="0" smtClean="0">
                <a:solidFill>
                  <a:srgbClr val="040E08"/>
                </a:solidFill>
              </a:rPr>
              <a:t>Registrar </a:t>
            </a:r>
            <a:r>
              <a:rPr lang="en-US" sz="2000" dirty="0">
                <a:solidFill>
                  <a:srgbClr val="040E08"/>
                </a:solidFill>
              </a:rPr>
              <a:t>shall classify the goods and services in accordance with international classification of goods and </a:t>
            </a:r>
            <a:r>
              <a:rPr lang="en-US" sz="2000" dirty="0" smtClean="0">
                <a:solidFill>
                  <a:srgbClr val="040E08"/>
                </a:solidFill>
              </a:rPr>
              <a:t>services </a:t>
            </a:r>
            <a:r>
              <a:rPr lang="en-US" sz="2000" dirty="0">
                <a:solidFill>
                  <a:srgbClr val="040E08"/>
                </a:solidFill>
              </a:rPr>
              <a:t>for the purpose of registration of trademark. Decision by the registrar making such classification will be final</a:t>
            </a:r>
            <a:endParaRPr lang="en-IN" sz="2000" dirty="0">
              <a:solidFill>
                <a:srgbClr val="040E08"/>
              </a:solidFill>
            </a:endParaRPr>
          </a:p>
        </p:txBody>
      </p:sp>
    </p:spTree>
    <p:extLst>
      <p:ext uri="{BB962C8B-B14F-4D97-AF65-F5344CB8AC3E}">
        <p14:creationId xmlns:p14="http://schemas.microsoft.com/office/powerpoint/2010/main" xmlns="" val="294403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When Registration can be Refused</a:t>
            </a:r>
            <a:endParaRPr lang="en-IN" sz="3200" dirty="0">
              <a:solidFill>
                <a:schemeClr val="bg2">
                  <a:lumMod val="75000"/>
                </a:schemeClr>
              </a:solidFill>
            </a:endParaRPr>
          </a:p>
        </p:txBody>
      </p:sp>
      <p:sp>
        <p:nvSpPr>
          <p:cNvPr id="3" name="Content Placeholder 2"/>
          <p:cNvSpPr>
            <a:spLocks noGrp="1"/>
          </p:cNvSpPr>
          <p:nvPr>
            <p:ph idx="1"/>
          </p:nvPr>
        </p:nvSpPr>
        <p:spPr>
          <a:xfrm>
            <a:off x="609600" y="1676400"/>
            <a:ext cx="7315200" cy="4267200"/>
          </a:xfrm>
        </p:spPr>
        <p:txBody>
          <a:bodyPr/>
          <a:lstStyle/>
          <a:p>
            <a:pPr>
              <a:spcAft>
                <a:spcPts val="600"/>
              </a:spcAft>
            </a:pPr>
            <a:r>
              <a:rPr lang="en-US" sz="2000" dirty="0"/>
              <a:t>Trademarks which do not possess any distinctive character. Distinctive character means trademarks which are not capable of distinguishing the goods or services of one person from those of another</a:t>
            </a:r>
            <a:r>
              <a:rPr lang="en-US" sz="2000" dirty="0" smtClean="0"/>
              <a:t>.</a:t>
            </a:r>
          </a:p>
          <a:p>
            <a:pPr>
              <a:spcAft>
                <a:spcPts val="600"/>
              </a:spcAft>
            </a:pPr>
            <a:r>
              <a:rPr lang="en-US" sz="2000" dirty="0" smtClean="0"/>
              <a:t>Trademarks </a:t>
            </a:r>
            <a:r>
              <a:rPr lang="en-US" sz="2000" dirty="0"/>
              <a:t>which exclusively contain marks or indications which serve in trade to define the kind, quality, quantity, intended purpose, values or geographical origin of goods or services rendered</a:t>
            </a:r>
            <a:r>
              <a:rPr lang="en-US" sz="2000" dirty="0" smtClean="0"/>
              <a:t>.</a:t>
            </a:r>
          </a:p>
          <a:p>
            <a:r>
              <a:rPr lang="en-US" sz="2000" dirty="0" smtClean="0"/>
              <a:t>Trademarks </a:t>
            </a:r>
            <a:r>
              <a:rPr lang="en-US" sz="2000" dirty="0"/>
              <a:t>which exclusively contain marks or indications which have become customary in the </a:t>
            </a:r>
            <a:r>
              <a:rPr lang="en-US" sz="2000" dirty="0" smtClean="0"/>
              <a:t>current language or the established practices of the trade.</a:t>
            </a:r>
            <a:endParaRPr lang="en-IN" sz="2000" dirty="0"/>
          </a:p>
        </p:txBody>
      </p:sp>
    </p:spTree>
    <p:extLst>
      <p:ext uri="{BB962C8B-B14F-4D97-AF65-F5344CB8AC3E}">
        <p14:creationId xmlns:p14="http://schemas.microsoft.com/office/powerpoint/2010/main" xmlns="" val="3248973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A trademark will not be Registered if</a:t>
            </a:r>
            <a:endParaRPr lang="en-IN" sz="3200" dirty="0">
              <a:solidFill>
                <a:schemeClr val="bg2">
                  <a:lumMod val="75000"/>
                </a:schemeClr>
              </a:solidFill>
            </a:endParaRPr>
          </a:p>
        </p:txBody>
      </p:sp>
      <p:sp>
        <p:nvSpPr>
          <p:cNvPr id="3" name="Content Placeholder 2"/>
          <p:cNvSpPr>
            <a:spLocks noGrp="1"/>
          </p:cNvSpPr>
          <p:nvPr>
            <p:ph idx="1"/>
          </p:nvPr>
        </p:nvSpPr>
        <p:spPr>
          <a:xfrm>
            <a:off x="457200" y="1905000"/>
            <a:ext cx="7315200" cy="4267200"/>
          </a:xfrm>
        </p:spPr>
        <p:txBody>
          <a:bodyPr/>
          <a:lstStyle/>
          <a:p>
            <a:pPr>
              <a:spcAft>
                <a:spcPts val="1200"/>
              </a:spcAft>
            </a:pPr>
            <a:r>
              <a:rPr lang="en-GB" sz="2000" dirty="0" smtClean="0"/>
              <a:t>Confusion </a:t>
            </a:r>
            <a:r>
              <a:rPr lang="en-GB" sz="2000" dirty="0"/>
              <a:t>or deceives the </a:t>
            </a:r>
            <a:r>
              <a:rPr lang="en-GB" sz="2000" dirty="0" smtClean="0"/>
              <a:t>public.</a:t>
            </a:r>
          </a:p>
          <a:p>
            <a:pPr>
              <a:spcAft>
                <a:spcPts val="1200"/>
              </a:spcAft>
            </a:pPr>
            <a:r>
              <a:rPr lang="en-GB" sz="2000" dirty="0" smtClean="0"/>
              <a:t>Hurts </a:t>
            </a:r>
            <a:r>
              <a:rPr lang="en-GB" sz="2000" dirty="0"/>
              <a:t>religious susceptibilities of class/ section of citizens of </a:t>
            </a:r>
            <a:r>
              <a:rPr lang="en-GB" sz="2000" dirty="0" smtClean="0"/>
              <a:t>India.</a:t>
            </a:r>
          </a:p>
          <a:p>
            <a:pPr>
              <a:spcAft>
                <a:spcPts val="1200"/>
              </a:spcAft>
            </a:pPr>
            <a:r>
              <a:rPr lang="en-GB" sz="2000" dirty="0" smtClean="0"/>
              <a:t>Comprises/contains </a:t>
            </a:r>
            <a:r>
              <a:rPr lang="en-GB" sz="2000" dirty="0"/>
              <a:t>scandalous/obscene matter which is against the morality of the </a:t>
            </a:r>
            <a:r>
              <a:rPr lang="en-GB" sz="2000" dirty="0" smtClean="0"/>
              <a:t>public.</a:t>
            </a:r>
          </a:p>
          <a:p>
            <a:r>
              <a:rPr lang="en-GB" sz="2000" dirty="0" smtClean="0"/>
              <a:t>Is </a:t>
            </a:r>
            <a:r>
              <a:rPr lang="en-GB" sz="2000" dirty="0"/>
              <a:t>prohibited under the Emblems and Names Act, 1950</a:t>
            </a:r>
            <a:endParaRPr lang="en-IN" sz="2000" dirty="0"/>
          </a:p>
        </p:txBody>
      </p:sp>
    </p:spTree>
    <p:extLst>
      <p:ext uri="{BB962C8B-B14F-4D97-AF65-F5344CB8AC3E}">
        <p14:creationId xmlns:p14="http://schemas.microsoft.com/office/powerpoint/2010/main" xmlns="" val="278585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763000" cy="5755422"/>
          </a:xfrm>
          <a:prstGeom prst="rect">
            <a:avLst/>
          </a:prstGeom>
        </p:spPr>
        <p:txBody>
          <a:bodyPr wrap="square">
            <a:spAutoFit/>
          </a:bodyPr>
          <a:lstStyle/>
          <a:p>
            <a:r>
              <a:rPr lang="en-US" sz="3600" dirty="0">
                <a:solidFill>
                  <a:schemeClr val="bg2">
                    <a:lumMod val="75000"/>
                  </a:schemeClr>
                </a:solidFill>
              </a:rPr>
              <a:t>The other grounds for refusal are if: </a:t>
            </a:r>
            <a:endParaRPr lang="en-US" sz="3600" dirty="0" smtClean="0">
              <a:solidFill>
                <a:schemeClr val="bg2">
                  <a:lumMod val="75000"/>
                </a:schemeClr>
              </a:solidFill>
            </a:endParaRPr>
          </a:p>
          <a:p>
            <a:endParaRPr lang="en-US" dirty="0" smtClean="0"/>
          </a:p>
          <a:p>
            <a:pPr>
              <a:spcAft>
                <a:spcPts val="600"/>
              </a:spcAft>
            </a:pPr>
            <a:endParaRPr lang="en-US" dirty="0"/>
          </a:p>
          <a:p>
            <a:pPr marL="342900" indent="-342900">
              <a:spcAft>
                <a:spcPts val="600"/>
              </a:spcAft>
              <a:buFont typeface="Arial" pitchFamily="34" charset="0"/>
              <a:buChar char="•"/>
            </a:pPr>
            <a:r>
              <a:rPr lang="en-US" dirty="0" smtClean="0"/>
              <a:t>the </a:t>
            </a:r>
            <a:r>
              <a:rPr lang="en-US" dirty="0"/>
              <a:t>shape of the goods results from the nature of the </a:t>
            </a:r>
            <a:r>
              <a:rPr lang="en-US" dirty="0" smtClean="0"/>
              <a:t>goods themselves</a:t>
            </a:r>
            <a:r>
              <a:rPr lang="en-US" dirty="0"/>
              <a:t>, </a:t>
            </a:r>
            <a:r>
              <a:rPr lang="en-US" dirty="0" smtClean="0"/>
              <a:t>or</a:t>
            </a:r>
          </a:p>
          <a:p>
            <a:pPr marL="342900" indent="-342900">
              <a:spcAft>
                <a:spcPts val="600"/>
              </a:spcAft>
              <a:buFont typeface="Arial" pitchFamily="34" charset="0"/>
              <a:buChar char="•"/>
            </a:pPr>
            <a:r>
              <a:rPr lang="en-US" dirty="0" smtClean="0"/>
              <a:t> </a:t>
            </a:r>
            <a:r>
              <a:rPr lang="en-US" dirty="0"/>
              <a:t>the shape of the goods which is necessary to obtain a technical result or the shape which gives substantial </a:t>
            </a:r>
            <a:r>
              <a:rPr lang="en-US" dirty="0" smtClean="0"/>
              <a:t>value the </a:t>
            </a:r>
            <a:r>
              <a:rPr lang="en-US" dirty="0"/>
              <a:t>good. </a:t>
            </a:r>
          </a:p>
          <a:p>
            <a:pPr marL="342900" indent="-342900">
              <a:spcAft>
                <a:spcPts val="600"/>
              </a:spcAft>
              <a:buFont typeface="Arial" pitchFamily="34" charset="0"/>
              <a:buChar char="•"/>
            </a:pPr>
            <a:r>
              <a:rPr lang="en-US" dirty="0" smtClean="0"/>
              <a:t>its </a:t>
            </a:r>
            <a:r>
              <a:rPr lang="en-US" dirty="0"/>
              <a:t>identity is confusable with an earlier trademark and </a:t>
            </a:r>
            <a:r>
              <a:rPr lang="en-US" dirty="0" smtClean="0"/>
              <a:t>there is </a:t>
            </a:r>
            <a:r>
              <a:rPr lang="en-US" dirty="0"/>
              <a:t>similarity of goods or services covered by the </a:t>
            </a:r>
            <a:r>
              <a:rPr lang="en-US" dirty="0" smtClean="0"/>
              <a:t>trademarks.</a:t>
            </a:r>
          </a:p>
          <a:p>
            <a:pPr marL="342900" indent="-342900">
              <a:buFont typeface="Arial" pitchFamily="34" charset="0"/>
              <a:buChar char="•"/>
            </a:pPr>
            <a:r>
              <a:rPr lang="en-US" dirty="0" smtClean="0"/>
              <a:t>its </a:t>
            </a:r>
            <a:r>
              <a:rPr lang="en-US" dirty="0"/>
              <a:t>similarity to an earlier trademark and the identity or similarity of the goods or services covered by the trademark on such similarity or identity are likely to cause confusion in the minds of the public.</a:t>
            </a:r>
            <a:endParaRPr lang="en-IN" dirty="0"/>
          </a:p>
        </p:txBody>
      </p:sp>
    </p:spTree>
    <p:extLst>
      <p:ext uri="{BB962C8B-B14F-4D97-AF65-F5344CB8AC3E}">
        <p14:creationId xmlns:p14="http://schemas.microsoft.com/office/powerpoint/2010/main" xmlns="" val="3104166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chemeClr val="bg2">
                    <a:lumMod val="75000"/>
                  </a:schemeClr>
                </a:solidFill>
              </a:rPr>
              <a:t>Passing-Off Action</a:t>
            </a:r>
            <a:endParaRPr lang="en-IN" sz="4000" dirty="0">
              <a:solidFill>
                <a:schemeClr val="bg2">
                  <a:lumMod val="75000"/>
                </a:schemeClr>
              </a:solidFill>
            </a:endParaRPr>
          </a:p>
        </p:txBody>
      </p:sp>
      <p:sp>
        <p:nvSpPr>
          <p:cNvPr id="3" name="Content Placeholder 2"/>
          <p:cNvSpPr>
            <a:spLocks noGrp="1"/>
          </p:cNvSpPr>
          <p:nvPr>
            <p:ph idx="1"/>
          </p:nvPr>
        </p:nvSpPr>
        <p:spPr>
          <a:xfrm>
            <a:off x="533400" y="1676400"/>
            <a:ext cx="7315200" cy="4267200"/>
          </a:xfrm>
        </p:spPr>
        <p:txBody>
          <a:bodyPr/>
          <a:lstStyle/>
          <a:p>
            <a:pPr>
              <a:buFont typeface="Arial" pitchFamily="34" charset="0"/>
              <a:buChar char="•"/>
            </a:pPr>
            <a:r>
              <a:rPr lang="en-US" sz="2000" dirty="0" smtClean="0"/>
              <a:t>This </a:t>
            </a:r>
            <a:r>
              <a:rPr lang="en-US" sz="2000" dirty="0"/>
              <a:t>means that no one has right to represent one's goods as the goods of someone else.</a:t>
            </a:r>
          </a:p>
          <a:p>
            <a:endParaRPr lang="en-US" sz="2000" dirty="0"/>
          </a:p>
          <a:p>
            <a:r>
              <a:rPr lang="en-US" sz="2000" dirty="0"/>
              <a:t>This is for the protection of unregistered trade mark used by someone other than owner. The registration of the trade name or a similar mark has no meaning.</a:t>
            </a:r>
          </a:p>
          <a:p>
            <a:endParaRPr lang="en-US" sz="2000" dirty="0"/>
          </a:p>
          <a:p>
            <a:r>
              <a:rPr lang="en-US" sz="2000" dirty="0"/>
              <a:t>The Trade and Merchandise Marks Act, 1958 does not define passing off, but only provides the rules of procedure and the remedies available (N.R. </a:t>
            </a:r>
            <a:r>
              <a:rPr lang="en-US" sz="2000" dirty="0" err="1"/>
              <a:t>Dongre</a:t>
            </a:r>
            <a:r>
              <a:rPr lang="en-US" sz="2000" dirty="0"/>
              <a:t> vs. Whirlpool Corporation,1996) </a:t>
            </a:r>
          </a:p>
          <a:p>
            <a:endParaRPr lang="en-IN" sz="2000" dirty="0"/>
          </a:p>
        </p:txBody>
      </p:sp>
    </p:spTree>
    <p:extLst>
      <p:ext uri="{BB962C8B-B14F-4D97-AF65-F5344CB8AC3E}">
        <p14:creationId xmlns:p14="http://schemas.microsoft.com/office/powerpoint/2010/main" xmlns="" val="3779847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bg2">
                    <a:lumMod val="75000"/>
                  </a:schemeClr>
                </a:solidFill>
              </a:rPr>
              <a:t>Ingredients of passing-off: </a:t>
            </a:r>
            <a:br>
              <a:rPr lang="en-IN" sz="3200" dirty="0">
                <a:solidFill>
                  <a:schemeClr val="bg2">
                    <a:lumMod val="75000"/>
                  </a:schemeClr>
                </a:solidFill>
              </a:rPr>
            </a:br>
            <a:endParaRPr lang="en-IN" sz="3200" dirty="0">
              <a:solidFill>
                <a:schemeClr val="bg2">
                  <a:lumMod val="75000"/>
                </a:schemeClr>
              </a:solidFill>
            </a:endParaRPr>
          </a:p>
        </p:txBody>
      </p:sp>
      <p:sp>
        <p:nvSpPr>
          <p:cNvPr id="3" name="Content Placeholder 2"/>
          <p:cNvSpPr>
            <a:spLocks noGrp="1"/>
          </p:cNvSpPr>
          <p:nvPr>
            <p:ph idx="1"/>
          </p:nvPr>
        </p:nvSpPr>
        <p:spPr>
          <a:xfrm>
            <a:off x="533400" y="1371600"/>
            <a:ext cx="7315200" cy="4267200"/>
          </a:xfrm>
        </p:spPr>
        <p:txBody>
          <a:bodyPr/>
          <a:lstStyle/>
          <a:p>
            <a:pPr>
              <a:spcBef>
                <a:spcPts val="0"/>
              </a:spcBef>
              <a:spcAft>
                <a:spcPts val="600"/>
              </a:spcAft>
            </a:pPr>
            <a:r>
              <a:rPr lang="en-US" sz="2000" dirty="0"/>
              <a:t>There is a similarity in trade names</a:t>
            </a:r>
            <a:r>
              <a:rPr lang="en-US" sz="2000" dirty="0" smtClean="0"/>
              <a:t>.</a:t>
            </a:r>
          </a:p>
          <a:p>
            <a:pPr>
              <a:spcBef>
                <a:spcPts val="0"/>
              </a:spcBef>
              <a:spcAft>
                <a:spcPts val="600"/>
              </a:spcAft>
            </a:pPr>
            <a:r>
              <a:rPr lang="en-US" sz="2000" dirty="0" smtClean="0"/>
              <a:t>Defendant is deceptively passing off his goods as those of the owner’s.</a:t>
            </a:r>
            <a:endParaRPr lang="en-US" sz="2000" dirty="0"/>
          </a:p>
          <a:p>
            <a:pPr>
              <a:spcBef>
                <a:spcPts val="0"/>
              </a:spcBef>
              <a:spcAft>
                <a:spcPts val="600"/>
              </a:spcAft>
            </a:pPr>
            <a:r>
              <a:rPr lang="en-US" sz="2000" dirty="0"/>
              <a:t>It is leading to confusion in mind of </a:t>
            </a:r>
            <a:r>
              <a:rPr lang="en-US" sz="2000" dirty="0" smtClean="0"/>
              <a:t>customers.</a:t>
            </a:r>
          </a:p>
          <a:p>
            <a:pPr>
              <a:spcBef>
                <a:spcPts val="0"/>
              </a:spcBef>
              <a:spcAft>
                <a:spcPts val="600"/>
              </a:spcAft>
            </a:pPr>
            <a:r>
              <a:rPr lang="en-US" sz="2000" dirty="0" smtClean="0"/>
              <a:t>Nature of activity and the market of consumption of the goods to the passing off action must be the same.</a:t>
            </a:r>
          </a:p>
          <a:p>
            <a:pPr>
              <a:spcBef>
                <a:spcPts val="0"/>
              </a:spcBef>
              <a:spcAft>
                <a:spcPts val="600"/>
              </a:spcAft>
            </a:pPr>
            <a:r>
              <a:rPr lang="en-US" sz="2000" dirty="0" smtClean="0"/>
              <a:t>Reputation</a:t>
            </a:r>
            <a:r>
              <a:rPr lang="en-US" sz="2000" dirty="0"/>
              <a:t>, Misrepresentation and Damage to goodwill the classical trinity under a case of </a:t>
            </a:r>
            <a:r>
              <a:rPr lang="en-US" sz="2000" dirty="0" smtClean="0"/>
              <a:t>passing-off. These </a:t>
            </a:r>
            <a:r>
              <a:rPr lang="en-US" sz="2000" dirty="0"/>
              <a:t>are fundamental elements that have to be established by person.</a:t>
            </a:r>
            <a:endParaRPr lang="en-IN" sz="2000" dirty="0"/>
          </a:p>
        </p:txBody>
      </p:sp>
    </p:spTree>
    <p:extLst>
      <p:ext uri="{BB962C8B-B14F-4D97-AF65-F5344CB8AC3E}">
        <p14:creationId xmlns:p14="http://schemas.microsoft.com/office/powerpoint/2010/main" xmlns="" val="2991361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chemeClr val="bg2">
                    <a:lumMod val="75000"/>
                  </a:schemeClr>
                </a:solidFill>
              </a:rPr>
              <a:t>Comparative Advertising and </a:t>
            </a:r>
            <a:r>
              <a:rPr lang="en-IN" sz="3600" dirty="0">
                <a:solidFill>
                  <a:schemeClr val="bg2">
                    <a:lumMod val="75000"/>
                  </a:schemeClr>
                </a:solidFill>
              </a:rPr>
              <a:t>T</a:t>
            </a:r>
            <a:r>
              <a:rPr lang="en-IN" sz="3600" dirty="0" smtClean="0">
                <a:solidFill>
                  <a:schemeClr val="bg2">
                    <a:lumMod val="75000"/>
                  </a:schemeClr>
                </a:solidFill>
              </a:rPr>
              <a:t>rademark Violation</a:t>
            </a:r>
            <a:endParaRPr lang="en-IN" sz="3600" dirty="0">
              <a:solidFill>
                <a:schemeClr val="bg2">
                  <a:lumMod val="75000"/>
                </a:schemeClr>
              </a:solidFill>
            </a:endParaRPr>
          </a:p>
        </p:txBody>
      </p:sp>
      <p:sp>
        <p:nvSpPr>
          <p:cNvPr id="3" name="Content Placeholder 2"/>
          <p:cNvSpPr>
            <a:spLocks noGrp="1"/>
          </p:cNvSpPr>
          <p:nvPr>
            <p:ph idx="1"/>
          </p:nvPr>
        </p:nvSpPr>
        <p:spPr>
          <a:xfrm>
            <a:off x="533400" y="1600200"/>
            <a:ext cx="7315200" cy="4267200"/>
          </a:xfrm>
        </p:spPr>
        <p:txBody>
          <a:bodyPr/>
          <a:lstStyle/>
          <a:p>
            <a:pPr>
              <a:spcAft>
                <a:spcPts val="600"/>
              </a:spcAft>
            </a:pPr>
            <a:r>
              <a:rPr lang="en-US" sz="2000" dirty="0"/>
              <a:t>Trademark is a form of intellectual property which represents the image of the company in the mind of a common man. Any holder a trademark has exclusive right to use it to identify his products services. In comparative advertisements, these holders trademarks use the same way to make the goods and </a:t>
            </a:r>
            <a:r>
              <a:rPr lang="en-US" sz="2000" dirty="0" smtClean="0"/>
              <a:t>services </a:t>
            </a:r>
            <a:r>
              <a:rPr lang="en-US" sz="2000" dirty="0"/>
              <a:t>identifiable to general public</a:t>
            </a:r>
            <a:r>
              <a:rPr lang="en-US" sz="2000" dirty="0" smtClean="0"/>
              <a:t>.</a:t>
            </a:r>
          </a:p>
          <a:p>
            <a:pPr>
              <a:spcBef>
                <a:spcPts val="0"/>
              </a:spcBef>
              <a:spcAft>
                <a:spcPts val="0"/>
              </a:spcAft>
            </a:pPr>
            <a:r>
              <a:rPr lang="en-US" sz="2000" dirty="0" smtClean="0"/>
              <a:t>However</a:t>
            </a:r>
            <a:r>
              <a:rPr lang="en-US" sz="2000" dirty="0"/>
              <a:t>, a trader </a:t>
            </a:r>
            <a:r>
              <a:rPr lang="en-US" sz="2000" dirty="0" smtClean="0"/>
              <a:t>is </a:t>
            </a:r>
            <a:r>
              <a:rPr lang="en-US" sz="2000" dirty="0"/>
              <a:t>allowed to compare his product with the product of his rival, but </a:t>
            </a:r>
            <a:r>
              <a:rPr lang="en-US" sz="2000" dirty="0" smtClean="0"/>
              <a:t>he cannot </a:t>
            </a:r>
            <a:r>
              <a:rPr lang="en-US" sz="2000" dirty="0"/>
              <a:t>say that the products of his competitor are of inferior quality or bad. He has liberty to compare the advantages and disadvantages, similarities </a:t>
            </a:r>
            <a:r>
              <a:rPr lang="en-US" sz="2000" dirty="0" smtClean="0"/>
              <a:t>and dissimilarities </a:t>
            </a:r>
            <a:r>
              <a:rPr lang="en-US" sz="2000" dirty="0"/>
              <a:t>of the two, but if he does not follow </a:t>
            </a:r>
            <a:r>
              <a:rPr lang="en-US" sz="2000" dirty="0" smtClean="0"/>
              <a:t>the prescribed </a:t>
            </a:r>
            <a:r>
              <a:rPr lang="en-US" sz="2000" dirty="0"/>
              <a:t>way, it leads to infringement.</a:t>
            </a:r>
            <a:r>
              <a:rPr lang="en-US" dirty="0"/>
              <a:t> </a:t>
            </a:r>
            <a:endParaRPr lang="en-US" dirty="0" smtClean="0"/>
          </a:p>
        </p:txBody>
      </p:sp>
    </p:spTree>
    <p:extLst>
      <p:ext uri="{BB962C8B-B14F-4D97-AF65-F5344CB8AC3E}">
        <p14:creationId xmlns:p14="http://schemas.microsoft.com/office/powerpoint/2010/main" xmlns="" val="104906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8610600" cy="4401205"/>
          </a:xfrm>
          <a:prstGeom prst="rect">
            <a:avLst/>
          </a:prstGeom>
        </p:spPr>
        <p:txBody>
          <a:bodyPr wrap="square">
            <a:spAutoFit/>
          </a:bodyPr>
          <a:lstStyle/>
          <a:p>
            <a:pPr>
              <a:spcAft>
                <a:spcPts val="1200"/>
              </a:spcAft>
            </a:pPr>
            <a:r>
              <a:rPr lang="en-US" sz="2000" dirty="0"/>
              <a:t>The Trademarks Act, 1999, Section 29(8) provides that if a comparative advertisement takes unfair advantage and is contrary to honest practices in industrial or commercial matters, is detrimental to its distinctive character or is against the reputation of trademark, it amounts to infringement of </a:t>
            </a:r>
            <a:r>
              <a:rPr lang="en-US" sz="2000" dirty="0" smtClean="0"/>
              <a:t>trademark.</a:t>
            </a:r>
          </a:p>
          <a:p>
            <a:pPr>
              <a:spcAft>
                <a:spcPts val="1200"/>
              </a:spcAft>
            </a:pPr>
            <a:r>
              <a:rPr lang="en-US" sz="2000" dirty="0" smtClean="0"/>
              <a:t>However, under the Consumer Protection Act, 1986, the power to enquire into the complaints of unfair trade practices is vested with the consumer forums established under the Consumer Protection Act, 1986.The existing law, for the purpose of understanding, is </a:t>
            </a:r>
            <a:r>
              <a:rPr lang="en-US" sz="2000" dirty="0" err="1" smtClean="0"/>
              <a:t>summerised</a:t>
            </a:r>
            <a:r>
              <a:rPr lang="en-US" sz="2000" dirty="0" smtClean="0"/>
              <a:t> as follows:</a:t>
            </a:r>
          </a:p>
          <a:p>
            <a:r>
              <a:rPr lang="en-US" sz="2000" dirty="0"/>
              <a:t>	</a:t>
            </a:r>
            <a:r>
              <a:rPr lang="en-US" sz="2000" dirty="0" smtClean="0"/>
              <a:t>A </a:t>
            </a:r>
            <a:r>
              <a:rPr lang="en-US" sz="2000" dirty="0"/>
              <a:t>tradesman is entitled to declare his goods to be best in the </a:t>
            </a:r>
            <a:r>
              <a:rPr lang="en-US" sz="2000" dirty="0" smtClean="0"/>
              <a:t>world</a:t>
            </a:r>
            <a:r>
              <a:rPr lang="en-US" sz="2000" dirty="0"/>
              <a:t>, even though the declaration is untrue. He can also say that his goods are better than </a:t>
            </a:r>
            <a:r>
              <a:rPr lang="en-US" sz="2000" dirty="0" smtClean="0"/>
              <a:t>his competitors</a:t>
            </a:r>
            <a:r>
              <a:rPr lang="en-US" sz="2000" dirty="0"/>
              <a:t>', even though such statement is untrue. </a:t>
            </a:r>
            <a:endParaRPr lang="en-IN" dirty="0"/>
          </a:p>
        </p:txBody>
      </p:sp>
    </p:spTree>
    <p:extLst>
      <p:ext uri="{BB962C8B-B14F-4D97-AF65-F5344CB8AC3E}">
        <p14:creationId xmlns:p14="http://schemas.microsoft.com/office/powerpoint/2010/main" xmlns="" val="3577632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600"/>
            <a:ext cx="8915400" cy="5016758"/>
          </a:xfrm>
          <a:prstGeom prst="rect">
            <a:avLst/>
          </a:prstGeom>
        </p:spPr>
        <p:txBody>
          <a:bodyPr wrap="square">
            <a:spAutoFit/>
          </a:bodyPr>
          <a:lstStyle/>
          <a:p>
            <a:pPr>
              <a:spcAft>
                <a:spcPts val="1200"/>
              </a:spcAft>
            </a:pPr>
            <a:r>
              <a:rPr lang="en-US" sz="2000" dirty="0"/>
              <a:t>For the purpose of saying that his goods are the best in the </a:t>
            </a:r>
            <a:r>
              <a:rPr lang="en-US" sz="2000" dirty="0" smtClean="0"/>
              <a:t>world                  </a:t>
            </a:r>
            <a:r>
              <a:rPr lang="en-US" sz="2000" dirty="0"/>
              <a:t>or his goods are better than his competitors,' he can even compare </a:t>
            </a:r>
            <a:r>
              <a:rPr lang="en-US" sz="2000" dirty="0" smtClean="0"/>
              <a:t>            the </a:t>
            </a:r>
            <a:r>
              <a:rPr lang="en-US" sz="2000" dirty="0"/>
              <a:t>advantages of his goods over the features of others' goods</a:t>
            </a:r>
            <a:r>
              <a:rPr lang="en-US" sz="2000" dirty="0" smtClean="0"/>
              <a:t>. In </a:t>
            </a:r>
            <a:r>
              <a:rPr lang="en-US" sz="2000" dirty="0"/>
              <a:t>an action for product disparagement initiated in the various court cases in the past, it was held that while deciding the question of disparagement, some factors need to be kept in mind, namely</a:t>
            </a:r>
            <a:r>
              <a:rPr lang="en-US" sz="2000" dirty="0" smtClean="0"/>
              <a:t>,</a:t>
            </a:r>
          </a:p>
          <a:p>
            <a:r>
              <a:rPr lang="en-US" sz="2000" dirty="0" smtClean="0"/>
              <a:t> </a:t>
            </a:r>
            <a:r>
              <a:rPr lang="en-US" sz="2000" dirty="0"/>
              <a:t>(i) Intent of advertisement, </a:t>
            </a:r>
            <a:endParaRPr lang="en-US" sz="2000" dirty="0" smtClean="0"/>
          </a:p>
          <a:p>
            <a:r>
              <a:rPr lang="en-US" sz="2000" dirty="0" smtClean="0"/>
              <a:t>(</a:t>
            </a:r>
            <a:r>
              <a:rPr lang="en-US" sz="2000" dirty="0"/>
              <a:t>ii) manner of the advertisement, </a:t>
            </a:r>
            <a:endParaRPr lang="en-US" sz="2000" dirty="0" smtClean="0"/>
          </a:p>
          <a:p>
            <a:pPr>
              <a:spcAft>
                <a:spcPts val="1200"/>
              </a:spcAft>
            </a:pPr>
            <a:r>
              <a:rPr lang="en-US" sz="2000" dirty="0" smtClean="0"/>
              <a:t>(</a:t>
            </a:r>
            <a:r>
              <a:rPr lang="en-US" sz="2000" dirty="0"/>
              <a:t>iii) story line of the advertisement and the message sought to be conveyed by the advertisement. Apart from the above, the plaintiffs have to establish the following key </a:t>
            </a:r>
            <a:r>
              <a:rPr lang="en-US" sz="2000" dirty="0" smtClean="0"/>
              <a:t>elements:</a:t>
            </a:r>
          </a:p>
          <a:p>
            <a:pPr marL="342900" indent="-342900">
              <a:buFont typeface="Arial" pitchFamily="34" charset="0"/>
              <a:buChar char="•"/>
            </a:pPr>
            <a:r>
              <a:rPr lang="en-US" sz="2000" dirty="0" smtClean="0"/>
              <a:t>A </a:t>
            </a:r>
            <a:r>
              <a:rPr lang="en-US" sz="2000" dirty="0"/>
              <a:t>false or misleading statement of fact about a product.. That statement either deceived, or had the capacity to deceive, substantial segment of potential consumer, and .The deception was material in that it was likely to influence consumers' purchasing decisions.</a:t>
            </a:r>
            <a:endParaRPr lang="en-IN" sz="2000" dirty="0"/>
          </a:p>
        </p:txBody>
      </p:sp>
    </p:spTree>
    <p:extLst>
      <p:ext uri="{BB962C8B-B14F-4D97-AF65-F5344CB8AC3E}">
        <p14:creationId xmlns:p14="http://schemas.microsoft.com/office/powerpoint/2010/main" xmlns="" val="3527036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0"/>
            <a:ext cx="7543800" cy="704850"/>
          </a:xfrm>
        </p:spPr>
        <p:txBody>
          <a:bodyPr/>
          <a:lstStyle/>
          <a:p>
            <a:r>
              <a:rPr lang="en-IN" dirty="0">
                <a:solidFill>
                  <a:schemeClr val="bg2">
                    <a:lumMod val="75000"/>
                  </a:schemeClr>
                </a:solidFill>
              </a:rPr>
              <a:t>Patent Act, 2005</a:t>
            </a:r>
            <a:endParaRPr lang="en-IN" dirty="0"/>
          </a:p>
        </p:txBody>
      </p:sp>
    </p:spTree>
    <p:extLst>
      <p:ext uri="{BB962C8B-B14F-4D97-AF65-F5344CB8AC3E}">
        <p14:creationId xmlns:p14="http://schemas.microsoft.com/office/powerpoint/2010/main" xmlns="" val="300507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267200"/>
            <a:ext cx="7543800" cy="704850"/>
          </a:xfrm>
        </p:spPr>
        <p:txBody>
          <a:bodyPr/>
          <a:lstStyle/>
          <a:p>
            <a:r>
              <a:rPr lang="en-IN" dirty="0">
                <a:solidFill>
                  <a:schemeClr val="bg2">
                    <a:lumMod val="75000"/>
                  </a:schemeClr>
                </a:solidFill>
              </a:rPr>
              <a:t>Trademark Act ,1999</a:t>
            </a:r>
            <a:endParaRPr lang="en-IN" dirty="0"/>
          </a:p>
        </p:txBody>
      </p:sp>
    </p:spTree>
    <p:extLst>
      <p:ext uri="{BB962C8B-B14F-4D97-AF65-F5344CB8AC3E}">
        <p14:creationId xmlns:p14="http://schemas.microsoft.com/office/powerpoint/2010/main" xmlns="" val="3351221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chemeClr val="bg2">
                    <a:lumMod val="75000"/>
                  </a:schemeClr>
                </a:solidFill>
              </a:rPr>
              <a:t>Patent  Act,1970</a:t>
            </a:r>
            <a:r>
              <a:rPr lang="en-IN" sz="2400" dirty="0" smtClean="0">
                <a:solidFill>
                  <a:schemeClr val="bg2">
                    <a:lumMod val="75000"/>
                  </a:schemeClr>
                </a:solidFill>
              </a:rPr>
              <a:t>(</a:t>
            </a:r>
            <a:r>
              <a:rPr lang="en-IN" sz="2000" dirty="0" smtClean="0">
                <a:solidFill>
                  <a:schemeClr val="bg2">
                    <a:lumMod val="75000"/>
                  </a:schemeClr>
                </a:solidFill>
              </a:rPr>
              <a:t>Amendment till 2005)</a:t>
            </a:r>
            <a:endParaRPr lang="en-IN" sz="2000" dirty="0">
              <a:solidFill>
                <a:schemeClr val="bg2">
                  <a:lumMod val="75000"/>
                </a:schemeClr>
              </a:solidFill>
            </a:endParaRPr>
          </a:p>
        </p:txBody>
      </p:sp>
      <p:sp>
        <p:nvSpPr>
          <p:cNvPr id="3" name="Content Placeholder 2"/>
          <p:cNvSpPr>
            <a:spLocks noGrp="1"/>
          </p:cNvSpPr>
          <p:nvPr>
            <p:ph idx="1"/>
          </p:nvPr>
        </p:nvSpPr>
        <p:spPr>
          <a:xfrm>
            <a:off x="457200" y="1905000"/>
            <a:ext cx="7086600" cy="2895600"/>
          </a:xfrm>
        </p:spPr>
        <p:txBody>
          <a:bodyPr/>
          <a:lstStyle/>
          <a:p>
            <a:pPr marL="0" indent="0">
              <a:buNone/>
            </a:pPr>
            <a:r>
              <a:rPr lang="en-US" sz="2000" dirty="0"/>
              <a:t>India is committed to making its patent laws compatible with the Trade-Related Aspects of Intellectual Property Rights (TRIPS) Agreement under WTO by 2005 and have incorporated all changes in the Patent Act, 1970 through various </a:t>
            </a:r>
            <a:r>
              <a:rPr lang="en-US" sz="2000" dirty="0" smtClean="0"/>
              <a:t>amendments. These </a:t>
            </a:r>
            <a:r>
              <a:rPr lang="en-US" sz="2000" dirty="0"/>
              <a:t>changes will cause a paradigm shift in the thinking of the intellectual property managers and inventors. </a:t>
            </a:r>
          </a:p>
          <a:p>
            <a:endParaRPr lang="en-IN" sz="2000" dirty="0"/>
          </a:p>
        </p:txBody>
      </p:sp>
    </p:spTree>
    <p:extLst>
      <p:ext uri="{BB962C8B-B14F-4D97-AF65-F5344CB8AC3E}">
        <p14:creationId xmlns:p14="http://schemas.microsoft.com/office/powerpoint/2010/main" xmlns="" val="4146201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715963"/>
          </a:xfrm>
        </p:spPr>
        <p:txBody>
          <a:bodyPr/>
          <a:lstStyle/>
          <a:p>
            <a:r>
              <a:rPr lang="en-IN" sz="3200" dirty="0" smtClean="0">
                <a:solidFill>
                  <a:schemeClr val="bg2">
                    <a:lumMod val="75000"/>
                  </a:schemeClr>
                </a:solidFill>
              </a:rPr>
              <a:t>Objectives of the Bills are:</a:t>
            </a:r>
            <a:endParaRPr lang="en-IN" sz="3200" dirty="0">
              <a:solidFill>
                <a:schemeClr val="bg2">
                  <a:lumMod val="75000"/>
                </a:schemeClr>
              </a:solidFill>
            </a:endParaRPr>
          </a:p>
        </p:txBody>
      </p:sp>
      <p:sp>
        <p:nvSpPr>
          <p:cNvPr id="3" name="Content Placeholder 2"/>
          <p:cNvSpPr>
            <a:spLocks noGrp="1"/>
          </p:cNvSpPr>
          <p:nvPr>
            <p:ph idx="1"/>
          </p:nvPr>
        </p:nvSpPr>
        <p:spPr>
          <a:xfrm>
            <a:off x="533400" y="1219200"/>
            <a:ext cx="7315200" cy="4267200"/>
          </a:xfrm>
        </p:spPr>
        <p:txBody>
          <a:bodyPr/>
          <a:lstStyle/>
          <a:p>
            <a:pPr marL="0" indent="0">
              <a:buNone/>
            </a:pPr>
            <a:r>
              <a:rPr lang="en-US" sz="2000" dirty="0"/>
              <a:t>The various Patent (Amendment) Bills (1999-2005) are the culmination of all the research efforts and consultation by the government. Some of the objectives of the Bills are</a:t>
            </a:r>
            <a:r>
              <a:rPr lang="en-US" sz="2000" dirty="0" smtClean="0"/>
              <a:t>:</a:t>
            </a:r>
          </a:p>
          <a:p>
            <a:pPr>
              <a:buFont typeface="Wingdings" pitchFamily="2" charset="2"/>
              <a:buChar char="Ø"/>
            </a:pPr>
            <a:r>
              <a:rPr lang="en-US" sz="2000" dirty="0" smtClean="0"/>
              <a:t>to </a:t>
            </a:r>
            <a:r>
              <a:rPr lang="en-US" sz="2000" dirty="0"/>
              <a:t>define the term 'invention' in consonance with international practices and consistent with TRIPS Agreement; </a:t>
            </a:r>
          </a:p>
          <a:p>
            <a:pPr>
              <a:buFont typeface="Wingdings" pitchFamily="2" charset="2"/>
              <a:buChar char="Ø"/>
            </a:pPr>
            <a:r>
              <a:rPr lang="en-US" sz="2000" dirty="0" smtClean="0"/>
              <a:t>to </a:t>
            </a:r>
            <a:r>
              <a:rPr lang="en-US" sz="2000" dirty="0"/>
              <a:t>modify section 3 of the present Act to include exclusions permitted by the TRIPS Agreement and also subject matters like discovery of any living or non-living substances occurring in nature in the list of exclusions which in general do </a:t>
            </a:r>
            <a:r>
              <a:rPr lang="en-US" sz="2000" dirty="0" smtClean="0"/>
              <a:t>not constitute </a:t>
            </a:r>
            <a:r>
              <a:rPr lang="en-US" sz="2000" dirty="0"/>
              <a:t>patentable invention</a:t>
            </a:r>
            <a:r>
              <a:rPr lang="en-US" sz="2000" dirty="0" smtClean="0"/>
              <a:t>;</a:t>
            </a:r>
          </a:p>
          <a:p>
            <a:pPr>
              <a:buFont typeface="Wingdings" pitchFamily="2" charset="2"/>
              <a:buChar char="Ø"/>
            </a:pPr>
            <a:r>
              <a:rPr lang="en-US" sz="2000" dirty="0" smtClean="0"/>
              <a:t>to </a:t>
            </a:r>
            <a:r>
              <a:rPr lang="en-US" sz="2000" dirty="0"/>
              <a:t>align the rights of the patentee with Article 28 of </a:t>
            </a:r>
            <a:r>
              <a:rPr lang="en-US" sz="2000" dirty="0" smtClean="0"/>
              <a:t>the TRIPS </a:t>
            </a:r>
            <a:r>
              <a:rPr lang="en-US" sz="2000" dirty="0"/>
              <a:t>Agreement</a:t>
            </a:r>
            <a:r>
              <a:rPr lang="en-US" sz="2000" dirty="0" smtClean="0"/>
              <a:t>;</a:t>
            </a:r>
          </a:p>
          <a:p>
            <a:pPr>
              <a:buFont typeface="Wingdings" pitchFamily="2" charset="2"/>
              <a:buChar char="Ø"/>
            </a:pPr>
            <a:r>
              <a:rPr lang="en-US" sz="2000" dirty="0" smtClean="0"/>
              <a:t>to </a:t>
            </a:r>
            <a:r>
              <a:rPr lang="en-US" sz="2000" dirty="0"/>
              <a:t>add provision for reversal of burden of proof in cases </a:t>
            </a:r>
            <a:r>
              <a:rPr lang="en-US" sz="2000" dirty="0" smtClean="0"/>
              <a:t>of infringement </a:t>
            </a:r>
            <a:r>
              <a:rPr lang="en-US" sz="2000" dirty="0"/>
              <a:t>suits on process patents in accordance with Article 34 of the TRIPS Agreement; </a:t>
            </a:r>
          </a:p>
          <a:p>
            <a:pPr marL="457200" indent="-457200">
              <a:buAutoNum type="alphaLcParenBoth"/>
            </a:pPr>
            <a:endParaRPr lang="en-IN" sz="2000" dirty="0"/>
          </a:p>
        </p:txBody>
      </p:sp>
    </p:spTree>
    <p:extLst>
      <p:ext uri="{BB962C8B-B14F-4D97-AF65-F5344CB8AC3E}">
        <p14:creationId xmlns:p14="http://schemas.microsoft.com/office/powerpoint/2010/main" xmlns="" val="1938088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02307"/>
            <a:ext cx="8534400" cy="769441"/>
          </a:xfrm>
          <a:prstGeom prst="rect">
            <a:avLst/>
          </a:prstGeom>
        </p:spPr>
        <p:txBody>
          <a:bodyPr wrap="square">
            <a:spAutoFit/>
          </a:bodyPr>
          <a:lstStyle/>
          <a:p>
            <a:endParaRPr lang="en-US" dirty="0"/>
          </a:p>
          <a:p>
            <a:endParaRPr lang="en-IN" sz="2000" dirty="0"/>
          </a:p>
        </p:txBody>
      </p:sp>
      <p:sp>
        <p:nvSpPr>
          <p:cNvPr id="3" name="Rectangle 2"/>
          <p:cNvSpPr/>
          <p:nvPr/>
        </p:nvSpPr>
        <p:spPr>
          <a:xfrm>
            <a:off x="179408" y="228600"/>
            <a:ext cx="8305800" cy="6478697"/>
          </a:xfrm>
          <a:prstGeom prst="rect">
            <a:avLst/>
          </a:prstGeom>
        </p:spPr>
        <p:txBody>
          <a:bodyPr wrap="square">
            <a:spAutoFit/>
          </a:bodyPr>
          <a:lstStyle/>
          <a:p>
            <a:pPr marL="457200" indent="-457200">
              <a:spcAft>
                <a:spcPts val="600"/>
              </a:spcAft>
              <a:buFont typeface="Wingdings" pitchFamily="2" charset="2"/>
              <a:buChar char="Ø"/>
            </a:pPr>
            <a:r>
              <a:rPr lang="en-US" sz="2000" dirty="0"/>
              <a:t>to provide a uniform term of patent protection of twenty  </a:t>
            </a:r>
            <a:r>
              <a:rPr lang="en-US" sz="2000" dirty="0" smtClean="0"/>
              <a:t>             years </a:t>
            </a:r>
            <a:r>
              <a:rPr lang="en-US" sz="2000" dirty="0"/>
              <a:t>for all categories of invention as per Article 33 of the </a:t>
            </a:r>
            <a:r>
              <a:rPr lang="en-US" sz="2000" dirty="0" smtClean="0"/>
              <a:t>      TRIPS </a:t>
            </a:r>
            <a:r>
              <a:rPr lang="en-US" sz="2000" dirty="0"/>
              <a:t>Agreement;</a:t>
            </a:r>
          </a:p>
          <a:p>
            <a:pPr marL="457200" indent="-457200">
              <a:spcAft>
                <a:spcPts val="600"/>
              </a:spcAft>
              <a:buFont typeface="Wingdings" pitchFamily="2" charset="2"/>
              <a:buChar char="Ø"/>
            </a:pPr>
            <a:r>
              <a:rPr lang="en-US" sz="2000" dirty="0"/>
              <a:t>to align the provisions relating to compulsory licensing and omit provisions relating to licensing of rights;</a:t>
            </a:r>
          </a:p>
          <a:p>
            <a:pPr marL="457200" indent="-457200">
              <a:spcAft>
                <a:spcPts val="600"/>
              </a:spcAft>
              <a:buFont typeface="Wingdings" pitchFamily="2" charset="2"/>
              <a:buChar char="Ø"/>
            </a:pPr>
            <a:r>
              <a:rPr lang="en-US" sz="2000" dirty="0"/>
              <a:t>to provide provisions relating to the parallel import of patented products;</a:t>
            </a:r>
          </a:p>
          <a:p>
            <a:pPr marL="457200" indent="-457200">
              <a:spcAft>
                <a:spcPts val="600"/>
              </a:spcAft>
              <a:buFont typeface="Wingdings" pitchFamily="2" charset="2"/>
              <a:buChar char="Ø"/>
            </a:pPr>
            <a:r>
              <a:rPr lang="en-US" sz="2000" dirty="0"/>
              <a:t>to make provision for enabling persons other than the patent holder to obtain marketing approval from the appropriate regulatory authorities within three years before the expiration of the term of the patent;</a:t>
            </a:r>
          </a:p>
          <a:p>
            <a:pPr marL="457200" indent="-457200">
              <a:spcAft>
                <a:spcPts val="600"/>
              </a:spcAft>
              <a:buFont typeface="Wingdings" pitchFamily="2" charset="2"/>
              <a:buChar char="Ø"/>
            </a:pPr>
            <a:r>
              <a:rPr lang="en-US" sz="2000" dirty="0"/>
              <a:t>to incorporate measures for protection of </a:t>
            </a:r>
            <a:r>
              <a:rPr lang="en-US" sz="2000" dirty="0" err="1"/>
              <a:t>biodiversities</a:t>
            </a:r>
            <a:r>
              <a:rPr lang="en-US" sz="2000" dirty="0"/>
              <a:t> and traditional knowledge;</a:t>
            </a:r>
          </a:p>
          <a:p>
            <a:pPr marL="457200" indent="-457200">
              <a:spcAft>
                <a:spcPts val="600"/>
              </a:spcAft>
              <a:buFont typeface="Wingdings" pitchFamily="2" charset="2"/>
              <a:buChar char="Ø"/>
            </a:pPr>
            <a:r>
              <a:rPr lang="en-US" sz="2000" dirty="0"/>
              <a:t>to provide an Appellate Board for speedy disposal of appeals and rectification of the register of patents which at present lie before High Court;</a:t>
            </a:r>
          </a:p>
          <a:p>
            <a:pPr marL="457200" indent="-457200">
              <a:spcAft>
                <a:spcPts val="600"/>
              </a:spcAft>
              <a:buFont typeface="Wingdings" pitchFamily="2" charset="2"/>
              <a:buChar char="Ø"/>
            </a:pPr>
            <a:r>
              <a:rPr lang="en-US" sz="2000" dirty="0"/>
              <a:t>to amend the provisions relating to national security; </a:t>
            </a:r>
          </a:p>
          <a:p>
            <a:pPr marL="457200" indent="-457200">
              <a:buFont typeface="Wingdings" pitchFamily="2" charset="2"/>
              <a:buChar char="Ø"/>
            </a:pPr>
            <a:r>
              <a:rPr lang="en-US" sz="2000" dirty="0"/>
              <a:t>to amend several provisions of the Act with a view to simplifying and rationalizing the procedures aimed at benefiting users.</a:t>
            </a:r>
            <a:endParaRPr lang="en-IN" sz="2000" dirty="0"/>
          </a:p>
        </p:txBody>
      </p:sp>
    </p:spTree>
    <p:extLst>
      <p:ext uri="{BB962C8B-B14F-4D97-AF65-F5344CB8AC3E}">
        <p14:creationId xmlns:p14="http://schemas.microsoft.com/office/powerpoint/2010/main" xmlns="" val="4062734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315200" cy="715963"/>
          </a:xfrm>
        </p:spPr>
        <p:txBody>
          <a:bodyPr/>
          <a:lstStyle/>
          <a:p>
            <a:r>
              <a:rPr lang="en-IN" sz="3200" dirty="0" smtClean="0">
                <a:solidFill>
                  <a:schemeClr val="bg2">
                    <a:lumMod val="75000"/>
                  </a:schemeClr>
                </a:solidFill>
              </a:rPr>
              <a:t>The salient features of the new act are</a:t>
            </a:r>
            <a:endParaRPr lang="en-IN" sz="3200" dirty="0">
              <a:solidFill>
                <a:schemeClr val="bg2">
                  <a:lumMod val="75000"/>
                </a:schemeClr>
              </a:solidFill>
            </a:endParaRPr>
          </a:p>
        </p:txBody>
      </p:sp>
      <p:sp>
        <p:nvSpPr>
          <p:cNvPr id="3" name="Content Placeholder 2"/>
          <p:cNvSpPr>
            <a:spLocks noGrp="1"/>
          </p:cNvSpPr>
          <p:nvPr>
            <p:ph idx="1"/>
          </p:nvPr>
        </p:nvSpPr>
        <p:spPr>
          <a:xfrm>
            <a:off x="533400" y="1219200"/>
            <a:ext cx="7315200" cy="4267200"/>
          </a:xfrm>
        </p:spPr>
        <p:txBody>
          <a:bodyPr/>
          <a:lstStyle/>
          <a:p>
            <a:pPr>
              <a:spcBef>
                <a:spcPts val="0"/>
              </a:spcBef>
              <a:spcAft>
                <a:spcPts val="600"/>
              </a:spcAft>
            </a:pPr>
            <a:r>
              <a:rPr lang="en-US" sz="2000" dirty="0"/>
              <a:t>Applicability of product patents from January 01, 2008</a:t>
            </a:r>
            <a:r>
              <a:rPr lang="en-US" sz="2000" dirty="0" smtClean="0"/>
              <a:t>.</a:t>
            </a:r>
          </a:p>
          <a:p>
            <a:pPr>
              <a:spcBef>
                <a:spcPts val="0"/>
              </a:spcBef>
              <a:spcAft>
                <a:spcPts val="600"/>
              </a:spcAft>
            </a:pPr>
            <a:r>
              <a:rPr lang="en-US" sz="2000" dirty="0" smtClean="0"/>
              <a:t>Term </a:t>
            </a:r>
            <a:r>
              <a:rPr lang="en-US" sz="2000" dirty="0"/>
              <a:t>of the patent for all inventions has been extended </a:t>
            </a:r>
            <a:r>
              <a:rPr lang="en-US" sz="2000"/>
              <a:t>to </a:t>
            </a:r>
            <a:r>
              <a:rPr lang="en-US" sz="2000" smtClean="0"/>
              <a:t>20 </a:t>
            </a:r>
            <a:r>
              <a:rPr lang="en-US" sz="2000" dirty="0"/>
              <a:t>years from the date of the application. This includes </a:t>
            </a:r>
            <a:r>
              <a:rPr lang="en-US" sz="2000" dirty="0" smtClean="0"/>
              <a:t>inventions </a:t>
            </a:r>
            <a:r>
              <a:rPr lang="en-US" sz="2000" dirty="0"/>
              <a:t>relating to chemical process, food and drugs. </a:t>
            </a:r>
            <a:endParaRPr lang="en-US" sz="2000" dirty="0" smtClean="0"/>
          </a:p>
          <a:p>
            <a:pPr>
              <a:spcBef>
                <a:spcPts val="0"/>
              </a:spcBef>
              <a:spcAft>
                <a:spcPts val="600"/>
              </a:spcAft>
            </a:pPr>
            <a:r>
              <a:rPr lang="en-US" sz="2000" dirty="0" smtClean="0"/>
              <a:t>Patent </a:t>
            </a:r>
            <a:r>
              <a:rPr lang="en-US" sz="2000" dirty="0"/>
              <a:t>applications will be published after 18 months from </a:t>
            </a:r>
            <a:r>
              <a:rPr lang="en-US" sz="2000" dirty="0" smtClean="0"/>
              <a:t>the </a:t>
            </a:r>
            <a:r>
              <a:rPr lang="en-US" sz="2000" dirty="0"/>
              <a:t>date of application</a:t>
            </a:r>
            <a:r>
              <a:rPr lang="en-US" sz="2000" dirty="0" smtClean="0"/>
              <a:t>.</a:t>
            </a:r>
          </a:p>
          <a:p>
            <a:pPr>
              <a:spcBef>
                <a:spcPts val="0"/>
              </a:spcBef>
              <a:spcAft>
                <a:spcPts val="600"/>
              </a:spcAft>
            </a:pPr>
            <a:r>
              <a:rPr lang="en-US" sz="2000" dirty="0"/>
              <a:t>O</a:t>
            </a:r>
            <a:r>
              <a:rPr lang="en-US" sz="2000" dirty="0" smtClean="0"/>
              <a:t>bject-oriented </a:t>
            </a:r>
            <a:r>
              <a:rPr lang="en-US" sz="2000" dirty="0"/>
              <a:t>software will now be patentable</a:t>
            </a:r>
            <a:r>
              <a:rPr lang="en-US" sz="2000" dirty="0" smtClean="0"/>
              <a:t>.</a:t>
            </a:r>
          </a:p>
          <a:p>
            <a:pPr>
              <a:spcBef>
                <a:spcPts val="0"/>
              </a:spcBef>
              <a:spcAft>
                <a:spcPts val="600"/>
              </a:spcAft>
            </a:pPr>
            <a:r>
              <a:rPr lang="en-US" sz="2000" dirty="0" smtClean="0"/>
              <a:t>There </a:t>
            </a:r>
            <a:r>
              <a:rPr lang="en-US" sz="2000" dirty="0"/>
              <a:t>must be a single patent in respect of single </a:t>
            </a:r>
            <a:r>
              <a:rPr lang="en-US" sz="2000" dirty="0" smtClean="0"/>
              <a:t>invention.</a:t>
            </a:r>
          </a:p>
          <a:p>
            <a:pPr>
              <a:spcBef>
                <a:spcPts val="0"/>
              </a:spcBef>
              <a:spcAft>
                <a:spcPts val="600"/>
              </a:spcAft>
            </a:pPr>
            <a:r>
              <a:rPr lang="en-US" sz="2000" dirty="0" smtClean="0"/>
              <a:t>Patent </a:t>
            </a:r>
            <a:r>
              <a:rPr lang="en-US" sz="2000" dirty="0"/>
              <a:t>must be in respect of invention</a:t>
            </a:r>
            <a:r>
              <a:rPr lang="en-US" sz="2000" dirty="0" smtClean="0"/>
              <a:t>.</a:t>
            </a:r>
          </a:p>
          <a:p>
            <a:pPr>
              <a:spcBef>
                <a:spcPts val="0"/>
              </a:spcBef>
              <a:spcAft>
                <a:spcPts val="600"/>
              </a:spcAft>
            </a:pPr>
            <a:r>
              <a:rPr lang="en-US" sz="2000" dirty="0" smtClean="0"/>
              <a:t>Patent </a:t>
            </a:r>
            <a:r>
              <a:rPr lang="en-US" sz="2000" dirty="0"/>
              <a:t>may be in respect of a substance or a process. </a:t>
            </a:r>
            <a:endParaRPr lang="en-US" sz="2000" dirty="0" smtClean="0"/>
          </a:p>
          <a:p>
            <a:pPr>
              <a:spcBef>
                <a:spcPts val="0"/>
              </a:spcBef>
              <a:spcAft>
                <a:spcPts val="600"/>
              </a:spcAft>
            </a:pPr>
            <a:r>
              <a:rPr lang="en-US" sz="2000" dirty="0" smtClean="0"/>
              <a:t>Patent </a:t>
            </a:r>
            <a:r>
              <a:rPr lang="en-US" sz="2000" dirty="0"/>
              <a:t>cannot be divided into parts by saying that </a:t>
            </a:r>
            <a:r>
              <a:rPr lang="en-US" sz="2000" dirty="0" smtClean="0"/>
              <a:t>the connects </a:t>
            </a:r>
            <a:r>
              <a:rPr lang="en-US" sz="2000" dirty="0"/>
              <a:t>to substance and other to the process</a:t>
            </a:r>
            <a:r>
              <a:rPr lang="en-US" sz="2000" dirty="0" smtClean="0"/>
              <a:t>.</a:t>
            </a:r>
          </a:p>
          <a:p>
            <a:pPr>
              <a:spcBef>
                <a:spcPts val="0"/>
              </a:spcBef>
              <a:spcAft>
                <a:spcPts val="600"/>
              </a:spcAft>
            </a:pPr>
            <a:r>
              <a:rPr lang="en-US" sz="2000" dirty="0" smtClean="0"/>
              <a:t>Claim </a:t>
            </a:r>
            <a:r>
              <a:rPr lang="en-US" sz="2000" dirty="0"/>
              <a:t>alone constitutes the patent</a:t>
            </a:r>
            <a:r>
              <a:rPr lang="en-US" sz="2000" dirty="0" smtClean="0"/>
              <a:t>.</a:t>
            </a:r>
          </a:p>
        </p:txBody>
      </p:sp>
    </p:spTree>
    <p:extLst>
      <p:ext uri="{BB962C8B-B14F-4D97-AF65-F5344CB8AC3E}">
        <p14:creationId xmlns:p14="http://schemas.microsoft.com/office/powerpoint/2010/main" xmlns="" val="178882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6555641"/>
          </a:xfrm>
          <a:prstGeom prst="rect">
            <a:avLst/>
          </a:prstGeom>
        </p:spPr>
        <p:txBody>
          <a:bodyPr wrap="square">
            <a:spAutoFit/>
          </a:bodyPr>
          <a:lstStyle/>
          <a:p>
            <a:pPr marL="342900" indent="-342900">
              <a:spcBef>
                <a:spcPts val="0"/>
              </a:spcBef>
              <a:spcAft>
                <a:spcPts val="600"/>
              </a:spcAft>
              <a:buFont typeface="Arial" pitchFamily="34" charset="0"/>
              <a:buChar char="•"/>
            </a:pPr>
            <a:r>
              <a:rPr lang="en-US" sz="2000" dirty="0" smtClean="0"/>
              <a:t>A </a:t>
            </a:r>
            <a:r>
              <a:rPr lang="en-US" sz="2000" dirty="0"/>
              <a:t>new definition of </a:t>
            </a:r>
            <a:r>
              <a:rPr lang="en-US" sz="2000" dirty="0" smtClean="0"/>
              <a:t> 'Invention</a:t>
            </a:r>
            <a:r>
              <a:rPr lang="en-US" sz="2000" dirty="0"/>
              <a:t>', which refers to a new </a:t>
            </a:r>
            <a:r>
              <a:rPr lang="en-US" sz="2000" dirty="0" smtClean="0"/>
              <a:t>             product or </a:t>
            </a:r>
            <a:r>
              <a:rPr lang="en-US" sz="2000" dirty="0"/>
              <a:t>process involving inventive step and capable </a:t>
            </a:r>
            <a:r>
              <a:rPr lang="en-US" sz="2000" dirty="0" smtClean="0"/>
              <a:t>                of industrial application</a:t>
            </a:r>
            <a:r>
              <a:rPr lang="en-US" sz="2000" dirty="0"/>
              <a:t>, has now come in </a:t>
            </a:r>
            <a:r>
              <a:rPr lang="en-US" sz="2000" dirty="0" smtClean="0"/>
              <a:t>force.</a:t>
            </a:r>
          </a:p>
          <a:p>
            <a:pPr marL="342900" indent="-342900">
              <a:spcBef>
                <a:spcPts val="0"/>
              </a:spcBef>
              <a:spcAft>
                <a:spcPts val="600"/>
              </a:spcAft>
              <a:buFont typeface="Arial" pitchFamily="34" charset="0"/>
              <a:buChar char="•"/>
            </a:pPr>
            <a:r>
              <a:rPr lang="en-US" sz="2000" dirty="0" smtClean="0"/>
              <a:t> </a:t>
            </a:r>
            <a:r>
              <a:rPr lang="en-US" sz="2000" dirty="0"/>
              <a:t>A method or process of testing during the new </a:t>
            </a:r>
            <a:r>
              <a:rPr lang="en-US" sz="2000" dirty="0" smtClean="0"/>
              <a:t>process of manufacture </a:t>
            </a:r>
            <a:r>
              <a:rPr lang="en-US" sz="2000" dirty="0"/>
              <a:t>will now be </a:t>
            </a:r>
            <a:r>
              <a:rPr lang="en-US" sz="2000" dirty="0" smtClean="0"/>
              <a:t>patentable.</a:t>
            </a:r>
          </a:p>
          <a:p>
            <a:pPr marL="342900" indent="-342900">
              <a:spcBef>
                <a:spcPts val="0"/>
              </a:spcBef>
              <a:spcAft>
                <a:spcPts val="600"/>
              </a:spcAft>
              <a:buFont typeface="Arial" pitchFamily="34" charset="0"/>
              <a:buChar char="•"/>
            </a:pPr>
            <a:r>
              <a:rPr lang="en-US" sz="2000" dirty="0" smtClean="0"/>
              <a:t>Process </a:t>
            </a:r>
            <a:r>
              <a:rPr lang="en-US" sz="2000" dirty="0"/>
              <a:t>defined in case of manufacturing plants are </a:t>
            </a:r>
            <a:r>
              <a:rPr lang="en-US" sz="2000" dirty="0" smtClean="0"/>
              <a:t>now patentable</a:t>
            </a:r>
            <a:r>
              <a:rPr lang="en-US" sz="2000" dirty="0"/>
              <a:t>, while a process for diagnostic and therapeutic </a:t>
            </a:r>
            <a:r>
              <a:rPr lang="en-US" sz="2000" dirty="0" smtClean="0"/>
              <a:t>has now </a:t>
            </a:r>
            <a:r>
              <a:rPr lang="en-US" sz="2000" dirty="0"/>
              <a:t>been considered as </a:t>
            </a:r>
            <a:r>
              <a:rPr lang="en-US" sz="2000" dirty="0" smtClean="0"/>
              <a:t>non-patentable.</a:t>
            </a:r>
          </a:p>
          <a:p>
            <a:pPr marL="342900" indent="-342900">
              <a:spcBef>
                <a:spcPts val="0"/>
              </a:spcBef>
              <a:spcAft>
                <a:spcPts val="600"/>
              </a:spcAft>
              <a:buFont typeface="Arial" pitchFamily="34" charset="0"/>
              <a:buChar char="•"/>
            </a:pPr>
            <a:r>
              <a:rPr lang="en-US" sz="2000" dirty="0" smtClean="0"/>
              <a:t>Time </a:t>
            </a:r>
            <a:r>
              <a:rPr lang="en-US" sz="2000" dirty="0"/>
              <a:t>for restoration of a ceased </a:t>
            </a:r>
            <a:r>
              <a:rPr lang="en-US" sz="2000" dirty="0" smtClean="0"/>
              <a:t>patent 12 </a:t>
            </a:r>
            <a:r>
              <a:rPr lang="en-US" sz="2000" dirty="0"/>
              <a:t>months to 18 </a:t>
            </a:r>
            <a:r>
              <a:rPr lang="en-US" sz="2000" dirty="0" smtClean="0"/>
              <a:t>months.</a:t>
            </a:r>
          </a:p>
          <a:p>
            <a:pPr marL="342900" indent="-342900">
              <a:spcBef>
                <a:spcPts val="0"/>
              </a:spcBef>
              <a:spcAft>
                <a:spcPts val="600"/>
              </a:spcAft>
              <a:buFont typeface="Arial" pitchFamily="34" charset="0"/>
              <a:buChar char="•"/>
            </a:pPr>
            <a:r>
              <a:rPr lang="en-US" sz="2000" dirty="0" smtClean="0"/>
              <a:t>Time </a:t>
            </a:r>
            <a:r>
              <a:rPr lang="en-US" sz="2000" dirty="0"/>
              <a:t>for putting the application in order for </a:t>
            </a:r>
            <a:r>
              <a:rPr lang="en-US" sz="2000" dirty="0" smtClean="0"/>
              <a:t>acceptance 15 </a:t>
            </a:r>
            <a:r>
              <a:rPr lang="en-US" sz="2000" dirty="0"/>
              <a:t>or 18 months to 12 </a:t>
            </a:r>
            <a:r>
              <a:rPr lang="en-US" sz="2000" dirty="0" smtClean="0"/>
              <a:t>months.</a:t>
            </a:r>
          </a:p>
          <a:p>
            <a:pPr marL="342900" indent="-342900">
              <a:spcBef>
                <a:spcPts val="0"/>
              </a:spcBef>
              <a:spcAft>
                <a:spcPts val="600"/>
              </a:spcAft>
              <a:buFont typeface="Arial" pitchFamily="34" charset="0"/>
              <a:buChar char="•"/>
            </a:pPr>
            <a:r>
              <a:rPr lang="en-US" sz="2000" dirty="0" smtClean="0"/>
              <a:t>Section </a:t>
            </a:r>
            <a:r>
              <a:rPr lang="en-US" sz="2000" dirty="0"/>
              <a:t>39 in modified </a:t>
            </a:r>
            <a:r>
              <a:rPr lang="en-US" sz="2000" dirty="0" smtClean="0"/>
              <a:t>form </a:t>
            </a:r>
            <a:r>
              <a:rPr lang="en-US" sz="2000" dirty="0"/>
              <a:t>prohibiting filing</a:t>
            </a:r>
            <a:r>
              <a:rPr lang="en-US" sz="2000" dirty="0" smtClean="0"/>
              <a:t> </a:t>
            </a:r>
            <a:r>
              <a:rPr lang="en-US" sz="2000" dirty="0"/>
              <a:t>patent application outside India, inventions limited to the </a:t>
            </a:r>
            <a:r>
              <a:rPr lang="en-US" sz="2000" dirty="0" smtClean="0"/>
              <a:t>fields </a:t>
            </a:r>
            <a:r>
              <a:rPr lang="en-US" sz="2000" dirty="0"/>
              <a:t>of </a:t>
            </a:r>
            <a:r>
              <a:rPr lang="en-US" sz="2000" dirty="0" err="1"/>
              <a:t>defence</a:t>
            </a:r>
            <a:r>
              <a:rPr lang="en-US" sz="2000" dirty="0"/>
              <a:t> purposes or atomic energy has been reintroduced</a:t>
            </a:r>
            <a:r>
              <a:rPr lang="en-US" sz="2000" dirty="0" smtClean="0"/>
              <a:t>.</a:t>
            </a:r>
          </a:p>
          <a:p>
            <a:pPr marL="342900" indent="-342900">
              <a:spcBef>
                <a:spcPts val="0"/>
              </a:spcBef>
              <a:spcAft>
                <a:spcPts val="600"/>
              </a:spcAft>
              <a:buFont typeface="Arial" pitchFamily="34" charset="0"/>
              <a:buChar char="•"/>
            </a:pPr>
            <a:r>
              <a:rPr lang="en-US" sz="2000" dirty="0" smtClean="0"/>
              <a:t>Government </a:t>
            </a:r>
            <a:r>
              <a:rPr lang="en-US" sz="2000" dirty="0"/>
              <a:t>can issue compulsory </a:t>
            </a:r>
            <a:r>
              <a:rPr lang="en-US" sz="2000" dirty="0" err="1"/>
              <a:t>licences</a:t>
            </a:r>
            <a:r>
              <a:rPr lang="en-US" sz="2000" dirty="0"/>
              <a:t> </a:t>
            </a:r>
            <a:r>
              <a:rPr lang="en-US" sz="2000" dirty="0" smtClean="0"/>
              <a:t>under certain circumstances </a:t>
            </a:r>
            <a:r>
              <a:rPr lang="en-US" sz="2000" dirty="0"/>
              <a:t>to other parties for the manufacture of </a:t>
            </a:r>
            <a:r>
              <a:rPr lang="en-US" sz="2000" dirty="0" smtClean="0"/>
              <a:t>article(s) against </a:t>
            </a:r>
            <a:r>
              <a:rPr lang="en-US" sz="2000" dirty="0"/>
              <a:t>the registered </a:t>
            </a:r>
            <a:r>
              <a:rPr lang="en-US" sz="2000" dirty="0" smtClean="0"/>
              <a:t>patents.</a:t>
            </a:r>
          </a:p>
          <a:p>
            <a:pPr marL="342900" indent="-342900">
              <a:spcBef>
                <a:spcPts val="0"/>
              </a:spcBef>
              <a:spcAft>
                <a:spcPts val="600"/>
              </a:spcAft>
              <a:buFont typeface="Arial" pitchFamily="34" charset="0"/>
              <a:buChar char="•"/>
            </a:pPr>
            <a:r>
              <a:rPr lang="en-US" sz="2000" dirty="0" smtClean="0"/>
              <a:t>Parallel </a:t>
            </a:r>
            <a:r>
              <a:rPr lang="en-US" sz="2000" dirty="0"/>
              <a:t>imports of patented products allowed.</a:t>
            </a:r>
          </a:p>
          <a:p>
            <a:pPr marL="342900" indent="-342900">
              <a:buFont typeface="Arial" pitchFamily="34" charset="0"/>
              <a:buChar char="•"/>
            </a:pPr>
            <a:endParaRPr lang="en-IN" sz="2000" dirty="0"/>
          </a:p>
        </p:txBody>
      </p:sp>
    </p:spTree>
    <p:extLst>
      <p:ext uri="{BB962C8B-B14F-4D97-AF65-F5344CB8AC3E}">
        <p14:creationId xmlns:p14="http://schemas.microsoft.com/office/powerpoint/2010/main" xmlns="" val="966624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Inventions that are not Patentable</a:t>
            </a:r>
            <a:endParaRPr lang="en-IN" sz="3200" dirty="0">
              <a:solidFill>
                <a:schemeClr val="bg2">
                  <a:lumMod val="75000"/>
                </a:schemeClr>
              </a:solidFill>
            </a:endParaRPr>
          </a:p>
        </p:txBody>
      </p:sp>
      <p:sp>
        <p:nvSpPr>
          <p:cNvPr id="3" name="Content Placeholder 2"/>
          <p:cNvSpPr>
            <a:spLocks noGrp="1"/>
          </p:cNvSpPr>
          <p:nvPr>
            <p:ph idx="1"/>
          </p:nvPr>
        </p:nvSpPr>
        <p:spPr>
          <a:xfrm>
            <a:off x="533400" y="1600200"/>
            <a:ext cx="7239000" cy="4267200"/>
          </a:xfrm>
        </p:spPr>
        <p:txBody>
          <a:bodyPr/>
          <a:lstStyle/>
          <a:p>
            <a:pPr marL="457200" indent="-457200">
              <a:buFont typeface="+mj-lt"/>
              <a:buAutoNum type="alphaLcParenR"/>
            </a:pPr>
            <a:r>
              <a:rPr lang="en-IN" sz="2000" dirty="0" smtClean="0"/>
              <a:t>Inventions that are frivolous and contrary to natural laws</a:t>
            </a:r>
          </a:p>
          <a:p>
            <a:pPr marL="457200" indent="-457200">
              <a:buFont typeface="+mj-lt"/>
              <a:buAutoNum type="alphaLcParenR"/>
            </a:pPr>
            <a:r>
              <a:rPr lang="en-IN" sz="2000" dirty="0" smtClean="0"/>
              <a:t>Inventions which go against public morality</a:t>
            </a:r>
          </a:p>
          <a:p>
            <a:pPr marL="457200" indent="-457200">
              <a:buFont typeface="+mj-lt"/>
              <a:buAutoNum type="alphaLcParenR"/>
            </a:pPr>
            <a:r>
              <a:rPr lang="en-IN" sz="2000" dirty="0" smtClean="0"/>
              <a:t>Inventions that are a mere discovery of something that already exists in nature</a:t>
            </a:r>
          </a:p>
          <a:p>
            <a:pPr marL="457200" indent="-457200">
              <a:buFont typeface="+mj-lt"/>
              <a:buAutoNum type="alphaLcParenR"/>
            </a:pPr>
            <a:r>
              <a:rPr lang="en-IN" sz="2000" dirty="0" smtClean="0"/>
              <a:t>The aggregation of properties</a:t>
            </a:r>
          </a:p>
          <a:p>
            <a:pPr marL="457200" indent="-457200">
              <a:buFont typeface="+mj-lt"/>
              <a:buAutoNum type="alphaLcParenR"/>
            </a:pPr>
            <a:r>
              <a:rPr lang="en-IN" sz="2000" dirty="0" smtClean="0"/>
              <a:t>Horticulture or agricultural method</a:t>
            </a:r>
          </a:p>
          <a:p>
            <a:pPr marL="457200" indent="-457200">
              <a:buFont typeface="+mj-lt"/>
              <a:buAutoNum type="alphaLcParenR"/>
            </a:pPr>
            <a:r>
              <a:rPr lang="en-IN" sz="2000" dirty="0" smtClean="0"/>
              <a:t>Medical, curative, prophylactic, diagnostic, therapeutic for treating diseases in human and animals</a:t>
            </a:r>
          </a:p>
          <a:p>
            <a:pPr marL="457200" indent="-457200">
              <a:buFont typeface="+mj-lt"/>
              <a:buAutoNum type="alphaLcParenR"/>
            </a:pPr>
            <a:r>
              <a:rPr lang="en-IN" sz="2000" dirty="0" smtClean="0"/>
              <a:t>Simple mathematical or business or computer programs</a:t>
            </a:r>
          </a:p>
          <a:p>
            <a:pPr marL="457200" indent="-457200">
              <a:buFont typeface="+mj-lt"/>
              <a:buAutoNum type="alphaLcParenR"/>
            </a:pPr>
            <a:r>
              <a:rPr lang="en-IN" sz="2000" dirty="0" smtClean="0"/>
              <a:t>Aesthetic creation</a:t>
            </a:r>
          </a:p>
          <a:p>
            <a:pPr marL="457200" indent="-457200">
              <a:buFont typeface="+mj-lt"/>
              <a:buAutoNum type="alphaLcParenR"/>
            </a:pPr>
            <a:r>
              <a:rPr lang="en-IN" sz="2000" dirty="0" smtClean="0"/>
              <a:t>Mental act, rule or method</a:t>
            </a:r>
          </a:p>
          <a:p>
            <a:pPr marL="457200" indent="-457200">
              <a:buFont typeface="+mj-lt"/>
              <a:buAutoNum type="alphaLcParenR"/>
            </a:pPr>
            <a:r>
              <a:rPr lang="en-IN" sz="2000" dirty="0" smtClean="0"/>
              <a:t>Atomic-Energy</a:t>
            </a:r>
            <a:endParaRPr lang="en-IN" sz="2000" dirty="0"/>
          </a:p>
        </p:txBody>
      </p:sp>
    </p:spTree>
    <p:extLst>
      <p:ext uri="{BB962C8B-B14F-4D97-AF65-F5344CB8AC3E}">
        <p14:creationId xmlns:p14="http://schemas.microsoft.com/office/powerpoint/2010/main" xmlns="" val="232135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Opposition to Grant of patent</a:t>
            </a:r>
            <a:endParaRPr lang="en-IN" sz="3200" dirty="0">
              <a:solidFill>
                <a:schemeClr val="bg2">
                  <a:lumMod val="75000"/>
                </a:schemeClr>
              </a:solidFill>
            </a:endParaRPr>
          </a:p>
        </p:txBody>
      </p:sp>
      <p:sp>
        <p:nvSpPr>
          <p:cNvPr id="3" name="Content Placeholder 2"/>
          <p:cNvSpPr>
            <a:spLocks noGrp="1"/>
          </p:cNvSpPr>
          <p:nvPr>
            <p:ph idx="1"/>
          </p:nvPr>
        </p:nvSpPr>
        <p:spPr>
          <a:xfrm>
            <a:off x="457200" y="1828800"/>
            <a:ext cx="6553200" cy="4267200"/>
          </a:xfrm>
        </p:spPr>
        <p:txBody>
          <a:bodyPr/>
          <a:lstStyle/>
          <a:p>
            <a:pPr marL="0" indent="0">
              <a:buNone/>
            </a:pPr>
            <a:r>
              <a:rPr lang="en-US" sz="2000" dirty="0"/>
              <a:t>The new ordinance introduces a system of opposition, which can be initiated within a period of one year, post-grant of patent. This is in addition to the revocation procedure, which is already in place but the only differences is that the same needs to be filed before the newly constituted Appellate Board, unless such revocation procedures are way off a counter attack in a High Court infringement suit</a:t>
            </a:r>
            <a:r>
              <a:rPr lang="en-US" sz="2000" dirty="0" smtClean="0"/>
              <a:t>.</a:t>
            </a:r>
          </a:p>
          <a:p>
            <a:pPr marL="0" indent="0">
              <a:buNone/>
            </a:pPr>
            <a:endParaRPr lang="en-US" sz="2000" dirty="0" smtClean="0"/>
          </a:p>
          <a:p>
            <a:endParaRPr lang="en-IN" sz="2000" dirty="0"/>
          </a:p>
        </p:txBody>
      </p:sp>
    </p:spTree>
    <p:extLst>
      <p:ext uri="{BB962C8B-B14F-4D97-AF65-F5344CB8AC3E}">
        <p14:creationId xmlns:p14="http://schemas.microsoft.com/office/powerpoint/2010/main" xmlns="" val="2321352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Secrecy Provisions</a:t>
            </a:r>
            <a:endParaRPr lang="en-IN" sz="3200" dirty="0">
              <a:solidFill>
                <a:schemeClr val="bg2">
                  <a:lumMod val="75000"/>
                </a:schemeClr>
              </a:solidFill>
            </a:endParaRPr>
          </a:p>
        </p:txBody>
      </p:sp>
      <p:sp>
        <p:nvSpPr>
          <p:cNvPr id="3" name="Content Placeholder 2"/>
          <p:cNvSpPr>
            <a:spLocks noGrp="1"/>
          </p:cNvSpPr>
          <p:nvPr>
            <p:ph idx="1"/>
          </p:nvPr>
        </p:nvSpPr>
        <p:spPr>
          <a:xfrm>
            <a:off x="457200" y="1828800"/>
            <a:ext cx="6553200" cy="4267200"/>
          </a:xfrm>
        </p:spPr>
        <p:txBody>
          <a:bodyPr/>
          <a:lstStyle/>
          <a:p>
            <a:pPr marL="0" indent="0">
              <a:buNone/>
            </a:pPr>
            <a:endParaRPr lang="en-US" sz="2000" dirty="0" smtClean="0"/>
          </a:p>
          <a:p>
            <a:endParaRPr lang="en-IN" sz="2000" dirty="0"/>
          </a:p>
        </p:txBody>
      </p:sp>
      <p:sp>
        <p:nvSpPr>
          <p:cNvPr id="4" name="Rectangle 3"/>
          <p:cNvSpPr/>
          <p:nvPr/>
        </p:nvSpPr>
        <p:spPr>
          <a:xfrm>
            <a:off x="685800" y="1524000"/>
            <a:ext cx="7162800" cy="4170372"/>
          </a:xfrm>
          <a:prstGeom prst="rect">
            <a:avLst/>
          </a:prstGeom>
        </p:spPr>
        <p:txBody>
          <a:bodyPr wrap="square">
            <a:spAutoFit/>
          </a:bodyPr>
          <a:lstStyle/>
          <a:p>
            <a:pPr>
              <a:spcAft>
                <a:spcPts val="600"/>
              </a:spcAft>
            </a:pPr>
            <a:r>
              <a:rPr lang="en-US" sz="2000" dirty="0"/>
              <a:t>As per the Indian Patent Act, for a resident of India to apply for the grant of patent for any invention, either of the following two conditions should be </a:t>
            </a:r>
            <a:r>
              <a:rPr lang="en-US" sz="2000" dirty="0" smtClean="0"/>
              <a:t>satisfied:</a:t>
            </a:r>
          </a:p>
          <a:p>
            <a:pPr marL="457200" indent="-457200">
              <a:buAutoNum type="arabicPeriod"/>
            </a:pPr>
            <a:r>
              <a:rPr lang="en-US" sz="2000" dirty="0" smtClean="0"/>
              <a:t>Obtaining </a:t>
            </a:r>
            <a:r>
              <a:rPr lang="en-US" sz="2000" dirty="0"/>
              <a:t>written permission of the Controller of Patents, The Controller is required to obtain consent of the Central Government before granting such permission for inventions relevant for </a:t>
            </a:r>
            <a:r>
              <a:rPr lang="en-US" sz="2000" dirty="0" err="1"/>
              <a:t>defence</a:t>
            </a:r>
            <a:r>
              <a:rPr lang="en-US" sz="2000" dirty="0"/>
              <a:t> purpose/atomic energy. The application is to be disposed of within 3 months, </a:t>
            </a:r>
            <a:r>
              <a:rPr lang="en-US" sz="2000" dirty="0" smtClean="0"/>
              <a:t>or</a:t>
            </a:r>
          </a:p>
          <a:p>
            <a:pPr marL="457200" indent="-457200">
              <a:buAutoNum type="arabicPeriod"/>
            </a:pPr>
            <a:r>
              <a:rPr lang="en-US" sz="2000" dirty="0" smtClean="0"/>
              <a:t>Patent </a:t>
            </a:r>
            <a:r>
              <a:rPr lang="en-US" sz="2000" dirty="0"/>
              <a:t>application for the same invention has been first filed in India at least six weeks before the application outside India and there is no direction passed under Section 35 for </a:t>
            </a:r>
            <a:r>
              <a:rPr lang="en-US" sz="2000" dirty="0" smtClean="0"/>
              <a:t>prohibiting/restricting publication/ communication </a:t>
            </a:r>
            <a:r>
              <a:rPr lang="en-US" sz="2000" dirty="0"/>
              <a:t>of information relating to the invention.</a:t>
            </a:r>
            <a:endParaRPr lang="en-IN" sz="2000" dirty="0"/>
          </a:p>
        </p:txBody>
      </p:sp>
    </p:spTree>
    <p:extLst>
      <p:ext uri="{BB962C8B-B14F-4D97-AF65-F5344CB8AC3E}">
        <p14:creationId xmlns:p14="http://schemas.microsoft.com/office/powerpoint/2010/main" xmlns="" val="125468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15200" cy="715963"/>
          </a:xfrm>
        </p:spPr>
        <p:txBody>
          <a:bodyPr/>
          <a:lstStyle/>
          <a:p>
            <a:r>
              <a:rPr lang="en-US" sz="3200" dirty="0">
                <a:solidFill>
                  <a:schemeClr val="bg2">
                    <a:lumMod val="75000"/>
                  </a:schemeClr>
                </a:solidFill>
              </a:rPr>
              <a:t>Exclusive Marketing Rights</a:t>
            </a:r>
            <a:br>
              <a:rPr lang="en-US" sz="3200" dirty="0">
                <a:solidFill>
                  <a:schemeClr val="bg2">
                    <a:lumMod val="75000"/>
                  </a:schemeClr>
                </a:solidFill>
              </a:rPr>
            </a:br>
            <a:endParaRPr lang="en-IN" sz="3200" dirty="0">
              <a:solidFill>
                <a:schemeClr val="bg2">
                  <a:lumMod val="75000"/>
                </a:schemeClr>
              </a:solidFill>
            </a:endParaRPr>
          </a:p>
        </p:txBody>
      </p:sp>
      <p:sp>
        <p:nvSpPr>
          <p:cNvPr id="3" name="Content Placeholder 2"/>
          <p:cNvSpPr>
            <a:spLocks noGrp="1"/>
          </p:cNvSpPr>
          <p:nvPr>
            <p:ph idx="1"/>
          </p:nvPr>
        </p:nvSpPr>
        <p:spPr>
          <a:xfrm>
            <a:off x="609600" y="1752600"/>
            <a:ext cx="7315200" cy="4267200"/>
          </a:xfrm>
        </p:spPr>
        <p:txBody>
          <a:bodyPr/>
          <a:lstStyle/>
          <a:p>
            <a:pPr>
              <a:spcAft>
                <a:spcPts val="600"/>
              </a:spcAft>
            </a:pPr>
            <a:r>
              <a:rPr lang="en-US" sz="2000" dirty="0" smtClean="0"/>
              <a:t>According </a:t>
            </a:r>
            <a:r>
              <a:rPr lang="en-US" sz="2000" dirty="0"/>
              <a:t>to the TRIPS Agreement. developing nations were to extend patent protection to hitherto unprotected sectors at the end of a transitional period of 10 years. To this end, such countries were required to take certain steps by 1995, including the granting of exclusive marketing rights (EMRs) as a concessionary means to protect the intellectual property of </a:t>
            </a:r>
            <a:r>
              <a:rPr lang="en-US" sz="2000" dirty="0" smtClean="0"/>
              <a:t>inventors.</a:t>
            </a:r>
          </a:p>
          <a:p>
            <a:r>
              <a:rPr lang="en-US" sz="2000" dirty="0" smtClean="0"/>
              <a:t>As </a:t>
            </a:r>
            <a:r>
              <a:rPr lang="en-US" sz="2000" dirty="0"/>
              <a:t>part of these amendments to Indian Patent Act, 1970, the EMRS could be granted, provided certain conditions are fulfilled. This is particularly important in such sectors as the drugs and food products, where product patents have not yet been granted in India, as only process patents were in existence.</a:t>
            </a:r>
            <a:endParaRPr lang="en-IN" sz="2000" dirty="0"/>
          </a:p>
        </p:txBody>
      </p:sp>
    </p:spTree>
    <p:extLst>
      <p:ext uri="{BB962C8B-B14F-4D97-AF65-F5344CB8AC3E}">
        <p14:creationId xmlns:p14="http://schemas.microsoft.com/office/powerpoint/2010/main" xmlns="" val="1281079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Compulsory licence</a:t>
            </a:r>
            <a:endParaRPr lang="en-IN" sz="3200" dirty="0">
              <a:solidFill>
                <a:schemeClr val="bg2">
                  <a:lumMod val="75000"/>
                </a:schemeClr>
              </a:solidFill>
            </a:endParaRPr>
          </a:p>
        </p:txBody>
      </p:sp>
      <p:sp>
        <p:nvSpPr>
          <p:cNvPr id="3" name="Content Placeholder 2"/>
          <p:cNvSpPr>
            <a:spLocks noGrp="1"/>
          </p:cNvSpPr>
          <p:nvPr>
            <p:ph idx="1"/>
          </p:nvPr>
        </p:nvSpPr>
        <p:spPr>
          <a:xfrm>
            <a:off x="457200" y="1828800"/>
            <a:ext cx="6553200" cy="4267200"/>
          </a:xfrm>
        </p:spPr>
        <p:txBody>
          <a:bodyPr/>
          <a:lstStyle/>
          <a:p>
            <a:pPr marL="0" indent="0">
              <a:buNone/>
            </a:pPr>
            <a:endParaRPr lang="en-US" sz="2000" dirty="0" smtClean="0"/>
          </a:p>
          <a:p>
            <a:endParaRPr lang="en-IN" sz="2000" dirty="0"/>
          </a:p>
        </p:txBody>
      </p:sp>
      <p:sp>
        <p:nvSpPr>
          <p:cNvPr id="4" name="Rectangle 3"/>
          <p:cNvSpPr/>
          <p:nvPr/>
        </p:nvSpPr>
        <p:spPr>
          <a:xfrm>
            <a:off x="533400" y="1447800"/>
            <a:ext cx="8077200" cy="1538883"/>
          </a:xfrm>
          <a:prstGeom prst="rect">
            <a:avLst/>
          </a:prstGeom>
        </p:spPr>
        <p:txBody>
          <a:bodyPr wrap="square">
            <a:spAutoFit/>
          </a:bodyPr>
          <a:lstStyle/>
          <a:p>
            <a:pPr>
              <a:spcAft>
                <a:spcPts val="1200"/>
              </a:spcAft>
            </a:pPr>
            <a:r>
              <a:rPr lang="en-US" dirty="0">
                <a:solidFill>
                  <a:schemeClr val="bg2">
                    <a:lumMod val="75000"/>
                  </a:schemeClr>
                </a:solidFill>
              </a:rPr>
              <a:t>Terms and conditions of a compulsory </a:t>
            </a:r>
            <a:r>
              <a:rPr lang="en-US" dirty="0" err="1" smtClean="0">
                <a:solidFill>
                  <a:schemeClr val="bg2">
                    <a:lumMod val="75000"/>
                  </a:schemeClr>
                </a:solidFill>
              </a:rPr>
              <a:t>licence</a:t>
            </a:r>
            <a:r>
              <a:rPr lang="en-US" dirty="0" smtClean="0">
                <a:solidFill>
                  <a:schemeClr val="bg2">
                    <a:lumMod val="75000"/>
                  </a:schemeClr>
                </a:solidFill>
              </a:rPr>
              <a:t>:</a:t>
            </a:r>
          </a:p>
          <a:p>
            <a:pPr marL="342900" indent="-342900">
              <a:buFont typeface="Arial" pitchFamily="34" charset="0"/>
              <a:buChar char="•"/>
            </a:pPr>
            <a:r>
              <a:rPr lang="en-US" sz="2000" dirty="0"/>
              <a:t>T</a:t>
            </a:r>
            <a:r>
              <a:rPr lang="en-US" sz="2000" dirty="0" smtClean="0"/>
              <a:t>he </a:t>
            </a:r>
            <a:r>
              <a:rPr lang="en-US" sz="2000" dirty="0"/>
              <a:t>patentee's investment in the invention; </a:t>
            </a:r>
            <a:endParaRPr lang="en-US" sz="2000" dirty="0" smtClean="0"/>
          </a:p>
          <a:p>
            <a:pPr marL="342900" indent="-342900">
              <a:buFont typeface="Arial" pitchFamily="34" charset="0"/>
              <a:buChar char="•"/>
            </a:pPr>
            <a:r>
              <a:rPr lang="en-US" sz="2000" dirty="0"/>
              <a:t>T</a:t>
            </a:r>
            <a:r>
              <a:rPr lang="en-US" sz="2000" dirty="0" smtClean="0"/>
              <a:t>he </a:t>
            </a:r>
            <a:r>
              <a:rPr lang="en-US" sz="2000" dirty="0"/>
              <a:t>workability of the patentee's invention by the applicant; </a:t>
            </a:r>
            <a:endParaRPr lang="en-US" sz="2000" dirty="0" smtClean="0"/>
          </a:p>
          <a:p>
            <a:pPr marL="342900" indent="-342900">
              <a:buFont typeface="Arial" pitchFamily="34" charset="0"/>
              <a:buChar char="•"/>
            </a:pPr>
            <a:r>
              <a:rPr lang="en-US" sz="2000" dirty="0"/>
              <a:t>T</a:t>
            </a:r>
            <a:r>
              <a:rPr lang="en-US" sz="2000" dirty="0" smtClean="0"/>
              <a:t>he </a:t>
            </a:r>
            <a:r>
              <a:rPr lang="en-US" sz="2000" dirty="0"/>
              <a:t>selling price of the patented articles (at affordable prices</a:t>
            </a:r>
            <a:r>
              <a:rPr lang="en-US" sz="2000" dirty="0" smtClean="0"/>
              <a:t>)</a:t>
            </a:r>
            <a:endParaRPr lang="en-US" sz="2000" dirty="0"/>
          </a:p>
        </p:txBody>
      </p:sp>
    </p:spTree>
    <p:extLst>
      <p:ext uri="{BB962C8B-B14F-4D97-AF65-F5344CB8AC3E}">
        <p14:creationId xmlns:p14="http://schemas.microsoft.com/office/powerpoint/2010/main" xmlns="" val="125468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chemeClr val="bg2">
                    <a:lumMod val="75000"/>
                  </a:schemeClr>
                </a:solidFill>
              </a:rPr>
              <a:t>Trademark Act ,1999</a:t>
            </a:r>
            <a:endParaRPr lang="en-IN" sz="4000" dirty="0">
              <a:solidFill>
                <a:schemeClr val="bg2">
                  <a:lumMod val="75000"/>
                </a:schemeClr>
              </a:solidFill>
            </a:endParaRPr>
          </a:p>
        </p:txBody>
      </p:sp>
      <p:sp>
        <p:nvSpPr>
          <p:cNvPr id="3" name="Content Placeholder 2"/>
          <p:cNvSpPr>
            <a:spLocks noGrp="1"/>
          </p:cNvSpPr>
          <p:nvPr>
            <p:ph idx="1"/>
          </p:nvPr>
        </p:nvSpPr>
        <p:spPr>
          <a:xfrm>
            <a:off x="533400" y="1524000"/>
            <a:ext cx="7315200" cy="4267200"/>
          </a:xfrm>
        </p:spPr>
        <p:txBody>
          <a:bodyPr/>
          <a:lstStyle/>
          <a:p>
            <a:pPr>
              <a:spcAft>
                <a:spcPts val="600"/>
              </a:spcAft>
            </a:pPr>
            <a:r>
              <a:rPr lang="en-US" sz="2000" dirty="0" smtClean="0"/>
              <a:t>The trademark law in </a:t>
            </a:r>
            <a:r>
              <a:rPr lang="en-US" sz="2000" dirty="0"/>
              <a:t>I</a:t>
            </a:r>
            <a:r>
              <a:rPr lang="en-US" sz="2000" dirty="0" smtClean="0"/>
              <a:t>ndia is now contained in the provisions of trademark act, 1999 (47 of 1999). The earlier trade &amp; merchandise mark act, 1958 has been repealed. The object of this act is to confer protection to the user of the trademark on his goods and prescribe conditions for acquisition, and legal remedies for enforcement of trademark rights.</a:t>
            </a:r>
          </a:p>
          <a:p>
            <a:pPr>
              <a:spcAft>
                <a:spcPts val="600"/>
              </a:spcAft>
            </a:pPr>
            <a:r>
              <a:rPr lang="en-US" sz="2000" dirty="0"/>
              <a:t>The definition of trademark as defined in the Indian Trademark Act means a registered trademark or mark used to identify the origin and manufacture of the goods</a:t>
            </a:r>
            <a:r>
              <a:rPr lang="en-US" sz="2000" dirty="0" smtClean="0"/>
              <a:t>.</a:t>
            </a:r>
            <a:endParaRPr lang="en-US" sz="2000" dirty="0"/>
          </a:p>
          <a:p>
            <a:r>
              <a:rPr lang="en-US" sz="2000" dirty="0"/>
              <a:t>The Indian Trademark Act, 1999 provides for registration of trademark with the Registrar of Trademark. For the purpose of registration of the trademark, India has been divided into four zones. </a:t>
            </a:r>
            <a:endParaRPr lang="en-IN" sz="2000" dirty="0"/>
          </a:p>
        </p:txBody>
      </p:sp>
    </p:spTree>
    <p:extLst>
      <p:ext uri="{BB962C8B-B14F-4D97-AF65-F5344CB8AC3E}">
        <p14:creationId xmlns:p14="http://schemas.microsoft.com/office/powerpoint/2010/main" xmlns="" val="1022390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Rights prior to the Grant of patent</a:t>
            </a:r>
            <a:endParaRPr lang="en-IN" sz="3200" dirty="0">
              <a:solidFill>
                <a:schemeClr val="bg2">
                  <a:lumMod val="75000"/>
                </a:schemeClr>
              </a:solidFill>
            </a:endParaRPr>
          </a:p>
        </p:txBody>
      </p:sp>
      <p:sp>
        <p:nvSpPr>
          <p:cNvPr id="3" name="Content Placeholder 2"/>
          <p:cNvSpPr>
            <a:spLocks noGrp="1"/>
          </p:cNvSpPr>
          <p:nvPr>
            <p:ph idx="1"/>
          </p:nvPr>
        </p:nvSpPr>
        <p:spPr>
          <a:xfrm>
            <a:off x="533400" y="1752600"/>
            <a:ext cx="7315200" cy="4267200"/>
          </a:xfrm>
        </p:spPr>
        <p:txBody>
          <a:bodyPr/>
          <a:lstStyle/>
          <a:p>
            <a:pPr marL="0" indent="0">
              <a:buNone/>
            </a:pPr>
            <a:r>
              <a:rPr lang="en-US" sz="2000" dirty="0" smtClean="0"/>
              <a:t>From the </a:t>
            </a:r>
            <a:r>
              <a:rPr lang="en-US" sz="2000" dirty="0"/>
              <a:t>date of publication of the application to the date of the grant of a patent, the applicant has the like privileges and rights as if a patent for the invention has been granted on the date of the publication of the application. However, applicant is not entitled to institute any proceedings for infringement until the patent has been granted. Prior to the Third Amendment, only upon acceptance of the application did the applicant enjoy like privileges and rights</a:t>
            </a:r>
            <a:r>
              <a:rPr lang="en-US" sz="2000" dirty="0" smtClean="0"/>
              <a:t>.</a:t>
            </a:r>
          </a:p>
          <a:p>
            <a:pPr marL="0" indent="0">
              <a:buNone/>
            </a:pPr>
            <a:endParaRPr lang="en-US" sz="2000" dirty="0" smtClean="0"/>
          </a:p>
          <a:p>
            <a:r>
              <a:rPr lang="en-IN" sz="2000" dirty="0" smtClean="0"/>
              <a:t>Patents for Computer Software</a:t>
            </a:r>
          </a:p>
          <a:p>
            <a:r>
              <a:rPr lang="en-IN" sz="2000" dirty="0" smtClean="0"/>
              <a:t>Patents for Business Model</a:t>
            </a:r>
          </a:p>
          <a:p>
            <a:r>
              <a:rPr lang="en-IN" sz="2000" dirty="0" smtClean="0"/>
              <a:t>Patents for Incremental Innovation</a:t>
            </a:r>
            <a:endParaRPr lang="en-IN" sz="2000" dirty="0"/>
          </a:p>
        </p:txBody>
      </p:sp>
    </p:spTree>
    <p:extLst>
      <p:ext uri="{BB962C8B-B14F-4D97-AF65-F5344CB8AC3E}">
        <p14:creationId xmlns:p14="http://schemas.microsoft.com/office/powerpoint/2010/main" xmlns="" val="1783802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Patent Infringement</a:t>
            </a:r>
            <a:endParaRPr lang="en-IN" sz="3200" dirty="0">
              <a:solidFill>
                <a:schemeClr val="bg2">
                  <a:lumMod val="75000"/>
                </a:schemeClr>
              </a:solidFill>
            </a:endParaRPr>
          </a:p>
        </p:txBody>
      </p:sp>
      <p:sp>
        <p:nvSpPr>
          <p:cNvPr id="3" name="Content Placeholder 2"/>
          <p:cNvSpPr>
            <a:spLocks noGrp="1"/>
          </p:cNvSpPr>
          <p:nvPr>
            <p:ph idx="1"/>
          </p:nvPr>
        </p:nvSpPr>
        <p:spPr>
          <a:xfrm>
            <a:off x="609600" y="1676400"/>
            <a:ext cx="6553200" cy="4267200"/>
          </a:xfrm>
        </p:spPr>
        <p:txBody>
          <a:bodyPr/>
          <a:lstStyle/>
          <a:p>
            <a:pPr marL="0" indent="0">
              <a:buNone/>
            </a:pPr>
            <a:r>
              <a:rPr lang="en-US" sz="2000" dirty="0" smtClean="0"/>
              <a:t>The patent holder has exclusive rights to use, sell or </a:t>
            </a:r>
            <a:r>
              <a:rPr lang="en-US" sz="2000" dirty="0" err="1" smtClean="0"/>
              <a:t>licence</a:t>
            </a:r>
            <a:r>
              <a:rPr lang="en-US" sz="2000" dirty="0" smtClean="0"/>
              <a:t> his patent rights. He can keep away others from using/copying his patents. Patent holder can sue the infringer for damage and compensation.</a:t>
            </a:r>
          </a:p>
        </p:txBody>
      </p:sp>
    </p:spTree>
    <p:extLst>
      <p:ext uri="{BB962C8B-B14F-4D97-AF65-F5344CB8AC3E}">
        <p14:creationId xmlns:p14="http://schemas.microsoft.com/office/powerpoint/2010/main" xmlns="" val="2321352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Patent infringement</a:t>
            </a:r>
            <a:endParaRPr lang="en-IN" sz="3200" dirty="0">
              <a:solidFill>
                <a:schemeClr val="bg2">
                  <a:lumMod val="75000"/>
                </a:schemeClr>
              </a:solidFill>
            </a:endParaRPr>
          </a:p>
        </p:txBody>
      </p:sp>
      <p:sp>
        <p:nvSpPr>
          <p:cNvPr id="3" name="Content Placeholder 2"/>
          <p:cNvSpPr>
            <a:spLocks noGrp="1"/>
          </p:cNvSpPr>
          <p:nvPr>
            <p:ph idx="1"/>
          </p:nvPr>
        </p:nvSpPr>
        <p:spPr>
          <a:xfrm>
            <a:off x="457200" y="1600200"/>
            <a:ext cx="7315200" cy="4267200"/>
          </a:xfrm>
        </p:spPr>
        <p:txBody>
          <a:bodyPr/>
          <a:lstStyle/>
          <a:p>
            <a:pPr marL="0" indent="0">
              <a:buNone/>
            </a:pPr>
            <a:r>
              <a:rPr lang="en-IN" sz="2400" dirty="0" smtClean="0">
                <a:solidFill>
                  <a:schemeClr val="bg2">
                    <a:lumMod val="75000"/>
                  </a:schemeClr>
                </a:solidFill>
              </a:rPr>
              <a:t>Example:</a:t>
            </a:r>
          </a:p>
          <a:p>
            <a:pPr marL="0" indent="0">
              <a:buNone/>
            </a:pPr>
            <a:r>
              <a:rPr lang="en-US" sz="2000" dirty="0" smtClean="0"/>
              <a:t>About two </a:t>
            </a:r>
            <a:r>
              <a:rPr lang="en-US" sz="2000" dirty="0"/>
              <a:t>Indian motorbike manufacturers-the Bajaj and TVS for the technology used in 125 cc motorbike. Bajaj accused TVS of copying its </a:t>
            </a:r>
            <a:r>
              <a:rPr lang="en-US" sz="2000" dirty="0" err="1"/>
              <a:t>dts</a:t>
            </a:r>
            <a:r>
              <a:rPr lang="en-US" sz="2000" dirty="0"/>
              <a:t>-i (digital twin spark plug ignition) technology. However, TVS claimed that it had developed its own </a:t>
            </a:r>
            <a:r>
              <a:rPr lang="en-US" sz="2000" dirty="0" err="1"/>
              <a:t>c</a:t>
            </a:r>
            <a:r>
              <a:rPr lang="en-US" sz="2000" dirty="0" err="1" smtClean="0"/>
              <a:t>evti</a:t>
            </a:r>
            <a:r>
              <a:rPr lang="en-US" sz="2000" dirty="0" smtClean="0"/>
              <a:t> </a:t>
            </a:r>
            <a:r>
              <a:rPr lang="en-US" sz="2000" dirty="0"/>
              <a:t>(controlled combustion variable timing intelligent) technology. Bajaj had contended that it holds the patents for the twin spark technology for small engines while TVS had said its motorbike model 'Flame' was fitted with a three-valve engine working on the </a:t>
            </a:r>
            <a:r>
              <a:rPr lang="en-US" sz="2000" dirty="0" err="1"/>
              <a:t>cevti</a:t>
            </a:r>
            <a:r>
              <a:rPr lang="en-US" sz="2000" dirty="0"/>
              <a:t> technology, which is different from Bajaj's </a:t>
            </a:r>
            <a:r>
              <a:rPr lang="en-US" sz="2000" dirty="0" err="1"/>
              <a:t>dts</a:t>
            </a:r>
            <a:r>
              <a:rPr lang="en-US" sz="2000" dirty="0"/>
              <a:t>-i. In 2007, when Bajaj launched its XCD 125, TVS launched its Flame 125. However, with the patent war to the Supreme Court Bajaj sought a restrain on manufacturing and selling of two-wheeler TVS Flame'.</a:t>
            </a:r>
          </a:p>
          <a:p>
            <a:pPr marL="0" indent="0">
              <a:buNone/>
            </a:pPr>
            <a:endParaRPr lang="en-IN" dirty="0"/>
          </a:p>
        </p:txBody>
      </p:sp>
    </p:spTree>
    <p:extLst>
      <p:ext uri="{BB962C8B-B14F-4D97-AF65-F5344CB8AC3E}">
        <p14:creationId xmlns:p14="http://schemas.microsoft.com/office/powerpoint/2010/main" xmlns="" val="3070905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Patent Co-operation Treaty(PCT)</a:t>
            </a:r>
            <a:endParaRPr lang="en-IN" sz="3200" dirty="0">
              <a:solidFill>
                <a:schemeClr val="bg2">
                  <a:lumMod val="75000"/>
                </a:schemeClr>
              </a:solidFill>
            </a:endParaRPr>
          </a:p>
        </p:txBody>
      </p:sp>
      <p:sp>
        <p:nvSpPr>
          <p:cNvPr id="3" name="Content Placeholder 2"/>
          <p:cNvSpPr>
            <a:spLocks noGrp="1"/>
          </p:cNvSpPr>
          <p:nvPr>
            <p:ph idx="1"/>
          </p:nvPr>
        </p:nvSpPr>
        <p:spPr>
          <a:xfrm>
            <a:off x="609600" y="1676400"/>
            <a:ext cx="7315200" cy="4267200"/>
          </a:xfrm>
        </p:spPr>
        <p:txBody>
          <a:bodyPr/>
          <a:lstStyle/>
          <a:p>
            <a:r>
              <a:rPr lang="en-US" sz="2000" dirty="0"/>
              <a:t>India became the 98th member of the Patent Cooperation Treaty (PCT) on 7 December 1998. PCT is administered by the Geneva based World Intellectual Property </a:t>
            </a:r>
            <a:r>
              <a:rPr lang="en-US" sz="2000" dirty="0" err="1"/>
              <a:t>Organisation</a:t>
            </a:r>
            <a:r>
              <a:rPr lang="en-US" sz="2000" dirty="0"/>
              <a:t> (WIPO), which </a:t>
            </a:r>
            <a:r>
              <a:rPr lang="en-US" sz="2000" dirty="0" smtClean="0"/>
              <a:t>was </a:t>
            </a:r>
            <a:r>
              <a:rPr lang="en-US" sz="2000" dirty="0"/>
              <a:t>established in 1967. Its preamble clearly states that PCT is intended was to help the economic development of developing countries by giving a boost to the flow of technology</a:t>
            </a:r>
            <a:r>
              <a:rPr lang="en-US" sz="2000" dirty="0" smtClean="0"/>
              <a:t>.</a:t>
            </a:r>
          </a:p>
          <a:p>
            <a:r>
              <a:rPr lang="en-US" sz="2000" dirty="0"/>
              <a:t>PCT procedure would enable the nationals/residents of the member states to make a single application, in a single language, for a patent. it reduce the time cost of seeking patent in different countries.</a:t>
            </a:r>
          </a:p>
          <a:p>
            <a:r>
              <a:rPr lang="en-US" sz="2000" dirty="0"/>
              <a:t>PCT is virtually a green signal for local patent authorities to speed up the process of granting the patents.</a:t>
            </a:r>
          </a:p>
          <a:p>
            <a:endParaRPr lang="en-US" sz="2000" dirty="0" smtClean="0"/>
          </a:p>
        </p:txBody>
      </p:sp>
    </p:spTree>
    <p:extLst>
      <p:ext uri="{BB962C8B-B14F-4D97-AF65-F5344CB8AC3E}">
        <p14:creationId xmlns:p14="http://schemas.microsoft.com/office/powerpoint/2010/main" xmlns="" val="2171287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75000"/>
                  </a:schemeClr>
                </a:solidFill>
              </a:rPr>
              <a:t>Biological Diversity</a:t>
            </a:r>
            <a:endParaRPr lang="en-IN" dirty="0">
              <a:solidFill>
                <a:schemeClr val="bg2">
                  <a:lumMod val="75000"/>
                </a:schemeClr>
              </a:solidFill>
            </a:endParaRPr>
          </a:p>
        </p:txBody>
      </p:sp>
      <p:sp>
        <p:nvSpPr>
          <p:cNvPr id="3" name="Content Placeholder 2"/>
          <p:cNvSpPr>
            <a:spLocks noGrp="1"/>
          </p:cNvSpPr>
          <p:nvPr>
            <p:ph idx="1"/>
          </p:nvPr>
        </p:nvSpPr>
        <p:spPr>
          <a:xfrm>
            <a:off x="533400" y="1295400"/>
            <a:ext cx="7315200" cy="4267200"/>
          </a:xfrm>
        </p:spPr>
        <p:txBody>
          <a:bodyPr/>
          <a:lstStyle/>
          <a:p>
            <a:pPr>
              <a:spcAft>
                <a:spcPts val="600"/>
              </a:spcAft>
            </a:pPr>
            <a:r>
              <a:rPr lang="en-US" sz="2000" dirty="0"/>
              <a:t>India is one of the twelve mega biodiversity countries of the world. Over 47.000 species of plants and 81.000 species of animals have been recorded by the Botanical Survey of India and the Zoological Survey of India, respectively. Besides, some of the remaining areas (e.g., Himalayan region, Andaman and Nicobar Islands) are far richer in biological diversity than most of the areas already surveyed. </a:t>
            </a:r>
            <a:endParaRPr lang="en-US" sz="2000" dirty="0" smtClean="0"/>
          </a:p>
          <a:p>
            <a:r>
              <a:rPr lang="en-US" sz="2000" dirty="0" smtClean="0"/>
              <a:t>Further</a:t>
            </a:r>
            <a:r>
              <a:rPr lang="en-US" sz="2000" dirty="0"/>
              <a:t>, biological diversity encompasses all species of plants, animals and microorganisms and the variation between them and the ecosystems of which they form a part. It occurs at three levels. namely: </a:t>
            </a:r>
            <a:r>
              <a:rPr lang="en-US" sz="2000" dirty="0" smtClean="0"/>
              <a:t>(i) species </a:t>
            </a:r>
            <a:r>
              <a:rPr lang="en-US" sz="2000" dirty="0"/>
              <a:t>level-refers to number and kinds of living organisms; (ii) genetic level-refers to genetic variation within a population of species; and </a:t>
            </a:r>
            <a:r>
              <a:rPr lang="en-US" sz="2000" dirty="0" smtClean="0"/>
              <a:t>(</a:t>
            </a:r>
            <a:r>
              <a:rPr lang="en-US" sz="2000" dirty="0"/>
              <a:t>iii) ecosystem level-refers to the variety of habitats, biological communities and ecological processes that occur in such habitats. </a:t>
            </a:r>
            <a:endParaRPr lang="en-IN" sz="2000" dirty="0"/>
          </a:p>
        </p:txBody>
      </p:sp>
    </p:spTree>
    <p:extLst>
      <p:ext uri="{BB962C8B-B14F-4D97-AF65-F5344CB8AC3E}">
        <p14:creationId xmlns:p14="http://schemas.microsoft.com/office/powerpoint/2010/main" xmlns="" val="29564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03094"/>
            <a:ext cx="7391400" cy="3170099"/>
          </a:xfrm>
          <a:prstGeom prst="rect">
            <a:avLst/>
          </a:prstGeom>
        </p:spPr>
        <p:txBody>
          <a:bodyPr wrap="square">
            <a:spAutoFit/>
          </a:bodyPr>
          <a:lstStyle/>
          <a:p>
            <a:r>
              <a:rPr lang="en-US" sz="2000" dirty="0"/>
              <a:t>Traditional knowledge (TK) associated with biological resources is an intangible component of the resource itself. TK has the </a:t>
            </a:r>
            <a:r>
              <a:rPr lang="en-US" sz="2000" dirty="0" smtClean="0"/>
              <a:t>potential </a:t>
            </a:r>
            <a:r>
              <a:rPr lang="en-US" sz="2000" dirty="0"/>
              <a:t>of being translated into commercial benefits by providing leads the development of useful products and processes</a:t>
            </a:r>
            <a:r>
              <a:rPr lang="en-US" sz="2000" dirty="0" smtClean="0"/>
              <a:t>. The </a:t>
            </a:r>
            <a:r>
              <a:rPr lang="en-US" sz="2000" dirty="0"/>
              <a:t>Council of Biodiversity (CBD) envisages that the benefits accruing from commercial use of TK have to be shared with the people responsible for creating, refining and using this knowledge Article 8(j) of the CBD provides for respecting, protecting and rewarding the Knowledge, Innovations and Practices (KIP) of local </a:t>
            </a:r>
            <a:r>
              <a:rPr lang="en-US" sz="2000" dirty="0" smtClean="0"/>
              <a:t>communities.</a:t>
            </a:r>
            <a:endParaRPr lang="en-IN" sz="2000" dirty="0"/>
          </a:p>
        </p:txBody>
      </p:sp>
    </p:spTree>
    <p:extLst>
      <p:ext uri="{BB962C8B-B14F-4D97-AF65-F5344CB8AC3E}">
        <p14:creationId xmlns:p14="http://schemas.microsoft.com/office/powerpoint/2010/main" xmlns="" val="3592409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0"/>
            <a:ext cx="7543800" cy="704850"/>
          </a:xfrm>
        </p:spPr>
        <p:txBody>
          <a:bodyPr/>
          <a:lstStyle/>
          <a:p>
            <a:r>
              <a:rPr lang="en-IN" sz="5400" smtClean="0">
                <a:solidFill>
                  <a:schemeClr val="bg2">
                    <a:lumMod val="75000"/>
                  </a:schemeClr>
                </a:solidFill>
              </a:rPr>
              <a:t>Thank You</a:t>
            </a:r>
            <a:endParaRPr lang="en-IN" sz="5400" dirty="0">
              <a:solidFill>
                <a:schemeClr val="bg2">
                  <a:lumMod val="75000"/>
                </a:schemeClr>
              </a:solidFill>
            </a:endParaRPr>
          </a:p>
        </p:txBody>
      </p:sp>
    </p:spTree>
    <p:extLst>
      <p:ext uri="{BB962C8B-B14F-4D97-AF65-F5344CB8AC3E}">
        <p14:creationId xmlns:p14="http://schemas.microsoft.com/office/powerpoint/2010/main" xmlns="" val="30524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The salient features of the act are:</a:t>
            </a:r>
            <a:endParaRPr lang="en-IN" sz="3200" dirty="0">
              <a:solidFill>
                <a:schemeClr val="bg2">
                  <a:lumMod val="75000"/>
                </a:schemeClr>
              </a:solidFill>
            </a:endParaRPr>
          </a:p>
        </p:txBody>
      </p:sp>
      <p:sp>
        <p:nvSpPr>
          <p:cNvPr id="3" name="Content Placeholder 2"/>
          <p:cNvSpPr>
            <a:spLocks noGrp="1"/>
          </p:cNvSpPr>
          <p:nvPr>
            <p:ph idx="1"/>
          </p:nvPr>
        </p:nvSpPr>
        <p:spPr>
          <a:xfrm>
            <a:off x="533400" y="1447800"/>
            <a:ext cx="7315200" cy="4267200"/>
          </a:xfrm>
        </p:spPr>
        <p:txBody>
          <a:bodyPr/>
          <a:lstStyle/>
          <a:p>
            <a:pPr>
              <a:spcAft>
                <a:spcPts val="600"/>
              </a:spcAft>
            </a:pPr>
            <a:r>
              <a:rPr lang="en-US" sz="2000" dirty="0"/>
              <a:t>Definition of trademark to include registration of shape of goods, packaging and combination of </a:t>
            </a:r>
            <a:r>
              <a:rPr lang="en-US" sz="2000" dirty="0" smtClean="0"/>
              <a:t>colors.</a:t>
            </a:r>
          </a:p>
          <a:p>
            <a:pPr>
              <a:spcAft>
                <a:spcPts val="600"/>
              </a:spcAft>
            </a:pPr>
            <a:r>
              <a:rPr lang="en-US" sz="2000" dirty="0" smtClean="0"/>
              <a:t>No provision for smell and sound marks. </a:t>
            </a:r>
          </a:p>
          <a:p>
            <a:pPr>
              <a:spcAft>
                <a:spcPts val="600"/>
              </a:spcAft>
            </a:pPr>
            <a:r>
              <a:rPr lang="en-US" sz="2000" dirty="0" smtClean="0"/>
              <a:t>"</a:t>
            </a:r>
            <a:r>
              <a:rPr lang="en-US" sz="2000" dirty="0"/>
              <a:t>Trademark" shall now include services as well</a:t>
            </a:r>
            <a:r>
              <a:rPr lang="en-US" sz="2000" dirty="0" smtClean="0"/>
              <a:t>.</a:t>
            </a:r>
          </a:p>
          <a:p>
            <a:pPr>
              <a:spcAft>
                <a:spcPts val="600"/>
              </a:spcAft>
            </a:pPr>
            <a:r>
              <a:rPr lang="en-US" sz="2000" dirty="0" smtClean="0"/>
              <a:t>Use of foreign trademarks in India is permissible except in cases. Which involves direct royalty payments in foreign currency.</a:t>
            </a:r>
          </a:p>
          <a:p>
            <a:pPr>
              <a:spcAft>
                <a:spcPts val="600"/>
              </a:spcAft>
            </a:pPr>
            <a:r>
              <a:rPr lang="en-US" sz="2000" dirty="0" smtClean="0"/>
              <a:t>Single </a:t>
            </a:r>
            <a:r>
              <a:rPr lang="en-US" sz="2000" dirty="0"/>
              <a:t>application for same mark for multiple classes</a:t>
            </a:r>
            <a:r>
              <a:rPr lang="en-US" sz="2000" dirty="0" smtClean="0"/>
              <a:t>.</a:t>
            </a:r>
          </a:p>
          <a:p>
            <a:pPr>
              <a:spcAft>
                <a:spcPts val="600"/>
              </a:spcAft>
            </a:pPr>
            <a:r>
              <a:rPr lang="en-US" sz="2000" dirty="0" smtClean="0"/>
              <a:t>The use of hybrid trademark is permitted in </a:t>
            </a:r>
            <a:r>
              <a:rPr lang="en-US" sz="2000" dirty="0"/>
              <a:t>I</a:t>
            </a:r>
            <a:r>
              <a:rPr lang="en-US" sz="2000" dirty="0" smtClean="0"/>
              <a:t>ndia.</a:t>
            </a:r>
          </a:p>
          <a:p>
            <a:pPr>
              <a:spcAft>
                <a:spcPts val="600"/>
              </a:spcAft>
            </a:pPr>
            <a:r>
              <a:rPr lang="en-US" sz="2000" dirty="0" smtClean="0"/>
              <a:t>Period of registration is 10 years.</a:t>
            </a:r>
          </a:p>
          <a:p>
            <a:pPr>
              <a:spcAft>
                <a:spcPts val="600"/>
              </a:spcAft>
            </a:pPr>
            <a:r>
              <a:rPr lang="en-US" sz="2000" dirty="0" smtClean="0"/>
              <a:t>Comparative advertisement permitted.</a:t>
            </a:r>
          </a:p>
          <a:p>
            <a:r>
              <a:rPr lang="en-US" sz="2000" dirty="0" smtClean="0"/>
              <a:t>Scope of infringement has been widened.</a:t>
            </a:r>
            <a:endParaRPr lang="en-IN" sz="2000" dirty="0"/>
          </a:p>
        </p:txBody>
      </p:sp>
    </p:spTree>
    <p:extLst>
      <p:ext uri="{BB962C8B-B14F-4D97-AF65-F5344CB8AC3E}">
        <p14:creationId xmlns:p14="http://schemas.microsoft.com/office/powerpoint/2010/main" xmlns="" val="3275180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The definition of infringement has been expanded:</a:t>
            </a:r>
            <a:endParaRPr lang="en-IN" sz="3200" dirty="0">
              <a:solidFill>
                <a:schemeClr val="bg2">
                  <a:lumMod val="75000"/>
                </a:schemeClr>
              </a:solidFill>
            </a:endParaRPr>
          </a:p>
        </p:txBody>
      </p:sp>
      <p:sp>
        <p:nvSpPr>
          <p:cNvPr id="3" name="Content Placeholder 2"/>
          <p:cNvSpPr>
            <a:spLocks noGrp="1"/>
          </p:cNvSpPr>
          <p:nvPr>
            <p:ph idx="1"/>
          </p:nvPr>
        </p:nvSpPr>
        <p:spPr>
          <a:xfrm>
            <a:off x="304800" y="1447800"/>
            <a:ext cx="7315200" cy="4267200"/>
          </a:xfrm>
        </p:spPr>
        <p:txBody>
          <a:bodyPr/>
          <a:lstStyle/>
          <a:p>
            <a:pPr>
              <a:spcAft>
                <a:spcPts val="1200"/>
              </a:spcAft>
            </a:pPr>
            <a:r>
              <a:rPr lang="en-GB" sz="2000" dirty="0"/>
              <a:t>Use of an identical or similar mark in respect of similar goods can also constitute infringement</a:t>
            </a:r>
            <a:r>
              <a:rPr lang="en-GB" sz="2000" dirty="0" smtClean="0"/>
              <a:t>.</a:t>
            </a:r>
          </a:p>
          <a:p>
            <a:pPr>
              <a:spcAft>
                <a:spcPts val="1200"/>
              </a:spcAft>
            </a:pPr>
            <a:r>
              <a:rPr lang="en-GB" sz="2000" dirty="0" smtClean="0"/>
              <a:t>Even </a:t>
            </a:r>
            <a:r>
              <a:rPr lang="en-GB" sz="2000" dirty="0"/>
              <a:t>use of an identical or similar mark in respect of goods or services to completely unrelated goods or services could constitute infringement. </a:t>
            </a:r>
            <a:endParaRPr lang="en-GB" sz="2000" dirty="0" smtClean="0"/>
          </a:p>
          <a:p>
            <a:pPr>
              <a:spcAft>
                <a:spcPts val="600"/>
              </a:spcAft>
            </a:pPr>
            <a:r>
              <a:rPr lang="en-GB" sz="2000" dirty="0" smtClean="0"/>
              <a:t>In </a:t>
            </a:r>
            <a:r>
              <a:rPr lang="en-GB" sz="2000" dirty="0"/>
              <a:t>the case of word marks, even spoken use of the words can </a:t>
            </a:r>
            <a:r>
              <a:rPr lang="en-GB" sz="2000" dirty="0" smtClean="0"/>
              <a:t>constitute infringement.</a:t>
            </a:r>
          </a:p>
          <a:p>
            <a:r>
              <a:rPr lang="en-US" sz="2000" dirty="0"/>
              <a:t>Courts empowered to pass ex-parte injunction orders or other interlocutory orders for (a) discovery of documents, (b) preserving the infringing goods, documents or other evidence, and (c) restraining the offender from disposing of or dealing with his assets in a manner that may adversely affect the plaintiff's ability to recover damages, costs or other pecuniary remedies.</a:t>
            </a:r>
            <a:endParaRPr lang="en-GB" sz="2000" dirty="0" smtClean="0"/>
          </a:p>
        </p:txBody>
      </p:sp>
    </p:spTree>
    <p:extLst>
      <p:ext uri="{BB962C8B-B14F-4D97-AF65-F5344CB8AC3E}">
        <p14:creationId xmlns:p14="http://schemas.microsoft.com/office/powerpoint/2010/main" xmlns="" val="3426460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153400" cy="3631763"/>
          </a:xfrm>
          <a:prstGeom prst="rect">
            <a:avLst/>
          </a:prstGeom>
        </p:spPr>
        <p:txBody>
          <a:bodyPr wrap="square">
            <a:spAutoFit/>
          </a:bodyPr>
          <a:lstStyle/>
          <a:p>
            <a:pPr marL="342900" indent="-342900">
              <a:spcAft>
                <a:spcPts val="1200"/>
              </a:spcAft>
              <a:buFont typeface="Arial" pitchFamily="34" charset="0"/>
              <a:buChar char="•"/>
            </a:pPr>
            <a:r>
              <a:rPr lang="en-GB" sz="2000" dirty="0"/>
              <a:t>Minimum penalty of a six-month imprisonment and 50,000 have now been prescribed for trademark violations. The maximum penalty has been increased from two years imprisonment to three years and a fine of 2,00,000</a:t>
            </a:r>
            <a:r>
              <a:rPr lang="en-GB" sz="2000" dirty="0" smtClean="0"/>
              <a:t>.</a:t>
            </a:r>
          </a:p>
          <a:p>
            <a:pPr marL="342900" indent="-342900">
              <a:buFont typeface="Arial" pitchFamily="34" charset="0"/>
              <a:buChar char="•"/>
            </a:pPr>
            <a:r>
              <a:rPr lang="en-GB" sz="2000" dirty="0" smtClean="0"/>
              <a:t>Trademark </a:t>
            </a:r>
            <a:r>
              <a:rPr lang="en-GB" sz="2000" dirty="0"/>
              <a:t>violation is now a cognisable and </a:t>
            </a:r>
            <a:r>
              <a:rPr lang="en-GB" sz="2000" dirty="0" smtClean="0"/>
              <a:t>non-</a:t>
            </a:r>
            <a:r>
              <a:rPr lang="en-GB" sz="2000" dirty="0" err="1" smtClean="0"/>
              <a:t>bailable</a:t>
            </a:r>
            <a:r>
              <a:rPr lang="en-GB" sz="2000" dirty="0" smtClean="0"/>
              <a:t> </a:t>
            </a:r>
            <a:r>
              <a:rPr lang="en-GB" sz="2000" dirty="0"/>
              <a:t>offence. The Bill now empowers a police officer (not below the rank of Deputy Supt. of Police) to search and seize without warrant the goods, dyes, block, machine, plate or other instruments or things involved in committing the offence. The police officer is, however, bound to obtain an opinion of the Registrar of Trademarks on the facts involved in the offence relating to trademarks.</a:t>
            </a:r>
            <a:endParaRPr lang="en-IN" sz="2000" dirty="0"/>
          </a:p>
        </p:txBody>
      </p:sp>
    </p:spTree>
    <p:extLst>
      <p:ext uri="{BB962C8B-B14F-4D97-AF65-F5344CB8AC3E}">
        <p14:creationId xmlns:p14="http://schemas.microsoft.com/office/powerpoint/2010/main" xmlns="" val="1107513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chemeClr val="bg2">
                    <a:lumMod val="75000"/>
                  </a:schemeClr>
                </a:solidFill>
              </a:rPr>
              <a:t>Trademark Registration in INDIA</a:t>
            </a:r>
            <a:endParaRPr lang="en-IN" sz="3200" dirty="0">
              <a:solidFill>
                <a:schemeClr val="bg2">
                  <a:lumMod val="75000"/>
                </a:schemeClr>
              </a:solidFill>
            </a:endParaRPr>
          </a:p>
        </p:txBody>
      </p:sp>
      <p:sp>
        <p:nvSpPr>
          <p:cNvPr id="3" name="Content Placeholder 2"/>
          <p:cNvSpPr>
            <a:spLocks noGrp="1"/>
          </p:cNvSpPr>
          <p:nvPr>
            <p:ph idx="1"/>
          </p:nvPr>
        </p:nvSpPr>
        <p:spPr>
          <a:xfrm>
            <a:off x="533400" y="1828800"/>
            <a:ext cx="7315200" cy="4267200"/>
          </a:xfrm>
        </p:spPr>
        <p:txBody>
          <a:bodyPr/>
          <a:lstStyle/>
          <a:p>
            <a:r>
              <a:rPr lang="en-GB" sz="2000" dirty="0"/>
              <a:t>Trade and Merchandise Act,1958 has been repealed and the Trademarks Act,1999 passed after taking into consideration developments in trading and commercial practices in the country since liberalisation.</a:t>
            </a:r>
          </a:p>
          <a:p>
            <a:endParaRPr lang="en-GB" sz="2000" dirty="0"/>
          </a:p>
          <a:p>
            <a:r>
              <a:rPr lang="en-GB" sz="2000" dirty="0"/>
              <a:t>The new Act is meant to amend and consolidate the law relating to trademarks to provide for registration and better protection of trademarks for goods and services and for the prevention of the use of fraudulent trademark.</a:t>
            </a:r>
          </a:p>
          <a:p>
            <a:endParaRPr lang="en-IN" dirty="0"/>
          </a:p>
        </p:txBody>
      </p:sp>
    </p:spTree>
    <p:extLst>
      <p:ext uri="{BB962C8B-B14F-4D97-AF65-F5344CB8AC3E}">
        <p14:creationId xmlns:p14="http://schemas.microsoft.com/office/powerpoint/2010/main" xmlns="" val="346793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5800"/>
            <a:ext cx="8229599" cy="6401753"/>
          </a:xfrm>
          <a:prstGeom prst="rect">
            <a:avLst/>
          </a:prstGeom>
          <a:noFill/>
        </p:spPr>
        <p:txBody>
          <a:bodyPr wrap="square" rtlCol="0">
            <a:spAutoFit/>
          </a:bodyPr>
          <a:lstStyle/>
          <a:p>
            <a:pPr>
              <a:spcAft>
                <a:spcPts val="1200"/>
              </a:spcAft>
            </a:pPr>
            <a:r>
              <a:rPr lang="en-IN" dirty="0" smtClean="0">
                <a:solidFill>
                  <a:schemeClr val="bg2">
                    <a:lumMod val="75000"/>
                  </a:schemeClr>
                </a:solidFill>
              </a:rPr>
              <a:t>How to Register:</a:t>
            </a:r>
          </a:p>
          <a:p>
            <a:pPr>
              <a:spcAft>
                <a:spcPts val="0"/>
              </a:spcAft>
            </a:pPr>
            <a:r>
              <a:rPr lang="en-IN" sz="2000" dirty="0" smtClean="0">
                <a:solidFill>
                  <a:schemeClr val="tx1">
                    <a:lumMod val="50000"/>
                  </a:schemeClr>
                </a:solidFill>
              </a:rPr>
              <a:t>Any person claiming to be the proprietor of a trademark, </a:t>
            </a:r>
          </a:p>
          <a:p>
            <a:pPr>
              <a:spcAft>
                <a:spcPts val="0"/>
              </a:spcAft>
            </a:pPr>
            <a:r>
              <a:rPr lang="en-IN" sz="2000" dirty="0" smtClean="0">
                <a:solidFill>
                  <a:schemeClr val="tx1">
                    <a:lumMod val="50000"/>
                  </a:schemeClr>
                </a:solidFill>
              </a:rPr>
              <a:t>used or proposed to be used by him, desiring to register it</a:t>
            </a:r>
          </a:p>
          <a:p>
            <a:pPr>
              <a:spcAft>
                <a:spcPts val="0"/>
              </a:spcAft>
            </a:pPr>
            <a:r>
              <a:rPr lang="en-IN" sz="2000" dirty="0" smtClean="0">
                <a:solidFill>
                  <a:schemeClr val="tx1">
                    <a:lumMod val="50000"/>
                  </a:schemeClr>
                </a:solidFill>
              </a:rPr>
              <a:t>can file an application before the registrar for the registration of his trademark.</a:t>
            </a:r>
          </a:p>
          <a:p>
            <a:pPr>
              <a:spcAft>
                <a:spcPts val="1200"/>
              </a:spcAft>
            </a:pPr>
            <a:endParaRPr lang="en-IN" sz="2000" dirty="0" smtClean="0">
              <a:solidFill>
                <a:schemeClr val="tx1">
                  <a:lumMod val="50000"/>
                </a:schemeClr>
              </a:solidFill>
            </a:endParaRPr>
          </a:p>
          <a:p>
            <a:pPr>
              <a:spcAft>
                <a:spcPts val="1200"/>
              </a:spcAft>
            </a:pPr>
            <a:r>
              <a:rPr lang="en-IN" dirty="0" smtClean="0">
                <a:solidFill>
                  <a:schemeClr val="bg2">
                    <a:lumMod val="75000"/>
                  </a:schemeClr>
                </a:solidFill>
              </a:rPr>
              <a:t>Registration:</a:t>
            </a:r>
          </a:p>
          <a:p>
            <a:pPr>
              <a:spcAft>
                <a:spcPts val="1200"/>
              </a:spcAft>
            </a:pPr>
            <a:r>
              <a:rPr lang="en-IN" sz="2000" dirty="0" smtClean="0">
                <a:solidFill>
                  <a:schemeClr val="tx1">
                    <a:lumMod val="50000"/>
                  </a:schemeClr>
                </a:solidFill>
              </a:rPr>
              <a:t>The Controller of Patents, Designs and Trademarks, known as the Registrar of Trademarks appointed by the government is empowered to grant registration for the trademark.</a:t>
            </a:r>
          </a:p>
          <a:p>
            <a:pPr>
              <a:spcAft>
                <a:spcPts val="1200"/>
              </a:spcAft>
            </a:pPr>
            <a:endParaRPr lang="en-IN" sz="2000" dirty="0" smtClean="0">
              <a:solidFill>
                <a:schemeClr val="tx1">
                  <a:lumMod val="50000"/>
                </a:schemeClr>
              </a:solidFill>
            </a:endParaRPr>
          </a:p>
          <a:p>
            <a:pPr>
              <a:spcAft>
                <a:spcPts val="1200"/>
              </a:spcAft>
            </a:pPr>
            <a:r>
              <a:rPr lang="en-IN" dirty="0" smtClean="0">
                <a:solidFill>
                  <a:schemeClr val="bg2">
                    <a:lumMod val="75000"/>
                  </a:schemeClr>
                </a:solidFill>
              </a:rPr>
              <a:t>Trademark Registry:</a:t>
            </a:r>
          </a:p>
          <a:p>
            <a:pPr>
              <a:spcAft>
                <a:spcPts val="1200"/>
              </a:spcAft>
            </a:pPr>
            <a:r>
              <a:rPr lang="en-IN" sz="2000" dirty="0" smtClean="0">
                <a:solidFill>
                  <a:schemeClr val="tx1">
                    <a:lumMod val="50000"/>
                  </a:schemeClr>
                </a:solidFill>
              </a:rPr>
              <a:t>The trademark registry established under the old Act of 1958 will be the trademark registry under this Act.</a:t>
            </a:r>
          </a:p>
          <a:p>
            <a:endParaRPr lang="en-IN" dirty="0" smtClean="0"/>
          </a:p>
          <a:p>
            <a:endParaRPr lang="en-IN" dirty="0"/>
          </a:p>
        </p:txBody>
      </p:sp>
    </p:spTree>
    <p:extLst>
      <p:ext uri="{BB962C8B-B14F-4D97-AF65-F5344CB8AC3E}">
        <p14:creationId xmlns:p14="http://schemas.microsoft.com/office/powerpoint/2010/main" xmlns="" val="1316735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215" y="1219200"/>
            <a:ext cx="8458200" cy="4893647"/>
          </a:xfrm>
          <a:prstGeom prst="rect">
            <a:avLst/>
          </a:prstGeom>
        </p:spPr>
        <p:txBody>
          <a:bodyPr wrap="square">
            <a:spAutoFit/>
          </a:bodyPr>
          <a:lstStyle/>
          <a:p>
            <a:pPr>
              <a:spcBef>
                <a:spcPts val="0"/>
              </a:spcBef>
              <a:spcAft>
                <a:spcPts val="1200"/>
              </a:spcAft>
            </a:pPr>
            <a:r>
              <a:rPr lang="en-US" dirty="0">
                <a:solidFill>
                  <a:schemeClr val="bg2">
                    <a:lumMod val="75000"/>
                  </a:schemeClr>
                </a:solidFill>
              </a:rPr>
              <a:t>Electronic </a:t>
            </a:r>
            <a:r>
              <a:rPr lang="en-US" dirty="0" smtClean="0">
                <a:solidFill>
                  <a:schemeClr val="bg2">
                    <a:lumMod val="75000"/>
                  </a:schemeClr>
                </a:solidFill>
              </a:rPr>
              <a:t>Records:</a:t>
            </a:r>
            <a:endParaRPr lang="en-US" dirty="0"/>
          </a:p>
          <a:p>
            <a:r>
              <a:rPr lang="en-US" sz="2000" dirty="0">
                <a:solidFill>
                  <a:srgbClr val="040E08"/>
                </a:solidFill>
              </a:rPr>
              <a:t>The Registrar can keep the records wholly or partly on </a:t>
            </a:r>
            <a:r>
              <a:rPr lang="en-US" sz="2000" dirty="0" smtClean="0">
                <a:solidFill>
                  <a:srgbClr val="040E08"/>
                </a:solidFill>
              </a:rPr>
              <a:t>computer </a:t>
            </a:r>
            <a:r>
              <a:rPr lang="en-US" sz="2000" dirty="0">
                <a:solidFill>
                  <a:srgbClr val="040E08"/>
                </a:solidFill>
              </a:rPr>
              <a:t>floppies, diskettes and other electronic forms, with the </a:t>
            </a:r>
            <a:r>
              <a:rPr lang="en-US" sz="2000" dirty="0" smtClean="0">
                <a:solidFill>
                  <a:srgbClr val="040E08"/>
                </a:solidFill>
              </a:rPr>
              <a:t>required </a:t>
            </a:r>
            <a:r>
              <a:rPr lang="en-US" sz="2000" dirty="0">
                <a:solidFill>
                  <a:srgbClr val="040E08"/>
                </a:solidFill>
              </a:rPr>
              <a:t>safeguards. Any entry made in the registers in electronic form </a:t>
            </a:r>
            <a:r>
              <a:rPr lang="en-US" sz="2000" dirty="0" smtClean="0">
                <a:solidFill>
                  <a:srgbClr val="040E08"/>
                </a:solidFill>
              </a:rPr>
              <a:t>shall </a:t>
            </a:r>
            <a:r>
              <a:rPr lang="en-US" sz="2000" dirty="0">
                <a:solidFill>
                  <a:srgbClr val="040E08"/>
                </a:solidFill>
              </a:rPr>
              <a:t>be deemed to be an entry under the Act</a:t>
            </a:r>
            <a:r>
              <a:rPr lang="en-US" sz="2000" dirty="0" smtClean="0">
                <a:solidFill>
                  <a:srgbClr val="040E08"/>
                </a:solidFill>
              </a:rPr>
              <a:t>.</a:t>
            </a:r>
          </a:p>
          <a:p>
            <a:endParaRPr lang="en-US" sz="2000" dirty="0">
              <a:solidFill>
                <a:srgbClr val="040E08"/>
              </a:solidFill>
            </a:endParaRPr>
          </a:p>
          <a:p>
            <a:pPr>
              <a:spcAft>
                <a:spcPts val="1200"/>
              </a:spcAft>
            </a:pPr>
            <a:r>
              <a:rPr lang="en-US" dirty="0" smtClean="0">
                <a:solidFill>
                  <a:schemeClr val="bg2">
                    <a:lumMod val="75000"/>
                  </a:schemeClr>
                </a:solidFill>
              </a:rPr>
              <a:t>Location:</a:t>
            </a:r>
            <a:endParaRPr lang="en-US" dirty="0"/>
          </a:p>
          <a:p>
            <a:r>
              <a:rPr lang="en-US" sz="2000" dirty="0">
                <a:solidFill>
                  <a:srgbClr val="040E08"/>
                </a:solidFill>
              </a:rPr>
              <a:t>The Register will be kept under the control and management of Registrar. A copy of the trademarks register will be kept in t branch offices, besides the documents meant for public </a:t>
            </a:r>
            <a:r>
              <a:rPr lang="en-US" sz="2000" dirty="0" smtClean="0">
                <a:solidFill>
                  <a:srgbClr val="040E08"/>
                </a:solidFill>
              </a:rPr>
              <a:t>inspection </a:t>
            </a:r>
            <a:r>
              <a:rPr lang="en-US" sz="2000" dirty="0">
                <a:solidFill>
                  <a:srgbClr val="040E08"/>
                </a:solidFill>
              </a:rPr>
              <a:t>notified by the government. The register will also contain existing trademark at the time of the commencement of the Act</a:t>
            </a:r>
            <a:r>
              <a:rPr lang="en-US" sz="2000" dirty="0" smtClean="0">
                <a:solidFill>
                  <a:srgbClr val="040E08"/>
                </a:solidFill>
              </a:rPr>
              <a:t>.</a:t>
            </a:r>
          </a:p>
          <a:p>
            <a:endParaRPr lang="en-US" sz="2000" dirty="0">
              <a:solidFill>
                <a:srgbClr val="040E08"/>
              </a:solidFill>
            </a:endParaRPr>
          </a:p>
          <a:p>
            <a:endParaRPr lang="en-US" dirty="0"/>
          </a:p>
        </p:txBody>
      </p:sp>
    </p:spTree>
    <p:extLst>
      <p:ext uri="{BB962C8B-B14F-4D97-AF65-F5344CB8AC3E}">
        <p14:creationId xmlns:p14="http://schemas.microsoft.com/office/powerpoint/2010/main" xmlns="" val="2274739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C75F06"/>
        </a:lt2>
        <a:accent1>
          <a:srgbClr val="E07D06"/>
        </a:accent1>
        <a:accent2>
          <a:srgbClr val="F2A016"/>
        </a:accent2>
        <a:accent3>
          <a:srgbClr val="FFFFFF"/>
        </a:accent3>
        <a:accent4>
          <a:srgbClr val="404040"/>
        </a:accent4>
        <a:accent5>
          <a:srgbClr val="EDBFAA"/>
        </a:accent5>
        <a:accent6>
          <a:srgbClr val="DB9113"/>
        </a:accent6>
        <a:hlink>
          <a:srgbClr val="F7C91C"/>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D5B12"/>
        </a:lt2>
        <a:accent1>
          <a:srgbClr val="E6721D"/>
        </a:accent1>
        <a:accent2>
          <a:srgbClr val="F09125"/>
        </a:accent2>
        <a:accent3>
          <a:srgbClr val="FFFFFF"/>
        </a:accent3>
        <a:accent4>
          <a:srgbClr val="404040"/>
        </a:accent4>
        <a:accent5>
          <a:srgbClr val="F0BCAB"/>
        </a:accent5>
        <a:accent6>
          <a:srgbClr val="D98320"/>
        </a:accent6>
        <a:hlink>
          <a:srgbClr val="F0973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BB5206"/>
        </a:lt2>
        <a:accent1>
          <a:srgbClr val="622C0A"/>
        </a:accent1>
        <a:accent2>
          <a:srgbClr val="E58218"/>
        </a:accent2>
        <a:accent3>
          <a:srgbClr val="FFFFFF"/>
        </a:accent3>
        <a:accent4>
          <a:srgbClr val="404040"/>
        </a:accent4>
        <a:accent5>
          <a:srgbClr val="B7ACAA"/>
        </a:accent5>
        <a:accent6>
          <a:srgbClr val="CF7515"/>
        </a:accent6>
        <a:hlink>
          <a:srgbClr val="8B35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6C362C"/>
        </a:lt2>
        <a:accent1>
          <a:srgbClr val="CA7920"/>
        </a:accent1>
        <a:accent2>
          <a:srgbClr val="E4980F"/>
        </a:accent2>
        <a:accent3>
          <a:srgbClr val="FFFFFF"/>
        </a:accent3>
        <a:accent4>
          <a:srgbClr val="404040"/>
        </a:accent4>
        <a:accent5>
          <a:srgbClr val="E1BEAB"/>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C28E32"/>
        </a:lt2>
        <a:accent1>
          <a:srgbClr val="D89306"/>
        </a:accent1>
        <a:accent2>
          <a:srgbClr val="E19E06"/>
        </a:accent2>
        <a:accent3>
          <a:srgbClr val="FFFFFF"/>
        </a:accent3>
        <a:accent4>
          <a:srgbClr val="404040"/>
        </a:accent4>
        <a:accent5>
          <a:srgbClr val="E9C8AA"/>
        </a:accent5>
        <a:accent6>
          <a:srgbClr val="CC8F05"/>
        </a:accent6>
        <a:hlink>
          <a:srgbClr val="EFB20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629E"/>
        </a:lt2>
        <a:accent1>
          <a:srgbClr val="0077C0"/>
        </a:accent1>
        <a:accent2>
          <a:srgbClr val="E4980F"/>
        </a:accent2>
        <a:accent3>
          <a:srgbClr val="FFFFFF"/>
        </a:accent3>
        <a:accent4>
          <a:srgbClr val="404040"/>
        </a:accent4>
        <a:accent5>
          <a:srgbClr val="AABDDC"/>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3210</TotalTime>
  <Words>3433</Words>
  <Application>Microsoft Office PowerPoint</Application>
  <PresentationFormat>On-screen Show (4:3)</PresentationFormat>
  <Paragraphs>175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powerpoint-template</vt:lpstr>
      <vt:lpstr>Various IPR Laws</vt:lpstr>
      <vt:lpstr>Trademark Act ,1999</vt:lpstr>
      <vt:lpstr>Trademark Act ,1999</vt:lpstr>
      <vt:lpstr>The salient features of the act are:</vt:lpstr>
      <vt:lpstr>The definition of infringement has been expanded:</vt:lpstr>
      <vt:lpstr>Slide 6</vt:lpstr>
      <vt:lpstr>Trademark Registration in INDIA</vt:lpstr>
      <vt:lpstr>Slide 8</vt:lpstr>
      <vt:lpstr>Slide 9</vt:lpstr>
      <vt:lpstr>Slide 10</vt:lpstr>
      <vt:lpstr>When Registration can be Refused</vt:lpstr>
      <vt:lpstr>A trademark will not be Registered if</vt:lpstr>
      <vt:lpstr>Slide 13</vt:lpstr>
      <vt:lpstr>Passing-Off Action</vt:lpstr>
      <vt:lpstr>Ingredients of passing-off:  </vt:lpstr>
      <vt:lpstr>Comparative Advertising and Trademark Violation</vt:lpstr>
      <vt:lpstr>Slide 17</vt:lpstr>
      <vt:lpstr>Slide 18</vt:lpstr>
      <vt:lpstr>Patent Act, 2005</vt:lpstr>
      <vt:lpstr>Patent  Act,1970(Amendment till 2005)</vt:lpstr>
      <vt:lpstr>Objectives of the Bills are:</vt:lpstr>
      <vt:lpstr>Slide 22</vt:lpstr>
      <vt:lpstr>The salient features of the new act are</vt:lpstr>
      <vt:lpstr>Slide 24</vt:lpstr>
      <vt:lpstr>Inventions that are not Patentable</vt:lpstr>
      <vt:lpstr>Opposition to Grant of patent</vt:lpstr>
      <vt:lpstr>Secrecy Provisions</vt:lpstr>
      <vt:lpstr>Exclusive Marketing Rights </vt:lpstr>
      <vt:lpstr>Compulsory licence</vt:lpstr>
      <vt:lpstr>Rights prior to the Grant of patent</vt:lpstr>
      <vt:lpstr>Patent Infringement</vt:lpstr>
      <vt:lpstr>Patent infringement</vt:lpstr>
      <vt:lpstr>Patent Co-operation Treaty(PCT)</vt:lpstr>
      <vt:lpstr>Biological Diversity</vt:lpstr>
      <vt:lpstr>Slide 35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INDIAN PATENT ACT - 1970</dc:title>
  <dc:creator>user</dc:creator>
  <cp:lastModifiedBy>xposs</cp:lastModifiedBy>
  <cp:revision>111</cp:revision>
  <dcterms:created xsi:type="dcterms:W3CDTF">2011-12-13T16:43:36Z</dcterms:created>
  <dcterms:modified xsi:type="dcterms:W3CDTF">2023-09-25T05:35:27Z</dcterms:modified>
</cp:coreProperties>
</file>