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56" r:id="rId20"/>
    <p:sldId id="257" r:id="rId21"/>
    <p:sldId id="260" r:id="rId22"/>
    <p:sldId id="261" r:id="rId23"/>
    <p:sldId id="262" r:id="rId24"/>
    <p:sldId id="258" r:id="rId25"/>
    <p:sldId id="263" r:id="rId26"/>
    <p:sldId id="264" r:id="rId27"/>
    <p:sldId id="265" r:id="rId28"/>
    <p:sldId id="266" r:id="rId29"/>
    <p:sldId id="259"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Panchal" initials="SP" lastIdx="37" clrIdx="0">
    <p:extLst>
      <p:ext uri="{19B8F6BF-5375-455C-9EA6-DF929625EA0E}">
        <p15:presenceInfo xmlns:p15="http://schemas.microsoft.com/office/powerpoint/2012/main" userId="4e72c766110d1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6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2T16:44:07.626" idx="3">
    <p:pos x="7680" y="0"/>
    <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9-22T16:44:07.626" idx="28">
    <p:pos x="7680" y="0"/>
    <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9-22T16:44:07.626" idx="29">
    <p:pos x="7680" y="0"/>
    <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9-22T16:44:07.626" idx="30">
    <p:pos x="7680" y="0"/>
    <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9-22T16:44:07.626" idx="31">
    <p:pos x="7680" y="0"/>
    <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9-22T16:44:07.626" idx="32">
    <p:pos x="7680" y="0"/>
    <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9-22T16:44:07.626" idx="33">
    <p:pos x="7680" y="0"/>
    <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9-22T16:44:07.626" idx="34">
    <p:pos x="7680" y="0"/>
    <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9-22T16:44:07.626" idx="35">
    <p:pos x="7680" y="0"/>
    <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9-22T16:44:07.626" idx="36">
    <p:pos x="7680" y="0"/>
    <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9-22T16:44:07.626" idx="1">
    <p:pos x="7680" y="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9-22T16:44:07.626" idx="4">
    <p:pos x="7680" y="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9-22T16:44:07.626" idx="5">
    <p:pos x="7680" y="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9-22T16:44:07.626" idx="22">
    <p:pos x="7680" y="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9-22T16:44:07.626" idx="23">
    <p:pos x="7680" y="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9-22T16:44:07.626" idx="24">
    <p:pos x="7680" y="0"/>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9-22T16:44:07.626" idx="25">
    <p:pos x="7680" y="0"/>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9-22T16:44:07.626" idx="26">
    <p:pos x="7680" y="0"/>
    <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9-22T16:44:07.626" idx="27">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59374-D630-45B9-806B-D0D337F1C3AA}"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A918C-CE4C-48EA-B348-58400EBB7791}" type="slidenum">
              <a:rPr lang="en-IN" smtClean="0"/>
              <a:t>‹#›</a:t>
            </a:fld>
            <a:endParaRPr lang="en-IN"/>
          </a:p>
        </p:txBody>
      </p:sp>
    </p:spTree>
    <p:extLst>
      <p:ext uri="{BB962C8B-B14F-4D97-AF65-F5344CB8AC3E}">
        <p14:creationId xmlns:p14="http://schemas.microsoft.com/office/powerpoint/2010/main" val="293454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35FF-CE97-FF88-9979-E17EAE48B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5A812E-B512-64F4-CD7C-B2C76A8D8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E83B11-5D8A-EA45-AA11-C2062A6B663C}"/>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D469FE12-B1A7-5F6C-C064-D965BF8E7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7325A-DA81-330D-A1D9-17CD018A03FD}"/>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2655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BF77-F295-0D04-5A88-0B098F56AA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0DDA1-4620-22DC-0E5E-5C1555F0F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D5305-9B9A-BF0C-7966-4304A31AF1E0}"/>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A7F3CC52-6D92-44EE-69A5-EE24E3986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DF3F8-DD96-ACB0-5D10-CED01D7A4056}"/>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62387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4DFA1-DA39-F873-17B9-29D40409E3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23E493-4849-8104-DA4B-F15A33F6C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E98B1-7184-3FB5-61B4-160B57083715}"/>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01D9CD5E-125F-E715-592E-052A59BFF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F7AFC-94FE-D0D2-4372-6BD1357F7530}"/>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91178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170E-21C1-B6DA-D76A-6C63BC92F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F0130-5387-E894-BAEB-27315CB24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3BEFC-D23A-4C08-DF45-3D8EC81E0FB3}"/>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0633AD6A-78AC-5C50-2F32-28956A9EB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F63D4-D2ED-0F62-EE22-EE4B78845D64}"/>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78494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02C3-5419-E989-2F06-C20C74AE0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96936D-B208-ABF8-547D-36B847C30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7FC69-E167-7150-A3A3-F9B51BF41B1E}"/>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84107A66-2852-D0F2-39A3-3E228EF51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8400F-F822-B8E6-A977-B5B4875569D2}"/>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95073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946B-79D1-C863-D51E-5E4F7B0A59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D58281-B7FC-B1F6-69DA-A1239FE6E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A4323C-2D39-6B36-E5BB-D56346327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AC9F3A-D9EF-4C18-EBA6-BA1211274815}"/>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6" name="Footer Placeholder 5">
            <a:extLst>
              <a:ext uri="{FF2B5EF4-FFF2-40B4-BE49-F238E27FC236}">
                <a16:creationId xmlns:a16="http://schemas.microsoft.com/office/drawing/2014/main" id="{A0D4BADF-08EE-EDE9-D813-B96D11111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7924E2-D135-7E05-B0B1-0D3AF75C5A26}"/>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3411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450A-7545-8E28-4052-3B5FF150A0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F65A5E-6753-81E2-7A3D-16CDC6E46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41D3B-C3A2-8BED-07FB-0039389AC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3CEA00-8863-89E6-40AE-4399F41C6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D0E98-47F4-01B5-35D3-BA0A512C0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93621-52B6-27CA-5690-50414BA3995B}"/>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8" name="Footer Placeholder 7">
            <a:extLst>
              <a:ext uri="{FF2B5EF4-FFF2-40B4-BE49-F238E27FC236}">
                <a16:creationId xmlns:a16="http://schemas.microsoft.com/office/drawing/2014/main" id="{B4DB80B5-C163-641E-218C-DDEA2D0DE3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751DFB-E554-609D-6969-A317806F9824}"/>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394150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7EC4-4ADE-9C26-2183-EBE91A595D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B72B43-D081-22E2-8636-06EFA157AA04}"/>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4" name="Footer Placeholder 3">
            <a:extLst>
              <a:ext uri="{FF2B5EF4-FFF2-40B4-BE49-F238E27FC236}">
                <a16:creationId xmlns:a16="http://schemas.microsoft.com/office/drawing/2014/main" id="{4435BDC3-1AFC-94BE-6AC8-D17F2AD72A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F21A83-25BF-CDDD-8898-F62EF90265BB}"/>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22325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93068-E8A4-FCAF-6B5B-F9B690D6633F}"/>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3" name="Footer Placeholder 2">
            <a:extLst>
              <a:ext uri="{FF2B5EF4-FFF2-40B4-BE49-F238E27FC236}">
                <a16:creationId xmlns:a16="http://schemas.microsoft.com/office/drawing/2014/main" id="{BA22990F-3E12-A4CD-09DA-8A2CE54EA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E980B3-D48D-294F-900A-4A64D0425632}"/>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08054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D178-9BE4-12EE-FF2F-DADFDBC0F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99A5A5-606B-FA89-5DF7-381F35720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D34C07-78B5-78A0-91EC-ACF1ED74C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2DE71-1AC5-CC0A-C8DD-0553B3B5A118}"/>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6" name="Footer Placeholder 5">
            <a:extLst>
              <a:ext uri="{FF2B5EF4-FFF2-40B4-BE49-F238E27FC236}">
                <a16:creationId xmlns:a16="http://schemas.microsoft.com/office/drawing/2014/main" id="{03C53DE2-2130-C833-6C21-A510256AE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28CA0-3720-F9E7-7104-2AA392B2C7D1}"/>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0738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9520-6D0A-7716-C855-A135251B5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4B020D-D9EC-EC1B-EAA9-15DB2DACA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4011BA-ACD1-A75F-0722-FBA0B80D7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01DD9-5260-EB80-14A8-143E17F9724B}"/>
              </a:ext>
            </a:extLst>
          </p:cNvPr>
          <p:cNvSpPr>
            <a:spLocks noGrp="1"/>
          </p:cNvSpPr>
          <p:nvPr>
            <p:ph type="dt" sz="half" idx="10"/>
          </p:nvPr>
        </p:nvSpPr>
        <p:spPr/>
        <p:txBody>
          <a:bodyPr/>
          <a:lstStyle/>
          <a:p>
            <a:fld id="{BBCD387D-34BF-44A0-B1B9-C75A3C31A127}" type="datetimeFigureOut">
              <a:rPr lang="en-IN" smtClean="0"/>
              <a:t>25-09-2022</a:t>
            </a:fld>
            <a:endParaRPr lang="en-IN"/>
          </a:p>
        </p:txBody>
      </p:sp>
      <p:sp>
        <p:nvSpPr>
          <p:cNvPr id="6" name="Footer Placeholder 5">
            <a:extLst>
              <a:ext uri="{FF2B5EF4-FFF2-40B4-BE49-F238E27FC236}">
                <a16:creationId xmlns:a16="http://schemas.microsoft.com/office/drawing/2014/main" id="{EB67BFC0-FD74-6BCC-FD9A-5B8F77596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42840-1E83-41F7-262A-2D95CDCB5C02}"/>
              </a:ext>
            </a:extLst>
          </p:cNvPr>
          <p:cNvSpPr>
            <a:spLocks noGrp="1"/>
          </p:cNvSpPr>
          <p:nvPr>
            <p:ph type="sldNum" sz="quarter" idx="12"/>
          </p:nvPr>
        </p:nvSpPr>
        <p:spPr/>
        <p:txBody>
          <a:bodyPr/>
          <a:lstStyle/>
          <a:p>
            <a:fld id="{7DFA8D88-B33D-4E4E-959B-E52172455D63}" type="slidenum">
              <a:rPr lang="en-IN" smtClean="0"/>
              <a:t>‹#›</a:t>
            </a:fld>
            <a:endParaRPr lang="en-IN"/>
          </a:p>
        </p:txBody>
      </p:sp>
    </p:spTree>
    <p:extLst>
      <p:ext uri="{BB962C8B-B14F-4D97-AF65-F5344CB8AC3E}">
        <p14:creationId xmlns:p14="http://schemas.microsoft.com/office/powerpoint/2010/main" val="123888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B1CF9-BB96-B029-308E-C077E2AE5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E9A6A-A3EB-F945-AE2C-E999EA3D9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D140B-2F4B-135F-67DD-28CE32ECE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D387D-34BF-44A0-B1B9-C75A3C31A127}" type="datetimeFigureOut">
              <a:rPr lang="en-IN" smtClean="0"/>
              <a:t>25-09-2022</a:t>
            </a:fld>
            <a:endParaRPr lang="en-IN"/>
          </a:p>
        </p:txBody>
      </p:sp>
      <p:sp>
        <p:nvSpPr>
          <p:cNvPr id="5" name="Footer Placeholder 4">
            <a:extLst>
              <a:ext uri="{FF2B5EF4-FFF2-40B4-BE49-F238E27FC236}">
                <a16:creationId xmlns:a16="http://schemas.microsoft.com/office/drawing/2014/main" id="{297044D0-88C6-478E-FE5A-BAF528DA6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B708E1-CB01-993B-5056-868C92026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A8D88-B33D-4E4E-959B-E52172455D63}" type="slidenum">
              <a:rPr lang="en-IN" smtClean="0"/>
              <a:t>‹#›</a:t>
            </a:fld>
            <a:endParaRPr lang="en-IN"/>
          </a:p>
        </p:txBody>
      </p:sp>
    </p:spTree>
    <p:extLst>
      <p:ext uri="{BB962C8B-B14F-4D97-AF65-F5344CB8AC3E}">
        <p14:creationId xmlns:p14="http://schemas.microsoft.com/office/powerpoint/2010/main" val="3443123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usinessjargons.com/agreement.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759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89556-6E05-00DD-BD23-9CAB266A9CC5}"/>
              </a:ext>
            </a:extLst>
          </p:cNvPr>
          <p:cNvSpPr txBox="1"/>
          <p:nvPr/>
        </p:nvSpPr>
        <p:spPr>
          <a:xfrm>
            <a:off x="1445560" y="682241"/>
            <a:ext cx="8962464" cy="3785652"/>
          </a:xfrm>
          <a:prstGeom prst="rect">
            <a:avLst/>
          </a:prstGeom>
          <a:noFill/>
        </p:spPr>
        <p:txBody>
          <a:bodyPr wrap="square">
            <a:spAutoFit/>
          </a:bodyPr>
          <a:lstStyle/>
          <a:p>
            <a:pPr algn="ctr"/>
            <a:r>
              <a:rPr lang="en-US" sz="4800" dirty="0">
                <a:solidFill>
                  <a:srgbClr val="002060"/>
                </a:solidFill>
                <a:latin typeface="Algerian" panose="04020705040A02060702" pitchFamily="82" charset="0"/>
              </a:rPr>
              <a:t>TERMINATION OF CONTRACT</a:t>
            </a:r>
            <a:br>
              <a:rPr lang="en-US" sz="4800" dirty="0">
                <a:solidFill>
                  <a:srgbClr val="002060"/>
                </a:solidFill>
                <a:latin typeface="Algerian" panose="04020705040A02060702" pitchFamily="82" charset="0"/>
              </a:rPr>
            </a:br>
            <a:br>
              <a:rPr lang="en-US" sz="4800" dirty="0">
                <a:solidFill>
                  <a:srgbClr val="002060"/>
                </a:solidFill>
                <a:latin typeface="Algerian" panose="04020705040A02060702" pitchFamily="82" charset="0"/>
              </a:rPr>
            </a:br>
            <a:br>
              <a:rPr lang="en-US" sz="4800" dirty="0">
                <a:solidFill>
                  <a:srgbClr val="002060"/>
                </a:solidFill>
                <a:latin typeface="Algerian" panose="04020705040A02060702" pitchFamily="82" charset="0"/>
              </a:rPr>
            </a:br>
            <a:br>
              <a:rPr lang="en-US" sz="4800" dirty="0">
                <a:solidFill>
                  <a:srgbClr val="002060"/>
                </a:solidFill>
                <a:latin typeface="Algerian" panose="04020705040A02060702" pitchFamily="82" charset="0"/>
              </a:rPr>
            </a:br>
            <a:endParaRPr lang="en-IN" sz="4800" dirty="0">
              <a:solidFill>
                <a:srgbClr val="002060"/>
              </a:solidFill>
              <a:latin typeface="Algerian" panose="04020705040A02060702" pitchFamily="82" charset="0"/>
            </a:endParaRPr>
          </a:p>
        </p:txBody>
      </p:sp>
      <p:graphicFrame>
        <p:nvGraphicFramePr>
          <p:cNvPr id="4" name="Table 3">
            <a:extLst>
              <a:ext uri="{FF2B5EF4-FFF2-40B4-BE49-F238E27FC236}">
                <a16:creationId xmlns:a16="http://schemas.microsoft.com/office/drawing/2014/main" id="{CC10564F-7845-F481-1711-5F1754A4C267}"/>
              </a:ext>
            </a:extLst>
          </p:cNvPr>
          <p:cNvGraphicFramePr>
            <a:graphicFrameLocks noGrp="1"/>
          </p:cNvGraphicFramePr>
          <p:nvPr>
            <p:extLst>
              <p:ext uri="{D42A27DB-BD31-4B8C-83A1-F6EECF244321}">
                <p14:modId xmlns:p14="http://schemas.microsoft.com/office/powerpoint/2010/main" val="2957298751"/>
              </p:ext>
            </p:extLst>
          </p:nvPr>
        </p:nvGraphicFramePr>
        <p:xfrm>
          <a:off x="2684930" y="2264896"/>
          <a:ext cx="6046520" cy="1828800"/>
        </p:xfrm>
        <a:graphic>
          <a:graphicData uri="http://schemas.openxmlformats.org/drawingml/2006/table">
            <a:tbl>
              <a:tblPr firstRow="1" bandRow="1">
                <a:tableStyleId>{5C22544A-7EE6-4342-B048-85BDC9FD1C3A}</a:tableStyleId>
              </a:tblPr>
              <a:tblGrid>
                <a:gridCol w="1588820">
                  <a:extLst>
                    <a:ext uri="{9D8B030D-6E8A-4147-A177-3AD203B41FA5}">
                      <a16:colId xmlns:a16="http://schemas.microsoft.com/office/drawing/2014/main" val="928814086"/>
                    </a:ext>
                  </a:extLst>
                </a:gridCol>
                <a:gridCol w="4457700">
                  <a:extLst>
                    <a:ext uri="{9D8B030D-6E8A-4147-A177-3AD203B41FA5}">
                      <a16:colId xmlns:a16="http://schemas.microsoft.com/office/drawing/2014/main" val="3596458727"/>
                    </a:ext>
                  </a:extLst>
                </a:gridCol>
              </a:tblGrid>
              <a:tr h="273473">
                <a:tc>
                  <a:txBody>
                    <a:bodyPr/>
                    <a:lstStyle/>
                    <a:p>
                      <a:pPr algn="ctr"/>
                      <a:r>
                        <a:rPr lang="en-IN" dirty="0"/>
                        <a:t>Roll</a:t>
                      </a:r>
                      <a:r>
                        <a:rPr lang="en-IN" baseline="0" dirty="0"/>
                        <a:t> no./div</a:t>
                      </a:r>
                      <a:endParaRPr lang="en-US" dirty="0"/>
                    </a:p>
                  </a:txBody>
                  <a:tcPr/>
                </a:tc>
                <a:tc>
                  <a:txBody>
                    <a:bodyPr/>
                    <a:lstStyle/>
                    <a:p>
                      <a:pPr algn="ctr"/>
                      <a:r>
                        <a:rPr lang="en-IN" dirty="0"/>
                        <a:t>Name</a:t>
                      </a:r>
                      <a:endParaRPr lang="en-US" dirty="0"/>
                    </a:p>
                  </a:txBody>
                  <a:tcPr/>
                </a:tc>
                <a:extLst>
                  <a:ext uri="{0D108BD9-81ED-4DB2-BD59-A6C34878D82A}">
                    <a16:rowId xmlns:a16="http://schemas.microsoft.com/office/drawing/2014/main" val="447996762"/>
                  </a:ext>
                </a:extLst>
              </a:tr>
              <a:tr h="273473">
                <a:tc>
                  <a:txBody>
                    <a:bodyPr/>
                    <a:lstStyle/>
                    <a:p>
                      <a:pPr algn="ctr"/>
                      <a:r>
                        <a:rPr lang="en-IN" dirty="0"/>
                        <a:t>3231-c</a:t>
                      </a:r>
                      <a:endParaRPr lang="en-US" dirty="0"/>
                    </a:p>
                  </a:txBody>
                  <a:tcPr/>
                </a:tc>
                <a:tc>
                  <a:txBody>
                    <a:bodyPr/>
                    <a:lstStyle/>
                    <a:p>
                      <a:pPr algn="ctr"/>
                      <a:r>
                        <a:rPr lang="en-IN" dirty="0"/>
                        <a:t>Jahanvi   Rathod</a:t>
                      </a:r>
                      <a:endParaRPr lang="en-US" dirty="0"/>
                    </a:p>
                  </a:txBody>
                  <a:tcPr/>
                </a:tc>
                <a:extLst>
                  <a:ext uri="{0D108BD9-81ED-4DB2-BD59-A6C34878D82A}">
                    <a16:rowId xmlns:a16="http://schemas.microsoft.com/office/drawing/2014/main" val="2470675922"/>
                  </a:ext>
                </a:extLst>
              </a:tr>
              <a:tr h="273473">
                <a:tc>
                  <a:txBody>
                    <a:bodyPr/>
                    <a:lstStyle/>
                    <a:p>
                      <a:pPr algn="ctr"/>
                      <a:r>
                        <a:rPr lang="en-IN" dirty="0"/>
                        <a:t>3196-c</a:t>
                      </a:r>
                      <a:endParaRPr lang="en-US" dirty="0"/>
                    </a:p>
                  </a:txBody>
                  <a:tcPr/>
                </a:tc>
                <a:tc>
                  <a:txBody>
                    <a:bodyPr/>
                    <a:lstStyle/>
                    <a:p>
                      <a:pPr algn="ctr"/>
                      <a:r>
                        <a:rPr lang="en-IN" dirty="0"/>
                        <a:t>Payal  Karmur</a:t>
                      </a:r>
                      <a:endParaRPr lang="en-US" dirty="0"/>
                    </a:p>
                  </a:txBody>
                  <a:tcPr/>
                </a:tc>
                <a:extLst>
                  <a:ext uri="{0D108BD9-81ED-4DB2-BD59-A6C34878D82A}">
                    <a16:rowId xmlns:a16="http://schemas.microsoft.com/office/drawing/2014/main" val="274753310"/>
                  </a:ext>
                </a:extLst>
              </a:tr>
              <a:tr h="273473">
                <a:tc>
                  <a:txBody>
                    <a:bodyPr/>
                    <a:lstStyle/>
                    <a:p>
                      <a:pPr algn="ctr"/>
                      <a:r>
                        <a:rPr lang="en-IN" dirty="0"/>
                        <a:t>3215-c</a:t>
                      </a:r>
                      <a:endParaRPr lang="en-US" dirty="0"/>
                    </a:p>
                  </a:txBody>
                  <a:tcPr/>
                </a:tc>
                <a:tc>
                  <a:txBody>
                    <a:bodyPr/>
                    <a:lstStyle/>
                    <a:p>
                      <a:pPr algn="ctr"/>
                      <a:r>
                        <a:rPr lang="en-IN" dirty="0"/>
                        <a:t>Sameer   Panchal</a:t>
                      </a:r>
                      <a:endParaRPr lang="en-US" dirty="0"/>
                    </a:p>
                  </a:txBody>
                  <a:tcPr/>
                </a:tc>
                <a:extLst>
                  <a:ext uri="{0D108BD9-81ED-4DB2-BD59-A6C34878D82A}">
                    <a16:rowId xmlns:a16="http://schemas.microsoft.com/office/drawing/2014/main" val="4006117811"/>
                  </a:ext>
                </a:extLst>
              </a:tr>
              <a:tr h="273473">
                <a:tc>
                  <a:txBody>
                    <a:bodyPr/>
                    <a:lstStyle/>
                    <a:p>
                      <a:pPr algn="ctr"/>
                      <a:r>
                        <a:rPr lang="en-IN" dirty="0"/>
                        <a:t>3265-c</a:t>
                      </a:r>
                      <a:endParaRPr lang="en-US" dirty="0"/>
                    </a:p>
                  </a:txBody>
                  <a:tcPr/>
                </a:tc>
                <a:tc>
                  <a:txBody>
                    <a:bodyPr/>
                    <a:lstStyle/>
                    <a:p>
                      <a:pPr algn="ctr"/>
                      <a:r>
                        <a:rPr lang="en-IN" dirty="0"/>
                        <a:t>Drashti</a:t>
                      </a:r>
                      <a:r>
                        <a:rPr lang="en-IN" baseline="0" dirty="0"/>
                        <a:t>   Nandanvar</a:t>
                      </a:r>
                      <a:endParaRPr lang="en-US" dirty="0"/>
                    </a:p>
                  </a:txBody>
                  <a:tcPr/>
                </a:tc>
                <a:extLst>
                  <a:ext uri="{0D108BD9-81ED-4DB2-BD59-A6C34878D82A}">
                    <a16:rowId xmlns:a16="http://schemas.microsoft.com/office/drawing/2014/main" val="3708984531"/>
                  </a:ext>
                </a:extLst>
              </a:tr>
            </a:tbl>
          </a:graphicData>
        </a:graphic>
      </p:graphicFrame>
      <p:sp>
        <p:nvSpPr>
          <p:cNvPr id="6" name="TextBox 5">
            <a:extLst>
              <a:ext uri="{FF2B5EF4-FFF2-40B4-BE49-F238E27FC236}">
                <a16:creationId xmlns:a16="http://schemas.microsoft.com/office/drawing/2014/main" id="{282263A1-6819-16A0-5744-05CE140A47F5}"/>
              </a:ext>
            </a:extLst>
          </p:cNvPr>
          <p:cNvSpPr txBox="1"/>
          <p:nvPr/>
        </p:nvSpPr>
        <p:spPr>
          <a:xfrm>
            <a:off x="2350994" y="4857980"/>
            <a:ext cx="6279776" cy="523220"/>
          </a:xfrm>
          <a:prstGeom prst="rect">
            <a:avLst/>
          </a:prstGeom>
          <a:noFill/>
        </p:spPr>
        <p:txBody>
          <a:bodyPr wrap="square">
            <a:spAutoFit/>
          </a:bodyPr>
          <a:lstStyle/>
          <a:p>
            <a:pPr algn="ctr"/>
            <a:r>
              <a:rPr lang="en-IN" sz="2800" dirty="0"/>
              <a:t>Faculty : Moinuddin Quraishi</a:t>
            </a:r>
          </a:p>
        </p:txBody>
      </p:sp>
    </p:spTree>
    <p:extLst>
      <p:ext uri="{BB962C8B-B14F-4D97-AF65-F5344CB8AC3E}">
        <p14:creationId xmlns:p14="http://schemas.microsoft.com/office/powerpoint/2010/main" val="299724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C4CDA7-EB5F-D665-9DE4-52F075EFCEDC}"/>
              </a:ext>
            </a:extLst>
          </p:cNvPr>
          <p:cNvSpPr txBox="1"/>
          <p:nvPr/>
        </p:nvSpPr>
        <p:spPr>
          <a:xfrm>
            <a:off x="2333064" y="2106723"/>
            <a:ext cx="6243916" cy="2246769"/>
          </a:xfrm>
          <a:prstGeom prst="rect">
            <a:avLst/>
          </a:prstGeom>
          <a:noFill/>
        </p:spPr>
        <p:txBody>
          <a:bodyPr wrap="square">
            <a:spAutoFit/>
          </a:bodyPr>
          <a:lstStyle/>
          <a:p>
            <a:pPr marL="285750" indent="-285750">
              <a:buFont typeface="Wingdings" panose="05000000000000000000" pitchFamily="2" charset="2"/>
              <a:buChar char="q"/>
            </a:pPr>
            <a:r>
              <a:rPr lang="en-IN" sz="2800" dirty="0"/>
              <a:t> The balance amount is to be paid within fifteen Days of the delivery of the batteries. The total value of the contract is </a:t>
            </a:r>
            <a:r>
              <a:rPr lang="en-IN" sz="2800" b="1" dirty="0"/>
              <a:t>Rs. 40 lakhs. </a:t>
            </a:r>
            <a:r>
              <a:rPr lang="en-IN" sz="2800" dirty="0"/>
              <a:t>The</a:t>
            </a:r>
            <a:r>
              <a:rPr lang="en-IN" sz="2800" b="1" dirty="0"/>
              <a:t> </a:t>
            </a:r>
            <a:r>
              <a:rPr lang="en-IN" sz="2800" dirty="0"/>
              <a:t>contract has the following termination clause.</a:t>
            </a:r>
          </a:p>
        </p:txBody>
      </p:sp>
    </p:spTree>
    <p:extLst>
      <p:ext uri="{BB962C8B-B14F-4D97-AF65-F5344CB8AC3E}">
        <p14:creationId xmlns:p14="http://schemas.microsoft.com/office/powerpoint/2010/main" val="308268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DA90D6-B9B3-9863-D31E-A606B20A687B}"/>
              </a:ext>
            </a:extLst>
          </p:cNvPr>
          <p:cNvSpPr txBox="1"/>
          <p:nvPr/>
        </p:nvSpPr>
        <p:spPr>
          <a:xfrm>
            <a:off x="2315135" y="761110"/>
            <a:ext cx="6243916" cy="707886"/>
          </a:xfrm>
          <a:prstGeom prst="rect">
            <a:avLst/>
          </a:prstGeom>
          <a:noFill/>
        </p:spPr>
        <p:txBody>
          <a:bodyPr wrap="square">
            <a:spAutoFit/>
          </a:bodyPr>
          <a:lstStyle/>
          <a:p>
            <a:pPr algn="ctr"/>
            <a:r>
              <a:rPr lang="en-IN" sz="4000" b="1" i="1" u="sng" dirty="0">
                <a:solidFill>
                  <a:schemeClr val="accent6">
                    <a:lumMod val="75000"/>
                  </a:schemeClr>
                </a:solidFill>
              </a:rPr>
              <a:t>Termination of contract</a:t>
            </a:r>
          </a:p>
        </p:txBody>
      </p:sp>
      <p:sp>
        <p:nvSpPr>
          <p:cNvPr id="5" name="TextBox 4">
            <a:extLst>
              <a:ext uri="{FF2B5EF4-FFF2-40B4-BE49-F238E27FC236}">
                <a16:creationId xmlns:a16="http://schemas.microsoft.com/office/drawing/2014/main" id="{340B6BEB-0E10-F714-1AE8-275BF4143790}"/>
              </a:ext>
            </a:extLst>
          </p:cNvPr>
          <p:cNvSpPr txBox="1"/>
          <p:nvPr/>
        </p:nvSpPr>
        <p:spPr>
          <a:xfrm>
            <a:off x="2126875" y="2073696"/>
            <a:ext cx="6279776" cy="523220"/>
          </a:xfrm>
          <a:prstGeom prst="rect">
            <a:avLst/>
          </a:prstGeom>
          <a:noFill/>
        </p:spPr>
        <p:txBody>
          <a:bodyPr wrap="square">
            <a:spAutoFit/>
          </a:bodyPr>
          <a:lstStyle/>
          <a:p>
            <a:pPr marL="457200" indent="-457200">
              <a:buFont typeface="Wingdings" pitchFamily="2" charset="2"/>
              <a:buChar char="v"/>
            </a:pPr>
            <a:r>
              <a:rPr lang="en-IN" sz="2800" b="1" dirty="0"/>
              <a:t>Termination for Breach:</a:t>
            </a:r>
          </a:p>
        </p:txBody>
      </p:sp>
      <p:sp>
        <p:nvSpPr>
          <p:cNvPr id="7" name="TextBox 6">
            <a:extLst>
              <a:ext uri="{FF2B5EF4-FFF2-40B4-BE49-F238E27FC236}">
                <a16:creationId xmlns:a16="http://schemas.microsoft.com/office/drawing/2014/main" id="{32935E65-EE0C-B2CB-2761-EA7AD44B6851}"/>
              </a:ext>
            </a:extLst>
          </p:cNvPr>
          <p:cNvSpPr txBox="1"/>
          <p:nvPr/>
        </p:nvSpPr>
        <p:spPr>
          <a:xfrm>
            <a:off x="2126875" y="3201616"/>
            <a:ext cx="6279776" cy="1938992"/>
          </a:xfrm>
          <a:prstGeom prst="rect">
            <a:avLst/>
          </a:prstGeom>
          <a:noFill/>
        </p:spPr>
        <p:txBody>
          <a:bodyPr wrap="square">
            <a:spAutoFit/>
          </a:bodyPr>
          <a:lstStyle/>
          <a:p>
            <a:pPr lvl="1"/>
            <a:r>
              <a:rPr lang="en-IN" sz="2400" dirty="0">
                <a:latin typeface="Arial"/>
                <a:cs typeface="Arial"/>
              </a:rPr>
              <a:t>→        </a:t>
            </a:r>
            <a:r>
              <a:rPr lang="en-IN" sz="2400" dirty="0"/>
              <a:t>If the seller breaches any term of the contract, the buyer will give a written notice to the seller to cure the failure. The buyer can terminate the contract if the seller fails to cure the failure within 30 days of the notice.</a:t>
            </a:r>
          </a:p>
        </p:txBody>
      </p:sp>
    </p:spTree>
    <p:extLst>
      <p:ext uri="{BB962C8B-B14F-4D97-AF65-F5344CB8AC3E}">
        <p14:creationId xmlns:p14="http://schemas.microsoft.com/office/powerpoint/2010/main" val="87273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BD729C-2609-C6BC-01A6-EEB206BAD4C4}"/>
              </a:ext>
            </a:extLst>
          </p:cNvPr>
          <p:cNvSpPr txBox="1"/>
          <p:nvPr/>
        </p:nvSpPr>
        <p:spPr>
          <a:xfrm>
            <a:off x="1571064" y="1227275"/>
            <a:ext cx="7779123" cy="707886"/>
          </a:xfrm>
          <a:prstGeom prst="rect">
            <a:avLst/>
          </a:prstGeom>
          <a:noFill/>
        </p:spPr>
        <p:txBody>
          <a:bodyPr wrap="square">
            <a:spAutoFit/>
          </a:bodyPr>
          <a:lstStyle/>
          <a:p>
            <a:pPr marL="914400" lvl="1" indent="-457200">
              <a:buFont typeface="Wingdings" pitchFamily="2" charset="2"/>
              <a:buChar char="v"/>
            </a:pPr>
            <a:r>
              <a:rPr lang="en-IN" sz="4000" b="1" dirty="0"/>
              <a:t> Termination for Convenience:</a:t>
            </a:r>
          </a:p>
        </p:txBody>
      </p:sp>
      <p:sp>
        <p:nvSpPr>
          <p:cNvPr id="5" name="TextBox 4">
            <a:extLst>
              <a:ext uri="{FF2B5EF4-FFF2-40B4-BE49-F238E27FC236}">
                <a16:creationId xmlns:a16="http://schemas.microsoft.com/office/drawing/2014/main" id="{CF66BBDE-A32A-A746-FDC5-2693D7811C7D}"/>
              </a:ext>
            </a:extLst>
          </p:cNvPr>
          <p:cNvSpPr txBox="1"/>
          <p:nvPr/>
        </p:nvSpPr>
        <p:spPr>
          <a:xfrm>
            <a:off x="2320737" y="2546900"/>
            <a:ext cx="6279776" cy="2677656"/>
          </a:xfrm>
          <a:prstGeom prst="rect">
            <a:avLst/>
          </a:prstGeom>
          <a:noFill/>
        </p:spPr>
        <p:txBody>
          <a:bodyPr wrap="square">
            <a:spAutoFit/>
          </a:bodyPr>
          <a:lstStyle/>
          <a:p>
            <a:r>
              <a:rPr lang="en-IN" sz="2400" dirty="0">
                <a:latin typeface="Arial"/>
                <a:cs typeface="Arial"/>
              </a:rPr>
              <a:t>→            </a:t>
            </a:r>
            <a:r>
              <a:rPr lang="en-IN" sz="2400" dirty="0"/>
              <a:t>The buyer can, by a written notice sent to the seller, terminate the contract at any time for his convenience. The notice will specify that the termination is for the buyer’s convenience. The notice will also specify the date from which the termination becomes effective.</a:t>
            </a:r>
          </a:p>
        </p:txBody>
      </p:sp>
    </p:spTree>
    <p:extLst>
      <p:ext uri="{BB962C8B-B14F-4D97-AF65-F5344CB8AC3E}">
        <p14:creationId xmlns:p14="http://schemas.microsoft.com/office/powerpoint/2010/main" val="332751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AB1EEA-00C0-4CE7-38BA-7FC7E60A773C}"/>
              </a:ext>
            </a:extLst>
          </p:cNvPr>
          <p:cNvSpPr txBox="1"/>
          <p:nvPr/>
        </p:nvSpPr>
        <p:spPr>
          <a:xfrm>
            <a:off x="1739153" y="2576918"/>
            <a:ext cx="8937811" cy="1200329"/>
          </a:xfrm>
          <a:prstGeom prst="rect">
            <a:avLst/>
          </a:prstGeom>
          <a:noFill/>
        </p:spPr>
        <p:txBody>
          <a:bodyPr wrap="square">
            <a:spAutoFit/>
          </a:bodyPr>
          <a:lstStyle/>
          <a:p>
            <a:r>
              <a:rPr lang="en-IN" sz="3600" i="1" dirty="0">
                <a:solidFill>
                  <a:schemeClr val="accent5">
                    <a:lumMod val="75000"/>
                  </a:schemeClr>
                </a:solidFill>
              </a:rPr>
              <a:t>Let us explore the following situations which could arise in relation to the contract….</a:t>
            </a:r>
          </a:p>
        </p:txBody>
      </p:sp>
    </p:spTree>
    <p:extLst>
      <p:ext uri="{BB962C8B-B14F-4D97-AF65-F5344CB8AC3E}">
        <p14:creationId xmlns:p14="http://schemas.microsoft.com/office/powerpoint/2010/main" val="367330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2BCD27-3184-B756-3696-0FC25E59D5D6}"/>
              </a:ext>
            </a:extLst>
          </p:cNvPr>
          <p:cNvSpPr txBox="1"/>
          <p:nvPr/>
        </p:nvSpPr>
        <p:spPr>
          <a:xfrm>
            <a:off x="2225489" y="1307957"/>
            <a:ext cx="6243916" cy="830997"/>
          </a:xfrm>
          <a:prstGeom prst="rect">
            <a:avLst/>
          </a:prstGeom>
          <a:noFill/>
        </p:spPr>
        <p:txBody>
          <a:bodyPr wrap="square">
            <a:spAutoFit/>
          </a:bodyPr>
          <a:lstStyle/>
          <a:p>
            <a:r>
              <a:rPr lang="en-IN" sz="4800" b="1" u="sng" dirty="0"/>
              <a:t>Case 1 :</a:t>
            </a:r>
          </a:p>
        </p:txBody>
      </p:sp>
      <p:sp>
        <p:nvSpPr>
          <p:cNvPr id="5" name="TextBox 4">
            <a:extLst>
              <a:ext uri="{FF2B5EF4-FFF2-40B4-BE49-F238E27FC236}">
                <a16:creationId xmlns:a16="http://schemas.microsoft.com/office/drawing/2014/main" id="{D119594D-8ACA-FEEF-F90E-D9F07DBEE9CA}"/>
              </a:ext>
            </a:extLst>
          </p:cNvPr>
          <p:cNvSpPr txBox="1"/>
          <p:nvPr/>
        </p:nvSpPr>
        <p:spPr>
          <a:xfrm>
            <a:off x="2225489" y="3008130"/>
            <a:ext cx="6279776" cy="1815882"/>
          </a:xfrm>
          <a:prstGeom prst="rect">
            <a:avLst/>
          </a:prstGeom>
          <a:noFill/>
        </p:spPr>
        <p:txBody>
          <a:bodyPr wrap="square">
            <a:spAutoFit/>
          </a:bodyPr>
          <a:lstStyle/>
          <a:p>
            <a:r>
              <a:rPr lang="en-IN" sz="2800" dirty="0"/>
              <a:t>The seller failed to deliver the batteries  on 1 September. Can the buyer terminate the contract by sending a notice of termination for breach on 2 September ?</a:t>
            </a:r>
          </a:p>
        </p:txBody>
      </p:sp>
    </p:spTree>
    <p:extLst>
      <p:ext uri="{BB962C8B-B14F-4D97-AF65-F5344CB8AC3E}">
        <p14:creationId xmlns:p14="http://schemas.microsoft.com/office/powerpoint/2010/main" val="245907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D53447-D88E-50CF-709F-96C195E94D7A}"/>
              </a:ext>
            </a:extLst>
          </p:cNvPr>
          <p:cNvSpPr txBox="1"/>
          <p:nvPr/>
        </p:nvSpPr>
        <p:spPr>
          <a:xfrm>
            <a:off x="2243418" y="1298993"/>
            <a:ext cx="6243916" cy="830997"/>
          </a:xfrm>
          <a:prstGeom prst="rect">
            <a:avLst/>
          </a:prstGeom>
          <a:noFill/>
        </p:spPr>
        <p:txBody>
          <a:bodyPr wrap="square">
            <a:spAutoFit/>
          </a:bodyPr>
          <a:lstStyle/>
          <a:p>
            <a:r>
              <a:rPr lang="en-IN" sz="4800" b="1" u="sng" dirty="0"/>
              <a:t>Case 2 :</a:t>
            </a:r>
          </a:p>
        </p:txBody>
      </p:sp>
      <p:sp>
        <p:nvSpPr>
          <p:cNvPr id="5" name="TextBox 4">
            <a:extLst>
              <a:ext uri="{FF2B5EF4-FFF2-40B4-BE49-F238E27FC236}">
                <a16:creationId xmlns:a16="http://schemas.microsoft.com/office/drawing/2014/main" id="{7E952A5F-B1C6-5529-CCFF-24A7866B9F59}"/>
              </a:ext>
            </a:extLst>
          </p:cNvPr>
          <p:cNvSpPr txBox="1"/>
          <p:nvPr/>
        </p:nvSpPr>
        <p:spPr>
          <a:xfrm>
            <a:off x="2243418" y="2613683"/>
            <a:ext cx="6279776" cy="2677656"/>
          </a:xfrm>
          <a:prstGeom prst="rect">
            <a:avLst/>
          </a:prstGeom>
          <a:noFill/>
        </p:spPr>
        <p:txBody>
          <a:bodyPr wrap="square">
            <a:spAutoFit/>
          </a:bodyPr>
          <a:lstStyle/>
          <a:p>
            <a:r>
              <a:rPr lang="en-IN" sz="2800" dirty="0"/>
              <a:t>The seller delivered the batteries on 25 August but the batteries were not in conformity with the contract. Can the buyer terminate the contract by sending a notice of termination for breach on 26 august ?</a:t>
            </a:r>
          </a:p>
        </p:txBody>
      </p:sp>
    </p:spTree>
    <p:extLst>
      <p:ext uri="{BB962C8B-B14F-4D97-AF65-F5344CB8AC3E}">
        <p14:creationId xmlns:p14="http://schemas.microsoft.com/office/powerpoint/2010/main" val="357899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35D37F-0E2F-6D2B-59ED-1C7F4EDE3F84}"/>
              </a:ext>
            </a:extLst>
          </p:cNvPr>
          <p:cNvSpPr txBox="1"/>
          <p:nvPr/>
        </p:nvSpPr>
        <p:spPr>
          <a:xfrm>
            <a:off x="2198594" y="1245205"/>
            <a:ext cx="6243916" cy="830997"/>
          </a:xfrm>
          <a:prstGeom prst="rect">
            <a:avLst/>
          </a:prstGeom>
          <a:noFill/>
        </p:spPr>
        <p:txBody>
          <a:bodyPr wrap="square">
            <a:spAutoFit/>
          </a:bodyPr>
          <a:lstStyle/>
          <a:p>
            <a:r>
              <a:rPr lang="en-IN" sz="4800" b="1" u="sng" dirty="0"/>
              <a:t>Case : 3</a:t>
            </a:r>
          </a:p>
        </p:txBody>
      </p:sp>
      <p:sp>
        <p:nvSpPr>
          <p:cNvPr id="5" name="TextBox 4">
            <a:extLst>
              <a:ext uri="{FF2B5EF4-FFF2-40B4-BE49-F238E27FC236}">
                <a16:creationId xmlns:a16="http://schemas.microsoft.com/office/drawing/2014/main" id="{78FCEBEF-18E8-3A66-5D55-C6AA69CD97B0}"/>
              </a:ext>
            </a:extLst>
          </p:cNvPr>
          <p:cNvSpPr txBox="1"/>
          <p:nvPr/>
        </p:nvSpPr>
        <p:spPr>
          <a:xfrm>
            <a:off x="2198594" y="2965917"/>
            <a:ext cx="6243916" cy="1815882"/>
          </a:xfrm>
          <a:prstGeom prst="rect">
            <a:avLst/>
          </a:prstGeom>
          <a:noFill/>
        </p:spPr>
        <p:txBody>
          <a:bodyPr wrap="square">
            <a:spAutoFit/>
          </a:bodyPr>
          <a:lstStyle/>
          <a:p>
            <a:r>
              <a:rPr lang="en-IN" sz="2800" dirty="0"/>
              <a:t>The buyer failed to pay the due amount to the seller on 20 August. Can the seller terminate the contract for breach on 22 August ?</a:t>
            </a:r>
          </a:p>
        </p:txBody>
      </p:sp>
    </p:spTree>
    <p:extLst>
      <p:ext uri="{BB962C8B-B14F-4D97-AF65-F5344CB8AC3E}">
        <p14:creationId xmlns:p14="http://schemas.microsoft.com/office/powerpoint/2010/main" val="176343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449E3C-184E-9CDA-68B9-E4AAECAA3823}"/>
              </a:ext>
            </a:extLst>
          </p:cNvPr>
          <p:cNvSpPr txBox="1"/>
          <p:nvPr/>
        </p:nvSpPr>
        <p:spPr>
          <a:xfrm>
            <a:off x="2037230" y="895581"/>
            <a:ext cx="6243916" cy="830997"/>
          </a:xfrm>
          <a:prstGeom prst="rect">
            <a:avLst/>
          </a:prstGeom>
          <a:noFill/>
        </p:spPr>
        <p:txBody>
          <a:bodyPr wrap="square">
            <a:spAutoFit/>
          </a:bodyPr>
          <a:lstStyle/>
          <a:p>
            <a:r>
              <a:rPr lang="en-IN" sz="4800" b="1" u="sng" dirty="0"/>
              <a:t>Case : 4</a:t>
            </a:r>
          </a:p>
        </p:txBody>
      </p:sp>
      <p:sp>
        <p:nvSpPr>
          <p:cNvPr id="5" name="TextBox 4">
            <a:extLst>
              <a:ext uri="{FF2B5EF4-FFF2-40B4-BE49-F238E27FC236}">
                <a16:creationId xmlns:a16="http://schemas.microsoft.com/office/drawing/2014/main" id="{9CE4A9AA-62CA-C350-18CD-71EC9CD85FE7}"/>
              </a:ext>
            </a:extLst>
          </p:cNvPr>
          <p:cNvSpPr txBox="1"/>
          <p:nvPr/>
        </p:nvSpPr>
        <p:spPr>
          <a:xfrm>
            <a:off x="2001370" y="1876243"/>
            <a:ext cx="7115736" cy="4401205"/>
          </a:xfrm>
          <a:prstGeom prst="rect">
            <a:avLst/>
          </a:prstGeom>
          <a:noFill/>
        </p:spPr>
        <p:txBody>
          <a:bodyPr wrap="square">
            <a:spAutoFit/>
          </a:bodyPr>
          <a:lstStyle/>
          <a:p>
            <a:r>
              <a:rPr lang="en-IN" sz="2800" dirty="0"/>
              <a:t>The prices of the batteries rapidly fell in the market. The buyer could buy the batteries at a cheaper rate from another source. He sent a notice to the seller that he had terminated the contract for the buyer’s convenience with immediate effect. Following the sudden termination, the seller suffered losses of rs.6 lakhs. The seller is claiming damages for termination by the buyer. Will the seller succeed within the terms of the contract ?</a:t>
            </a:r>
          </a:p>
        </p:txBody>
      </p:sp>
    </p:spTree>
    <p:extLst>
      <p:ext uri="{BB962C8B-B14F-4D97-AF65-F5344CB8AC3E}">
        <p14:creationId xmlns:p14="http://schemas.microsoft.com/office/powerpoint/2010/main" val="2792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BD5134-BC24-133D-6875-80157588D6C1}"/>
              </a:ext>
            </a:extLst>
          </p:cNvPr>
          <p:cNvSpPr txBox="1"/>
          <p:nvPr/>
        </p:nvSpPr>
        <p:spPr>
          <a:xfrm>
            <a:off x="1956547" y="976264"/>
            <a:ext cx="6243916" cy="830997"/>
          </a:xfrm>
          <a:prstGeom prst="rect">
            <a:avLst/>
          </a:prstGeom>
          <a:noFill/>
        </p:spPr>
        <p:txBody>
          <a:bodyPr wrap="square">
            <a:spAutoFit/>
          </a:bodyPr>
          <a:lstStyle/>
          <a:p>
            <a:r>
              <a:rPr lang="en-IN" sz="4800" b="1" u="sng" dirty="0"/>
              <a:t>Case : 5</a:t>
            </a:r>
          </a:p>
        </p:txBody>
      </p:sp>
      <p:sp>
        <p:nvSpPr>
          <p:cNvPr id="5" name="TextBox 4">
            <a:extLst>
              <a:ext uri="{FF2B5EF4-FFF2-40B4-BE49-F238E27FC236}">
                <a16:creationId xmlns:a16="http://schemas.microsoft.com/office/drawing/2014/main" id="{F3F92AAD-9D28-6690-0191-28AFDE05CBE9}"/>
              </a:ext>
            </a:extLst>
          </p:cNvPr>
          <p:cNvSpPr txBox="1"/>
          <p:nvPr/>
        </p:nvSpPr>
        <p:spPr>
          <a:xfrm>
            <a:off x="1956547" y="2175319"/>
            <a:ext cx="6279776" cy="3970318"/>
          </a:xfrm>
          <a:prstGeom prst="rect">
            <a:avLst/>
          </a:prstGeom>
          <a:noFill/>
        </p:spPr>
        <p:txBody>
          <a:bodyPr wrap="square">
            <a:spAutoFit/>
          </a:bodyPr>
          <a:lstStyle/>
          <a:p>
            <a:r>
              <a:rPr lang="en-IN" sz="2800" dirty="0"/>
              <a:t>The prices of the batteries rapidly rose in the market. The seller served a notice of termination for the seller’s convenience on the buyer. The termination was to be effective with immediate effect. The above terms give the right to the buyer to terminate the contract for convenience . The seller claims that the seller should have the same rights.</a:t>
            </a:r>
          </a:p>
        </p:txBody>
      </p:sp>
    </p:spTree>
    <p:extLst>
      <p:ext uri="{BB962C8B-B14F-4D97-AF65-F5344CB8AC3E}">
        <p14:creationId xmlns:p14="http://schemas.microsoft.com/office/powerpoint/2010/main" val="107382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69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9F19D4-B882-9F16-3B38-F3F8AA55D1F7}"/>
              </a:ext>
            </a:extLst>
          </p:cNvPr>
          <p:cNvSpPr txBox="1"/>
          <p:nvPr/>
        </p:nvSpPr>
        <p:spPr>
          <a:xfrm>
            <a:off x="3478307" y="578277"/>
            <a:ext cx="4303058" cy="1569660"/>
          </a:xfrm>
          <a:prstGeom prst="rect">
            <a:avLst/>
          </a:prstGeom>
          <a:noFill/>
        </p:spPr>
        <p:txBody>
          <a:bodyPr wrap="square" rtlCol="0">
            <a:spAutoFit/>
          </a:bodyPr>
          <a:lstStyle/>
          <a:p>
            <a:pPr algn="ctr"/>
            <a:r>
              <a:rPr lang="en-IN" sz="4800" b="1" u="sng" dirty="0">
                <a:solidFill>
                  <a:schemeClr val="accent2">
                    <a:lumMod val="50000"/>
                  </a:schemeClr>
                </a:solidFill>
                <a:latin typeface="Algerian" panose="04020705040A02060702" pitchFamily="82" charset="0"/>
              </a:rPr>
              <a:t>IMPOSSIBILITY</a:t>
            </a:r>
            <a:r>
              <a:rPr lang="en-IN" sz="4800" u="sng" dirty="0">
                <a:solidFill>
                  <a:schemeClr val="accent2">
                    <a:lumMod val="50000"/>
                  </a:schemeClr>
                </a:solidFill>
                <a:latin typeface="Algerian" panose="04020705040A02060702" pitchFamily="82" charset="0"/>
              </a:rPr>
              <a:t> </a:t>
            </a:r>
            <a:r>
              <a:rPr lang="en-IN" sz="4800" b="1" u="sng" dirty="0">
                <a:solidFill>
                  <a:schemeClr val="accent2">
                    <a:lumMod val="50000"/>
                  </a:schemeClr>
                </a:solidFill>
                <a:latin typeface="Algerian" panose="04020705040A02060702" pitchFamily="82" charset="0"/>
              </a:rPr>
              <a:t>CLAUSE</a:t>
            </a:r>
            <a:r>
              <a:rPr lang="en-IN" sz="4800" u="sng" dirty="0">
                <a:solidFill>
                  <a:schemeClr val="accent2">
                    <a:lumMod val="50000"/>
                  </a:schemeClr>
                </a:solidFill>
                <a:latin typeface="Algerian" panose="04020705040A02060702" pitchFamily="82" charset="0"/>
              </a:rPr>
              <a:t> </a:t>
            </a:r>
          </a:p>
        </p:txBody>
      </p:sp>
      <p:sp>
        <p:nvSpPr>
          <p:cNvPr id="9" name="TextBox 8">
            <a:extLst>
              <a:ext uri="{FF2B5EF4-FFF2-40B4-BE49-F238E27FC236}">
                <a16:creationId xmlns:a16="http://schemas.microsoft.com/office/drawing/2014/main" id="{EBFCBF91-5A09-2368-73AF-DA97033B3D11}"/>
              </a:ext>
            </a:extLst>
          </p:cNvPr>
          <p:cNvSpPr txBox="1"/>
          <p:nvPr/>
        </p:nvSpPr>
        <p:spPr>
          <a:xfrm>
            <a:off x="2339789" y="2420471"/>
            <a:ext cx="5226423" cy="3662541"/>
          </a:xfrm>
          <a:prstGeom prst="rect">
            <a:avLst/>
          </a:prstGeom>
          <a:noFill/>
        </p:spPr>
        <p:txBody>
          <a:bodyPr wrap="square" rtlCol="0">
            <a:spAutoFit/>
          </a:bodyPr>
          <a:lstStyle/>
          <a:p>
            <a:pPr marL="457200" indent="-457200">
              <a:buFont typeface="Wingdings" panose="05000000000000000000" pitchFamily="2" charset="2"/>
              <a:buChar char="q"/>
            </a:pPr>
            <a:r>
              <a:rPr lang="en-IN" sz="3200" b="1" dirty="0"/>
              <a:t>What is impossibility mean in Law ?</a:t>
            </a:r>
          </a:p>
          <a:p>
            <a:endParaRPr lang="en-IN" sz="2400" b="1" dirty="0"/>
          </a:p>
          <a:p>
            <a:r>
              <a:rPr lang="en-US" sz="2400" dirty="0"/>
              <a:t>Under contract law, impossibility is an excuse that can be used by a seller as an excuse for non-performance when an unforeseen event occurs after the contract is made which makes performance impossible.</a:t>
            </a:r>
            <a:endParaRPr lang="en-IN" sz="2400" dirty="0"/>
          </a:p>
        </p:txBody>
      </p:sp>
    </p:spTree>
    <p:extLst>
      <p:ext uri="{BB962C8B-B14F-4D97-AF65-F5344CB8AC3E}">
        <p14:creationId xmlns:p14="http://schemas.microsoft.com/office/powerpoint/2010/main" val="183251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7CB118-42B4-B1FF-6BF1-0140574A35E0}"/>
              </a:ext>
            </a:extLst>
          </p:cNvPr>
          <p:cNvSpPr txBox="1"/>
          <p:nvPr/>
        </p:nvSpPr>
        <p:spPr>
          <a:xfrm>
            <a:off x="1822077" y="1012121"/>
            <a:ext cx="6243916" cy="707886"/>
          </a:xfrm>
          <a:prstGeom prst="rect">
            <a:avLst/>
          </a:prstGeom>
          <a:noFill/>
        </p:spPr>
        <p:txBody>
          <a:bodyPr wrap="square">
            <a:spAutoFit/>
          </a:bodyPr>
          <a:lstStyle/>
          <a:p>
            <a:r>
              <a:rPr lang="en-US" sz="4000" dirty="0"/>
              <a:t>CONTRACT : </a:t>
            </a:r>
            <a:endParaRPr lang="en-IN" sz="4000" dirty="0"/>
          </a:p>
        </p:txBody>
      </p:sp>
      <p:sp>
        <p:nvSpPr>
          <p:cNvPr id="5" name="TextBox 4">
            <a:extLst>
              <a:ext uri="{FF2B5EF4-FFF2-40B4-BE49-F238E27FC236}">
                <a16:creationId xmlns:a16="http://schemas.microsoft.com/office/drawing/2014/main" id="{7D599F9D-95C1-E2BA-B41A-E1F798458619}"/>
              </a:ext>
            </a:extLst>
          </p:cNvPr>
          <p:cNvSpPr txBox="1"/>
          <p:nvPr/>
        </p:nvSpPr>
        <p:spPr>
          <a:xfrm>
            <a:off x="1920688" y="2146210"/>
            <a:ext cx="6279776" cy="3600986"/>
          </a:xfrm>
          <a:prstGeom prst="rect">
            <a:avLst/>
          </a:prstGeom>
          <a:noFill/>
        </p:spPr>
        <p:txBody>
          <a:bodyPr wrap="square">
            <a:spAutoFit/>
          </a:bodyPr>
          <a:lstStyle/>
          <a:p>
            <a:pPr>
              <a:buFont typeface="Wingdings" panose="05000000000000000000" pitchFamily="2" charset="2"/>
              <a:buChar char="q"/>
            </a:pPr>
            <a:r>
              <a:rPr lang="en-US" sz="2800" dirty="0"/>
              <a:t>What is contract ?</a:t>
            </a:r>
          </a:p>
          <a:p>
            <a:pPr marL="0" indent="0">
              <a:buNone/>
            </a:pPr>
            <a:endParaRPr lang="en-US" sz="2000" dirty="0"/>
          </a:p>
          <a:p>
            <a:pPr>
              <a:buFont typeface="Wingdings" panose="05000000000000000000" pitchFamily="2" charset="2"/>
              <a:buChar char="v"/>
            </a:pPr>
            <a:r>
              <a:rPr lang="en-US" sz="2000" i="0" dirty="0">
                <a:solidFill>
                  <a:srgbClr val="222222"/>
                </a:solidFill>
                <a:effectLst/>
                <a:latin typeface="Arial Black" panose="020B0A04020102020204" pitchFamily="34" charset="0"/>
              </a:rPr>
              <a:t>The term contract is defined as an </a:t>
            </a:r>
            <a:r>
              <a:rPr lang="en-US" sz="2000" i="0" u="none" strike="noStrike" dirty="0">
                <a:solidFill>
                  <a:srgbClr val="008285"/>
                </a:solidFill>
                <a:effectLst/>
                <a:latin typeface="Arial Black" panose="020B0A04020102020204" pitchFamily="34" charset="0"/>
                <a:hlinkClick r:id="rId3"/>
              </a:rPr>
              <a:t>agreement</a:t>
            </a:r>
            <a:r>
              <a:rPr lang="en-US" sz="2000" i="0" dirty="0">
                <a:solidFill>
                  <a:srgbClr val="222222"/>
                </a:solidFill>
                <a:effectLst/>
                <a:latin typeface="Arial Black" panose="020B0A04020102020204" pitchFamily="34" charset="0"/>
              </a:rPr>
              <a:t> between two or more parties which has a binding nature, in essence, the agreement with legal enforceability is said to be a contract.</a:t>
            </a:r>
            <a:r>
              <a:rPr lang="en-US" sz="2000" dirty="0">
                <a:latin typeface="Arial Black" panose="020B0A04020102020204" pitchFamily="34" charset="0"/>
              </a:rPr>
              <a:t>   </a:t>
            </a:r>
          </a:p>
          <a:p>
            <a:pPr marL="0" indent="0">
              <a:buNone/>
            </a:pPr>
            <a:r>
              <a:rPr lang="en-US" sz="2000" dirty="0"/>
              <a:t>  </a:t>
            </a:r>
          </a:p>
          <a:p>
            <a:pPr>
              <a:buFont typeface="Wingdings" panose="05000000000000000000" pitchFamily="2" charset="2"/>
              <a:buChar char="v"/>
            </a:pPr>
            <a:r>
              <a:rPr lang="en-US" sz="2000" dirty="0">
                <a:solidFill>
                  <a:srgbClr val="111111"/>
                </a:solidFill>
                <a:latin typeface="Arial Black" panose="020B0A04020102020204" pitchFamily="34" charset="0"/>
              </a:rPr>
              <a:t>The first contract acts in </a:t>
            </a:r>
            <a:r>
              <a:rPr lang="en-US" sz="2000" dirty="0" err="1">
                <a:solidFill>
                  <a:srgbClr val="111111"/>
                </a:solidFill>
                <a:latin typeface="Arial Black" panose="020B0A04020102020204" pitchFamily="34" charset="0"/>
              </a:rPr>
              <a:t>india</a:t>
            </a:r>
            <a:r>
              <a:rPr lang="en-US" sz="2000" dirty="0">
                <a:solidFill>
                  <a:srgbClr val="111111"/>
                </a:solidFill>
                <a:latin typeface="Arial Black" panose="020B0A04020102020204" pitchFamily="34" charset="0"/>
              </a:rPr>
              <a:t> </a:t>
            </a:r>
            <a:r>
              <a:rPr lang="en-US" sz="2000" i="0" dirty="0" err="1">
                <a:solidFill>
                  <a:srgbClr val="111111"/>
                </a:solidFill>
                <a:effectLst/>
                <a:latin typeface="Arial Black" panose="020B0A04020102020204" pitchFamily="34" charset="0"/>
              </a:rPr>
              <a:t>rescribes</a:t>
            </a:r>
            <a:r>
              <a:rPr lang="en-US" sz="2000" i="0" dirty="0">
                <a:solidFill>
                  <a:srgbClr val="111111"/>
                </a:solidFill>
                <a:effectLst/>
                <a:latin typeface="Arial Black" panose="020B0A04020102020204" pitchFamily="34" charset="0"/>
              </a:rPr>
              <a:t> the law relating to contracts is </a:t>
            </a:r>
            <a:r>
              <a:rPr lang="en-US" sz="2000" dirty="0">
                <a:solidFill>
                  <a:srgbClr val="111111"/>
                </a:solidFill>
                <a:latin typeface="Arial Black" panose="020B0A04020102020204" pitchFamily="34" charset="0"/>
              </a:rPr>
              <a:t>t</a:t>
            </a:r>
            <a:r>
              <a:rPr lang="en-US" sz="2000" i="0" dirty="0">
                <a:solidFill>
                  <a:srgbClr val="111111"/>
                </a:solidFill>
                <a:effectLst/>
                <a:latin typeface="Arial Black" panose="020B0A04020102020204" pitchFamily="34" charset="0"/>
              </a:rPr>
              <a:t>he Indian Contract Act, 1872</a:t>
            </a:r>
            <a:endParaRPr lang="en-IN" sz="2000" dirty="0">
              <a:latin typeface="Arial Black" panose="020B0A04020102020204" pitchFamily="34" charset="0"/>
            </a:endParaRPr>
          </a:p>
        </p:txBody>
      </p:sp>
    </p:spTree>
    <p:extLst>
      <p:ext uri="{BB962C8B-B14F-4D97-AF65-F5344CB8AC3E}">
        <p14:creationId xmlns:p14="http://schemas.microsoft.com/office/powerpoint/2010/main" val="3630771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72C8E4-2D9E-47D1-D892-90E7E00D4916}"/>
              </a:ext>
            </a:extLst>
          </p:cNvPr>
          <p:cNvSpPr txBox="1"/>
          <p:nvPr/>
        </p:nvSpPr>
        <p:spPr>
          <a:xfrm>
            <a:off x="1878105" y="1200375"/>
            <a:ext cx="6795247" cy="5016758"/>
          </a:xfrm>
          <a:prstGeom prst="rect">
            <a:avLst/>
          </a:prstGeom>
          <a:noFill/>
        </p:spPr>
        <p:txBody>
          <a:bodyPr wrap="square" rtlCol="0">
            <a:spAutoFit/>
          </a:bodyPr>
          <a:lstStyle/>
          <a:p>
            <a:r>
              <a:rPr lang="en-IN" sz="2000" dirty="0"/>
              <a:t>No person can do an impossible act or be made to do an impossible act.This has three implications :</a:t>
            </a:r>
          </a:p>
          <a:p>
            <a:pPr marL="342900" indent="-342900">
              <a:buFont typeface="Wingdings" panose="05000000000000000000" pitchFamily="2" charset="2"/>
              <a:buChar char="§"/>
            </a:pPr>
            <a:r>
              <a:rPr lang="en-IN" sz="2000" dirty="0"/>
              <a:t>A contract to do an impossible act is void and not binding on the parties.</a:t>
            </a:r>
          </a:p>
          <a:p>
            <a:pPr marL="342900" indent="-342900">
              <a:buFont typeface="Wingdings" panose="05000000000000000000" pitchFamily="2" charset="2"/>
              <a:buChar char="§"/>
            </a:pPr>
            <a:r>
              <a:rPr lang="en-IN" sz="2000" dirty="0"/>
              <a:t>A contract may become impossible to perform,due to change in circumstances,after the contract is formed.</a:t>
            </a:r>
          </a:p>
          <a:p>
            <a:pPr marL="342900" indent="-342900">
              <a:buFont typeface="Wingdings" panose="05000000000000000000" pitchFamily="2" charset="2"/>
              <a:buChar char="§"/>
            </a:pPr>
            <a:r>
              <a:rPr lang="en-IN" sz="2000" dirty="0"/>
              <a:t>A contract may be part performed and in the course of it, an impossibility could arise.</a:t>
            </a:r>
          </a:p>
          <a:p>
            <a:r>
              <a:rPr lang="en-IN" sz="2000" dirty="0"/>
              <a:t>The contract would no more be capable of being performed further. The contract would be terminated due to frustration. As it’s no fault of either party, each party would restore benefit it has derived from the other. Justice will be done to the parties by treating the contract as part performed and doing the restoration for the balance. The balance of loss would fall on one party or the other. The courts developed the remedy as it is unfair to demand a person to do an impossible act. </a:t>
            </a:r>
          </a:p>
        </p:txBody>
      </p:sp>
    </p:spTree>
    <p:extLst>
      <p:ext uri="{BB962C8B-B14F-4D97-AF65-F5344CB8AC3E}">
        <p14:creationId xmlns:p14="http://schemas.microsoft.com/office/powerpoint/2010/main" val="110207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2A4EFC-BB11-073F-8E6E-5AEBB9528A15}"/>
              </a:ext>
            </a:extLst>
          </p:cNvPr>
          <p:cNvSpPr txBox="1"/>
          <p:nvPr/>
        </p:nvSpPr>
        <p:spPr>
          <a:xfrm>
            <a:off x="1882588" y="1192306"/>
            <a:ext cx="6544236" cy="4401205"/>
          </a:xfrm>
          <a:prstGeom prst="rect">
            <a:avLst/>
          </a:prstGeom>
          <a:noFill/>
        </p:spPr>
        <p:txBody>
          <a:bodyPr wrap="square" rtlCol="0">
            <a:spAutoFit/>
          </a:bodyPr>
          <a:lstStyle/>
          <a:p>
            <a:r>
              <a:rPr lang="en-US" sz="2000" dirty="0"/>
              <a:t>In </a:t>
            </a:r>
            <a:r>
              <a:rPr lang="en-US" sz="2000" dirty="0">
                <a:highlight>
                  <a:srgbClr val="00FF00"/>
                </a:highlight>
              </a:rPr>
              <a:t>case 6</a:t>
            </a:r>
            <a:r>
              <a:rPr lang="en-US" sz="2000" dirty="0"/>
              <a:t>, it was perfectly normal to supply the goods to the specified location of the buyer. However, the date on which the supply was to be made , the place became inaccessible. The seller also is under no obligation to delay delivery at the instruction of the buyer. The seller only has to do his duty under the contract. This is in delivering on a particular day at a particular location. If it becomes impossible to do it, the seller would be excused for not delivering. He could terminate the contract on the grounds of impossibility.</a:t>
            </a:r>
          </a:p>
          <a:p>
            <a:endParaRPr lang="en-US" sz="2000" dirty="0"/>
          </a:p>
          <a:p>
            <a:r>
              <a:rPr lang="en-US" sz="2000" b="1" dirty="0"/>
              <a:t>Thus, in case 6, </a:t>
            </a:r>
            <a:r>
              <a:rPr lang="en-US" sz="2000" b="1" dirty="0">
                <a:highlight>
                  <a:srgbClr val="00FF00"/>
                </a:highlight>
              </a:rPr>
              <a:t>the seller can terminate the contract</a:t>
            </a:r>
            <a:r>
              <a:rPr lang="en-US" sz="2000" b="1" dirty="0"/>
              <a:t>. No person can be made to violate the law. The law prohibit an activity is impossibility. A party to a contract can terminate the contract if the law prohibits the activity.  </a:t>
            </a:r>
            <a:endParaRPr lang="en-IN" sz="2000" b="1" dirty="0"/>
          </a:p>
        </p:txBody>
      </p:sp>
    </p:spTree>
    <p:extLst>
      <p:ext uri="{BB962C8B-B14F-4D97-AF65-F5344CB8AC3E}">
        <p14:creationId xmlns:p14="http://schemas.microsoft.com/office/powerpoint/2010/main" val="28654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200965" cy="7001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51423C-0E1F-F3F1-F48C-D082D36316BE}"/>
              </a:ext>
            </a:extLst>
          </p:cNvPr>
          <p:cNvSpPr txBox="1"/>
          <p:nvPr/>
        </p:nvSpPr>
        <p:spPr>
          <a:xfrm>
            <a:off x="2223247" y="2169459"/>
            <a:ext cx="5844988" cy="1938992"/>
          </a:xfrm>
          <a:prstGeom prst="rect">
            <a:avLst/>
          </a:prstGeom>
          <a:noFill/>
        </p:spPr>
        <p:txBody>
          <a:bodyPr wrap="square" rtlCol="0">
            <a:spAutoFit/>
          </a:bodyPr>
          <a:lstStyle/>
          <a:p>
            <a:r>
              <a:rPr lang="en-US" sz="2000" dirty="0"/>
              <a:t>In case 7,the seller can not be made to wait for the law to change. Once law has come in the way of the performance of the contract, the party can terminate the contract.</a:t>
            </a:r>
          </a:p>
          <a:p>
            <a:endParaRPr lang="en-US" sz="2000" dirty="0"/>
          </a:p>
          <a:p>
            <a:endParaRPr lang="en-IN" sz="2000" dirty="0"/>
          </a:p>
        </p:txBody>
      </p:sp>
      <p:sp>
        <p:nvSpPr>
          <p:cNvPr id="5" name="TextBox 4">
            <a:extLst>
              <a:ext uri="{FF2B5EF4-FFF2-40B4-BE49-F238E27FC236}">
                <a16:creationId xmlns:a16="http://schemas.microsoft.com/office/drawing/2014/main" id="{D144B641-A75E-FA38-A51D-34AD61C3F7EE}"/>
              </a:ext>
            </a:extLst>
          </p:cNvPr>
          <p:cNvSpPr txBox="1"/>
          <p:nvPr/>
        </p:nvSpPr>
        <p:spPr>
          <a:xfrm>
            <a:off x="2223247" y="3756212"/>
            <a:ext cx="6580094" cy="1631216"/>
          </a:xfrm>
          <a:prstGeom prst="rect">
            <a:avLst/>
          </a:prstGeom>
          <a:noFill/>
        </p:spPr>
        <p:txBody>
          <a:bodyPr wrap="square" rtlCol="0">
            <a:spAutoFit/>
          </a:bodyPr>
          <a:lstStyle/>
          <a:p>
            <a:r>
              <a:rPr lang="en-US" sz="2000" dirty="0"/>
              <a:t>Contract clauses address impossibility in two ways. A contract may reiterate the principal and make it explicit that in the event of an impossibility, the party would be free to terminate the contract. For example, the following clause of terms of carriage of Indigo Airlines. </a:t>
            </a:r>
            <a:r>
              <a:rPr lang="en-US" dirty="0"/>
              <a:t> </a:t>
            </a:r>
            <a:endParaRPr lang="en-IN" dirty="0"/>
          </a:p>
        </p:txBody>
      </p:sp>
    </p:spTree>
    <p:extLst>
      <p:ext uri="{BB962C8B-B14F-4D97-AF65-F5344CB8AC3E}">
        <p14:creationId xmlns:p14="http://schemas.microsoft.com/office/powerpoint/2010/main" val="15557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762A68-93B8-B880-9158-85F66D8AF928}"/>
              </a:ext>
            </a:extLst>
          </p:cNvPr>
          <p:cNvSpPr txBox="1"/>
          <p:nvPr/>
        </p:nvSpPr>
        <p:spPr>
          <a:xfrm>
            <a:off x="1775012" y="1281953"/>
            <a:ext cx="6804212" cy="3785652"/>
          </a:xfrm>
          <a:prstGeom prst="rect">
            <a:avLst/>
          </a:prstGeom>
          <a:noFill/>
        </p:spPr>
        <p:txBody>
          <a:bodyPr wrap="square" rtlCol="0">
            <a:spAutoFit/>
          </a:bodyPr>
          <a:lstStyle/>
          <a:p>
            <a:r>
              <a:rPr lang="en-US" sz="2000" b="1" dirty="0"/>
              <a:t>At anytime after a Booking has been made, we may change our schedules and/or cancel, terminate, divert, postpone, reschedule or delay any flight where we reasonably consider this to be justified by circumstances beyond our control, or for reasons of safety, or for commercial reasons.</a:t>
            </a:r>
          </a:p>
          <a:p>
            <a:endParaRPr lang="en-US" sz="2000" b="1" dirty="0"/>
          </a:p>
          <a:p>
            <a:r>
              <a:rPr lang="en-US" sz="2000" b="1" dirty="0"/>
              <a:t>Circumstances beyond IndiGo’s control can include, without limitation, weather, air traffic control, mechanical failures, acts of terrorism, acts of nature, force majeure, strikes, riots, wars, hostilities, disturbances, governmental regulations, orders, demands or requirements, shortages of critical manpower, parts of materials, labour unrest etc.  </a:t>
            </a:r>
          </a:p>
        </p:txBody>
      </p:sp>
    </p:spTree>
    <p:extLst>
      <p:ext uri="{BB962C8B-B14F-4D97-AF65-F5344CB8AC3E}">
        <p14:creationId xmlns:p14="http://schemas.microsoft.com/office/powerpoint/2010/main" val="91949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7F0587-F5BA-0FD2-BADE-24F085CAD40F}"/>
              </a:ext>
            </a:extLst>
          </p:cNvPr>
          <p:cNvSpPr txBox="1"/>
          <p:nvPr/>
        </p:nvSpPr>
        <p:spPr>
          <a:xfrm>
            <a:off x="1801905" y="1550894"/>
            <a:ext cx="6768353" cy="4401205"/>
          </a:xfrm>
          <a:prstGeom prst="rect">
            <a:avLst/>
          </a:prstGeom>
          <a:noFill/>
        </p:spPr>
        <p:txBody>
          <a:bodyPr wrap="square" rtlCol="0">
            <a:spAutoFit/>
          </a:bodyPr>
          <a:lstStyle/>
          <a:p>
            <a:r>
              <a:rPr lang="en-US" sz="2000" dirty="0"/>
              <a:t>In a flight being cancelled, it is neither the fault of airlines no the customer. The airlines cannot appropriate the fare. The contract clause provides for the restoration of benefits. </a:t>
            </a:r>
          </a:p>
          <a:p>
            <a:r>
              <a:rPr lang="en-US" sz="2000" dirty="0"/>
              <a:t>It reads:</a:t>
            </a:r>
          </a:p>
          <a:p>
            <a:endParaRPr lang="en-US" sz="2000" dirty="0"/>
          </a:p>
          <a:p>
            <a:r>
              <a:rPr lang="en-US" sz="2000" b="1" dirty="0"/>
              <a:t>If an IndiGo flight is cancelled, rescheduled to depart more then an hour prior to the original time of departure or delayed by more than two hours (</a:t>
            </a:r>
            <a:r>
              <a:rPr lang="en-US" sz="2000" b="1" u="sng" dirty="0"/>
              <a:t>depending on the length of the journey</a:t>
            </a:r>
            <a:r>
              <a:rPr lang="en-US" sz="2000" b="1" dirty="0"/>
              <a:t>). A customer shall have the right to choose a refund; or a credit for future travel on IndiGo; or re-booking onto an alternative IndiGo flight at no additional cost (</a:t>
            </a:r>
            <a:r>
              <a:rPr lang="en-US" sz="2000" b="1" u="sng" dirty="0"/>
              <a:t>subject to availability</a:t>
            </a:r>
            <a:r>
              <a:rPr lang="en-US" sz="2000" b="1" dirty="0"/>
              <a:t>); subjects to the requirements under the local laws of the country in which the flight has been cancelled, rescheduled or delayed.</a:t>
            </a:r>
            <a:r>
              <a:rPr lang="en-US" sz="2000" dirty="0"/>
              <a:t> </a:t>
            </a:r>
            <a:endParaRPr lang="en-IN" sz="2000" dirty="0"/>
          </a:p>
        </p:txBody>
      </p:sp>
    </p:spTree>
    <p:extLst>
      <p:ext uri="{BB962C8B-B14F-4D97-AF65-F5344CB8AC3E}">
        <p14:creationId xmlns:p14="http://schemas.microsoft.com/office/powerpoint/2010/main" val="4249141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B3C491-DDE2-2B2E-1971-5820F432C7B4}"/>
              </a:ext>
            </a:extLst>
          </p:cNvPr>
          <p:cNvSpPr txBox="1"/>
          <p:nvPr/>
        </p:nvSpPr>
        <p:spPr>
          <a:xfrm>
            <a:off x="1783976" y="684561"/>
            <a:ext cx="6714565" cy="5632311"/>
          </a:xfrm>
          <a:prstGeom prst="rect">
            <a:avLst/>
          </a:prstGeom>
          <a:noFill/>
        </p:spPr>
        <p:txBody>
          <a:bodyPr wrap="square" rtlCol="0">
            <a:spAutoFit/>
          </a:bodyPr>
          <a:lstStyle/>
          <a:p>
            <a:r>
              <a:rPr lang="en-US" sz="2000" dirty="0"/>
              <a:t>Other times, the parties mitigate the risk of impossibility frustrating the contract. Let’s take the case of a buyer, who is setting the terms of the contract, and wants to prevent the seller from frustrating the contract on the grounds of impossibility. It introduces the following term :</a:t>
            </a:r>
          </a:p>
          <a:p>
            <a:endParaRPr lang="en-US" sz="2000" dirty="0"/>
          </a:p>
          <a:p>
            <a:r>
              <a:rPr lang="en-US" sz="2000" b="1" dirty="0"/>
              <a:t>‘ The seller would deliver the goods during the stipulated period, even if impossibility has arisen, whether due to physical or natural causes or prohibition by law. ’</a:t>
            </a:r>
          </a:p>
          <a:p>
            <a:endParaRPr lang="en-US" sz="2000" dirty="0"/>
          </a:p>
          <a:p>
            <a:r>
              <a:rPr lang="en-US" sz="2000" dirty="0"/>
              <a:t>No person can be made to do an impossible act. The court would not give effect to this term. The buyer tries out another term, with a lower threshold:</a:t>
            </a:r>
          </a:p>
          <a:p>
            <a:endParaRPr lang="en-US" sz="2000" dirty="0"/>
          </a:p>
          <a:p>
            <a:r>
              <a:rPr lang="en-US" sz="2000" b="1" dirty="0"/>
              <a:t>In the event an impossibility arises, the seller would not be able to terminate the contract (frustrate) on the grounds of impossibility. The seller would defer the performance of the contract till the impossibility lasts. </a:t>
            </a:r>
            <a:endParaRPr lang="en-IN" sz="2000" b="1" dirty="0"/>
          </a:p>
        </p:txBody>
      </p:sp>
    </p:spTree>
    <p:extLst>
      <p:ext uri="{BB962C8B-B14F-4D97-AF65-F5344CB8AC3E}">
        <p14:creationId xmlns:p14="http://schemas.microsoft.com/office/powerpoint/2010/main" val="8599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D0DD58-D1A7-4934-E227-355DF30B78BE}"/>
              </a:ext>
            </a:extLst>
          </p:cNvPr>
          <p:cNvSpPr txBox="1"/>
          <p:nvPr/>
        </p:nvSpPr>
        <p:spPr>
          <a:xfrm>
            <a:off x="1685365" y="766732"/>
            <a:ext cx="6947647" cy="6247864"/>
          </a:xfrm>
          <a:prstGeom prst="rect">
            <a:avLst/>
          </a:prstGeom>
          <a:noFill/>
        </p:spPr>
        <p:txBody>
          <a:bodyPr wrap="square" rtlCol="0">
            <a:spAutoFit/>
          </a:bodyPr>
          <a:lstStyle/>
          <a:p>
            <a:r>
              <a:rPr lang="en-US" sz="2000" dirty="0"/>
              <a:t>The term does not compel the seller to do an impossibility act but it makes him bear the cost of the impossibility. The impossibility may last for a very long time. The term is unreasonable, and the court would not give effect to it. Next, the buyer tries out the following term :</a:t>
            </a:r>
          </a:p>
          <a:p>
            <a:endParaRPr lang="en-US" sz="2000" dirty="0"/>
          </a:p>
          <a:p>
            <a:r>
              <a:rPr lang="en-US" sz="2000" b="1" dirty="0"/>
              <a:t>In the event of impossibility arises, the seller would not be able to terminate the contract (frustrate) on the grounds of impossibility. The seller would defer the performance of the contract till the impossibility lasts. </a:t>
            </a:r>
            <a:r>
              <a:rPr lang="en-US" sz="2000" b="1" dirty="0">
                <a:highlight>
                  <a:srgbClr val="00FF00"/>
                </a:highlight>
              </a:rPr>
              <a:t>However, if the impossibility lasts long than 30 days, the seller would be free to terminate the contract. </a:t>
            </a:r>
          </a:p>
          <a:p>
            <a:endParaRPr lang="en-US" sz="2000" b="1" dirty="0">
              <a:highlight>
                <a:srgbClr val="00FF00"/>
              </a:highlight>
            </a:endParaRPr>
          </a:p>
          <a:p>
            <a:endParaRPr lang="en-US" sz="2000" b="1" dirty="0">
              <a:highlight>
                <a:srgbClr val="00FF00"/>
              </a:highlight>
            </a:endParaRPr>
          </a:p>
          <a:p>
            <a:endParaRPr lang="en-US" sz="2000" b="1" dirty="0">
              <a:highlight>
                <a:srgbClr val="00FF00"/>
              </a:highlight>
            </a:endParaRPr>
          </a:p>
          <a:p>
            <a:endParaRPr lang="en-US" sz="2000" b="1" dirty="0">
              <a:highlight>
                <a:srgbClr val="00FF00"/>
              </a:highlight>
            </a:endParaRPr>
          </a:p>
          <a:p>
            <a:r>
              <a:rPr lang="en-US" sz="2000" b="1" dirty="0">
                <a:highlight>
                  <a:srgbClr val="00FF00"/>
                </a:highlight>
              </a:rPr>
              <a:t> </a:t>
            </a:r>
          </a:p>
          <a:p>
            <a:endParaRPr lang="en-US" sz="2000" b="1" dirty="0">
              <a:highlight>
                <a:srgbClr val="00FF00"/>
              </a:highlight>
            </a:endParaRPr>
          </a:p>
          <a:p>
            <a:endParaRPr lang="en-US" sz="2000" b="1" dirty="0">
              <a:highlight>
                <a:srgbClr val="00FF00"/>
              </a:highlight>
            </a:endParaRPr>
          </a:p>
          <a:p>
            <a:endParaRPr lang="en-IN" sz="2000" b="1" dirty="0">
              <a:highlight>
                <a:srgbClr val="00FF00"/>
              </a:highlight>
            </a:endParaRPr>
          </a:p>
        </p:txBody>
      </p:sp>
      <p:sp>
        <p:nvSpPr>
          <p:cNvPr id="4" name="TextBox 3">
            <a:extLst>
              <a:ext uri="{FF2B5EF4-FFF2-40B4-BE49-F238E27FC236}">
                <a16:creationId xmlns:a16="http://schemas.microsoft.com/office/drawing/2014/main" id="{AC7FFC72-3EF6-49FE-D00B-2F1DE6CEBE59}"/>
              </a:ext>
            </a:extLst>
          </p:cNvPr>
          <p:cNvSpPr txBox="1"/>
          <p:nvPr/>
        </p:nvSpPr>
        <p:spPr>
          <a:xfrm>
            <a:off x="1685365" y="4607859"/>
            <a:ext cx="6714564" cy="1323439"/>
          </a:xfrm>
          <a:prstGeom prst="rect">
            <a:avLst/>
          </a:prstGeom>
          <a:noFill/>
        </p:spPr>
        <p:txBody>
          <a:bodyPr wrap="square" rtlCol="0">
            <a:spAutoFit/>
          </a:bodyPr>
          <a:lstStyle/>
          <a:p>
            <a:r>
              <a:rPr lang="en-US" sz="2000" dirty="0"/>
              <a:t>This is a reasonable term. It keeps the contract alive for some time, even if impossibility arises. The court would enforce it. This is entered the contract as ‘ </a:t>
            </a:r>
            <a:r>
              <a:rPr lang="en-US" sz="2000" b="1" dirty="0"/>
              <a:t>Force Majeure </a:t>
            </a:r>
            <a:r>
              <a:rPr lang="en-US" sz="2000" dirty="0"/>
              <a:t>’ clause. It has the following structure. It first defines the force majeure.</a:t>
            </a:r>
            <a:endParaRPr lang="en-IN" sz="2000" dirty="0"/>
          </a:p>
        </p:txBody>
      </p:sp>
    </p:spTree>
    <p:extLst>
      <p:ext uri="{BB962C8B-B14F-4D97-AF65-F5344CB8AC3E}">
        <p14:creationId xmlns:p14="http://schemas.microsoft.com/office/powerpoint/2010/main" val="164595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FB5BCE-F2AF-86A1-05B7-D6B67D37238B}"/>
              </a:ext>
            </a:extLst>
          </p:cNvPr>
          <p:cNvSpPr txBox="1"/>
          <p:nvPr/>
        </p:nvSpPr>
        <p:spPr>
          <a:xfrm>
            <a:off x="3236258" y="510990"/>
            <a:ext cx="4751295" cy="646331"/>
          </a:xfrm>
          <a:prstGeom prst="rect">
            <a:avLst/>
          </a:prstGeom>
          <a:noFill/>
        </p:spPr>
        <p:txBody>
          <a:bodyPr wrap="square" rtlCol="0">
            <a:spAutoFit/>
          </a:bodyPr>
          <a:lstStyle/>
          <a:p>
            <a:pPr algn="ctr"/>
            <a:r>
              <a:rPr lang="en-US" sz="3600" b="1" dirty="0">
                <a:solidFill>
                  <a:srgbClr val="7030A0"/>
                </a:solidFill>
                <a:latin typeface="Algerian" panose="04020705040A02060702" pitchFamily="82" charset="0"/>
              </a:rPr>
              <a:t>Force Majeure</a:t>
            </a:r>
            <a:endParaRPr lang="en-IN" sz="3600" b="1" dirty="0">
              <a:solidFill>
                <a:srgbClr val="7030A0"/>
              </a:solidFill>
              <a:latin typeface="Algerian" panose="04020705040A02060702" pitchFamily="82" charset="0"/>
            </a:endParaRPr>
          </a:p>
        </p:txBody>
      </p:sp>
      <p:sp>
        <p:nvSpPr>
          <p:cNvPr id="3" name="TextBox 2">
            <a:extLst>
              <a:ext uri="{FF2B5EF4-FFF2-40B4-BE49-F238E27FC236}">
                <a16:creationId xmlns:a16="http://schemas.microsoft.com/office/drawing/2014/main" id="{D6E0CB8A-9849-7993-268A-6049F1DDCD6B}"/>
              </a:ext>
            </a:extLst>
          </p:cNvPr>
          <p:cNvSpPr txBox="1"/>
          <p:nvPr/>
        </p:nvSpPr>
        <p:spPr>
          <a:xfrm>
            <a:off x="1667435" y="1282639"/>
            <a:ext cx="6840071" cy="5324535"/>
          </a:xfrm>
          <a:prstGeom prst="rect">
            <a:avLst/>
          </a:prstGeom>
          <a:noFill/>
        </p:spPr>
        <p:txBody>
          <a:bodyPr wrap="square" rtlCol="0">
            <a:spAutoFit/>
          </a:bodyPr>
          <a:lstStyle/>
          <a:p>
            <a:r>
              <a:rPr lang="en-US" sz="2000" dirty="0"/>
              <a:t>An event beyond the control of the buyer and seller which prevents a party from complying with any of its obligations under this contract, including but not limited to :</a:t>
            </a:r>
          </a:p>
          <a:p>
            <a:endParaRPr lang="en-US" sz="2000" dirty="0"/>
          </a:p>
          <a:p>
            <a:pPr marL="342900" indent="-342900">
              <a:buFont typeface="Wingdings" panose="05000000000000000000" pitchFamily="2" charset="2"/>
              <a:buChar char="§"/>
            </a:pPr>
            <a:r>
              <a:rPr lang="en-US" sz="2000" dirty="0"/>
              <a:t>Fires, explosions, earthquakes, drought, tidal waves and floods;</a:t>
            </a:r>
          </a:p>
          <a:p>
            <a:pPr marL="342900" indent="-342900">
              <a:buFont typeface="Wingdings" panose="05000000000000000000" pitchFamily="2" charset="2"/>
              <a:buChar char="§"/>
            </a:pPr>
            <a:r>
              <a:rPr lang="en-US" sz="2000" dirty="0"/>
              <a:t>War, hostilities (whether war be declared or not), invasion, act of foreign enemies, mobilization, requisition, or embargo;</a:t>
            </a:r>
          </a:p>
          <a:p>
            <a:pPr marL="342900" indent="-342900">
              <a:buFont typeface="Wingdings" panose="05000000000000000000" pitchFamily="2" charset="2"/>
              <a:buChar char="§"/>
            </a:pPr>
            <a:r>
              <a:rPr lang="en-US" sz="2000" dirty="0"/>
              <a:t>Rebellion, revolution , insurrection, or military or </a:t>
            </a:r>
            <a:r>
              <a:rPr lang="en-US" sz="2000" dirty="0" err="1"/>
              <a:t>unsurped</a:t>
            </a:r>
            <a:r>
              <a:rPr lang="en-US" sz="2000" dirty="0"/>
              <a:t> power, or civil, war;</a:t>
            </a:r>
          </a:p>
          <a:p>
            <a:pPr marL="342900" indent="-342900">
              <a:buFont typeface="Wingdings" panose="05000000000000000000" pitchFamily="2" charset="2"/>
              <a:buChar char="§"/>
            </a:pPr>
            <a:r>
              <a:rPr lang="en-US" sz="2000" dirty="0"/>
              <a:t>Riot, commotion, strikes and lock outs.</a:t>
            </a:r>
          </a:p>
          <a:p>
            <a:pPr marL="342900" indent="-342900">
              <a:buFont typeface="Wingdings" panose="05000000000000000000" pitchFamily="2" charset="2"/>
              <a:buChar char="§"/>
            </a:pPr>
            <a:r>
              <a:rPr lang="en-US" sz="2000" dirty="0"/>
              <a:t>Acts or threats of terrorism.</a:t>
            </a:r>
          </a:p>
          <a:p>
            <a:pPr marL="342900" indent="-342900">
              <a:buFont typeface="Wingdings" panose="05000000000000000000" pitchFamily="2" charset="2"/>
              <a:buChar char="§"/>
            </a:pPr>
            <a:r>
              <a:rPr lang="en-US" sz="2000" dirty="0"/>
              <a:t>Restrictions imposed by the Government or other Statutory bodies which prevents or delays the execution of the contract by the seller  </a:t>
            </a:r>
          </a:p>
          <a:p>
            <a:r>
              <a:rPr lang="en-US" sz="2000" dirty="0"/>
              <a:t>  </a:t>
            </a:r>
            <a:endParaRPr lang="en-IN" sz="2000" dirty="0"/>
          </a:p>
        </p:txBody>
      </p:sp>
    </p:spTree>
    <p:extLst>
      <p:ext uri="{BB962C8B-B14F-4D97-AF65-F5344CB8AC3E}">
        <p14:creationId xmlns:p14="http://schemas.microsoft.com/office/powerpoint/2010/main" val="267403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001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67AEF-3222-B0EF-B1C2-06ED6F73E01E}"/>
              </a:ext>
            </a:extLst>
          </p:cNvPr>
          <p:cNvSpPr txBox="1"/>
          <p:nvPr/>
        </p:nvSpPr>
        <p:spPr>
          <a:xfrm>
            <a:off x="1739153" y="1210235"/>
            <a:ext cx="6723529" cy="4401205"/>
          </a:xfrm>
          <a:prstGeom prst="rect">
            <a:avLst/>
          </a:prstGeom>
          <a:noFill/>
        </p:spPr>
        <p:txBody>
          <a:bodyPr wrap="square" rtlCol="0">
            <a:spAutoFit/>
          </a:bodyPr>
          <a:lstStyle/>
          <a:p>
            <a:r>
              <a:rPr lang="en-US" sz="2000" dirty="0"/>
              <a:t>The clause then elaborates the implications of the force majeure:</a:t>
            </a:r>
          </a:p>
          <a:p>
            <a:endParaRPr lang="en-US" sz="2000" dirty="0"/>
          </a:p>
          <a:p>
            <a:pPr marL="342900" indent="-342900">
              <a:buFont typeface="Wingdings" panose="05000000000000000000" pitchFamily="2" charset="2"/>
              <a:buChar char="q"/>
            </a:pPr>
            <a:r>
              <a:rPr lang="en-US" sz="2000" dirty="0"/>
              <a:t>Neither the buyer nor the seller shall be considered in breach of this contract to the extent their respective obligations are prevented by an event of force majeure.</a:t>
            </a:r>
          </a:p>
          <a:p>
            <a:endParaRPr lang="en-US" sz="2000" dirty="0"/>
          </a:p>
          <a:p>
            <a:pPr marL="342900" indent="-342900">
              <a:buFont typeface="Wingdings" panose="05000000000000000000" pitchFamily="2" charset="2"/>
              <a:buChar char="q"/>
            </a:pPr>
            <a:r>
              <a:rPr lang="en-US" sz="2000" dirty="0"/>
              <a:t>The seller, if prevented from delivering the goods due to force majeure shall give a notice to the purchaser within seven (7) days of the occurrence and cessation of such force majeure conditions.</a:t>
            </a:r>
          </a:p>
          <a:p>
            <a:endParaRPr lang="en-US" sz="2000" dirty="0"/>
          </a:p>
          <a:p>
            <a:pPr marL="342900" indent="-342900">
              <a:buFont typeface="Wingdings" panose="05000000000000000000" pitchFamily="2" charset="2"/>
              <a:buChar char="q"/>
            </a:pPr>
            <a:r>
              <a:rPr lang="en-US" sz="2000" dirty="0"/>
              <a:t>In the event of delay lasting over 30 days, if arising out of force majeure, both, the buyer can terminate the contract.</a:t>
            </a:r>
            <a:endParaRPr lang="en-IN" sz="2000" dirty="0"/>
          </a:p>
        </p:txBody>
      </p:sp>
    </p:spTree>
    <p:extLst>
      <p:ext uri="{BB962C8B-B14F-4D97-AF65-F5344CB8AC3E}">
        <p14:creationId xmlns:p14="http://schemas.microsoft.com/office/powerpoint/2010/main" val="1447645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w powerpoint templates lawyer background powerpoint backgrounds |  Dominion Law Immigration Law Corporation">
            <a:extLst>
              <a:ext uri="{FF2B5EF4-FFF2-40B4-BE49-F238E27FC236}">
                <a16:creationId xmlns:a16="http://schemas.microsoft.com/office/drawing/2014/main" id="{7C111050-9BE1-E8A9-986B-CF7B3B82E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46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0DA10A-0686-684D-98C1-6BB06F97DCBD}"/>
              </a:ext>
            </a:extLst>
          </p:cNvPr>
          <p:cNvSpPr txBox="1"/>
          <p:nvPr/>
        </p:nvSpPr>
        <p:spPr>
          <a:xfrm>
            <a:off x="3855269" y="491687"/>
            <a:ext cx="3083859" cy="646331"/>
          </a:xfrm>
          <a:prstGeom prst="rect">
            <a:avLst/>
          </a:prstGeom>
          <a:noFill/>
        </p:spPr>
        <p:txBody>
          <a:bodyPr wrap="square" rtlCol="0">
            <a:spAutoFit/>
          </a:bodyPr>
          <a:lstStyle/>
          <a:p>
            <a:pPr algn="ctr"/>
            <a:r>
              <a:rPr lang="en-IN" sz="3600" b="1" u="sng" dirty="0">
                <a:solidFill>
                  <a:srgbClr val="002060"/>
                </a:solidFill>
                <a:latin typeface="Algerian" panose="04020705040A02060702" pitchFamily="82" charset="0"/>
              </a:rPr>
              <a:t>CONCLUSION</a:t>
            </a:r>
          </a:p>
        </p:txBody>
      </p:sp>
      <p:sp>
        <p:nvSpPr>
          <p:cNvPr id="3" name="TextBox 2">
            <a:extLst>
              <a:ext uri="{FF2B5EF4-FFF2-40B4-BE49-F238E27FC236}">
                <a16:creationId xmlns:a16="http://schemas.microsoft.com/office/drawing/2014/main" id="{73C3B727-0D28-F50C-68EB-5AA11949C06D}"/>
              </a:ext>
            </a:extLst>
          </p:cNvPr>
          <p:cNvSpPr txBox="1"/>
          <p:nvPr/>
        </p:nvSpPr>
        <p:spPr>
          <a:xfrm flipH="1">
            <a:off x="2206212" y="1407459"/>
            <a:ext cx="6381975" cy="5324535"/>
          </a:xfrm>
          <a:prstGeom prst="rect">
            <a:avLst/>
          </a:prstGeom>
          <a:noFill/>
        </p:spPr>
        <p:txBody>
          <a:bodyPr wrap="square" rtlCol="0">
            <a:spAutoFit/>
          </a:bodyPr>
          <a:lstStyle/>
          <a:p>
            <a:r>
              <a:rPr lang="en-IN" sz="2000" dirty="0"/>
              <a:t>A business contract has clauses on termination of the contract. The termination clauses have three usual components, termination for breach, convenience and impossibility. In addition,</a:t>
            </a:r>
          </a:p>
          <a:p>
            <a:r>
              <a:rPr lang="en-IN" sz="2000" dirty="0"/>
              <a:t>there could be further grounds for termination. The clauses can give equal rights to the both parties to terminate the contract. At other times, the stronger party might keep the option for itself alone. It’s crucial to access correctly whether the other party is in breach and that the right to terminate the contract is available. If the termination is not justified, the party terminating the contract will be in breach, by wrongly not going ahead with the contract. Thus, it is the party terminating the contract that would be made to pay damages to the other party. For this reason, one must thoroughly understand the principles of termination, the scope of the terms in the contract and the nature of the breach by the other party. </a:t>
            </a:r>
          </a:p>
        </p:txBody>
      </p:sp>
    </p:spTree>
    <p:extLst>
      <p:ext uri="{BB962C8B-B14F-4D97-AF65-F5344CB8AC3E}">
        <p14:creationId xmlns:p14="http://schemas.microsoft.com/office/powerpoint/2010/main" val="318716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8BFE10-4DCB-0BD8-F736-EC6E6639E19E}"/>
              </a:ext>
            </a:extLst>
          </p:cNvPr>
          <p:cNvSpPr txBox="1"/>
          <p:nvPr/>
        </p:nvSpPr>
        <p:spPr>
          <a:xfrm>
            <a:off x="1840006" y="1004065"/>
            <a:ext cx="6243916" cy="1569660"/>
          </a:xfrm>
          <a:prstGeom prst="rect">
            <a:avLst/>
          </a:prstGeom>
          <a:noFill/>
        </p:spPr>
        <p:txBody>
          <a:bodyPr wrap="square">
            <a:spAutoFit/>
          </a:bodyPr>
          <a:lstStyle/>
          <a:p>
            <a:r>
              <a:rPr lang="en-US" sz="3200" dirty="0"/>
              <a:t>TERMINATION OF CONTRACT :</a:t>
            </a:r>
            <a:br>
              <a:rPr lang="en-US" sz="3200" dirty="0"/>
            </a:br>
            <a:br>
              <a:rPr lang="en-US" sz="3200" dirty="0"/>
            </a:br>
            <a:endParaRPr lang="en-IN" sz="3200" dirty="0"/>
          </a:p>
        </p:txBody>
      </p:sp>
      <p:sp>
        <p:nvSpPr>
          <p:cNvPr id="5" name="TextBox 4">
            <a:extLst>
              <a:ext uri="{FF2B5EF4-FFF2-40B4-BE49-F238E27FC236}">
                <a16:creationId xmlns:a16="http://schemas.microsoft.com/office/drawing/2014/main" id="{9059BB91-EDED-167E-65F3-CEF64CE01984}"/>
              </a:ext>
            </a:extLst>
          </p:cNvPr>
          <p:cNvSpPr txBox="1"/>
          <p:nvPr/>
        </p:nvSpPr>
        <p:spPr>
          <a:xfrm>
            <a:off x="2117911" y="2285128"/>
            <a:ext cx="6279776" cy="3785652"/>
          </a:xfrm>
          <a:prstGeom prst="rect">
            <a:avLst/>
          </a:prstGeom>
          <a:noFill/>
        </p:spPr>
        <p:txBody>
          <a:bodyPr wrap="square">
            <a:spAutoFit/>
          </a:bodyPr>
          <a:lstStyle/>
          <a:p>
            <a:endParaRPr lang="en-IN" sz="2400" b="0" i="0" dirty="0">
              <a:solidFill>
                <a:srgbClr val="333300"/>
              </a:solidFill>
              <a:effectLst/>
              <a:latin typeface="Arial Black" panose="020B0A04020102020204" pitchFamily="34" charset="0"/>
            </a:endParaRPr>
          </a:p>
          <a:p>
            <a:pPr>
              <a:buFont typeface="Wingdings" panose="05000000000000000000" pitchFamily="2" charset="2"/>
              <a:buChar char="q"/>
            </a:pPr>
            <a:r>
              <a:rPr lang="en-IN" sz="2400" b="0" i="0" dirty="0">
                <a:solidFill>
                  <a:srgbClr val="333300"/>
                </a:solidFill>
                <a:effectLst/>
                <a:latin typeface="Arial Black" panose="020B0A04020102020204" pitchFamily="34" charset="0"/>
              </a:rPr>
              <a:t>How Contracts Terminate</a:t>
            </a:r>
          </a:p>
          <a:p>
            <a:pPr marL="0" indent="0">
              <a:buNone/>
            </a:pPr>
            <a:endParaRPr lang="en-IN" sz="2400" b="0" i="0" dirty="0">
              <a:solidFill>
                <a:srgbClr val="333300"/>
              </a:solidFill>
              <a:effectLst/>
              <a:latin typeface="Arial Black" panose="020B0A04020102020204" pitchFamily="34" charset="0"/>
            </a:endParaRPr>
          </a:p>
          <a:p>
            <a:pPr>
              <a:buFont typeface="Wingdings" panose="05000000000000000000" pitchFamily="2" charset="2"/>
              <a:buChar char="v"/>
            </a:pPr>
            <a:r>
              <a:rPr lang="en-US" sz="2400" b="0" i="0" dirty="0">
                <a:solidFill>
                  <a:srgbClr val="000000"/>
                </a:solidFill>
                <a:effectLst/>
                <a:latin typeface="Arial Black" panose="020B0A04020102020204" pitchFamily="34" charset="0"/>
              </a:rPr>
              <a:t> There are 4 main ways contracts terminate or can be terminated (there is a difference):</a:t>
            </a:r>
          </a:p>
          <a:p>
            <a:pPr>
              <a:buFont typeface="Wingdings" panose="05000000000000000000" pitchFamily="2" charset="2"/>
              <a:buChar char="v"/>
            </a:pPr>
            <a:r>
              <a:rPr lang="en-IN" sz="2400" b="1" i="0" dirty="0">
                <a:solidFill>
                  <a:srgbClr val="000000"/>
                </a:solidFill>
                <a:effectLst/>
                <a:latin typeface="Arial Black" panose="020B0A04020102020204" pitchFamily="34" charset="0"/>
              </a:rPr>
              <a:t> by performance</a:t>
            </a:r>
            <a:endParaRPr lang="en-US" sz="2400" dirty="0">
              <a:solidFill>
                <a:srgbClr val="000000"/>
              </a:solidFill>
              <a:latin typeface="Arial Black" panose="020B0A04020102020204" pitchFamily="34" charset="0"/>
            </a:endParaRPr>
          </a:p>
          <a:p>
            <a:pPr>
              <a:buFont typeface="Wingdings" panose="05000000000000000000" pitchFamily="2" charset="2"/>
              <a:buChar char="v"/>
            </a:pPr>
            <a:r>
              <a:rPr lang="en-IN" sz="2400" b="1" i="0" dirty="0">
                <a:solidFill>
                  <a:srgbClr val="000000"/>
                </a:solidFill>
                <a:effectLst/>
                <a:latin typeface="Arial Black" panose="020B0A04020102020204" pitchFamily="34" charset="0"/>
              </a:rPr>
              <a:t> by agreement:</a:t>
            </a:r>
            <a:endParaRPr lang="en-US" sz="2400" b="1" i="0" dirty="0">
              <a:solidFill>
                <a:srgbClr val="000000"/>
              </a:solidFill>
              <a:effectLst/>
              <a:latin typeface="Arial Black" panose="020B0A04020102020204" pitchFamily="34" charset="0"/>
            </a:endParaRPr>
          </a:p>
          <a:p>
            <a:pPr>
              <a:buFont typeface="Wingdings" panose="05000000000000000000" pitchFamily="2" charset="2"/>
              <a:buChar char="v"/>
            </a:pPr>
            <a:r>
              <a:rPr lang="en-IN" sz="2400" b="1" i="0" dirty="0">
                <a:solidFill>
                  <a:srgbClr val="000000"/>
                </a:solidFill>
                <a:effectLst/>
                <a:latin typeface="Arial Black" panose="020B0A04020102020204" pitchFamily="34" charset="0"/>
              </a:rPr>
              <a:t> by breach of contract</a:t>
            </a:r>
            <a:endParaRPr lang="en-US" sz="2400" b="1" dirty="0">
              <a:solidFill>
                <a:srgbClr val="000000"/>
              </a:solidFill>
              <a:latin typeface="Arial Black" panose="020B0A04020102020204" pitchFamily="34" charset="0"/>
            </a:endParaRPr>
          </a:p>
          <a:p>
            <a:pPr>
              <a:buFont typeface="Wingdings" panose="05000000000000000000" pitchFamily="2" charset="2"/>
              <a:buChar char="v"/>
            </a:pPr>
            <a:r>
              <a:rPr lang="en-US" sz="2400" b="1" i="0" dirty="0">
                <a:solidFill>
                  <a:srgbClr val="000000"/>
                </a:solidFill>
                <a:effectLst/>
                <a:latin typeface="Arial Black" panose="020B0A04020102020204" pitchFamily="34" charset="0"/>
              </a:rPr>
              <a:t> by the law of frustration</a:t>
            </a:r>
            <a:endParaRPr lang="en-IN" sz="2400" dirty="0">
              <a:latin typeface="Arial Black" panose="020B0A04020102020204" pitchFamily="34" charset="0"/>
            </a:endParaRPr>
          </a:p>
        </p:txBody>
      </p:sp>
    </p:spTree>
    <p:extLst>
      <p:ext uri="{BB962C8B-B14F-4D97-AF65-F5344CB8AC3E}">
        <p14:creationId xmlns:p14="http://schemas.microsoft.com/office/powerpoint/2010/main" val="1413093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 You Slide | Slidebazaar">
            <a:extLst>
              <a:ext uri="{FF2B5EF4-FFF2-40B4-BE49-F238E27FC236}">
                <a16:creationId xmlns:a16="http://schemas.microsoft.com/office/drawing/2014/main" id="{DCFD233F-AFA8-8BF8-7C94-CA4EE4031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9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78DCC0-0C25-5597-B9D5-AA6F5B780F8D}"/>
              </a:ext>
            </a:extLst>
          </p:cNvPr>
          <p:cNvSpPr txBox="1"/>
          <p:nvPr/>
        </p:nvSpPr>
        <p:spPr>
          <a:xfrm>
            <a:off x="2279277" y="936300"/>
            <a:ext cx="6243916" cy="584775"/>
          </a:xfrm>
          <a:prstGeom prst="rect">
            <a:avLst/>
          </a:prstGeom>
          <a:noFill/>
        </p:spPr>
        <p:txBody>
          <a:bodyPr wrap="square">
            <a:spAutoFit/>
          </a:bodyPr>
          <a:lstStyle/>
          <a:p>
            <a:r>
              <a:rPr lang="en-US" sz="3200" dirty="0"/>
              <a:t>Condition, Warranty and Election :</a:t>
            </a:r>
            <a:endParaRPr lang="en-IN" sz="3200" dirty="0"/>
          </a:p>
        </p:txBody>
      </p:sp>
      <p:sp>
        <p:nvSpPr>
          <p:cNvPr id="5" name="TextBox 4">
            <a:extLst>
              <a:ext uri="{FF2B5EF4-FFF2-40B4-BE49-F238E27FC236}">
                <a16:creationId xmlns:a16="http://schemas.microsoft.com/office/drawing/2014/main" id="{36829465-F7CE-5D6F-75F8-1C9E42714974}"/>
              </a:ext>
            </a:extLst>
          </p:cNvPr>
          <p:cNvSpPr txBox="1"/>
          <p:nvPr/>
        </p:nvSpPr>
        <p:spPr>
          <a:xfrm>
            <a:off x="2279277" y="2026547"/>
            <a:ext cx="6279776" cy="3970318"/>
          </a:xfrm>
          <a:prstGeom prst="rect">
            <a:avLst/>
          </a:prstGeom>
          <a:noFill/>
        </p:spPr>
        <p:txBody>
          <a:bodyPr wrap="square">
            <a:spAutoFit/>
          </a:bodyPr>
          <a:lstStyle/>
          <a:p>
            <a:pPr>
              <a:buFont typeface="Wingdings" panose="05000000000000000000" pitchFamily="2" charset="2"/>
              <a:buChar char="q"/>
            </a:pPr>
            <a:r>
              <a:rPr lang="en-US" b="0" i="0" dirty="0">
                <a:solidFill>
                  <a:srgbClr val="111111"/>
                </a:solidFill>
                <a:effectLst/>
                <a:latin typeface="Arial Black" panose="020B0A04020102020204" pitchFamily="34" charset="0"/>
              </a:rPr>
              <a:t> A</a:t>
            </a:r>
            <a:r>
              <a:rPr lang="en-US" b="1" i="0" dirty="0">
                <a:solidFill>
                  <a:srgbClr val="111111"/>
                </a:solidFill>
                <a:effectLst/>
                <a:latin typeface="Arial Black" panose="020B0A04020102020204" pitchFamily="34" charset="0"/>
              </a:rPr>
              <a:t> breach of a condition will give rise to the right of termination of the contract, whereas a breach of a warranty will not</a:t>
            </a:r>
            <a:r>
              <a:rPr lang="en-US" b="0" i="0" dirty="0">
                <a:solidFill>
                  <a:srgbClr val="111111"/>
                </a:solidFill>
                <a:effectLst/>
                <a:latin typeface="Arial Black" panose="020B0A04020102020204" pitchFamily="34" charset="0"/>
              </a:rPr>
              <a:t>.</a:t>
            </a:r>
          </a:p>
          <a:p>
            <a:pPr>
              <a:buFont typeface="Wingdings" panose="05000000000000000000" pitchFamily="2" charset="2"/>
              <a:buChar char="q"/>
            </a:pPr>
            <a:endParaRPr lang="en-US" dirty="0">
              <a:solidFill>
                <a:srgbClr val="111111"/>
              </a:solidFill>
              <a:latin typeface="Arial Black" panose="020B0A04020102020204" pitchFamily="34" charset="0"/>
            </a:endParaRPr>
          </a:p>
          <a:p>
            <a:pPr>
              <a:buFont typeface="Wingdings" panose="05000000000000000000" pitchFamily="2" charset="2"/>
              <a:buChar char="v"/>
            </a:pPr>
            <a:r>
              <a:rPr lang="en-US" dirty="0">
                <a:solidFill>
                  <a:srgbClr val="111111"/>
                </a:solidFill>
                <a:latin typeface="Arial Black" panose="020B0A04020102020204" pitchFamily="34" charset="0"/>
              </a:rPr>
              <a:t> Case : breach of contract </a:t>
            </a:r>
          </a:p>
          <a:p>
            <a:pPr marL="0" indent="0">
              <a:buNone/>
            </a:pPr>
            <a:endParaRPr lang="en-US" dirty="0">
              <a:solidFill>
                <a:srgbClr val="111111"/>
              </a:solidFill>
              <a:latin typeface="Arial Black" panose="020B0A04020102020204" pitchFamily="34" charset="0"/>
            </a:endParaRPr>
          </a:p>
          <a:p>
            <a:pPr>
              <a:buFont typeface="Wingdings" panose="05000000000000000000" pitchFamily="2" charset="2"/>
              <a:buChar char="v"/>
            </a:pPr>
            <a:r>
              <a:rPr lang="en-US" b="0" i="0" dirty="0">
                <a:solidFill>
                  <a:srgbClr val="111111"/>
                </a:solidFill>
                <a:effectLst/>
                <a:latin typeface="Arial Black" panose="020B0A04020102020204" pitchFamily="34" charset="0"/>
              </a:rPr>
              <a:t> In the case of</a:t>
            </a:r>
            <a:r>
              <a:rPr lang="en-US" b="1" i="0" dirty="0">
                <a:solidFill>
                  <a:srgbClr val="111111"/>
                </a:solidFill>
                <a:effectLst/>
                <a:latin typeface="Arial Black" panose="020B0A04020102020204" pitchFamily="34" charset="0"/>
              </a:rPr>
              <a:t> Schuler AG v Wickman Machine          Tool Sales Ltd AC 235</a:t>
            </a:r>
            <a:r>
              <a:rPr lang="en-US" b="0" i="0" dirty="0">
                <a:solidFill>
                  <a:srgbClr val="111111"/>
                </a:solidFill>
                <a:effectLst/>
                <a:latin typeface="Arial Black" panose="020B0A04020102020204" pitchFamily="34" charset="0"/>
              </a:rPr>
              <a:t>, The House of Lords stated that a breach of a condition allows for termination of the contract. But the case also shows that even if the parties themselves expressly designate a particular obligation as a condition, the word condition is not always conclusive.</a:t>
            </a:r>
            <a:endParaRPr lang="en-IN" dirty="0">
              <a:latin typeface="Arial Black" panose="020B0A04020102020204" pitchFamily="34" charset="0"/>
            </a:endParaRPr>
          </a:p>
        </p:txBody>
      </p:sp>
    </p:spTree>
    <p:extLst>
      <p:ext uri="{BB962C8B-B14F-4D97-AF65-F5344CB8AC3E}">
        <p14:creationId xmlns:p14="http://schemas.microsoft.com/office/powerpoint/2010/main" val="405168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8C04F9-5741-B986-7FCB-E5849D19127C}"/>
              </a:ext>
            </a:extLst>
          </p:cNvPr>
          <p:cNvSpPr txBox="1"/>
          <p:nvPr/>
        </p:nvSpPr>
        <p:spPr>
          <a:xfrm>
            <a:off x="2252382" y="1146593"/>
            <a:ext cx="6243916" cy="584775"/>
          </a:xfrm>
          <a:prstGeom prst="rect">
            <a:avLst/>
          </a:prstGeom>
          <a:noFill/>
        </p:spPr>
        <p:txBody>
          <a:bodyPr wrap="square">
            <a:spAutoFit/>
          </a:bodyPr>
          <a:lstStyle/>
          <a:p>
            <a:r>
              <a:rPr lang="en-US" sz="3200" dirty="0"/>
              <a:t>Termination for breach :</a:t>
            </a:r>
            <a:endParaRPr lang="en-IN" sz="3200" dirty="0"/>
          </a:p>
        </p:txBody>
      </p:sp>
      <p:sp>
        <p:nvSpPr>
          <p:cNvPr id="5" name="TextBox 4">
            <a:extLst>
              <a:ext uri="{FF2B5EF4-FFF2-40B4-BE49-F238E27FC236}">
                <a16:creationId xmlns:a16="http://schemas.microsoft.com/office/drawing/2014/main" id="{E7F35203-CF8D-C5D9-E0C3-D5117F51937D}"/>
              </a:ext>
            </a:extLst>
          </p:cNvPr>
          <p:cNvSpPr txBox="1"/>
          <p:nvPr/>
        </p:nvSpPr>
        <p:spPr>
          <a:xfrm>
            <a:off x="2315135" y="1995624"/>
            <a:ext cx="6279776" cy="4247317"/>
          </a:xfrm>
          <a:prstGeom prst="rect">
            <a:avLst/>
          </a:prstGeom>
          <a:noFill/>
        </p:spPr>
        <p:txBody>
          <a:bodyPr wrap="square">
            <a:spAutoFit/>
          </a:bodyPr>
          <a:lstStyle/>
          <a:p>
            <a:pPr>
              <a:buFont typeface="Wingdings" panose="05000000000000000000" pitchFamily="2" charset="2"/>
              <a:buChar char="v"/>
            </a:pPr>
            <a:r>
              <a:rPr lang="en-US" b="0" i="0" dirty="0">
                <a:solidFill>
                  <a:schemeClr val="bg2">
                    <a:lumMod val="10000"/>
                  </a:schemeClr>
                </a:solidFill>
                <a:effectLst/>
                <a:latin typeface="Arial Black" panose="020B0A04020102020204" pitchFamily="34" charset="0"/>
              </a:rPr>
              <a:t> Terminating a contract because one party is in breach is not as straightforward as it sounds. Does the breach entitle you to terminate? Getting the answer right is crucial. Getting it wrong can be very costly.</a:t>
            </a:r>
          </a:p>
          <a:p>
            <a:pPr>
              <a:buNone/>
            </a:pPr>
            <a:endParaRPr lang="en-US" b="0" i="0" dirty="0">
              <a:solidFill>
                <a:schemeClr val="bg2">
                  <a:lumMod val="10000"/>
                </a:schemeClr>
              </a:solidFill>
              <a:effectLst/>
              <a:latin typeface="Arial Black" panose="020B0A04020102020204" pitchFamily="34" charset="0"/>
            </a:endParaRPr>
          </a:p>
          <a:p>
            <a:pPr>
              <a:buFont typeface="Wingdings" panose="05000000000000000000" pitchFamily="2" charset="2"/>
              <a:buChar char="q"/>
            </a:pPr>
            <a:r>
              <a:rPr lang="en-US" dirty="0">
                <a:solidFill>
                  <a:schemeClr val="bg2">
                    <a:lumMod val="10000"/>
                  </a:schemeClr>
                </a:solidFill>
                <a:latin typeface="Arial Black" panose="020B0A04020102020204" pitchFamily="34" charset="0"/>
              </a:rPr>
              <a:t> Case Termination for breach :</a:t>
            </a:r>
          </a:p>
          <a:p>
            <a:pPr marL="0" indent="0">
              <a:buNone/>
            </a:pPr>
            <a:endParaRPr lang="en-US" dirty="0">
              <a:solidFill>
                <a:schemeClr val="bg1"/>
              </a:solidFill>
              <a:latin typeface="Arial Black" panose="020B0A04020102020204" pitchFamily="34" charset="0"/>
            </a:endParaRPr>
          </a:p>
          <a:p>
            <a:pPr>
              <a:buFont typeface="Wingdings" panose="05000000000000000000" pitchFamily="2" charset="2"/>
              <a:buChar char="v"/>
            </a:pPr>
            <a:r>
              <a:rPr lang="en-US" b="0" i="0" dirty="0">
                <a:solidFill>
                  <a:srgbClr val="111111"/>
                </a:solidFill>
                <a:effectLst/>
                <a:latin typeface="Arial Black" panose="020B0A04020102020204" pitchFamily="34" charset="0"/>
              </a:rPr>
              <a:t> Confidentiality </a:t>
            </a:r>
            <a:r>
              <a:rPr lang="en-US" b="1" i="0" dirty="0">
                <a:solidFill>
                  <a:srgbClr val="111111"/>
                </a:solidFill>
                <a:effectLst/>
                <a:latin typeface="Arial Black" panose="020B0A04020102020204" pitchFamily="34" charset="0"/>
              </a:rPr>
              <a:t>Breach</a:t>
            </a:r>
            <a:r>
              <a:rPr lang="en-US" b="0" i="0" dirty="0">
                <a:solidFill>
                  <a:srgbClr val="111111"/>
                </a:solidFill>
                <a:effectLst/>
                <a:latin typeface="Arial Black" panose="020B0A04020102020204" pitchFamily="34" charset="0"/>
              </a:rPr>
              <a:t> as a cause for Employment Agreement </a:t>
            </a:r>
            <a:r>
              <a:rPr lang="en-US" b="1" i="0" dirty="0">
                <a:solidFill>
                  <a:srgbClr val="111111"/>
                </a:solidFill>
                <a:effectLst/>
                <a:latin typeface="Arial Black" panose="020B0A04020102020204" pitchFamily="34" charset="0"/>
              </a:rPr>
              <a:t>Terminations</a:t>
            </a:r>
            <a:r>
              <a:rPr lang="en-US" b="0" i="0" dirty="0">
                <a:solidFill>
                  <a:srgbClr val="111111"/>
                </a:solidFill>
                <a:effectLst/>
                <a:latin typeface="Arial Black" panose="020B0A04020102020204" pitchFamily="34" charset="0"/>
              </a:rPr>
              <a:t> In February 2021, </a:t>
            </a:r>
            <a:r>
              <a:rPr lang="en-US" b="0" i="0" dirty="0" err="1">
                <a:solidFill>
                  <a:srgbClr val="111111"/>
                </a:solidFill>
                <a:effectLst/>
                <a:latin typeface="Arial Black" panose="020B0A04020102020204" pitchFamily="34" charset="0"/>
              </a:rPr>
              <a:t>Unicase</a:t>
            </a:r>
            <a:r>
              <a:rPr lang="en-US" b="0" i="0" dirty="0">
                <a:solidFill>
                  <a:srgbClr val="111111"/>
                </a:solidFill>
                <a:effectLst/>
                <a:latin typeface="Arial Black" panose="020B0A04020102020204" pitchFamily="34" charset="0"/>
              </a:rPr>
              <a:t> law firm successfully represented a delivery company (the Client) in advising on </a:t>
            </a:r>
            <a:r>
              <a:rPr lang="en-US" b="1" i="0" dirty="0">
                <a:solidFill>
                  <a:srgbClr val="111111"/>
                </a:solidFill>
                <a:effectLst/>
                <a:latin typeface="Arial Black" panose="020B0A04020102020204" pitchFamily="34" charset="0"/>
              </a:rPr>
              <a:t>termination</a:t>
            </a:r>
            <a:r>
              <a:rPr lang="en-US" b="0" i="0" dirty="0">
                <a:solidFill>
                  <a:srgbClr val="111111"/>
                </a:solidFill>
                <a:effectLst/>
                <a:latin typeface="Arial Black" panose="020B0A04020102020204" pitchFamily="34" charset="0"/>
              </a:rPr>
              <a:t> of employment in cases of employee </a:t>
            </a:r>
            <a:r>
              <a:rPr lang="en-US" b="1" i="0" dirty="0">
                <a:solidFill>
                  <a:srgbClr val="111111"/>
                </a:solidFill>
                <a:effectLst/>
                <a:latin typeface="Arial Black" panose="020B0A04020102020204" pitchFamily="34" charset="0"/>
              </a:rPr>
              <a:t>breach</a:t>
            </a:r>
            <a:r>
              <a:rPr lang="en-US" b="0" i="0" dirty="0">
                <a:solidFill>
                  <a:srgbClr val="111111"/>
                </a:solidFill>
                <a:effectLst/>
                <a:latin typeface="Arial Black" panose="020B0A04020102020204" pitchFamily="34" charset="0"/>
              </a:rPr>
              <a:t> of confidentiality under the Kazakh law. BACKGROUND</a:t>
            </a:r>
            <a:endParaRPr lang="en-IN" dirty="0">
              <a:latin typeface="Arial Black" panose="020B0A04020102020204" pitchFamily="34" charset="0"/>
            </a:endParaRPr>
          </a:p>
        </p:txBody>
      </p:sp>
    </p:spTree>
    <p:extLst>
      <p:ext uri="{BB962C8B-B14F-4D97-AF65-F5344CB8AC3E}">
        <p14:creationId xmlns:p14="http://schemas.microsoft.com/office/powerpoint/2010/main" val="140983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A11A6A-CB7A-0786-79E3-C2D7171779B2}"/>
              </a:ext>
            </a:extLst>
          </p:cNvPr>
          <p:cNvSpPr txBox="1"/>
          <p:nvPr/>
        </p:nvSpPr>
        <p:spPr>
          <a:xfrm>
            <a:off x="2279277" y="958334"/>
            <a:ext cx="6243916" cy="584775"/>
          </a:xfrm>
          <a:prstGeom prst="rect">
            <a:avLst/>
          </a:prstGeom>
          <a:noFill/>
        </p:spPr>
        <p:txBody>
          <a:bodyPr wrap="square">
            <a:spAutoFit/>
          </a:bodyPr>
          <a:lstStyle/>
          <a:p>
            <a:r>
              <a:rPr lang="en-US" sz="3200" dirty="0"/>
              <a:t>Anticipatory Breach :</a:t>
            </a:r>
            <a:endParaRPr lang="en-IN" sz="3200" dirty="0"/>
          </a:p>
        </p:txBody>
      </p:sp>
      <p:sp>
        <p:nvSpPr>
          <p:cNvPr id="5" name="TextBox 4">
            <a:extLst>
              <a:ext uri="{FF2B5EF4-FFF2-40B4-BE49-F238E27FC236}">
                <a16:creationId xmlns:a16="http://schemas.microsoft.com/office/drawing/2014/main" id="{31DCFE37-8CB3-E87A-81FE-D4FB2B333CC4}"/>
              </a:ext>
            </a:extLst>
          </p:cNvPr>
          <p:cNvSpPr txBox="1"/>
          <p:nvPr/>
        </p:nvSpPr>
        <p:spPr>
          <a:xfrm>
            <a:off x="2243417" y="1857125"/>
            <a:ext cx="6279776" cy="4801314"/>
          </a:xfrm>
          <a:prstGeom prst="rect">
            <a:avLst/>
          </a:prstGeom>
          <a:noFill/>
        </p:spPr>
        <p:txBody>
          <a:bodyPr wrap="square">
            <a:spAutoFit/>
          </a:bodyPr>
          <a:lstStyle/>
          <a:p>
            <a:endParaRPr lang="en-US" b="1" i="0" dirty="0">
              <a:solidFill>
                <a:srgbClr val="111111"/>
              </a:solidFill>
              <a:effectLst/>
              <a:latin typeface="Roboto" panose="02000000000000000000" pitchFamily="2" charset="0"/>
            </a:endParaRPr>
          </a:p>
          <a:p>
            <a:pPr>
              <a:buFont typeface="Wingdings" panose="05000000000000000000" pitchFamily="2" charset="2"/>
              <a:buChar char="v"/>
            </a:pPr>
            <a:r>
              <a:rPr lang="en-US" b="1" dirty="0">
                <a:solidFill>
                  <a:srgbClr val="111111"/>
                </a:solidFill>
                <a:latin typeface="Arial Black" panose="020B0A04020102020204" pitchFamily="34" charset="0"/>
              </a:rPr>
              <a:t> W</a:t>
            </a:r>
            <a:r>
              <a:rPr lang="en-US" b="1" i="0" dirty="0">
                <a:solidFill>
                  <a:srgbClr val="111111"/>
                </a:solidFill>
                <a:effectLst/>
                <a:latin typeface="Arial Black" panose="020B0A04020102020204" pitchFamily="34" charset="0"/>
              </a:rPr>
              <a:t>hen a party to a contract repudiates (reneges on) his/her obligations under that contract before fully performing those obligations</a:t>
            </a:r>
            <a:r>
              <a:rPr lang="en-US" b="0" i="0" dirty="0">
                <a:solidFill>
                  <a:srgbClr val="111111"/>
                </a:solidFill>
                <a:effectLst/>
                <a:latin typeface="Arial Black" panose="020B0A04020102020204" pitchFamily="34" charset="0"/>
              </a:rPr>
              <a:t>. </a:t>
            </a:r>
          </a:p>
          <a:p>
            <a:pPr>
              <a:buFont typeface="Wingdings" panose="05000000000000000000" pitchFamily="2" charset="2"/>
              <a:buChar char="v"/>
            </a:pPr>
            <a:endParaRPr lang="en-US" b="0" i="0" dirty="0">
              <a:solidFill>
                <a:srgbClr val="111111"/>
              </a:solidFill>
              <a:effectLst/>
              <a:latin typeface="Arial Black" panose="020B0A04020102020204" pitchFamily="34" charset="0"/>
            </a:endParaRPr>
          </a:p>
          <a:p>
            <a:pPr>
              <a:buFont typeface="Wingdings" panose="05000000000000000000" pitchFamily="2" charset="2"/>
              <a:buChar char="v"/>
            </a:pPr>
            <a:r>
              <a:rPr lang="en-US" b="0" i="0" dirty="0">
                <a:solidFill>
                  <a:srgbClr val="111111"/>
                </a:solidFill>
                <a:effectLst/>
                <a:latin typeface="Arial Black" panose="020B0A04020102020204" pitchFamily="34" charset="0"/>
              </a:rPr>
              <a:t> This can be by word ("I won't deliver the rest of the goods" or "I can't make any more payments") or by action (not showing up with goods or stopping making payments).</a:t>
            </a:r>
          </a:p>
          <a:p>
            <a:pPr>
              <a:buFont typeface="Wingdings" panose="05000000000000000000" pitchFamily="2" charset="2"/>
              <a:buChar char="v"/>
            </a:pPr>
            <a:endParaRPr lang="en-US" dirty="0">
              <a:solidFill>
                <a:srgbClr val="111111"/>
              </a:solidFill>
              <a:latin typeface="Arial Black" panose="020B0A04020102020204" pitchFamily="34" charset="0"/>
            </a:endParaRPr>
          </a:p>
          <a:p>
            <a:pPr>
              <a:buFont typeface="Wingdings" panose="05000000000000000000" pitchFamily="2" charset="2"/>
              <a:buChar char="v"/>
            </a:pPr>
            <a:r>
              <a:rPr lang="en-US" b="0" i="0" dirty="0">
                <a:solidFill>
                  <a:srgbClr val="111111"/>
                </a:solidFill>
                <a:effectLst/>
                <a:latin typeface="Arial Black" panose="020B0A04020102020204" pitchFamily="34" charset="0"/>
              </a:rPr>
              <a:t> An</a:t>
            </a:r>
            <a:r>
              <a:rPr lang="en-US" b="1" i="0" dirty="0">
                <a:solidFill>
                  <a:srgbClr val="111111"/>
                </a:solidFill>
                <a:effectLst/>
                <a:latin typeface="Arial Black" panose="020B0A04020102020204" pitchFamily="34" charset="0"/>
              </a:rPr>
              <a:t> anticipatory breach</a:t>
            </a:r>
            <a:r>
              <a:rPr lang="en-US" b="0" i="0" dirty="0">
                <a:solidFill>
                  <a:srgbClr val="111111"/>
                </a:solidFill>
                <a:effectLst/>
                <a:latin typeface="Arial Black" panose="020B0A04020102020204" pitchFamily="34" charset="0"/>
              </a:rPr>
              <a:t> of contract is</a:t>
            </a:r>
            <a:r>
              <a:rPr lang="en-US" b="1" i="0" dirty="0">
                <a:solidFill>
                  <a:srgbClr val="111111"/>
                </a:solidFill>
                <a:effectLst/>
                <a:latin typeface="Arial Black" panose="020B0A04020102020204" pitchFamily="34" charset="0"/>
              </a:rPr>
              <a:t> an action that shows one party's intention to fail to fulfill its contractual obligations to another party.</a:t>
            </a:r>
            <a:r>
              <a:rPr lang="en-US" b="0" i="0" dirty="0">
                <a:solidFill>
                  <a:srgbClr val="111111"/>
                </a:solidFill>
                <a:effectLst/>
                <a:latin typeface="Arial Black" panose="020B0A04020102020204" pitchFamily="34" charset="0"/>
              </a:rPr>
              <a:t> </a:t>
            </a:r>
          </a:p>
          <a:p>
            <a:pPr>
              <a:buFont typeface="Wingdings" panose="05000000000000000000" pitchFamily="2" charset="2"/>
              <a:buChar char="v"/>
            </a:pPr>
            <a:endParaRPr lang="en-US" dirty="0">
              <a:solidFill>
                <a:srgbClr val="111111"/>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73820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5BD7E0-2AA5-6B91-1769-2B8074941A3B}"/>
              </a:ext>
            </a:extLst>
          </p:cNvPr>
          <p:cNvSpPr txBox="1"/>
          <p:nvPr/>
        </p:nvSpPr>
        <p:spPr>
          <a:xfrm>
            <a:off x="2315136" y="1281063"/>
            <a:ext cx="6243916" cy="584775"/>
          </a:xfrm>
          <a:prstGeom prst="rect">
            <a:avLst/>
          </a:prstGeom>
          <a:noFill/>
        </p:spPr>
        <p:txBody>
          <a:bodyPr wrap="square">
            <a:spAutoFit/>
          </a:bodyPr>
          <a:lstStyle/>
          <a:p>
            <a:r>
              <a:rPr lang="en-US" sz="3200" dirty="0"/>
              <a:t>Anticipatory Breach :</a:t>
            </a:r>
            <a:endParaRPr lang="en-IN" sz="3200" dirty="0"/>
          </a:p>
        </p:txBody>
      </p:sp>
      <p:sp>
        <p:nvSpPr>
          <p:cNvPr id="5" name="TextBox 4">
            <a:extLst>
              <a:ext uri="{FF2B5EF4-FFF2-40B4-BE49-F238E27FC236}">
                <a16:creationId xmlns:a16="http://schemas.microsoft.com/office/drawing/2014/main" id="{36AEF378-0FB9-CF70-993D-0D8964AD579D}"/>
              </a:ext>
            </a:extLst>
          </p:cNvPr>
          <p:cNvSpPr txBox="1"/>
          <p:nvPr/>
        </p:nvSpPr>
        <p:spPr>
          <a:xfrm>
            <a:off x="2198593" y="2173105"/>
            <a:ext cx="6279776" cy="3139321"/>
          </a:xfrm>
          <a:prstGeom prst="rect">
            <a:avLst/>
          </a:prstGeom>
          <a:noFill/>
        </p:spPr>
        <p:txBody>
          <a:bodyPr wrap="square">
            <a:spAutoFit/>
          </a:bodyPr>
          <a:lstStyle/>
          <a:p>
            <a:pPr>
              <a:buFont typeface="Wingdings" panose="05000000000000000000" pitchFamily="2" charset="2"/>
              <a:buChar char="v"/>
            </a:pPr>
            <a:endParaRPr lang="en-US" dirty="0">
              <a:latin typeface="Arial Black" panose="020B0A04020102020204" pitchFamily="34" charset="0"/>
            </a:endParaRPr>
          </a:p>
          <a:p>
            <a:pPr>
              <a:buFont typeface="Wingdings" panose="05000000000000000000" pitchFamily="2" charset="2"/>
              <a:buChar char="q"/>
            </a:pPr>
            <a:r>
              <a:rPr lang="en-US" dirty="0">
                <a:solidFill>
                  <a:schemeClr val="bg2">
                    <a:lumMod val="10000"/>
                  </a:schemeClr>
                </a:solidFill>
                <a:latin typeface="Arial Black" panose="020B0A04020102020204" pitchFamily="34" charset="0"/>
              </a:rPr>
              <a:t> Case Anticipatory Breach :</a:t>
            </a:r>
          </a:p>
          <a:p>
            <a:pPr marL="0" indent="0">
              <a:buNone/>
            </a:pPr>
            <a:endParaRPr lang="en-US" dirty="0">
              <a:latin typeface="Arial Black" panose="020B0A04020102020204" pitchFamily="34" charset="0"/>
            </a:endParaRPr>
          </a:p>
          <a:p>
            <a:pPr>
              <a:buFont typeface="Wingdings" panose="05000000000000000000" pitchFamily="2" charset="2"/>
              <a:buChar char="v"/>
            </a:pPr>
            <a:r>
              <a:rPr lang="en-US" b="0" i="0" dirty="0">
                <a:solidFill>
                  <a:srgbClr val="111111"/>
                </a:solidFill>
                <a:effectLst/>
                <a:latin typeface="Arial Black" panose="020B0A04020102020204" pitchFamily="34" charset="0"/>
              </a:rPr>
              <a:t> As per the most significant case relating to anticipatory breach.</a:t>
            </a:r>
          </a:p>
          <a:p>
            <a:pPr>
              <a:buFont typeface="Wingdings" panose="05000000000000000000" pitchFamily="2" charset="2"/>
              <a:buChar char="v"/>
            </a:pPr>
            <a:r>
              <a:rPr lang="en-US" b="1" i="0" dirty="0">
                <a:solidFill>
                  <a:srgbClr val="111111"/>
                </a:solidFill>
                <a:effectLst/>
                <a:latin typeface="Arial Black" panose="020B0A04020102020204" pitchFamily="34" charset="0"/>
              </a:rPr>
              <a:t> Hochester v. De La Tour</a:t>
            </a:r>
            <a:r>
              <a:rPr lang="en-US" b="0" i="0" dirty="0">
                <a:solidFill>
                  <a:srgbClr val="111111"/>
                </a:solidFill>
                <a:effectLst/>
                <a:latin typeface="Arial Black" panose="020B0A04020102020204" pitchFamily="34" charset="0"/>
              </a:rPr>
              <a:t>, Lord Campbell CJ made a very important observation that forms the genesis of the concept of anticipatory breach. He stated that a ‘ contract is contract from the date it is made and not from the date its performance is due ’.</a:t>
            </a:r>
            <a:r>
              <a:rPr lang="en-US" dirty="0">
                <a:latin typeface="Arial Black" panose="020B0A04020102020204" pitchFamily="34" charset="0"/>
              </a:rPr>
              <a:t> </a:t>
            </a:r>
            <a:endParaRPr lang="en-IN" dirty="0">
              <a:latin typeface="Arial Black" panose="020B0A04020102020204" pitchFamily="34" charset="0"/>
            </a:endParaRPr>
          </a:p>
        </p:txBody>
      </p:sp>
    </p:spTree>
    <p:extLst>
      <p:ext uri="{BB962C8B-B14F-4D97-AF65-F5344CB8AC3E}">
        <p14:creationId xmlns:p14="http://schemas.microsoft.com/office/powerpoint/2010/main" val="101448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25A805-F947-A297-F7CD-9283483BF500}"/>
              </a:ext>
            </a:extLst>
          </p:cNvPr>
          <p:cNvSpPr txBox="1"/>
          <p:nvPr/>
        </p:nvSpPr>
        <p:spPr>
          <a:xfrm>
            <a:off x="2001370" y="1236240"/>
            <a:ext cx="6243916" cy="707886"/>
          </a:xfrm>
          <a:prstGeom prst="rect">
            <a:avLst/>
          </a:prstGeom>
          <a:noFill/>
        </p:spPr>
        <p:txBody>
          <a:bodyPr wrap="square">
            <a:spAutoFit/>
          </a:bodyPr>
          <a:lstStyle/>
          <a:p>
            <a:r>
              <a:rPr lang="en-IN" sz="4000" b="1" i="1" u="sng" dirty="0">
                <a:solidFill>
                  <a:schemeClr val="accent6">
                    <a:lumMod val="75000"/>
                  </a:schemeClr>
                </a:solidFill>
              </a:rPr>
              <a:t>Termination for convenience</a:t>
            </a:r>
            <a:endParaRPr lang="en-IN" sz="4000" dirty="0"/>
          </a:p>
        </p:txBody>
      </p:sp>
      <p:sp>
        <p:nvSpPr>
          <p:cNvPr id="5" name="TextBox 4">
            <a:extLst>
              <a:ext uri="{FF2B5EF4-FFF2-40B4-BE49-F238E27FC236}">
                <a16:creationId xmlns:a16="http://schemas.microsoft.com/office/drawing/2014/main" id="{C235ACAE-25F4-E815-F4D0-67D945D02CCE}"/>
              </a:ext>
            </a:extLst>
          </p:cNvPr>
          <p:cNvSpPr txBox="1"/>
          <p:nvPr/>
        </p:nvSpPr>
        <p:spPr>
          <a:xfrm>
            <a:off x="2001370" y="2712295"/>
            <a:ext cx="6279776" cy="2677656"/>
          </a:xfrm>
          <a:prstGeom prst="rect">
            <a:avLst/>
          </a:prstGeom>
          <a:noFill/>
        </p:spPr>
        <p:txBody>
          <a:bodyPr wrap="square">
            <a:spAutoFit/>
          </a:bodyPr>
          <a:lstStyle/>
          <a:p>
            <a:r>
              <a:rPr lang="en-IN" sz="2800" dirty="0">
                <a:latin typeface="Arial"/>
                <a:cs typeface="Arial"/>
              </a:rPr>
              <a:t>♠     </a:t>
            </a:r>
            <a:r>
              <a:rPr lang="en-IN" sz="2800" dirty="0"/>
              <a:t>A party to a contract has no exit, unless there is a clause that gives the right to get   our  of it at will. Let us explore  the clauses, breach and convenience together with the following review. </a:t>
            </a:r>
          </a:p>
        </p:txBody>
      </p:sp>
    </p:spTree>
    <p:extLst>
      <p:ext uri="{BB962C8B-B14F-4D97-AF65-F5344CB8AC3E}">
        <p14:creationId xmlns:p14="http://schemas.microsoft.com/office/powerpoint/2010/main" val="301152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werPoint B1 .. by Shahenya on DeviantArt | Ppt, Latar belakang, Bingkai  foto">
            <a:extLst>
              <a:ext uri="{FF2B5EF4-FFF2-40B4-BE49-F238E27FC236}">
                <a16:creationId xmlns:a16="http://schemas.microsoft.com/office/drawing/2014/main" id="{5C2149B9-5F77-5296-E640-F1ACC08E4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05AD32-4A49-C36E-D619-361481F126DB}"/>
              </a:ext>
            </a:extLst>
          </p:cNvPr>
          <p:cNvSpPr txBox="1"/>
          <p:nvPr/>
        </p:nvSpPr>
        <p:spPr>
          <a:xfrm>
            <a:off x="2135842" y="1200381"/>
            <a:ext cx="6243916" cy="646331"/>
          </a:xfrm>
          <a:prstGeom prst="rect">
            <a:avLst/>
          </a:prstGeom>
          <a:noFill/>
        </p:spPr>
        <p:txBody>
          <a:bodyPr wrap="square">
            <a:spAutoFit/>
          </a:bodyPr>
          <a:lstStyle/>
          <a:p>
            <a:r>
              <a:rPr lang="en-IN" sz="3600" b="1" i="1" u="sng" dirty="0">
                <a:solidFill>
                  <a:schemeClr val="accent6">
                    <a:lumMod val="75000"/>
                  </a:schemeClr>
                </a:solidFill>
              </a:rPr>
              <a:t>Case : Breach and convenience</a:t>
            </a:r>
            <a:endParaRPr lang="en-IN" sz="3600" dirty="0"/>
          </a:p>
        </p:txBody>
      </p:sp>
      <p:sp>
        <p:nvSpPr>
          <p:cNvPr id="5" name="TextBox 4">
            <a:extLst>
              <a:ext uri="{FF2B5EF4-FFF2-40B4-BE49-F238E27FC236}">
                <a16:creationId xmlns:a16="http://schemas.microsoft.com/office/drawing/2014/main" id="{151295D4-B986-CAE1-8591-28608B7556AC}"/>
              </a:ext>
            </a:extLst>
          </p:cNvPr>
          <p:cNvSpPr txBox="1"/>
          <p:nvPr/>
        </p:nvSpPr>
        <p:spPr>
          <a:xfrm>
            <a:off x="2135842" y="2346556"/>
            <a:ext cx="6279776" cy="3416320"/>
          </a:xfrm>
          <a:prstGeom prst="rect">
            <a:avLst/>
          </a:prstGeom>
          <a:noFill/>
        </p:spPr>
        <p:txBody>
          <a:bodyPr wrap="square">
            <a:spAutoFit/>
          </a:bodyPr>
          <a:lstStyle/>
          <a:p>
            <a:r>
              <a:rPr lang="en-IN" sz="2400" dirty="0">
                <a:latin typeface="Arial"/>
                <a:cs typeface="Arial"/>
              </a:rPr>
              <a:t>→</a:t>
            </a:r>
            <a:r>
              <a:rPr lang="en-IN" sz="2400" dirty="0"/>
              <a:t> Under a sale contract, </a:t>
            </a:r>
          </a:p>
          <a:p>
            <a:endParaRPr lang="en-IN" sz="2400" dirty="0"/>
          </a:p>
          <a:p>
            <a:r>
              <a:rPr lang="en-IN" sz="2400" dirty="0"/>
              <a:t>              The seller is to deliver  ten batteries of a given specification to the buyer. The contract specified the voltage, configuration, model, number, manufacturer and the brand. </a:t>
            </a:r>
          </a:p>
          <a:p>
            <a:r>
              <a:rPr lang="en-IN" sz="2400" dirty="0"/>
              <a:t>The goods are to be delivered by </a:t>
            </a:r>
            <a:r>
              <a:rPr lang="en-IN" sz="2400" b="1" dirty="0"/>
              <a:t>1 September </a:t>
            </a:r>
            <a:r>
              <a:rPr lang="en-IN" sz="2400" dirty="0"/>
              <a:t>at the project site. The buyer is to pay </a:t>
            </a:r>
            <a:r>
              <a:rPr lang="en-IN" sz="2400" b="1" dirty="0"/>
              <a:t>30% </a:t>
            </a:r>
            <a:r>
              <a:rPr lang="en-IN" sz="2400" dirty="0"/>
              <a:t>Of the contract value to the seller by </a:t>
            </a:r>
            <a:r>
              <a:rPr lang="en-IN" sz="2400" b="1" dirty="0"/>
              <a:t>20 August.</a:t>
            </a:r>
          </a:p>
        </p:txBody>
      </p:sp>
    </p:spTree>
    <p:extLst>
      <p:ext uri="{BB962C8B-B14F-4D97-AF65-F5344CB8AC3E}">
        <p14:creationId xmlns:p14="http://schemas.microsoft.com/office/powerpoint/2010/main" val="92729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2467</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Arial Black</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Panchal</dc:creator>
  <cp:lastModifiedBy>Sameer Panchal</cp:lastModifiedBy>
  <cp:revision>34</cp:revision>
  <dcterms:created xsi:type="dcterms:W3CDTF">2022-09-22T11:32:55Z</dcterms:created>
  <dcterms:modified xsi:type="dcterms:W3CDTF">2022-09-25T04:12:09Z</dcterms:modified>
</cp:coreProperties>
</file>