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92" r:id="rId5"/>
    <p:sldId id="301" r:id="rId6"/>
    <p:sldId id="275" r:id="rId7"/>
    <p:sldId id="305" r:id="rId8"/>
    <p:sldId id="308" r:id="rId9"/>
    <p:sldId id="309" r:id="rId10"/>
    <p:sldId id="310" r:id="rId11"/>
    <p:sldId id="307" r:id="rId12"/>
    <p:sldId id="306" r:id="rId13"/>
    <p:sldId id="311" r:id="rId14"/>
    <p:sldId id="313" r:id="rId15"/>
    <p:sldId id="312" r:id="rId16"/>
    <p:sldId id="276" r:id="rId17"/>
    <p:sldId id="303" r:id="rId18"/>
    <p:sldId id="304" r:id="rId19"/>
    <p:sldId id="294" r:id="rId20"/>
    <p:sldId id="295" r:id="rId21"/>
    <p:sldId id="297" r:id="rId22"/>
    <p:sldId id="293" r:id="rId23"/>
    <p:sldId id="298" r:id="rId24"/>
    <p:sldId id="299" r:id="rId25"/>
    <p:sldId id="300" r:id="rId26"/>
    <p:sldId id="302" r:id="rId27"/>
    <p:sldId id="28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2CB92"/>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3673" autoAdjust="0"/>
  </p:normalViewPr>
  <p:slideViewPr>
    <p:cSldViewPr snapToGrid="0" showGuides="1">
      <p:cViewPr varScale="1">
        <p:scale>
          <a:sx n="61" d="100"/>
          <a:sy n="61" d="100"/>
        </p:scale>
        <p:origin x="740" y="64"/>
      </p:cViewPr>
      <p:guideLst>
        <p:guide orient="horz" pos="1536"/>
        <p:guide pos="312"/>
      </p:guideLst>
    </p:cSldViewPr>
  </p:slideViewPr>
  <p:outlineViewPr>
    <p:cViewPr>
      <p:scale>
        <a:sx n="33" d="100"/>
        <a:sy n="33" d="100"/>
      </p:scale>
      <p:origin x="0" y="-14800"/>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0" d="100"/>
          <a:sy n="50" d="100"/>
        </p:scale>
        <p:origin x="1164"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handoutMaster" Target="handoutMasters/handoutMaster1.xml" /><Relationship Id="rId35" Type="http://schemas.microsoft.com/office/2018/10/relationships/authors" Target="author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A4FF16-C0D7-4F31-AAB8-CB35B92C6CE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5E1B785F-E256-44BA-9512-1ADFBB392990}">
      <dgm:prSet phldrT="[Text]" custT="1"/>
      <dgm:spPr>
        <a:solidFill>
          <a:schemeClr val="accent2">
            <a:lumMod val="40000"/>
            <a:lumOff val="60000"/>
          </a:schemeClr>
        </a:solidFill>
      </dgm:spPr>
      <dgm:t>
        <a:bodyPr/>
        <a:lstStyle/>
        <a:p>
          <a:r>
            <a:rPr lang="en-US" sz="2400" dirty="0">
              <a:solidFill>
                <a:schemeClr val="tx1"/>
              </a:solidFill>
            </a:rPr>
            <a:t>Top level</a:t>
          </a:r>
          <a:endParaRPr lang="en-IN" sz="2400" dirty="0">
            <a:solidFill>
              <a:schemeClr val="tx1"/>
            </a:solidFill>
          </a:endParaRPr>
        </a:p>
      </dgm:t>
    </dgm:pt>
    <dgm:pt modelId="{315E0905-6A0D-4129-8075-2D5133227F49}" type="parTrans" cxnId="{8F5C4706-47C5-4B23-B9CD-5FEEFE833C28}">
      <dgm:prSet/>
      <dgm:spPr/>
      <dgm:t>
        <a:bodyPr/>
        <a:lstStyle/>
        <a:p>
          <a:endParaRPr lang="en-IN" sz="2000"/>
        </a:p>
      </dgm:t>
    </dgm:pt>
    <dgm:pt modelId="{6031C705-CE71-40C4-AA7A-8DC7C67D1AEF}" type="sibTrans" cxnId="{8F5C4706-47C5-4B23-B9CD-5FEEFE833C28}">
      <dgm:prSet/>
      <dgm:spPr/>
      <dgm:t>
        <a:bodyPr/>
        <a:lstStyle/>
        <a:p>
          <a:endParaRPr lang="en-IN" sz="2000"/>
        </a:p>
      </dgm:t>
    </dgm:pt>
    <dgm:pt modelId="{E256C94F-BB5A-460D-B2F1-121C7CB001C1}">
      <dgm:prSet phldrT="[Text]" custT="1">
        <dgm:style>
          <a:lnRef idx="2">
            <a:schemeClr val="accent2"/>
          </a:lnRef>
          <a:fillRef idx="1">
            <a:schemeClr val="lt1"/>
          </a:fillRef>
          <a:effectRef idx="0">
            <a:schemeClr val="accent2"/>
          </a:effectRef>
          <a:fontRef idx="minor">
            <a:schemeClr val="dk1"/>
          </a:fontRef>
        </dgm:style>
      </dgm:prSet>
      <dgm:spPr>
        <a:solidFill>
          <a:srgbClr val="F2CB92"/>
        </a:solidFill>
        <a:ln w="28575">
          <a:noFill/>
        </a:ln>
      </dgm:spPr>
      <dgm:t>
        <a:bodyPr/>
        <a:lstStyle/>
        <a:p>
          <a:r>
            <a:rPr lang="en-US" sz="2000" dirty="0"/>
            <a:t>Generic top</a:t>
          </a:r>
        </a:p>
        <a:p>
          <a:r>
            <a:rPr lang="en-US" sz="2000" dirty="0"/>
            <a:t>Level(gTLDs)</a:t>
          </a:r>
          <a:endParaRPr lang="en-IN" sz="2000" dirty="0"/>
        </a:p>
      </dgm:t>
    </dgm:pt>
    <dgm:pt modelId="{06BA24B4-F9E9-456D-84C3-A9B3BE6341F2}" type="parTrans" cxnId="{8FDF437D-1466-4A7E-B101-9F565784BC80}">
      <dgm:prSet/>
      <dgm:spPr/>
      <dgm:t>
        <a:bodyPr/>
        <a:lstStyle/>
        <a:p>
          <a:endParaRPr lang="en-IN" sz="1800"/>
        </a:p>
      </dgm:t>
    </dgm:pt>
    <dgm:pt modelId="{23BB89B9-E5F4-4AAD-9B7B-65B741909768}" type="sibTrans" cxnId="{8FDF437D-1466-4A7E-B101-9F565784BC80}">
      <dgm:prSet/>
      <dgm:spPr/>
      <dgm:t>
        <a:bodyPr/>
        <a:lstStyle/>
        <a:p>
          <a:endParaRPr lang="en-IN" sz="2000"/>
        </a:p>
      </dgm:t>
    </dgm:pt>
    <dgm:pt modelId="{55C62842-5326-471E-B509-6C713E820E5B}">
      <dgm:prSet phldrT="[Text]" custT="1"/>
      <dgm:spPr>
        <a:solidFill>
          <a:srgbClr val="F2CB92"/>
        </a:solidFill>
      </dgm:spPr>
      <dgm:t>
        <a:bodyPr/>
        <a:lstStyle/>
        <a:p>
          <a:r>
            <a:rPr lang="en-US" sz="2000" dirty="0">
              <a:solidFill>
                <a:schemeClr val="tx1"/>
              </a:solidFill>
            </a:rPr>
            <a:t>Country code</a:t>
          </a:r>
        </a:p>
        <a:p>
          <a:r>
            <a:rPr lang="en-US" sz="2000" dirty="0">
              <a:solidFill>
                <a:schemeClr val="tx1"/>
              </a:solidFill>
            </a:rPr>
            <a:t>Top level(ccTLDs)</a:t>
          </a:r>
          <a:endParaRPr lang="en-IN" sz="2000" dirty="0">
            <a:solidFill>
              <a:schemeClr val="tx1"/>
            </a:solidFill>
          </a:endParaRPr>
        </a:p>
      </dgm:t>
    </dgm:pt>
    <dgm:pt modelId="{0A1E9ECA-B350-4409-8F90-8A19E8D4B497}" type="parTrans" cxnId="{6A309BA0-7B87-4134-89B6-ED496A5F539D}">
      <dgm:prSet/>
      <dgm:spPr/>
      <dgm:t>
        <a:bodyPr/>
        <a:lstStyle/>
        <a:p>
          <a:endParaRPr lang="en-IN" sz="1800"/>
        </a:p>
      </dgm:t>
    </dgm:pt>
    <dgm:pt modelId="{561E8220-2D7A-443F-B856-057471C263FE}" type="sibTrans" cxnId="{6A309BA0-7B87-4134-89B6-ED496A5F539D}">
      <dgm:prSet/>
      <dgm:spPr/>
      <dgm:t>
        <a:bodyPr/>
        <a:lstStyle/>
        <a:p>
          <a:endParaRPr lang="en-IN" sz="2000"/>
        </a:p>
      </dgm:t>
    </dgm:pt>
    <dgm:pt modelId="{040E7685-2C0A-4002-92D1-880677067C79}">
      <dgm:prSet custT="1"/>
      <dgm:spPr>
        <a:solidFill>
          <a:srgbClr val="F2CB92"/>
        </a:solidFill>
      </dgm:spPr>
      <dgm:t>
        <a:bodyPr/>
        <a:lstStyle/>
        <a:p>
          <a:r>
            <a:rPr lang="en-US" sz="2000" dirty="0" err="1">
              <a:solidFill>
                <a:schemeClr val="tx1"/>
              </a:solidFill>
            </a:rPr>
            <a:t>.net</a:t>
          </a:r>
          <a:r>
            <a:rPr lang="en-US" sz="2000" dirty="0">
              <a:solidFill>
                <a:schemeClr val="tx1"/>
              </a:solidFill>
            </a:rPr>
            <a:t>, .org, .com</a:t>
          </a:r>
          <a:endParaRPr lang="en-IN" sz="2000" dirty="0">
            <a:solidFill>
              <a:schemeClr val="tx1"/>
            </a:solidFill>
          </a:endParaRPr>
        </a:p>
      </dgm:t>
    </dgm:pt>
    <dgm:pt modelId="{97F9B905-8C49-4A95-9EA9-2CFC4AACF609}" type="parTrans" cxnId="{0CEDD86A-B59A-4BF8-8AE4-33EEC269AE1B}">
      <dgm:prSet/>
      <dgm:spPr/>
      <dgm:t>
        <a:bodyPr/>
        <a:lstStyle/>
        <a:p>
          <a:endParaRPr lang="en-IN" sz="1600"/>
        </a:p>
      </dgm:t>
    </dgm:pt>
    <dgm:pt modelId="{A9537803-9911-458F-8CF3-550E9AA328D2}" type="sibTrans" cxnId="{0CEDD86A-B59A-4BF8-8AE4-33EEC269AE1B}">
      <dgm:prSet/>
      <dgm:spPr/>
      <dgm:t>
        <a:bodyPr/>
        <a:lstStyle/>
        <a:p>
          <a:endParaRPr lang="en-IN"/>
        </a:p>
      </dgm:t>
    </dgm:pt>
    <dgm:pt modelId="{93D460A2-2CD0-4CF1-85B6-9211220D9E2F}">
      <dgm:prSet custT="1"/>
      <dgm:spPr>
        <a:solidFill>
          <a:srgbClr val="F2CB92"/>
        </a:solidFill>
      </dgm:spPr>
      <dgm:t>
        <a:bodyPr/>
        <a:lstStyle/>
        <a:p>
          <a:r>
            <a:rPr lang="en-IN" sz="2000" b="0" i="0" dirty="0">
              <a:solidFill>
                <a:schemeClr val="tx1"/>
              </a:solidFill>
            </a:rPr>
            <a:t>.au (Australia)</a:t>
          </a:r>
        </a:p>
        <a:p>
          <a:r>
            <a:rPr lang="en-IN" sz="2000" b="0" i="0" dirty="0">
              <a:solidFill>
                <a:schemeClr val="tx1"/>
              </a:solidFill>
            </a:rPr>
            <a:t>.in (</a:t>
          </a:r>
          <a:r>
            <a:rPr lang="en-IN" sz="2000" b="0" i="0" dirty="0" err="1">
              <a:solidFill>
                <a:schemeClr val="tx1"/>
              </a:solidFill>
            </a:rPr>
            <a:t>india</a:t>
          </a:r>
          <a:r>
            <a:rPr lang="en-IN" sz="2000" b="0" i="0" dirty="0">
              <a:solidFill>
                <a:schemeClr val="tx1"/>
              </a:solidFill>
            </a:rPr>
            <a:t>)</a:t>
          </a:r>
          <a:endParaRPr lang="en-IN" sz="2000" dirty="0">
            <a:solidFill>
              <a:schemeClr val="tx1"/>
            </a:solidFill>
          </a:endParaRPr>
        </a:p>
      </dgm:t>
    </dgm:pt>
    <dgm:pt modelId="{238E46F2-FC5E-4E70-BBF6-E48BD14625AA}" type="parTrans" cxnId="{49C0C934-20D5-4CEA-A171-01BC4FA9284C}">
      <dgm:prSet/>
      <dgm:spPr/>
      <dgm:t>
        <a:bodyPr/>
        <a:lstStyle/>
        <a:p>
          <a:endParaRPr lang="en-IN" sz="1600"/>
        </a:p>
      </dgm:t>
    </dgm:pt>
    <dgm:pt modelId="{D0643DB7-6187-4DEC-A450-5B973494EB1B}" type="sibTrans" cxnId="{49C0C934-20D5-4CEA-A171-01BC4FA9284C}">
      <dgm:prSet/>
      <dgm:spPr/>
      <dgm:t>
        <a:bodyPr/>
        <a:lstStyle/>
        <a:p>
          <a:endParaRPr lang="en-IN"/>
        </a:p>
      </dgm:t>
    </dgm:pt>
    <dgm:pt modelId="{37D31E44-9029-46B5-8860-7351A1C64BA5}" type="pres">
      <dgm:prSet presAssocID="{60A4FF16-C0D7-4F31-AAB8-CB35B92C6CE2}" presName="hierChild1" presStyleCnt="0">
        <dgm:presLayoutVars>
          <dgm:orgChart val="1"/>
          <dgm:chPref val="1"/>
          <dgm:dir/>
          <dgm:animOne val="branch"/>
          <dgm:animLvl val="lvl"/>
          <dgm:resizeHandles/>
        </dgm:presLayoutVars>
      </dgm:prSet>
      <dgm:spPr/>
    </dgm:pt>
    <dgm:pt modelId="{4D817578-5ED1-4C9C-B655-87B2FD2183D1}" type="pres">
      <dgm:prSet presAssocID="{5E1B785F-E256-44BA-9512-1ADFBB392990}" presName="hierRoot1" presStyleCnt="0">
        <dgm:presLayoutVars>
          <dgm:hierBranch val="init"/>
        </dgm:presLayoutVars>
      </dgm:prSet>
      <dgm:spPr/>
    </dgm:pt>
    <dgm:pt modelId="{24560DAA-93D3-48AB-B83E-1B4F04B56721}" type="pres">
      <dgm:prSet presAssocID="{5E1B785F-E256-44BA-9512-1ADFBB392990}" presName="rootComposite1" presStyleCnt="0"/>
      <dgm:spPr/>
    </dgm:pt>
    <dgm:pt modelId="{8D3EA258-D198-4EF9-B62B-9737B8221767}" type="pres">
      <dgm:prSet presAssocID="{5E1B785F-E256-44BA-9512-1ADFBB392990}" presName="rootText1" presStyleLbl="node0" presStyleIdx="0" presStyleCnt="1" custScaleY="73985">
        <dgm:presLayoutVars>
          <dgm:chPref val="3"/>
        </dgm:presLayoutVars>
      </dgm:prSet>
      <dgm:spPr>
        <a:prstGeom prst="roundRect">
          <a:avLst/>
        </a:prstGeom>
      </dgm:spPr>
    </dgm:pt>
    <dgm:pt modelId="{4CBB68E3-A0D9-42DF-A06F-7A14605977D2}" type="pres">
      <dgm:prSet presAssocID="{5E1B785F-E256-44BA-9512-1ADFBB392990}" presName="rootConnector1" presStyleLbl="node1" presStyleIdx="0" presStyleCnt="0"/>
      <dgm:spPr/>
    </dgm:pt>
    <dgm:pt modelId="{9F1486C5-6DCA-46CB-A029-71FC66A21E71}" type="pres">
      <dgm:prSet presAssocID="{5E1B785F-E256-44BA-9512-1ADFBB392990}" presName="hierChild2" presStyleCnt="0"/>
      <dgm:spPr/>
    </dgm:pt>
    <dgm:pt modelId="{C22D5533-A314-4FB8-B5BE-6141DBE3A60B}" type="pres">
      <dgm:prSet presAssocID="{06BA24B4-F9E9-456D-84C3-A9B3BE6341F2}" presName="Name37" presStyleLbl="parChTrans1D2" presStyleIdx="0" presStyleCnt="2"/>
      <dgm:spPr/>
    </dgm:pt>
    <dgm:pt modelId="{B0552AD3-142B-4BF5-8C18-687348937196}" type="pres">
      <dgm:prSet presAssocID="{E256C94F-BB5A-460D-B2F1-121C7CB001C1}" presName="hierRoot2" presStyleCnt="0">
        <dgm:presLayoutVars>
          <dgm:hierBranch val="init"/>
        </dgm:presLayoutVars>
      </dgm:prSet>
      <dgm:spPr/>
    </dgm:pt>
    <dgm:pt modelId="{B238B030-FCD0-4DE7-ACE1-6B5A0D14EB70}" type="pres">
      <dgm:prSet presAssocID="{E256C94F-BB5A-460D-B2F1-121C7CB001C1}" presName="rootComposite" presStyleCnt="0"/>
      <dgm:spPr/>
    </dgm:pt>
    <dgm:pt modelId="{BABCF893-D69D-4764-A633-AEC9C4D22B2C}" type="pres">
      <dgm:prSet presAssocID="{E256C94F-BB5A-460D-B2F1-121C7CB001C1}" presName="rootText" presStyleLbl="node2" presStyleIdx="0" presStyleCnt="2">
        <dgm:presLayoutVars>
          <dgm:chPref val="3"/>
        </dgm:presLayoutVars>
      </dgm:prSet>
      <dgm:spPr>
        <a:prstGeom prst="roundRect">
          <a:avLst/>
        </a:prstGeom>
      </dgm:spPr>
    </dgm:pt>
    <dgm:pt modelId="{1C91D2C3-A8B9-45D5-8D1B-906F49B4F654}" type="pres">
      <dgm:prSet presAssocID="{E256C94F-BB5A-460D-B2F1-121C7CB001C1}" presName="rootConnector" presStyleLbl="node2" presStyleIdx="0" presStyleCnt="2"/>
      <dgm:spPr/>
    </dgm:pt>
    <dgm:pt modelId="{732226AE-3679-4582-8987-CEEB3A04AC03}" type="pres">
      <dgm:prSet presAssocID="{E256C94F-BB5A-460D-B2F1-121C7CB001C1}" presName="hierChild4" presStyleCnt="0"/>
      <dgm:spPr/>
    </dgm:pt>
    <dgm:pt modelId="{B870B5A9-9154-4473-A18E-A284E2AA0F4A}" type="pres">
      <dgm:prSet presAssocID="{97F9B905-8C49-4A95-9EA9-2CFC4AACF609}" presName="Name37" presStyleLbl="parChTrans1D3" presStyleIdx="0" presStyleCnt="2"/>
      <dgm:spPr/>
    </dgm:pt>
    <dgm:pt modelId="{9B6BFDAE-4839-4A28-97E8-BB9F1935470B}" type="pres">
      <dgm:prSet presAssocID="{040E7685-2C0A-4002-92D1-880677067C79}" presName="hierRoot2" presStyleCnt="0">
        <dgm:presLayoutVars>
          <dgm:hierBranch val="init"/>
        </dgm:presLayoutVars>
      </dgm:prSet>
      <dgm:spPr/>
    </dgm:pt>
    <dgm:pt modelId="{0E52F666-E92E-470F-A22F-CF88635390F3}" type="pres">
      <dgm:prSet presAssocID="{040E7685-2C0A-4002-92D1-880677067C79}" presName="rootComposite" presStyleCnt="0"/>
      <dgm:spPr/>
    </dgm:pt>
    <dgm:pt modelId="{9200F447-38B5-4B1F-96FA-482B9374F633}" type="pres">
      <dgm:prSet presAssocID="{040E7685-2C0A-4002-92D1-880677067C79}" presName="rootText" presStyleLbl="node3" presStyleIdx="0" presStyleCnt="2" custScaleX="131394" custScaleY="73387" custLinFactNeighborX="-3139" custLinFactNeighborY="-17985">
        <dgm:presLayoutVars>
          <dgm:chPref val="3"/>
        </dgm:presLayoutVars>
      </dgm:prSet>
      <dgm:spPr>
        <a:prstGeom prst="roundRect">
          <a:avLst/>
        </a:prstGeom>
      </dgm:spPr>
    </dgm:pt>
    <dgm:pt modelId="{7889DFE7-C9F6-4907-8C7A-882DFE4751D1}" type="pres">
      <dgm:prSet presAssocID="{040E7685-2C0A-4002-92D1-880677067C79}" presName="rootConnector" presStyleLbl="node3" presStyleIdx="0" presStyleCnt="2"/>
      <dgm:spPr/>
    </dgm:pt>
    <dgm:pt modelId="{272F9C6D-4E78-40D2-BC7C-4DF0220C8830}" type="pres">
      <dgm:prSet presAssocID="{040E7685-2C0A-4002-92D1-880677067C79}" presName="hierChild4" presStyleCnt="0"/>
      <dgm:spPr/>
    </dgm:pt>
    <dgm:pt modelId="{B5E3F78B-E23D-43C1-8F6C-7795DF9921B1}" type="pres">
      <dgm:prSet presAssocID="{040E7685-2C0A-4002-92D1-880677067C79}" presName="hierChild5" presStyleCnt="0"/>
      <dgm:spPr/>
    </dgm:pt>
    <dgm:pt modelId="{4AF384C7-727E-4359-8BB1-57C8196487AA}" type="pres">
      <dgm:prSet presAssocID="{E256C94F-BB5A-460D-B2F1-121C7CB001C1}" presName="hierChild5" presStyleCnt="0"/>
      <dgm:spPr/>
    </dgm:pt>
    <dgm:pt modelId="{DCCF239A-769E-4FA1-AC56-5C389C324735}" type="pres">
      <dgm:prSet presAssocID="{0A1E9ECA-B350-4409-8F90-8A19E8D4B497}" presName="Name37" presStyleLbl="parChTrans1D2" presStyleIdx="1" presStyleCnt="2"/>
      <dgm:spPr/>
    </dgm:pt>
    <dgm:pt modelId="{135B9232-D1CC-4E62-A2B1-D237A478ADDC}" type="pres">
      <dgm:prSet presAssocID="{55C62842-5326-471E-B509-6C713E820E5B}" presName="hierRoot2" presStyleCnt="0">
        <dgm:presLayoutVars>
          <dgm:hierBranch val="init"/>
        </dgm:presLayoutVars>
      </dgm:prSet>
      <dgm:spPr/>
    </dgm:pt>
    <dgm:pt modelId="{FD2DC07D-044A-442B-9A7B-D586B7E804FD}" type="pres">
      <dgm:prSet presAssocID="{55C62842-5326-471E-B509-6C713E820E5B}" presName="rootComposite" presStyleCnt="0"/>
      <dgm:spPr/>
    </dgm:pt>
    <dgm:pt modelId="{30B11EC4-6B56-4036-BD05-7ECD218B7C6E}" type="pres">
      <dgm:prSet presAssocID="{55C62842-5326-471E-B509-6C713E820E5B}" presName="rootText" presStyleLbl="node2" presStyleIdx="1" presStyleCnt="2" custScaleX="114387">
        <dgm:presLayoutVars>
          <dgm:chPref val="3"/>
        </dgm:presLayoutVars>
      </dgm:prSet>
      <dgm:spPr>
        <a:prstGeom prst="roundRect">
          <a:avLst/>
        </a:prstGeom>
      </dgm:spPr>
    </dgm:pt>
    <dgm:pt modelId="{A55D0DDB-DE1D-4F85-8BD1-0C322CA9A3EF}" type="pres">
      <dgm:prSet presAssocID="{55C62842-5326-471E-B509-6C713E820E5B}" presName="rootConnector" presStyleLbl="node2" presStyleIdx="1" presStyleCnt="2"/>
      <dgm:spPr/>
    </dgm:pt>
    <dgm:pt modelId="{E75AA910-3F5D-4327-8932-6A3FF0C36FF4}" type="pres">
      <dgm:prSet presAssocID="{55C62842-5326-471E-B509-6C713E820E5B}" presName="hierChild4" presStyleCnt="0"/>
      <dgm:spPr/>
    </dgm:pt>
    <dgm:pt modelId="{23892ECB-1FFD-4EC8-B318-C4B7CF729305}" type="pres">
      <dgm:prSet presAssocID="{238E46F2-FC5E-4E70-BBF6-E48BD14625AA}" presName="Name37" presStyleLbl="parChTrans1D3" presStyleIdx="1" presStyleCnt="2"/>
      <dgm:spPr/>
    </dgm:pt>
    <dgm:pt modelId="{D4401BA8-1E11-47F0-A8F0-D220BB3F5230}" type="pres">
      <dgm:prSet presAssocID="{93D460A2-2CD0-4CF1-85B6-9211220D9E2F}" presName="hierRoot2" presStyleCnt="0">
        <dgm:presLayoutVars>
          <dgm:hierBranch val="init"/>
        </dgm:presLayoutVars>
      </dgm:prSet>
      <dgm:spPr/>
    </dgm:pt>
    <dgm:pt modelId="{52418A8E-95B4-4B8A-9FBB-03F79AA51AB5}" type="pres">
      <dgm:prSet presAssocID="{93D460A2-2CD0-4CF1-85B6-9211220D9E2F}" presName="rootComposite" presStyleCnt="0"/>
      <dgm:spPr/>
    </dgm:pt>
    <dgm:pt modelId="{4F56BBFE-9AB5-42FE-AF6A-AB0BD5DD2387}" type="pres">
      <dgm:prSet presAssocID="{93D460A2-2CD0-4CF1-85B6-9211220D9E2F}" presName="rootText" presStyleLbl="node3" presStyleIdx="1" presStyleCnt="2" custScaleY="100785" custLinFactNeighborX="17948" custLinFactNeighborY="84407">
        <dgm:presLayoutVars>
          <dgm:chPref val="3"/>
        </dgm:presLayoutVars>
      </dgm:prSet>
      <dgm:spPr>
        <a:prstGeom prst="roundRect">
          <a:avLst/>
        </a:prstGeom>
      </dgm:spPr>
    </dgm:pt>
    <dgm:pt modelId="{F5BB65B6-2BFF-479C-9A22-978BCDA53F2D}" type="pres">
      <dgm:prSet presAssocID="{93D460A2-2CD0-4CF1-85B6-9211220D9E2F}" presName="rootConnector" presStyleLbl="node3" presStyleIdx="1" presStyleCnt="2"/>
      <dgm:spPr/>
    </dgm:pt>
    <dgm:pt modelId="{608C93DB-415D-496C-B74B-DFA7CA597CE9}" type="pres">
      <dgm:prSet presAssocID="{93D460A2-2CD0-4CF1-85B6-9211220D9E2F}" presName="hierChild4" presStyleCnt="0"/>
      <dgm:spPr/>
    </dgm:pt>
    <dgm:pt modelId="{AE7F814C-658E-4B2C-8D59-DAAC8E0A5EF6}" type="pres">
      <dgm:prSet presAssocID="{93D460A2-2CD0-4CF1-85B6-9211220D9E2F}" presName="hierChild5" presStyleCnt="0"/>
      <dgm:spPr/>
    </dgm:pt>
    <dgm:pt modelId="{83F94001-6720-486A-8CB9-E0337313C9E5}" type="pres">
      <dgm:prSet presAssocID="{55C62842-5326-471E-B509-6C713E820E5B}" presName="hierChild5" presStyleCnt="0"/>
      <dgm:spPr/>
    </dgm:pt>
    <dgm:pt modelId="{684E67E2-FD48-4400-B988-F63E9CD81DA6}" type="pres">
      <dgm:prSet presAssocID="{5E1B785F-E256-44BA-9512-1ADFBB392990}" presName="hierChild3" presStyleCnt="0"/>
      <dgm:spPr/>
    </dgm:pt>
  </dgm:ptLst>
  <dgm:cxnLst>
    <dgm:cxn modelId="{8F5C4706-47C5-4B23-B9CD-5FEEFE833C28}" srcId="{60A4FF16-C0D7-4F31-AAB8-CB35B92C6CE2}" destId="{5E1B785F-E256-44BA-9512-1ADFBB392990}" srcOrd="0" destOrd="0" parTransId="{315E0905-6A0D-4129-8075-2D5133227F49}" sibTransId="{6031C705-CE71-40C4-AA7A-8DC7C67D1AEF}"/>
    <dgm:cxn modelId="{76C21A0B-1A0B-47F0-AFEC-795DD54100BC}" type="presOf" srcId="{93D460A2-2CD0-4CF1-85B6-9211220D9E2F}" destId="{4F56BBFE-9AB5-42FE-AF6A-AB0BD5DD2387}" srcOrd="0" destOrd="0" presId="urn:microsoft.com/office/officeart/2005/8/layout/orgChart1"/>
    <dgm:cxn modelId="{47C77121-0FE4-44A6-B21A-7A3AC0882186}" type="presOf" srcId="{0A1E9ECA-B350-4409-8F90-8A19E8D4B497}" destId="{DCCF239A-769E-4FA1-AC56-5C389C324735}" srcOrd="0" destOrd="0" presId="urn:microsoft.com/office/officeart/2005/8/layout/orgChart1"/>
    <dgm:cxn modelId="{D3924429-8BC9-46CC-9467-4B4AD938E29B}" type="presOf" srcId="{238E46F2-FC5E-4E70-BBF6-E48BD14625AA}" destId="{23892ECB-1FFD-4EC8-B318-C4B7CF729305}" srcOrd="0" destOrd="0" presId="urn:microsoft.com/office/officeart/2005/8/layout/orgChart1"/>
    <dgm:cxn modelId="{2E93D12B-A0FD-4E36-8C77-E6386AF73A00}" type="presOf" srcId="{5E1B785F-E256-44BA-9512-1ADFBB392990}" destId="{8D3EA258-D198-4EF9-B62B-9737B8221767}" srcOrd="0" destOrd="0" presId="urn:microsoft.com/office/officeart/2005/8/layout/orgChart1"/>
    <dgm:cxn modelId="{C4FC912E-4555-4369-92B1-273E9FBABC91}" type="presOf" srcId="{040E7685-2C0A-4002-92D1-880677067C79}" destId="{7889DFE7-C9F6-4907-8C7A-882DFE4751D1}" srcOrd="1" destOrd="0" presId="urn:microsoft.com/office/officeart/2005/8/layout/orgChart1"/>
    <dgm:cxn modelId="{49C0C934-20D5-4CEA-A171-01BC4FA9284C}" srcId="{55C62842-5326-471E-B509-6C713E820E5B}" destId="{93D460A2-2CD0-4CF1-85B6-9211220D9E2F}" srcOrd="0" destOrd="0" parTransId="{238E46F2-FC5E-4E70-BBF6-E48BD14625AA}" sibTransId="{D0643DB7-6187-4DEC-A450-5B973494EB1B}"/>
    <dgm:cxn modelId="{2EDE7935-18A4-4A73-90CE-BBF8995C024B}" type="presOf" srcId="{E256C94F-BB5A-460D-B2F1-121C7CB001C1}" destId="{BABCF893-D69D-4764-A633-AEC9C4D22B2C}" srcOrd="0" destOrd="0" presId="urn:microsoft.com/office/officeart/2005/8/layout/orgChart1"/>
    <dgm:cxn modelId="{237DFE3A-B00D-4223-85AC-7E36A1027587}" type="presOf" srcId="{97F9B905-8C49-4A95-9EA9-2CFC4AACF609}" destId="{B870B5A9-9154-4473-A18E-A284E2AA0F4A}" srcOrd="0" destOrd="0" presId="urn:microsoft.com/office/officeart/2005/8/layout/orgChart1"/>
    <dgm:cxn modelId="{763EA945-7F80-40F9-ABF5-4AA4863E2320}" type="presOf" srcId="{55C62842-5326-471E-B509-6C713E820E5B}" destId="{A55D0DDB-DE1D-4F85-8BD1-0C322CA9A3EF}" srcOrd="1" destOrd="0" presId="urn:microsoft.com/office/officeart/2005/8/layout/orgChart1"/>
    <dgm:cxn modelId="{0CEDD86A-B59A-4BF8-8AE4-33EEC269AE1B}" srcId="{E256C94F-BB5A-460D-B2F1-121C7CB001C1}" destId="{040E7685-2C0A-4002-92D1-880677067C79}" srcOrd="0" destOrd="0" parTransId="{97F9B905-8C49-4A95-9EA9-2CFC4AACF609}" sibTransId="{A9537803-9911-458F-8CF3-550E9AA328D2}"/>
    <dgm:cxn modelId="{F31E997A-849B-4C93-9248-B420E62E1F99}" type="presOf" srcId="{5E1B785F-E256-44BA-9512-1ADFBB392990}" destId="{4CBB68E3-A0D9-42DF-A06F-7A14605977D2}" srcOrd="1" destOrd="0" presId="urn:microsoft.com/office/officeart/2005/8/layout/orgChart1"/>
    <dgm:cxn modelId="{8FDF437D-1466-4A7E-B101-9F565784BC80}" srcId="{5E1B785F-E256-44BA-9512-1ADFBB392990}" destId="{E256C94F-BB5A-460D-B2F1-121C7CB001C1}" srcOrd="0" destOrd="0" parTransId="{06BA24B4-F9E9-456D-84C3-A9B3BE6341F2}" sibTransId="{23BB89B9-E5F4-4AAD-9B7B-65B741909768}"/>
    <dgm:cxn modelId="{895B0482-8B64-4771-9A75-9DD3FB092ACC}" type="presOf" srcId="{06BA24B4-F9E9-456D-84C3-A9B3BE6341F2}" destId="{C22D5533-A314-4FB8-B5BE-6141DBE3A60B}" srcOrd="0" destOrd="0" presId="urn:microsoft.com/office/officeart/2005/8/layout/orgChart1"/>
    <dgm:cxn modelId="{426F6C89-20D4-4474-977E-7B1C78C19F34}" type="presOf" srcId="{60A4FF16-C0D7-4F31-AAB8-CB35B92C6CE2}" destId="{37D31E44-9029-46B5-8860-7351A1C64BA5}" srcOrd="0" destOrd="0" presId="urn:microsoft.com/office/officeart/2005/8/layout/orgChart1"/>
    <dgm:cxn modelId="{30ECA38D-A76A-4A61-948A-623E6D699ED7}" type="presOf" srcId="{040E7685-2C0A-4002-92D1-880677067C79}" destId="{9200F447-38B5-4B1F-96FA-482B9374F633}" srcOrd="0" destOrd="0" presId="urn:microsoft.com/office/officeart/2005/8/layout/orgChart1"/>
    <dgm:cxn modelId="{6A309BA0-7B87-4134-89B6-ED496A5F539D}" srcId="{5E1B785F-E256-44BA-9512-1ADFBB392990}" destId="{55C62842-5326-471E-B509-6C713E820E5B}" srcOrd="1" destOrd="0" parTransId="{0A1E9ECA-B350-4409-8F90-8A19E8D4B497}" sibTransId="{561E8220-2D7A-443F-B856-057471C263FE}"/>
    <dgm:cxn modelId="{7B37D1BB-B277-45AE-8BB7-A75409F05AF3}" type="presOf" srcId="{93D460A2-2CD0-4CF1-85B6-9211220D9E2F}" destId="{F5BB65B6-2BFF-479C-9A22-978BCDA53F2D}" srcOrd="1" destOrd="0" presId="urn:microsoft.com/office/officeart/2005/8/layout/orgChart1"/>
    <dgm:cxn modelId="{5AF932EE-892A-4C4D-A93B-5CEE2A4B4568}" type="presOf" srcId="{55C62842-5326-471E-B509-6C713E820E5B}" destId="{30B11EC4-6B56-4036-BD05-7ECD218B7C6E}" srcOrd="0" destOrd="0" presId="urn:microsoft.com/office/officeart/2005/8/layout/orgChart1"/>
    <dgm:cxn modelId="{30852EFE-A30A-4123-AA27-37FEAA0566BB}" type="presOf" srcId="{E256C94F-BB5A-460D-B2F1-121C7CB001C1}" destId="{1C91D2C3-A8B9-45D5-8D1B-906F49B4F654}" srcOrd="1" destOrd="0" presId="urn:microsoft.com/office/officeart/2005/8/layout/orgChart1"/>
    <dgm:cxn modelId="{2423914C-E9EE-47E8-A22C-A3BAB8A82E0C}" type="presParOf" srcId="{37D31E44-9029-46B5-8860-7351A1C64BA5}" destId="{4D817578-5ED1-4C9C-B655-87B2FD2183D1}" srcOrd="0" destOrd="0" presId="urn:microsoft.com/office/officeart/2005/8/layout/orgChart1"/>
    <dgm:cxn modelId="{126B1218-3D30-4F66-9C34-0660497B6F0B}" type="presParOf" srcId="{4D817578-5ED1-4C9C-B655-87B2FD2183D1}" destId="{24560DAA-93D3-48AB-B83E-1B4F04B56721}" srcOrd="0" destOrd="0" presId="urn:microsoft.com/office/officeart/2005/8/layout/orgChart1"/>
    <dgm:cxn modelId="{6EB761D5-0CD6-4A61-A641-FCF7B3590EC0}" type="presParOf" srcId="{24560DAA-93D3-48AB-B83E-1B4F04B56721}" destId="{8D3EA258-D198-4EF9-B62B-9737B8221767}" srcOrd="0" destOrd="0" presId="urn:microsoft.com/office/officeart/2005/8/layout/orgChart1"/>
    <dgm:cxn modelId="{B5DE3401-DCA6-4B62-A738-64375811E74B}" type="presParOf" srcId="{24560DAA-93D3-48AB-B83E-1B4F04B56721}" destId="{4CBB68E3-A0D9-42DF-A06F-7A14605977D2}" srcOrd="1" destOrd="0" presId="urn:microsoft.com/office/officeart/2005/8/layout/orgChart1"/>
    <dgm:cxn modelId="{03A5DEA8-9F1B-458D-8F44-DC7673303600}" type="presParOf" srcId="{4D817578-5ED1-4C9C-B655-87B2FD2183D1}" destId="{9F1486C5-6DCA-46CB-A029-71FC66A21E71}" srcOrd="1" destOrd="0" presId="urn:microsoft.com/office/officeart/2005/8/layout/orgChart1"/>
    <dgm:cxn modelId="{D67168FB-1D08-4CC8-941E-805C1431CDD8}" type="presParOf" srcId="{9F1486C5-6DCA-46CB-A029-71FC66A21E71}" destId="{C22D5533-A314-4FB8-B5BE-6141DBE3A60B}" srcOrd="0" destOrd="0" presId="urn:microsoft.com/office/officeart/2005/8/layout/orgChart1"/>
    <dgm:cxn modelId="{C4D75B68-D74B-4629-B781-68EB0ED35752}" type="presParOf" srcId="{9F1486C5-6DCA-46CB-A029-71FC66A21E71}" destId="{B0552AD3-142B-4BF5-8C18-687348937196}" srcOrd="1" destOrd="0" presId="urn:microsoft.com/office/officeart/2005/8/layout/orgChart1"/>
    <dgm:cxn modelId="{5CA8168E-22DF-4D13-8A54-98442F2E3F91}" type="presParOf" srcId="{B0552AD3-142B-4BF5-8C18-687348937196}" destId="{B238B030-FCD0-4DE7-ACE1-6B5A0D14EB70}" srcOrd="0" destOrd="0" presId="urn:microsoft.com/office/officeart/2005/8/layout/orgChart1"/>
    <dgm:cxn modelId="{ADEA334E-9E26-4432-BA70-FFA336ED2B37}" type="presParOf" srcId="{B238B030-FCD0-4DE7-ACE1-6B5A0D14EB70}" destId="{BABCF893-D69D-4764-A633-AEC9C4D22B2C}" srcOrd="0" destOrd="0" presId="urn:microsoft.com/office/officeart/2005/8/layout/orgChart1"/>
    <dgm:cxn modelId="{686F4F52-7BCC-4637-9CBB-BCDB0252732B}" type="presParOf" srcId="{B238B030-FCD0-4DE7-ACE1-6B5A0D14EB70}" destId="{1C91D2C3-A8B9-45D5-8D1B-906F49B4F654}" srcOrd="1" destOrd="0" presId="urn:microsoft.com/office/officeart/2005/8/layout/orgChart1"/>
    <dgm:cxn modelId="{82816088-3E94-485F-8288-5B443E4414E2}" type="presParOf" srcId="{B0552AD3-142B-4BF5-8C18-687348937196}" destId="{732226AE-3679-4582-8987-CEEB3A04AC03}" srcOrd="1" destOrd="0" presId="urn:microsoft.com/office/officeart/2005/8/layout/orgChart1"/>
    <dgm:cxn modelId="{5D17E3D7-1F17-474A-BC83-6BA72EA16E8F}" type="presParOf" srcId="{732226AE-3679-4582-8987-CEEB3A04AC03}" destId="{B870B5A9-9154-4473-A18E-A284E2AA0F4A}" srcOrd="0" destOrd="0" presId="urn:microsoft.com/office/officeart/2005/8/layout/orgChart1"/>
    <dgm:cxn modelId="{A38082B5-CF1C-4CAA-AB90-059B3FBBAABD}" type="presParOf" srcId="{732226AE-3679-4582-8987-CEEB3A04AC03}" destId="{9B6BFDAE-4839-4A28-97E8-BB9F1935470B}" srcOrd="1" destOrd="0" presId="urn:microsoft.com/office/officeart/2005/8/layout/orgChart1"/>
    <dgm:cxn modelId="{B9C7BE9A-7D23-4F9A-9B2C-82B905A18BB3}" type="presParOf" srcId="{9B6BFDAE-4839-4A28-97E8-BB9F1935470B}" destId="{0E52F666-E92E-470F-A22F-CF88635390F3}" srcOrd="0" destOrd="0" presId="urn:microsoft.com/office/officeart/2005/8/layout/orgChart1"/>
    <dgm:cxn modelId="{578042A6-79D8-4D23-84F2-723BAE848281}" type="presParOf" srcId="{0E52F666-E92E-470F-A22F-CF88635390F3}" destId="{9200F447-38B5-4B1F-96FA-482B9374F633}" srcOrd="0" destOrd="0" presId="urn:microsoft.com/office/officeart/2005/8/layout/orgChart1"/>
    <dgm:cxn modelId="{4B173DE7-535E-4390-BB61-20896BECA07F}" type="presParOf" srcId="{0E52F666-E92E-470F-A22F-CF88635390F3}" destId="{7889DFE7-C9F6-4907-8C7A-882DFE4751D1}" srcOrd="1" destOrd="0" presId="urn:microsoft.com/office/officeart/2005/8/layout/orgChart1"/>
    <dgm:cxn modelId="{0ED89BDA-94E2-4CB8-9B2D-0C2570CEE1DF}" type="presParOf" srcId="{9B6BFDAE-4839-4A28-97E8-BB9F1935470B}" destId="{272F9C6D-4E78-40D2-BC7C-4DF0220C8830}" srcOrd="1" destOrd="0" presId="urn:microsoft.com/office/officeart/2005/8/layout/orgChart1"/>
    <dgm:cxn modelId="{287FB170-9252-4BBF-998F-5AD674AB6E11}" type="presParOf" srcId="{9B6BFDAE-4839-4A28-97E8-BB9F1935470B}" destId="{B5E3F78B-E23D-43C1-8F6C-7795DF9921B1}" srcOrd="2" destOrd="0" presId="urn:microsoft.com/office/officeart/2005/8/layout/orgChart1"/>
    <dgm:cxn modelId="{96F48AAE-CEF8-410B-B62C-0569D0132166}" type="presParOf" srcId="{B0552AD3-142B-4BF5-8C18-687348937196}" destId="{4AF384C7-727E-4359-8BB1-57C8196487AA}" srcOrd="2" destOrd="0" presId="urn:microsoft.com/office/officeart/2005/8/layout/orgChart1"/>
    <dgm:cxn modelId="{7668D392-01FB-40EC-B475-C86BBA0C5834}" type="presParOf" srcId="{9F1486C5-6DCA-46CB-A029-71FC66A21E71}" destId="{DCCF239A-769E-4FA1-AC56-5C389C324735}" srcOrd="2" destOrd="0" presId="urn:microsoft.com/office/officeart/2005/8/layout/orgChart1"/>
    <dgm:cxn modelId="{8EBBB9B2-9F86-4889-9A8A-BE01C9B725E5}" type="presParOf" srcId="{9F1486C5-6DCA-46CB-A029-71FC66A21E71}" destId="{135B9232-D1CC-4E62-A2B1-D237A478ADDC}" srcOrd="3" destOrd="0" presId="urn:microsoft.com/office/officeart/2005/8/layout/orgChart1"/>
    <dgm:cxn modelId="{C217E6E1-E61E-447A-8812-83D925AE0308}" type="presParOf" srcId="{135B9232-D1CC-4E62-A2B1-D237A478ADDC}" destId="{FD2DC07D-044A-442B-9A7B-D586B7E804FD}" srcOrd="0" destOrd="0" presId="urn:microsoft.com/office/officeart/2005/8/layout/orgChart1"/>
    <dgm:cxn modelId="{423FACDE-2C86-4160-887F-4B5E3C79B436}" type="presParOf" srcId="{FD2DC07D-044A-442B-9A7B-D586B7E804FD}" destId="{30B11EC4-6B56-4036-BD05-7ECD218B7C6E}" srcOrd="0" destOrd="0" presId="urn:microsoft.com/office/officeart/2005/8/layout/orgChart1"/>
    <dgm:cxn modelId="{D8127FB2-F7A9-41F2-8E4B-72F6232ECC56}" type="presParOf" srcId="{FD2DC07D-044A-442B-9A7B-D586B7E804FD}" destId="{A55D0DDB-DE1D-4F85-8BD1-0C322CA9A3EF}" srcOrd="1" destOrd="0" presId="urn:microsoft.com/office/officeart/2005/8/layout/orgChart1"/>
    <dgm:cxn modelId="{16867865-846C-43B8-9B32-B598364FB29F}" type="presParOf" srcId="{135B9232-D1CC-4E62-A2B1-D237A478ADDC}" destId="{E75AA910-3F5D-4327-8932-6A3FF0C36FF4}" srcOrd="1" destOrd="0" presId="urn:microsoft.com/office/officeart/2005/8/layout/orgChart1"/>
    <dgm:cxn modelId="{51EF8F5D-92AD-4852-A995-6B98B255EDB6}" type="presParOf" srcId="{E75AA910-3F5D-4327-8932-6A3FF0C36FF4}" destId="{23892ECB-1FFD-4EC8-B318-C4B7CF729305}" srcOrd="0" destOrd="0" presId="urn:microsoft.com/office/officeart/2005/8/layout/orgChart1"/>
    <dgm:cxn modelId="{D0E2BAA5-0402-4239-BD99-7CEBB0CE47F5}" type="presParOf" srcId="{E75AA910-3F5D-4327-8932-6A3FF0C36FF4}" destId="{D4401BA8-1E11-47F0-A8F0-D220BB3F5230}" srcOrd="1" destOrd="0" presId="urn:microsoft.com/office/officeart/2005/8/layout/orgChart1"/>
    <dgm:cxn modelId="{296F6610-249D-47FE-A47F-1F71BE2A853D}" type="presParOf" srcId="{D4401BA8-1E11-47F0-A8F0-D220BB3F5230}" destId="{52418A8E-95B4-4B8A-9FBB-03F79AA51AB5}" srcOrd="0" destOrd="0" presId="urn:microsoft.com/office/officeart/2005/8/layout/orgChart1"/>
    <dgm:cxn modelId="{A53F3762-CB5D-45B8-BE8F-01E33F62A49E}" type="presParOf" srcId="{52418A8E-95B4-4B8A-9FBB-03F79AA51AB5}" destId="{4F56BBFE-9AB5-42FE-AF6A-AB0BD5DD2387}" srcOrd="0" destOrd="0" presId="urn:microsoft.com/office/officeart/2005/8/layout/orgChart1"/>
    <dgm:cxn modelId="{2E59A082-9626-411B-95A1-0438E6259DC2}" type="presParOf" srcId="{52418A8E-95B4-4B8A-9FBB-03F79AA51AB5}" destId="{F5BB65B6-2BFF-479C-9A22-978BCDA53F2D}" srcOrd="1" destOrd="0" presId="urn:microsoft.com/office/officeart/2005/8/layout/orgChart1"/>
    <dgm:cxn modelId="{3B444DD7-8657-4093-8DC8-3665ECB2A0BE}" type="presParOf" srcId="{D4401BA8-1E11-47F0-A8F0-D220BB3F5230}" destId="{608C93DB-415D-496C-B74B-DFA7CA597CE9}" srcOrd="1" destOrd="0" presId="urn:microsoft.com/office/officeart/2005/8/layout/orgChart1"/>
    <dgm:cxn modelId="{C18342B2-FC5A-41D7-B223-32B5349735D2}" type="presParOf" srcId="{D4401BA8-1E11-47F0-A8F0-D220BB3F5230}" destId="{AE7F814C-658E-4B2C-8D59-DAAC8E0A5EF6}" srcOrd="2" destOrd="0" presId="urn:microsoft.com/office/officeart/2005/8/layout/orgChart1"/>
    <dgm:cxn modelId="{E1097ABA-9012-44E5-86B9-E9967820A7F0}" type="presParOf" srcId="{135B9232-D1CC-4E62-A2B1-D237A478ADDC}" destId="{83F94001-6720-486A-8CB9-E0337313C9E5}" srcOrd="2" destOrd="0" presId="urn:microsoft.com/office/officeart/2005/8/layout/orgChart1"/>
    <dgm:cxn modelId="{662C328E-EA9E-4FF8-8CBF-19B3B5E652A6}" type="presParOf" srcId="{4D817578-5ED1-4C9C-B655-87B2FD2183D1}" destId="{684E67E2-FD48-4400-B988-F63E9CD81DA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92ECB-1FFD-4EC8-B318-C4B7CF729305}">
      <dsp:nvSpPr>
        <dsp:cNvPr id="0" name=""/>
        <dsp:cNvSpPr/>
      </dsp:nvSpPr>
      <dsp:spPr>
        <a:xfrm>
          <a:off x="3949043" y="2777260"/>
          <a:ext cx="426171" cy="1255709"/>
        </a:xfrm>
        <a:custGeom>
          <a:avLst/>
          <a:gdLst/>
          <a:ahLst/>
          <a:cxnLst/>
          <a:rect l="0" t="0" r="0" b="0"/>
          <a:pathLst>
            <a:path>
              <a:moveTo>
                <a:pt x="0" y="0"/>
              </a:moveTo>
              <a:lnTo>
                <a:pt x="0" y="1255709"/>
              </a:lnTo>
              <a:lnTo>
                <a:pt x="426171" y="12557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CF239A-769E-4FA1-AC56-5C389C324735}">
      <dsp:nvSpPr>
        <dsp:cNvPr id="0" name=""/>
        <dsp:cNvSpPr/>
      </dsp:nvSpPr>
      <dsp:spPr>
        <a:xfrm>
          <a:off x="3243773" y="1029094"/>
          <a:ext cx="1831847" cy="517063"/>
        </a:xfrm>
        <a:custGeom>
          <a:avLst/>
          <a:gdLst/>
          <a:ahLst/>
          <a:cxnLst/>
          <a:rect l="0" t="0" r="0" b="0"/>
          <a:pathLst>
            <a:path>
              <a:moveTo>
                <a:pt x="0" y="0"/>
              </a:moveTo>
              <a:lnTo>
                <a:pt x="0" y="258531"/>
              </a:lnTo>
              <a:lnTo>
                <a:pt x="1831847" y="258531"/>
              </a:lnTo>
              <a:lnTo>
                <a:pt x="1831847" y="5170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70B5A9-9154-4473-A18E-A284E2AA0F4A}">
      <dsp:nvSpPr>
        <dsp:cNvPr id="0" name=""/>
        <dsp:cNvSpPr/>
      </dsp:nvSpPr>
      <dsp:spPr>
        <a:xfrm>
          <a:off x="249925" y="2777260"/>
          <a:ext cx="292042" cy="747384"/>
        </a:xfrm>
        <a:custGeom>
          <a:avLst/>
          <a:gdLst/>
          <a:ahLst/>
          <a:cxnLst/>
          <a:rect l="0" t="0" r="0" b="0"/>
          <a:pathLst>
            <a:path>
              <a:moveTo>
                <a:pt x="0" y="0"/>
              </a:moveTo>
              <a:lnTo>
                <a:pt x="0" y="747384"/>
              </a:lnTo>
              <a:lnTo>
                <a:pt x="292042" y="7473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D5533-A314-4FB8-B5BE-6141DBE3A60B}">
      <dsp:nvSpPr>
        <dsp:cNvPr id="0" name=""/>
        <dsp:cNvSpPr/>
      </dsp:nvSpPr>
      <dsp:spPr>
        <a:xfrm>
          <a:off x="1234807" y="1029094"/>
          <a:ext cx="2008966" cy="517063"/>
        </a:xfrm>
        <a:custGeom>
          <a:avLst/>
          <a:gdLst/>
          <a:ahLst/>
          <a:cxnLst/>
          <a:rect l="0" t="0" r="0" b="0"/>
          <a:pathLst>
            <a:path>
              <a:moveTo>
                <a:pt x="2008966" y="0"/>
              </a:moveTo>
              <a:lnTo>
                <a:pt x="2008966" y="258531"/>
              </a:lnTo>
              <a:lnTo>
                <a:pt x="0" y="258531"/>
              </a:lnTo>
              <a:lnTo>
                <a:pt x="0" y="5170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3EA258-D198-4EF9-B62B-9737B8221767}">
      <dsp:nvSpPr>
        <dsp:cNvPr id="0" name=""/>
        <dsp:cNvSpPr/>
      </dsp:nvSpPr>
      <dsp:spPr>
        <a:xfrm>
          <a:off x="2012670" y="118262"/>
          <a:ext cx="2462206" cy="910831"/>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Top level</a:t>
          </a:r>
          <a:endParaRPr lang="en-IN" sz="2400" kern="1200" dirty="0">
            <a:solidFill>
              <a:schemeClr val="tx1"/>
            </a:solidFill>
          </a:endParaRPr>
        </a:p>
      </dsp:txBody>
      <dsp:txXfrm>
        <a:off x="2057133" y="162725"/>
        <a:ext cx="2373280" cy="821905"/>
      </dsp:txXfrm>
    </dsp:sp>
    <dsp:sp modelId="{BABCF893-D69D-4764-A633-AEC9C4D22B2C}">
      <dsp:nvSpPr>
        <dsp:cNvPr id="0" name=""/>
        <dsp:cNvSpPr/>
      </dsp:nvSpPr>
      <dsp:spPr>
        <a:xfrm>
          <a:off x="3704" y="1546157"/>
          <a:ext cx="2462206" cy="1231103"/>
        </a:xfrm>
        <a:prstGeom prst="roundRect">
          <a:avLst/>
        </a:prstGeom>
        <a:solidFill>
          <a:srgbClr val="F2CB92"/>
        </a:solidFill>
        <a:ln w="28575" cap="flat" cmpd="sng" algn="ctr">
          <a:no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Generic top</a:t>
          </a:r>
        </a:p>
        <a:p>
          <a:pPr marL="0" lvl="0" indent="0" algn="ctr" defTabSz="889000">
            <a:lnSpc>
              <a:spcPct val="90000"/>
            </a:lnSpc>
            <a:spcBef>
              <a:spcPct val="0"/>
            </a:spcBef>
            <a:spcAft>
              <a:spcPct val="35000"/>
            </a:spcAft>
            <a:buNone/>
          </a:pPr>
          <a:r>
            <a:rPr lang="en-US" sz="2000" kern="1200" dirty="0"/>
            <a:t>Level(gTLDs)</a:t>
          </a:r>
          <a:endParaRPr lang="en-IN" sz="2000" kern="1200" dirty="0"/>
        </a:p>
      </dsp:txBody>
      <dsp:txXfrm>
        <a:off x="63801" y="1606254"/>
        <a:ext cx="2342012" cy="1110909"/>
      </dsp:txXfrm>
    </dsp:sp>
    <dsp:sp modelId="{9200F447-38B5-4B1F-96FA-482B9374F633}">
      <dsp:nvSpPr>
        <dsp:cNvPr id="0" name=""/>
        <dsp:cNvSpPr/>
      </dsp:nvSpPr>
      <dsp:spPr>
        <a:xfrm>
          <a:off x="541967" y="3072910"/>
          <a:ext cx="3235191" cy="903469"/>
        </a:xfrm>
        <a:prstGeom prst="roundRect">
          <a:avLst/>
        </a:prstGeom>
        <a:solidFill>
          <a:srgbClr val="F2CB9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rPr>
            <a:t>.net</a:t>
          </a:r>
          <a:r>
            <a:rPr lang="en-US" sz="2000" kern="1200" dirty="0">
              <a:solidFill>
                <a:schemeClr val="tx1"/>
              </a:solidFill>
            </a:rPr>
            <a:t>, .org, .com</a:t>
          </a:r>
          <a:endParaRPr lang="en-IN" sz="2000" kern="1200" dirty="0">
            <a:solidFill>
              <a:schemeClr val="tx1"/>
            </a:solidFill>
          </a:endParaRPr>
        </a:p>
      </dsp:txBody>
      <dsp:txXfrm>
        <a:off x="586071" y="3117014"/>
        <a:ext cx="3146983" cy="815261"/>
      </dsp:txXfrm>
    </dsp:sp>
    <dsp:sp modelId="{30B11EC4-6B56-4036-BD05-7ECD218B7C6E}">
      <dsp:nvSpPr>
        <dsp:cNvPr id="0" name=""/>
        <dsp:cNvSpPr/>
      </dsp:nvSpPr>
      <dsp:spPr>
        <a:xfrm>
          <a:off x="3667399" y="1546157"/>
          <a:ext cx="2816443" cy="1231103"/>
        </a:xfrm>
        <a:prstGeom prst="roundRect">
          <a:avLst/>
        </a:prstGeom>
        <a:solidFill>
          <a:srgbClr val="F2CB9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Country code</a:t>
          </a:r>
        </a:p>
        <a:p>
          <a:pPr marL="0" lvl="0" indent="0" algn="ctr" defTabSz="889000">
            <a:lnSpc>
              <a:spcPct val="90000"/>
            </a:lnSpc>
            <a:spcBef>
              <a:spcPct val="0"/>
            </a:spcBef>
            <a:spcAft>
              <a:spcPct val="35000"/>
            </a:spcAft>
            <a:buNone/>
          </a:pPr>
          <a:r>
            <a:rPr lang="en-US" sz="2000" kern="1200" dirty="0">
              <a:solidFill>
                <a:schemeClr val="tx1"/>
              </a:solidFill>
            </a:rPr>
            <a:t>Top level(ccTLDs)</a:t>
          </a:r>
          <a:endParaRPr lang="en-IN" sz="2000" kern="1200" dirty="0">
            <a:solidFill>
              <a:schemeClr val="tx1"/>
            </a:solidFill>
          </a:endParaRPr>
        </a:p>
      </dsp:txBody>
      <dsp:txXfrm>
        <a:off x="3727496" y="1606254"/>
        <a:ext cx="2696249" cy="1110909"/>
      </dsp:txXfrm>
    </dsp:sp>
    <dsp:sp modelId="{4F56BBFE-9AB5-42FE-AF6A-AB0BD5DD2387}">
      <dsp:nvSpPr>
        <dsp:cNvPr id="0" name=""/>
        <dsp:cNvSpPr/>
      </dsp:nvSpPr>
      <dsp:spPr>
        <a:xfrm>
          <a:off x="4375214" y="3412586"/>
          <a:ext cx="2462206" cy="1240767"/>
        </a:xfrm>
        <a:prstGeom prst="roundRect">
          <a:avLst/>
        </a:prstGeom>
        <a:solidFill>
          <a:srgbClr val="F2CB9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0" i="0" kern="1200" dirty="0">
              <a:solidFill>
                <a:schemeClr val="tx1"/>
              </a:solidFill>
            </a:rPr>
            <a:t>.au (Australia)</a:t>
          </a:r>
        </a:p>
        <a:p>
          <a:pPr marL="0" lvl="0" indent="0" algn="ctr" defTabSz="889000">
            <a:lnSpc>
              <a:spcPct val="90000"/>
            </a:lnSpc>
            <a:spcBef>
              <a:spcPct val="0"/>
            </a:spcBef>
            <a:spcAft>
              <a:spcPct val="35000"/>
            </a:spcAft>
            <a:buNone/>
          </a:pPr>
          <a:r>
            <a:rPr lang="en-IN" sz="2000" b="0" i="0" kern="1200" dirty="0">
              <a:solidFill>
                <a:schemeClr val="tx1"/>
              </a:solidFill>
            </a:rPr>
            <a:t>.in (</a:t>
          </a:r>
          <a:r>
            <a:rPr lang="en-IN" sz="2000" b="0" i="0" kern="1200" dirty="0" err="1">
              <a:solidFill>
                <a:schemeClr val="tx1"/>
              </a:solidFill>
            </a:rPr>
            <a:t>india</a:t>
          </a:r>
          <a:r>
            <a:rPr lang="en-IN" sz="2000" b="0" i="0" kern="1200" dirty="0">
              <a:solidFill>
                <a:schemeClr val="tx1"/>
              </a:solidFill>
            </a:rPr>
            <a:t>)</a:t>
          </a:r>
          <a:endParaRPr lang="en-IN" sz="2000" kern="1200" dirty="0">
            <a:solidFill>
              <a:schemeClr val="tx1"/>
            </a:solidFill>
          </a:endParaRPr>
        </a:p>
      </dsp:txBody>
      <dsp:txXfrm>
        <a:off x="4435783" y="3473155"/>
        <a:ext cx="2341068" cy="111962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9/20/2022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249980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17</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10640611" y="5027902"/>
            <a:ext cx="1565708" cy="18300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9786536" y="5471962"/>
            <a:ext cx="1481348" cy="1491916"/>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476962"/>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hasCustomPrompt="1"/>
          </p:nvPr>
        </p:nvSpPr>
        <p:spPr>
          <a:xfrm>
            <a:off x="587829" y="507076"/>
            <a:ext cx="10515600" cy="1115434"/>
          </a:xfrm>
        </p:spPr>
        <p:txBody>
          <a:bodyPr/>
          <a:lstStyle>
            <a:lvl1pPr>
              <a:defRPr sz="3600" b="0">
                <a:solidFill>
                  <a:schemeClr val="tx1"/>
                </a:solidFill>
                <a:latin typeface="Book Antiqua" panose="02040602050305030304" pitchFamily="18"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br>
              <a:rPr lang="en-IN" dirty="0"/>
            </a:br>
            <a:r>
              <a:rPr lang="en-IN" altLang="zh-CN" dirty="0"/>
              <a:t>Cybersquatting Example: Amul</a:t>
            </a:r>
            <a:br>
              <a:rPr lang="en-IN" b="1" i="0" dirty="0">
                <a:solidFill>
                  <a:srgbClr val="00B373"/>
                </a:solidFill>
                <a:effectLst/>
                <a:latin typeface="Arial" panose="020B0604020202020204" pitchFamily="34" charset="0"/>
              </a:rPr>
            </a:br>
            <a:endParaRPr lang="en-US" dirty="0"/>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842336"/>
            <a:ext cx="10889796" cy="4155757"/>
          </a:xfrm>
          <a:prstGeom prst="rect">
            <a:avLst/>
          </a:prstGeom>
        </p:spPr>
        <p:txBody>
          <a:bodyPr/>
          <a:lstStyle>
            <a:lvl1pPr marL="0" indent="0">
              <a:buNone/>
              <a:defRPr>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b="0" i="0" dirty="0">
                <a:solidFill>
                  <a:srgbClr val="000000"/>
                </a:solidFill>
                <a:effectLst/>
                <a:latin typeface="Arial" panose="020B0604020202020204" pitchFamily="34" charset="0"/>
              </a:rPr>
              <a:t>ln year 2019-2020. The company became the victim of cybersquatting when someone bought the following domains and made phishing sites like</a:t>
            </a:r>
            <a:r>
              <a:rPr lang="en-US" sz="2000" b="0" dirty="0">
                <a:solidFill>
                  <a:srgbClr val="000000"/>
                </a:solidFill>
                <a:latin typeface="Arial" panose="020B0604020202020204" pitchFamily="34" charset="0"/>
              </a:rPr>
              <a:t> </a:t>
            </a:r>
            <a:r>
              <a:rPr lang="en-US" sz="2000" b="0" i="0" dirty="0">
                <a:solidFill>
                  <a:srgbClr val="000000"/>
                </a:solidFill>
                <a:effectLst/>
                <a:latin typeface="Arial" panose="020B0604020202020204" pitchFamily="34" charset="0"/>
              </a:rPr>
              <a:t>Amuldistributor.com</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Amulboard.com</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Amufran.org.in</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Amuldistributorindia.com</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As part of their scam, the perpetrators:</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Made bogus bank accounts using Amul’s name,</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Sent fake forms via emails.</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Asked for payment to become an Amul distributor and franchise store.</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Ran recruitment scams on the websites, asking candidates to pay a fee to submit job applications. </a:t>
            </a:r>
            <a:endParaRPr lang="en-IN" dirty="0"/>
          </a:p>
          <a:p>
            <a:endParaRPr lang="zh-CN" altLang="en-US" dirty="0"/>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1223929" y="479716"/>
            <a:ext cx="5326108" cy="935131"/>
          </a:xfrm>
        </p:spPr>
        <p:txBody>
          <a:bodyPr anchor="b">
            <a:noAutofit/>
          </a:bodyPr>
          <a:lstStyle>
            <a:lvl1pPr>
              <a:defRPr sz="2700">
                <a:latin typeface="+mn-lt"/>
              </a:defRPr>
            </a:lvl1pPr>
          </a:lstStyle>
          <a:p>
            <a:r>
              <a:rPr lang="en-US" dirty="0"/>
              <a:t>Click </a:t>
            </a:r>
            <a:r>
              <a:rPr lang="en-US" dirty="0" err="1"/>
              <a:t>toedit</a:t>
            </a:r>
            <a:r>
              <a:rPr lang="en-US" dirty="0"/>
              <a: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1244949" y="1923796"/>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10571715" y="4238380"/>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10903405" y="4981072"/>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10216365" y="5076533"/>
            <a:ext cx="1042390" cy="119083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lumMod val="40000"/>
              <a:lumOff val="6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16.xml" /><Relationship Id="rId5" Type="http://schemas.openxmlformats.org/officeDocument/2006/relationships/image" Target="../media/image6.jpeg" /><Relationship Id="rId4" Type="http://schemas.openxmlformats.org/officeDocument/2006/relationships/image" Target="../media/image5.jpe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hyperlink" Target="https://in.yahoo.com/?p=us" TargetMode="External" /><Relationship Id="rId2" Type="http://schemas.openxmlformats.org/officeDocument/2006/relationships/hyperlink" Target="https://www.facebook.com/" TargetMode="Externa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hyperlink" Target="https://www.facebook.com/" TargetMode="Externa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838207" y="1371559"/>
            <a:ext cx="5257793" cy="2057441"/>
          </a:xfrm>
        </p:spPr>
        <p:txBody>
          <a:bodyPr/>
          <a:lstStyle/>
          <a:p>
            <a:r>
              <a:rPr lang="en-US" dirty="0"/>
              <a:t>Trademark issues in</a:t>
            </a:r>
            <a:br>
              <a:rPr lang="en-US" dirty="0"/>
            </a:br>
            <a:r>
              <a:rPr lang="en-US" dirty="0"/>
              <a:t>Cyber Space</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898400" y="43615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026" name="Picture 2" descr="See the source image">
            <a:extLst>
              <a:ext uri="{FF2B5EF4-FFF2-40B4-BE49-F238E27FC236}">
                <a16:creationId xmlns:a16="http://schemas.microsoft.com/office/drawing/2014/main" id="{C28185F2-69E9-1610-9690-7D2039CCB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7379" y="1870565"/>
            <a:ext cx="4514850" cy="30099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0FF3-006A-D165-3939-672E4D0A80AB}"/>
              </a:ext>
            </a:extLst>
          </p:cNvPr>
          <p:cNvSpPr>
            <a:spLocks noGrp="1"/>
          </p:cNvSpPr>
          <p:nvPr>
            <p:ph type="title"/>
          </p:nvPr>
        </p:nvSpPr>
        <p:spPr>
          <a:xfrm>
            <a:off x="1223928" y="479716"/>
            <a:ext cx="7436595" cy="935131"/>
          </a:xfrm>
        </p:spPr>
        <p:txBody>
          <a:bodyPr/>
          <a:lstStyle/>
          <a:p>
            <a:r>
              <a:rPr lang="en-US" sz="3600" b="0" i="0" dirty="0">
                <a:solidFill>
                  <a:srgbClr val="000000"/>
                </a:solidFill>
                <a:effectLst/>
              </a:rPr>
              <a:t>Generic Top-Level Domains (gTLD)</a:t>
            </a:r>
            <a:endParaRPr lang="en-IN" sz="3600" dirty="0"/>
          </a:p>
        </p:txBody>
      </p:sp>
      <p:sp>
        <p:nvSpPr>
          <p:cNvPr id="3" name="Text Placeholder 2">
            <a:extLst>
              <a:ext uri="{FF2B5EF4-FFF2-40B4-BE49-F238E27FC236}">
                <a16:creationId xmlns:a16="http://schemas.microsoft.com/office/drawing/2014/main" id="{C649B2E5-4423-3DE4-570C-C38B613EF0FD}"/>
              </a:ext>
            </a:extLst>
          </p:cNvPr>
          <p:cNvSpPr>
            <a:spLocks noGrp="1"/>
          </p:cNvSpPr>
          <p:nvPr>
            <p:ph type="body" sz="quarter" idx="29"/>
          </p:nvPr>
        </p:nvSpPr>
        <p:spPr>
          <a:xfrm>
            <a:off x="1244949" y="1923795"/>
            <a:ext cx="8298444" cy="3646687"/>
          </a:xfrm>
        </p:spPr>
        <p:txBody>
          <a:bodyPr/>
          <a:lstStyle/>
          <a:p>
            <a:pPr marL="342900" indent="-342900">
              <a:buFont typeface="Arial" panose="020B0604020202020204" pitchFamily="34" charset="0"/>
              <a:buChar char="•"/>
            </a:pPr>
            <a:r>
              <a:rPr lang="en-US" sz="2400" b="0" i="0" dirty="0">
                <a:solidFill>
                  <a:srgbClr val="000000"/>
                </a:solidFill>
                <a:effectLst/>
                <a:latin typeface="madefor-text"/>
              </a:rPr>
              <a:t>Generic top-level domains, commonly known as gTLD, are the most popular and familiar types of domain extensions. They contain three or more characters, and are open for registration by anyone.</a:t>
            </a:r>
          </a:p>
          <a:p>
            <a:pPr marL="342900" indent="-342900" algn="l" rtl="0" fontAlgn="base">
              <a:buFont typeface="Arial" panose="020B0604020202020204" pitchFamily="34" charset="0"/>
              <a:buChar char="•"/>
            </a:pPr>
            <a:r>
              <a:rPr lang="en-US" sz="2400" dirty="0">
                <a:solidFill>
                  <a:srgbClr val="000000"/>
                </a:solidFill>
                <a:latin typeface="madefor-text"/>
              </a:rPr>
              <a:t>They  can be subdivided into two parts </a:t>
            </a:r>
            <a:r>
              <a:rPr lang="en-IN" sz="2400" b="1" i="0" dirty="0">
                <a:solidFill>
                  <a:srgbClr val="000000"/>
                </a:solidFill>
                <a:effectLst/>
                <a:latin typeface="var(--ricos-custom-h3-font-family,unset)"/>
              </a:rPr>
              <a:t>Sponsored Top-Level Domains (</a:t>
            </a:r>
            <a:r>
              <a:rPr lang="en-IN" sz="2400" b="1" i="0" dirty="0" err="1">
                <a:solidFill>
                  <a:srgbClr val="000000"/>
                </a:solidFill>
                <a:effectLst/>
                <a:latin typeface="var(--ricos-custom-h3-font-family,unset)"/>
              </a:rPr>
              <a:t>sTLD</a:t>
            </a:r>
            <a:r>
              <a:rPr lang="en-IN" sz="2400" b="1" i="0" dirty="0">
                <a:solidFill>
                  <a:srgbClr val="000000"/>
                </a:solidFill>
                <a:effectLst/>
                <a:latin typeface="var(--ricos-custom-h3-font-family,unset)"/>
              </a:rPr>
              <a:t>) and </a:t>
            </a:r>
            <a:r>
              <a:rPr lang="en-IN" sz="2400" b="1" dirty="0">
                <a:solidFill>
                  <a:srgbClr val="000000"/>
                </a:solidFill>
                <a:latin typeface="var(--ricos-custom-h3-font-family,unset)"/>
              </a:rPr>
              <a:t>Uns</a:t>
            </a:r>
            <a:r>
              <a:rPr lang="en-IN" sz="2400" b="1" i="0" dirty="0">
                <a:solidFill>
                  <a:srgbClr val="000000"/>
                </a:solidFill>
                <a:effectLst/>
                <a:latin typeface="var(--ricos-custom-h3-font-family,unset)"/>
              </a:rPr>
              <a:t>ponsored Top-Level Domains (</a:t>
            </a:r>
            <a:r>
              <a:rPr lang="en-IN" sz="2400" b="1" dirty="0" err="1">
                <a:solidFill>
                  <a:srgbClr val="000000"/>
                </a:solidFill>
                <a:latin typeface="var(--ricos-custom-h3-font-family,unset)"/>
              </a:rPr>
              <a:t>u</a:t>
            </a:r>
            <a:r>
              <a:rPr lang="en-IN" sz="2400" b="1" i="0" dirty="0" err="1">
                <a:solidFill>
                  <a:srgbClr val="000000"/>
                </a:solidFill>
                <a:effectLst/>
                <a:latin typeface="var(--ricos-custom-h3-font-family,unset)"/>
              </a:rPr>
              <a:t>TLD</a:t>
            </a:r>
            <a:r>
              <a:rPr lang="en-IN" sz="2400" b="1" i="0" dirty="0">
                <a:solidFill>
                  <a:srgbClr val="000000"/>
                </a:solidFill>
                <a:effectLst/>
                <a:latin typeface="var(--ricos-custom-h3-font-family,unset)"/>
              </a:rPr>
              <a:t>).</a:t>
            </a:r>
          </a:p>
          <a:p>
            <a:pPr marL="342900" indent="-342900" algn="l" rtl="0" fontAlgn="base">
              <a:buFont typeface="Arial" panose="020B0604020202020204" pitchFamily="34" charset="0"/>
              <a:buChar char="•"/>
            </a:pPr>
            <a:r>
              <a:rPr lang="en-IN" sz="2400" b="1" i="0" dirty="0">
                <a:solidFill>
                  <a:srgbClr val="000000"/>
                </a:solidFill>
                <a:effectLst/>
                <a:latin typeface="var(--ricos-custom-h3-font-family,unset)"/>
              </a:rPr>
              <a:t>Sponsored Top-Level Domains:(.</a:t>
            </a:r>
            <a:r>
              <a:rPr lang="en-IN" sz="2400" b="1" i="0" dirty="0" err="1">
                <a:solidFill>
                  <a:srgbClr val="000000"/>
                </a:solidFill>
                <a:effectLst/>
                <a:latin typeface="var(--ricos-custom-h3-font-family,unset)"/>
              </a:rPr>
              <a:t>aero,.coop</a:t>
            </a:r>
            <a:r>
              <a:rPr lang="en-IN" sz="2400" b="1" i="0" dirty="0">
                <a:solidFill>
                  <a:srgbClr val="000000"/>
                </a:solidFill>
                <a:effectLst/>
                <a:latin typeface="var(--ricos-custom-h3-font-family,unset)"/>
              </a:rPr>
              <a:t> and .museum)</a:t>
            </a:r>
          </a:p>
          <a:p>
            <a:pPr marL="342900" indent="-342900" fontAlgn="base">
              <a:buFont typeface="Arial" panose="020B0604020202020204" pitchFamily="34" charset="0"/>
              <a:buChar char="•"/>
            </a:pPr>
            <a:r>
              <a:rPr lang="en-IN" sz="2400" b="1" dirty="0">
                <a:solidFill>
                  <a:srgbClr val="000000"/>
                </a:solidFill>
                <a:latin typeface="var(--ricos-custom-h3-font-family,unset)"/>
              </a:rPr>
              <a:t>Uns</a:t>
            </a:r>
            <a:r>
              <a:rPr lang="en-IN" sz="2400" b="1" i="0" dirty="0">
                <a:solidFill>
                  <a:srgbClr val="000000"/>
                </a:solidFill>
                <a:effectLst/>
                <a:latin typeface="var(--ricos-custom-h3-font-family,unset)"/>
              </a:rPr>
              <a:t>ponsored Top-Level Domains (</a:t>
            </a:r>
            <a:r>
              <a:rPr lang="en-IN" sz="2400" b="1" dirty="0" err="1">
                <a:solidFill>
                  <a:srgbClr val="000000"/>
                </a:solidFill>
                <a:latin typeface="var(--ricos-custom-h3-font-family,unset)"/>
              </a:rPr>
              <a:t>u</a:t>
            </a:r>
            <a:r>
              <a:rPr lang="en-IN" sz="2400" b="1" i="0" dirty="0" err="1">
                <a:solidFill>
                  <a:srgbClr val="000000"/>
                </a:solidFill>
                <a:effectLst/>
                <a:latin typeface="var(--ricos-custom-h3-font-family,unset)"/>
              </a:rPr>
              <a:t>TLD</a:t>
            </a:r>
            <a:r>
              <a:rPr lang="en-IN" sz="2400" b="1" i="0" dirty="0">
                <a:solidFill>
                  <a:srgbClr val="000000"/>
                </a:solidFill>
                <a:effectLst/>
                <a:latin typeface="var(--ricos-custom-h3-font-family,unset)"/>
              </a:rPr>
              <a:t>):(</a:t>
            </a:r>
            <a:r>
              <a:rPr lang="en-IN" sz="2400" b="1" i="0" dirty="0" err="1">
                <a:solidFill>
                  <a:srgbClr val="000000"/>
                </a:solidFill>
                <a:effectLst/>
                <a:latin typeface="var(--ricos-custom-h3-font-family,unset)"/>
              </a:rPr>
              <a:t>biz,.info,.name</a:t>
            </a:r>
            <a:r>
              <a:rPr lang="en-IN" sz="2400" b="1" i="0" dirty="0">
                <a:solidFill>
                  <a:srgbClr val="000000"/>
                </a:solidFill>
                <a:effectLst/>
                <a:latin typeface="var(--ricos-custom-h3-font-family,unset)"/>
              </a:rPr>
              <a:t>)</a:t>
            </a:r>
          </a:p>
          <a:p>
            <a:pPr algn="l" rtl="0" fontAlgn="base"/>
            <a:endParaRPr lang="en-IN" sz="2400" b="1" i="0" dirty="0">
              <a:solidFill>
                <a:srgbClr val="000000"/>
              </a:solidFill>
              <a:effectLst/>
              <a:latin typeface="var(--ricos-custom-h3-font-family,unset)"/>
            </a:endParaRPr>
          </a:p>
          <a:p>
            <a:pPr algn="l" rtl="0" fontAlgn="base"/>
            <a:endParaRPr lang="en-IN" sz="4000" b="1" i="0" dirty="0">
              <a:solidFill>
                <a:srgbClr val="000000"/>
              </a:solidFill>
              <a:effectLst/>
              <a:latin typeface="var(--ricos-custom-h3-font-family,unset)"/>
            </a:endParaRPr>
          </a:p>
          <a:p>
            <a:pPr algn="l" rtl="0" fontAlgn="base"/>
            <a:endParaRPr lang="en-IN" sz="4000" b="1" i="0" dirty="0">
              <a:solidFill>
                <a:srgbClr val="000000"/>
              </a:solidFill>
              <a:effectLst/>
              <a:latin typeface="var(--ricos-custom-h3-font-family,unset)"/>
            </a:endParaRPr>
          </a:p>
          <a:p>
            <a:pPr marL="0" indent="0">
              <a:buNone/>
            </a:pPr>
            <a:br>
              <a:rPr lang="en-IN" sz="4000" b="0" i="0" dirty="0">
                <a:solidFill>
                  <a:srgbClr val="000000"/>
                </a:solidFill>
                <a:effectLst/>
                <a:latin typeface="madefor-text"/>
              </a:rPr>
            </a:br>
            <a:br>
              <a:rPr lang="en-IN" sz="4000" b="0" i="0" dirty="0">
                <a:solidFill>
                  <a:srgbClr val="000000"/>
                </a:solidFill>
                <a:effectLst/>
                <a:latin typeface="madefor-text"/>
              </a:rPr>
            </a:br>
            <a:endParaRPr lang="en-IN" sz="4000" dirty="0"/>
          </a:p>
          <a:p>
            <a:endParaRPr lang="en-IN" sz="2400" dirty="0">
              <a:solidFill>
                <a:schemeClr val="tx1"/>
              </a:solidFill>
            </a:endParaRPr>
          </a:p>
        </p:txBody>
      </p:sp>
    </p:spTree>
    <p:extLst>
      <p:ext uri="{BB962C8B-B14F-4D97-AF65-F5344CB8AC3E}">
        <p14:creationId xmlns:p14="http://schemas.microsoft.com/office/powerpoint/2010/main" val="293742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7BA1-831F-D540-D8CB-B52AE4F5D848}"/>
              </a:ext>
            </a:extLst>
          </p:cNvPr>
          <p:cNvSpPr>
            <a:spLocks noGrp="1"/>
          </p:cNvSpPr>
          <p:nvPr>
            <p:ph type="title"/>
          </p:nvPr>
        </p:nvSpPr>
        <p:spPr>
          <a:xfrm>
            <a:off x="1223928" y="479716"/>
            <a:ext cx="7678333" cy="935131"/>
          </a:xfrm>
        </p:spPr>
        <p:txBody>
          <a:bodyPr/>
          <a:lstStyle/>
          <a:p>
            <a:r>
              <a:rPr lang="en-US" sz="2800" i="0" dirty="0">
                <a:solidFill>
                  <a:srgbClr val="000000"/>
                </a:solidFill>
                <a:effectLst/>
              </a:rPr>
              <a:t>Country Code Top-Level Domains (ccTLD</a:t>
            </a:r>
            <a:r>
              <a:rPr lang="en-US" sz="3200" i="0" dirty="0">
                <a:solidFill>
                  <a:srgbClr val="000000"/>
                </a:solidFill>
                <a:effectLst/>
              </a:rPr>
              <a:t>)</a:t>
            </a:r>
            <a:br>
              <a:rPr lang="en-US" sz="3200" i="0" dirty="0">
                <a:solidFill>
                  <a:srgbClr val="000000"/>
                </a:solidFill>
                <a:effectLst/>
              </a:rPr>
            </a:br>
            <a:endParaRPr lang="en-IN" dirty="0"/>
          </a:p>
        </p:txBody>
      </p:sp>
      <p:sp>
        <p:nvSpPr>
          <p:cNvPr id="3" name="Text Placeholder 2">
            <a:extLst>
              <a:ext uri="{FF2B5EF4-FFF2-40B4-BE49-F238E27FC236}">
                <a16:creationId xmlns:a16="http://schemas.microsoft.com/office/drawing/2014/main" id="{1A5C2BB3-D66F-9A35-7777-E942C6DF2F97}"/>
              </a:ext>
            </a:extLst>
          </p:cNvPr>
          <p:cNvSpPr>
            <a:spLocks noGrp="1"/>
          </p:cNvSpPr>
          <p:nvPr>
            <p:ph type="body" sz="quarter" idx="29"/>
          </p:nvPr>
        </p:nvSpPr>
        <p:spPr>
          <a:xfrm>
            <a:off x="856066" y="1330446"/>
            <a:ext cx="9444072" cy="5070036"/>
          </a:xfrm>
        </p:spPr>
        <p:txBody>
          <a:bodyPr/>
          <a:lstStyle/>
          <a:p>
            <a:pPr marL="342900" indent="-342900">
              <a:buFont typeface="Arial" panose="020B0604020202020204" pitchFamily="34" charset="0"/>
              <a:buChar char="•"/>
            </a:pPr>
            <a:r>
              <a:rPr lang="en-US" sz="2400" i="0" dirty="0">
                <a:solidFill>
                  <a:schemeClr val="tx1"/>
                </a:solidFill>
                <a:effectLst/>
              </a:rPr>
              <a:t>There are 312 country code top-level domains established for specific countries and territories, identifying them with a two-letter string. </a:t>
            </a:r>
          </a:p>
          <a:p>
            <a:pPr marL="342900" indent="-342900">
              <a:buFont typeface="Arial" panose="020B0604020202020204" pitchFamily="34" charset="0"/>
              <a:buChar char="•"/>
            </a:pPr>
            <a:r>
              <a:rPr lang="en-US" sz="2400" dirty="0">
                <a:solidFill>
                  <a:schemeClr val="tx1"/>
                </a:solidFill>
              </a:rPr>
              <a:t>Two letter domain such as .</a:t>
            </a:r>
            <a:r>
              <a:rPr lang="en-US" sz="2400" dirty="0" err="1">
                <a:solidFill>
                  <a:schemeClr val="tx1"/>
                </a:solidFill>
              </a:rPr>
              <a:t>uk</a:t>
            </a:r>
            <a:r>
              <a:rPr lang="en-US" sz="2400" dirty="0">
                <a:solidFill>
                  <a:schemeClr val="tx1"/>
                </a:solidFill>
              </a:rPr>
              <a:t> (united kingdom), .de(Germany) and .</a:t>
            </a:r>
            <a:r>
              <a:rPr lang="en-US" sz="2400" dirty="0" err="1">
                <a:solidFill>
                  <a:schemeClr val="tx1"/>
                </a:solidFill>
              </a:rPr>
              <a:t>jp</a:t>
            </a:r>
            <a:r>
              <a:rPr lang="en-US" sz="2400" dirty="0">
                <a:solidFill>
                  <a:schemeClr val="tx1"/>
                </a:solidFill>
              </a:rPr>
              <a:t> (Japan) are called </a:t>
            </a:r>
            <a:r>
              <a:rPr lang="en-US" sz="2400" i="0" dirty="0">
                <a:solidFill>
                  <a:schemeClr val="tx1"/>
                </a:solidFill>
                <a:effectLst/>
              </a:rPr>
              <a:t>Country Code Top-Level Domains .</a:t>
            </a:r>
          </a:p>
          <a:p>
            <a:pPr marL="342900" indent="-342900">
              <a:buFont typeface="Arial" panose="020B0604020202020204" pitchFamily="34" charset="0"/>
              <a:buChar char="•"/>
            </a:pPr>
            <a:r>
              <a:rPr lang="en-US" sz="2400" i="0" dirty="0">
                <a:solidFill>
                  <a:schemeClr val="tx1"/>
                </a:solidFill>
                <a:effectLst/>
              </a:rPr>
              <a:t>Besides local businesses and individuals, ccTLDs are widely used by large corporations with regional sites that operate independently.</a:t>
            </a:r>
            <a:endParaRPr lang="en-US" sz="2400" dirty="0">
              <a:solidFill>
                <a:schemeClr val="tx1"/>
              </a:solidFill>
            </a:endParaRPr>
          </a:p>
          <a:p>
            <a:pPr marL="342900" indent="-342900">
              <a:buFont typeface="Arial" panose="020B0604020202020204" pitchFamily="34" charset="0"/>
              <a:buChar char="•"/>
            </a:pPr>
            <a:r>
              <a:rPr lang="en-US" sz="2400" i="0" dirty="0">
                <a:solidFill>
                  <a:schemeClr val="tx1"/>
                </a:solidFill>
                <a:effectLst/>
              </a:rPr>
              <a:t>When ccTLDs were initially created they were intended for registration and use by that country’s residents, however, certain countries have let outside parties register domain names using their country code.</a:t>
            </a:r>
            <a:endParaRPr lang="en-IN" sz="4000" dirty="0">
              <a:solidFill>
                <a:schemeClr val="tx1"/>
              </a:solidFill>
            </a:endParaRPr>
          </a:p>
          <a:p>
            <a:pPr marL="342900" indent="-342900">
              <a:buFont typeface="Arial" panose="020B0604020202020204" pitchFamily="34" charset="0"/>
              <a:buChar char="•"/>
            </a:pPr>
            <a:endParaRPr lang="en-IN" sz="2400" dirty="0">
              <a:solidFill>
                <a:schemeClr val="tx1"/>
              </a:solidFill>
            </a:endParaRPr>
          </a:p>
        </p:txBody>
      </p:sp>
    </p:spTree>
    <p:extLst>
      <p:ext uri="{BB962C8B-B14F-4D97-AF65-F5344CB8AC3E}">
        <p14:creationId xmlns:p14="http://schemas.microsoft.com/office/powerpoint/2010/main" val="377060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FCE1-08A7-99FB-D684-649D25469411}"/>
              </a:ext>
            </a:extLst>
          </p:cNvPr>
          <p:cNvSpPr>
            <a:spLocks noGrp="1"/>
          </p:cNvSpPr>
          <p:nvPr>
            <p:ph type="title"/>
          </p:nvPr>
        </p:nvSpPr>
        <p:spPr/>
        <p:txBody>
          <a:bodyPr/>
          <a:lstStyle/>
          <a:p>
            <a:r>
              <a:rPr lang="en-IN" sz="3600" b="0" i="0" dirty="0">
                <a:solidFill>
                  <a:schemeClr val="tx1"/>
                </a:solidFill>
                <a:effectLst/>
              </a:rPr>
              <a:t>Second-Level Domains </a:t>
            </a:r>
            <a:endParaRPr lang="en-IN" sz="3600" dirty="0">
              <a:solidFill>
                <a:schemeClr val="tx1"/>
              </a:solidFill>
            </a:endParaRPr>
          </a:p>
        </p:txBody>
      </p:sp>
      <p:sp>
        <p:nvSpPr>
          <p:cNvPr id="3" name="Text Placeholder 2">
            <a:extLst>
              <a:ext uri="{FF2B5EF4-FFF2-40B4-BE49-F238E27FC236}">
                <a16:creationId xmlns:a16="http://schemas.microsoft.com/office/drawing/2014/main" id="{F085C28E-FB19-8DE9-8671-8D15A2E28616}"/>
              </a:ext>
            </a:extLst>
          </p:cNvPr>
          <p:cNvSpPr>
            <a:spLocks noGrp="1"/>
          </p:cNvSpPr>
          <p:nvPr>
            <p:ph type="body" sz="quarter" idx="29"/>
          </p:nvPr>
        </p:nvSpPr>
        <p:spPr>
          <a:xfrm>
            <a:off x="1244949" y="1923796"/>
            <a:ext cx="8708348" cy="2774328"/>
          </a:xfrm>
        </p:spPr>
        <p:txBody>
          <a:bodyPr/>
          <a:lstStyle/>
          <a:p>
            <a:r>
              <a:rPr lang="en-US" sz="2400" b="0" i="0" dirty="0">
                <a:solidFill>
                  <a:schemeClr val="tx1"/>
                </a:solidFill>
                <a:effectLst/>
              </a:rPr>
              <a:t>Second-level domain names: </a:t>
            </a:r>
          </a:p>
          <a:p>
            <a:pPr marL="342900" indent="-342900">
              <a:buFont typeface="Arial" panose="020B0604020202020204" pitchFamily="34" charset="0"/>
              <a:buChar char="•"/>
            </a:pPr>
            <a:r>
              <a:rPr lang="en-US" sz="2400" b="0" i="0" dirty="0">
                <a:solidFill>
                  <a:schemeClr val="tx1"/>
                </a:solidFill>
                <a:effectLst/>
              </a:rPr>
              <a:t>Follows “www.” and precedes the top-level domain name </a:t>
            </a:r>
          </a:p>
          <a:p>
            <a:pPr marL="342900" indent="-342900">
              <a:buFont typeface="Arial" panose="020B0604020202020204" pitchFamily="34" charset="0"/>
              <a:buChar char="•"/>
            </a:pPr>
            <a:r>
              <a:rPr lang="en-US" sz="2400" b="0" i="0" dirty="0">
                <a:solidFill>
                  <a:schemeClr val="tx1"/>
                </a:solidFill>
                <a:effectLst/>
              </a:rPr>
              <a:t>Chosen by registrant</a:t>
            </a:r>
          </a:p>
          <a:p>
            <a:pPr marL="342900" indent="-342900">
              <a:buFont typeface="Arial" panose="020B0604020202020204" pitchFamily="34" charset="0"/>
              <a:buChar char="•"/>
            </a:pPr>
            <a:r>
              <a:rPr lang="en-US" sz="2400" b="0" i="0" dirty="0">
                <a:solidFill>
                  <a:schemeClr val="tx1"/>
                </a:solidFill>
                <a:effectLst/>
              </a:rPr>
              <a:t> Must be: (1) unique term not previously used as a second-level domain name, and (2) registered</a:t>
            </a:r>
            <a:endParaRPr lang="en-IN" sz="2400" dirty="0">
              <a:solidFill>
                <a:schemeClr val="tx1"/>
              </a:solidFill>
            </a:endParaRPr>
          </a:p>
        </p:txBody>
      </p:sp>
    </p:spTree>
    <p:extLst>
      <p:ext uri="{BB962C8B-B14F-4D97-AF65-F5344CB8AC3E}">
        <p14:creationId xmlns:p14="http://schemas.microsoft.com/office/powerpoint/2010/main" val="408862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sz="3200" dirty="0"/>
              <a:t>Trademark issue</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9"/>
          </p:nvPr>
        </p:nvSpPr>
        <p:spPr>
          <a:xfrm>
            <a:off x="1244949" y="1923796"/>
            <a:ext cx="7331492" cy="1688906"/>
          </a:xfrm>
        </p:spPr>
        <p:txBody>
          <a:bodyPr/>
          <a:lstStyle/>
          <a:p>
            <a:r>
              <a:rPr lang="en-US" sz="2400" dirty="0">
                <a:solidFill>
                  <a:schemeClr val="tx1"/>
                </a:solidFill>
                <a:cs typeface="Calibri" panose="020F0502020204030204" pitchFamily="34" charset="0"/>
              </a:rPr>
              <a:t>1. Cybersquatting: </a:t>
            </a:r>
          </a:p>
          <a:p>
            <a:pPr marL="342900" indent="-342900">
              <a:buFont typeface="Arial" panose="020B0604020202020204" pitchFamily="34" charset="0"/>
              <a:buChar char="•"/>
            </a:pPr>
            <a:r>
              <a:rPr lang="en-US" sz="2400" dirty="0">
                <a:solidFill>
                  <a:schemeClr val="tx1"/>
                </a:solidFill>
                <a:cs typeface="Calibri" panose="020F0502020204030204" pitchFamily="34" charset="0"/>
              </a:rPr>
              <a:t>Cybersquatting means malicious intent or the improper registration or use of a distinctive trademark or other internet domain name.</a:t>
            </a:r>
          </a:p>
          <a:p>
            <a:pPr marL="342900" indent="-342900">
              <a:buFont typeface="Arial" panose="020B0604020202020204" pitchFamily="34" charset="0"/>
              <a:buChar char="•"/>
            </a:pPr>
            <a:r>
              <a:rPr lang="en-US" sz="2400" dirty="0">
                <a:solidFill>
                  <a:schemeClr val="tx1"/>
                </a:solidFill>
                <a:cs typeface="Calibri" panose="020F0502020204030204" pitchFamily="34" charset="0"/>
              </a:rPr>
              <a:t>also known as domain squatting</a:t>
            </a:r>
          </a:p>
          <a:p>
            <a:pPr marL="342900" indent="-342900">
              <a:buFont typeface="Arial" panose="020B0604020202020204" pitchFamily="34" charset="0"/>
              <a:buChar char="•"/>
            </a:pPr>
            <a:r>
              <a:rPr lang="en-US" sz="2400" dirty="0">
                <a:solidFill>
                  <a:schemeClr val="tx1"/>
                </a:solidFill>
                <a:cs typeface="Calibri" panose="020F0502020204030204" pitchFamily="34" charset="0"/>
              </a:rPr>
              <a:t>Cybersquatting refers to buying a domain name that’s identical or confusingly similar to a registered trademark without having any legitimate interest in the domain.</a:t>
            </a:r>
          </a:p>
        </p:txBody>
      </p:sp>
    </p:spTree>
    <p:extLst>
      <p:ext uri="{BB962C8B-B14F-4D97-AF65-F5344CB8AC3E}">
        <p14:creationId xmlns:p14="http://schemas.microsoft.com/office/powerpoint/2010/main" val="7755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3B6B-B8AD-E7AD-2AB4-7257BC4F329A}"/>
              </a:ext>
            </a:extLst>
          </p:cNvPr>
          <p:cNvSpPr>
            <a:spLocks noGrp="1"/>
          </p:cNvSpPr>
          <p:nvPr>
            <p:ph type="title"/>
          </p:nvPr>
        </p:nvSpPr>
        <p:spPr>
          <a:xfrm>
            <a:off x="1223929" y="479716"/>
            <a:ext cx="8424568" cy="935131"/>
          </a:xfrm>
        </p:spPr>
        <p:txBody>
          <a:bodyPr/>
          <a:lstStyle/>
          <a:p>
            <a:r>
              <a:rPr lang="en-US" sz="3200" dirty="0"/>
              <a:t>How Cybersquatting scam work?</a:t>
            </a:r>
            <a:r>
              <a:rPr lang="en-US" dirty="0"/>
              <a:t> </a:t>
            </a:r>
            <a:endParaRPr lang="en-IN" dirty="0"/>
          </a:p>
        </p:txBody>
      </p:sp>
      <p:sp>
        <p:nvSpPr>
          <p:cNvPr id="3" name="Text Placeholder 2">
            <a:extLst>
              <a:ext uri="{FF2B5EF4-FFF2-40B4-BE49-F238E27FC236}">
                <a16:creationId xmlns:a16="http://schemas.microsoft.com/office/drawing/2014/main" id="{CD1CE985-AD51-6582-CDB7-5E67BCDE3700}"/>
              </a:ext>
            </a:extLst>
          </p:cNvPr>
          <p:cNvSpPr>
            <a:spLocks noGrp="1"/>
          </p:cNvSpPr>
          <p:nvPr>
            <p:ph type="body" sz="quarter" idx="29"/>
          </p:nvPr>
        </p:nvSpPr>
        <p:spPr>
          <a:xfrm>
            <a:off x="1244949" y="1923795"/>
            <a:ext cx="10253368" cy="3541583"/>
          </a:xfrm>
        </p:spPr>
        <p:txBody>
          <a:bodyPr/>
          <a:lstStyle/>
          <a:p>
            <a:r>
              <a:rPr lang="en-US" sz="2400" dirty="0">
                <a:solidFill>
                  <a:schemeClr val="tx1"/>
                </a:solidFill>
              </a:rPr>
              <a:t>The cyber-squatter registers an internet address that includes another person’s trademark.</a:t>
            </a:r>
          </a:p>
          <a:p>
            <a:endParaRPr lang="en-US" sz="2400" dirty="0">
              <a:solidFill>
                <a:schemeClr val="tx1"/>
              </a:solidFill>
            </a:endParaRPr>
          </a:p>
          <a:p>
            <a:r>
              <a:rPr lang="en-US" sz="2400" dirty="0">
                <a:solidFill>
                  <a:schemeClr val="tx1"/>
                </a:solidFill>
              </a:rPr>
              <a:t>Example:</a:t>
            </a:r>
          </a:p>
          <a:p>
            <a:r>
              <a:rPr lang="en-US" sz="2400" dirty="0">
                <a:solidFill>
                  <a:schemeClr val="tx1"/>
                </a:solidFill>
              </a:rPr>
              <a:t> the cyber-squatter might register the domain name like ‘coke.com’ containing the trademark ‘Coke’ held by the Coca Cola company.</a:t>
            </a:r>
          </a:p>
          <a:p>
            <a:endParaRPr lang="en-IN" sz="2400" dirty="0">
              <a:solidFill>
                <a:schemeClr val="tx1"/>
              </a:solidFill>
            </a:endParaRPr>
          </a:p>
        </p:txBody>
      </p:sp>
    </p:spTree>
    <p:extLst>
      <p:ext uri="{BB962C8B-B14F-4D97-AF65-F5344CB8AC3E}">
        <p14:creationId xmlns:p14="http://schemas.microsoft.com/office/powerpoint/2010/main" val="255195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5A56EC-9572-95E3-8440-AD4B6DC2024D}"/>
              </a:ext>
            </a:extLst>
          </p:cNvPr>
          <p:cNvSpPr>
            <a:spLocks noGrp="1"/>
          </p:cNvSpPr>
          <p:nvPr>
            <p:ph type="title"/>
          </p:nvPr>
        </p:nvSpPr>
        <p:spPr>
          <a:xfrm>
            <a:off x="877088" y="565015"/>
            <a:ext cx="8866002" cy="935131"/>
          </a:xfrm>
        </p:spPr>
        <p:txBody>
          <a:bodyPr/>
          <a:lstStyle/>
          <a:p>
            <a:r>
              <a:rPr lang="en-IN" sz="3200" b="1" i="0" dirty="0">
                <a:solidFill>
                  <a:schemeClr val="tx1"/>
                </a:solidFill>
                <a:effectLst/>
                <a:latin typeface="+mj-lt"/>
              </a:rPr>
              <a:t>Cybersquatting Example : PETA</a:t>
            </a:r>
            <a:br>
              <a:rPr lang="en-IN" b="1" i="0" dirty="0">
                <a:solidFill>
                  <a:schemeClr val="tx1"/>
                </a:solidFill>
                <a:effectLst/>
                <a:latin typeface="Arial" panose="020B0604020202020204" pitchFamily="34" charset="0"/>
              </a:rPr>
            </a:br>
            <a:endParaRPr lang="en-IN" dirty="0">
              <a:solidFill>
                <a:schemeClr val="tx1"/>
              </a:solidFill>
            </a:endParaRPr>
          </a:p>
        </p:txBody>
      </p:sp>
      <p:sp>
        <p:nvSpPr>
          <p:cNvPr id="3" name="Text Placeholder 2">
            <a:extLst>
              <a:ext uri="{FF2B5EF4-FFF2-40B4-BE49-F238E27FC236}">
                <a16:creationId xmlns:a16="http://schemas.microsoft.com/office/drawing/2014/main" id="{CFAD310D-C40A-2354-980A-CDA9664E61FB}"/>
              </a:ext>
            </a:extLst>
          </p:cNvPr>
          <p:cNvSpPr>
            <a:spLocks noGrp="1"/>
          </p:cNvSpPr>
          <p:nvPr>
            <p:ph type="body" sz="quarter" idx="29"/>
          </p:nvPr>
        </p:nvSpPr>
        <p:spPr>
          <a:xfrm>
            <a:off x="1244949" y="1923796"/>
            <a:ext cx="8708348" cy="4109142"/>
          </a:xfrm>
        </p:spPr>
        <p:txBody>
          <a:bodyPr/>
          <a:lstStyle/>
          <a:p>
            <a:endParaRPr lang="en-US" sz="2400" dirty="0">
              <a:solidFill>
                <a:schemeClr val="tx1"/>
              </a:solidFill>
            </a:endParaRPr>
          </a:p>
          <a:p>
            <a:endParaRPr lang="en-US" sz="2400" dirty="0">
              <a:solidFill>
                <a:schemeClr val="tx1"/>
              </a:solidFill>
            </a:endParaRPr>
          </a:p>
          <a:p>
            <a:endParaRPr lang="en-IN" sz="2400" dirty="0">
              <a:solidFill>
                <a:schemeClr val="tx1"/>
              </a:solidFill>
            </a:endParaRPr>
          </a:p>
        </p:txBody>
      </p:sp>
      <p:sp>
        <p:nvSpPr>
          <p:cNvPr id="9" name="TextBox 8">
            <a:extLst>
              <a:ext uri="{FF2B5EF4-FFF2-40B4-BE49-F238E27FC236}">
                <a16:creationId xmlns:a16="http://schemas.microsoft.com/office/drawing/2014/main" id="{15DD97DD-BA17-2390-D619-14DFA6179DDF}"/>
              </a:ext>
            </a:extLst>
          </p:cNvPr>
          <p:cNvSpPr txBox="1"/>
          <p:nvPr/>
        </p:nvSpPr>
        <p:spPr>
          <a:xfrm>
            <a:off x="998483" y="1584968"/>
            <a:ext cx="9948568" cy="3785652"/>
          </a:xfrm>
          <a:prstGeom prst="rect">
            <a:avLst/>
          </a:prstGeom>
          <a:noFill/>
        </p:spPr>
        <p:txBody>
          <a:bodyPr wrap="square">
            <a:spAutoFit/>
          </a:bodyPr>
          <a:lstStyle/>
          <a:p>
            <a:pPr algn="l"/>
            <a:r>
              <a:rPr lang="en-US" sz="2400" b="0" i="0" dirty="0">
                <a:solidFill>
                  <a:srgbClr val="000000"/>
                </a:solidFill>
                <a:effectLst/>
              </a:rPr>
              <a:t>PETA, which stands for </a:t>
            </a:r>
            <a:r>
              <a:rPr lang="en-US" sz="2400" b="1" i="0" dirty="0">
                <a:solidFill>
                  <a:srgbClr val="000000"/>
                </a:solidFill>
                <a:effectLst/>
              </a:rPr>
              <a:t>People for the Ethical Treatment of Animals</a:t>
            </a:r>
            <a:r>
              <a:rPr lang="en-US" sz="2400" b="0" i="0" dirty="0">
                <a:solidFill>
                  <a:srgbClr val="000000"/>
                </a:solidFill>
                <a:effectLst/>
              </a:rPr>
              <a:t>, is an organization that strongly advocates veganism. It’s a nonprofit organization, which is why its site, peta.org, has the “.org” top-level domain (TLD). However, someone named Michael Doughney bought the domain peta.com and branded it “People Eating Tasty Animals.” He also provided links to some meat suppliers on the website.</a:t>
            </a:r>
          </a:p>
          <a:p>
            <a:pPr algn="l"/>
            <a:r>
              <a:rPr lang="en-US" sz="2400" b="0" i="0" dirty="0">
                <a:solidFill>
                  <a:srgbClr val="000000"/>
                </a:solidFill>
                <a:effectLst/>
              </a:rPr>
              <a:t>This contradicts PETA’s mission and values and was viewed as harmful to PETA’s brand name. PETA </a:t>
            </a:r>
            <a:r>
              <a:rPr lang="en-US" sz="2400" b="0" i="0" u="none" strike="noStrike" dirty="0">
                <a:effectLst/>
              </a:rPr>
              <a:t>sued</a:t>
            </a:r>
            <a:r>
              <a:rPr lang="en-US" sz="2400" b="0" i="0" dirty="0">
                <a:solidFill>
                  <a:srgbClr val="000000"/>
                </a:solidFill>
                <a:effectLst/>
              </a:rPr>
              <a:t> him and won the case, gaining rights over the domain peta.com. Now, peta.com is owned by PETA and the site redirects website visitors to peta.org.</a:t>
            </a:r>
          </a:p>
        </p:txBody>
      </p:sp>
    </p:spTree>
    <p:extLst>
      <p:ext uri="{BB962C8B-B14F-4D97-AF65-F5344CB8AC3E}">
        <p14:creationId xmlns:p14="http://schemas.microsoft.com/office/powerpoint/2010/main" val="34735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p:txBody>
          <a:bodyPr/>
          <a:lstStyle/>
          <a:p>
            <a:br>
              <a:rPr lang="en-US" sz="2000" b="0" i="0" dirty="0">
                <a:solidFill>
                  <a:srgbClr val="000000"/>
                </a:solidFill>
                <a:effectLst/>
                <a:latin typeface="Arial" panose="020B0604020202020204" pitchFamily="34" charset="0"/>
              </a:rPr>
            </a:br>
            <a:endParaRPr lang="en-US" sz="2000" dirty="0"/>
          </a:p>
        </p:txBody>
      </p:sp>
      <p:sp>
        <p:nvSpPr>
          <p:cNvPr id="10" name="Table Placeholder 9">
            <a:extLst>
              <a:ext uri="{FF2B5EF4-FFF2-40B4-BE49-F238E27FC236}">
                <a16:creationId xmlns:a16="http://schemas.microsoft.com/office/drawing/2014/main" id="{B291276F-F3AE-4C72-7855-B0BC6D8C6C68}"/>
              </a:ext>
            </a:extLst>
          </p:cNvPr>
          <p:cNvSpPr>
            <a:spLocks noGrp="1"/>
          </p:cNvSpPr>
          <p:nvPr>
            <p:ph type="tbl" sz="quarter" idx="27"/>
          </p:nvPr>
        </p:nvSpPr>
        <p:spPr/>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28"/>
          </p:nvPr>
        </p:nvSpPr>
        <p:spPr/>
        <p:txBody>
          <a:bodyPr/>
          <a:lstStyle/>
          <a:p>
            <a:r>
              <a:rPr lang="en-US" dirty="0"/>
              <a:t>Trademark issues in cyber space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29"/>
          </p:nvPr>
        </p:nvSpPr>
        <p:spPr/>
        <p:txBody>
          <a:bodyPr/>
          <a:lstStyle/>
          <a:p>
            <a:endParaRPr lang="en-US" altLang="zh-CN" noProof="0" dirty="0"/>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4294967295"/>
          </p:nvPr>
        </p:nvSpPr>
        <p:spPr>
          <a:xfrm>
            <a:off x="581709" y="506412"/>
            <a:ext cx="10889796" cy="5425641"/>
          </a:xfrm>
        </p:spPr>
        <p:txBody>
          <a:bodyPr/>
          <a:lstStyle/>
          <a:p>
            <a:r>
              <a:rPr lang="en-US" sz="3200" b="1" i="0" dirty="0">
                <a:solidFill>
                  <a:schemeClr val="tx1"/>
                </a:solidFill>
                <a:effectLst/>
                <a:latin typeface="+mj-lt"/>
                <a:ea typeface="Microsoft YaHei" panose="020B0503020204020204" pitchFamily="34" charset="-122"/>
                <a:cs typeface="Cascadia Code SemiBold" panose="020B0609020000020004" pitchFamily="49" charset="0"/>
              </a:rPr>
              <a:t>Cybersquatting Example: Amul</a:t>
            </a:r>
          </a:p>
          <a:p>
            <a:endParaRPr lang="en-US" dirty="0"/>
          </a:p>
          <a:p>
            <a:pPr marL="0" indent="0" algn="l">
              <a:buNone/>
            </a:pPr>
            <a:r>
              <a:rPr lang="en-US" sz="1800" b="0" i="0" dirty="0">
                <a:solidFill>
                  <a:srgbClr val="000000"/>
                </a:solidFill>
                <a:effectLst/>
                <a:latin typeface="Arial" panose="020B0604020202020204" pitchFamily="34" charset="0"/>
              </a:rPr>
              <a:t>in year 2019-2020. The company became the victim of cybersquatting when someone bought the following domains and made phishing sites:</a:t>
            </a:r>
          </a:p>
          <a:p>
            <a:r>
              <a:rPr lang="en-US" sz="1800" b="0" i="0" dirty="0">
                <a:solidFill>
                  <a:srgbClr val="000000"/>
                </a:solidFill>
                <a:effectLst/>
                <a:latin typeface="Arial" panose="020B0604020202020204" pitchFamily="34" charset="0"/>
              </a:rPr>
              <a:t>Amuldistributor.com</a:t>
            </a:r>
          </a:p>
          <a:p>
            <a:r>
              <a:rPr lang="en-US" sz="1800" b="0" i="0" dirty="0">
                <a:solidFill>
                  <a:srgbClr val="000000"/>
                </a:solidFill>
                <a:effectLst/>
                <a:latin typeface="Arial" panose="020B0604020202020204" pitchFamily="34" charset="0"/>
              </a:rPr>
              <a:t>Amulboard.com</a:t>
            </a:r>
          </a:p>
          <a:p>
            <a:r>
              <a:rPr lang="en-US" sz="1800" b="0" i="0" dirty="0">
                <a:solidFill>
                  <a:srgbClr val="000000"/>
                </a:solidFill>
                <a:effectLst/>
                <a:latin typeface="Arial" panose="020B0604020202020204" pitchFamily="34" charset="0"/>
              </a:rPr>
              <a:t>Amufran.org.in</a:t>
            </a:r>
          </a:p>
          <a:p>
            <a:r>
              <a:rPr lang="en-US" sz="1800" b="0" i="0" dirty="0">
                <a:solidFill>
                  <a:srgbClr val="000000"/>
                </a:solidFill>
                <a:effectLst/>
                <a:latin typeface="Arial" panose="020B0604020202020204" pitchFamily="34" charset="0"/>
              </a:rPr>
              <a:t>Amuldistributorindia.com</a:t>
            </a:r>
          </a:p>
          <a:p>
            <a:pPr marL="0" indent="0" algn="l">
              <a:buNone/>
            </a:pPr>
            <a:r>
              <a:rPr lang="en-US" sz="1800" b="0" i="0" dirty="0">
                <a:solidFill>
                  <a:srgbClr val="000000"/>
                </a:solidFill>
                <a:effectLst/>
                <a:latin typeface="Arial" panose="020B0604020202020204" pitchFamily="34" charset="0"/>
              </a:rPr>
              <a:t>As part of their scam, the perpetrators:</a:t>
            </a:r>
          </a:p>
          <a:p>
            <a:r>
              <a:rPr lang="en-US" sz="1800" b="0" i="0" dirty="0">
                <a:solidFill>
                  <a:srgbClr val="000000"/>
                </a:solidFill>
                <a:effectLst/>
                <a:latin typeface="Arial" panose="020B0604020202020204" pitchFamily="34" charset="0"/>
              </a:rPr>
              <a:t>Made bogus bank accounts using Amul’s name,</a:t>
            </a:r>
          </a:p>
          <a:p>
            <a:r>
              <a:rPr lang="en-US" sz="1800" b="0" i="0" dirty="0">
                <a:solidFill>
                  <a:srgbClr val="000000"/>
                </a:solidFill>
                <a:effectLst/>
                <a:latin typeface="Arial" panose="020B0604020202020204" pitchFamily="34" charset="0"/>
              </a:rPr>
              <a:t>Sent fake forms via emails.</a:t>
            </a:r>
          </a:p>
          <a:p>
            <a:r>
              <a:rPr lang="en-US" sz="1800" b="0" i="0" dirty="0">
                <a:solidFill>
                  <a:srgbClr val="000000"/>
                </a:solidFill>
                <a:effectLst/>
                <a:latin typeface="Arial" panose="020B0604020202020204" pitchFamily="34" charset="0"/>
              </a:rPr>
              <a:t>Asked for payment to become an Amul distributor and franchise store.</a:t>
            </a:r>
          </a:p>
          <a:p>
            <a:r>
              <a:rPr lang="en-US" sz="1800" b="0" i="0" dirty="0">
                <a:solidFill>
                  <a:srgbClr val="000000"/>
                </a:solidFill>
                <a:effectLst/>
                <a:latin typeface="Arial" panose="020B0604020202020204" pitchFamily="34" charset="0"/>
              </a:rPr>
              <a:t>Ran recruitment scams on the websites, asking candidates to pay a fee to submit job applications. </a:t>
            </a:r>
          </a:p>
          <a:p>
            <a:pPr marL="0" indent="0" algn="l">
              <a:buNone/>
            </a:pPr>
            <a:r>
              <a:rPr lang="en-US" sz="1800" b="0" i="0" dirty="0">
                <a:solidFill>
                  <a:srgbClr val="000000"/>
                </a:solidFill>
                <a:effectLst/>
                <a:latin typeface="Arial" panose="020B0604020202020204" pitchFamily="34" charset="0"/>
              </a:rPr>
              <a:t>The scam ran from 2018 to 2020. Finally, Amul issued a </a:t>
            </a:r>
            <a:r>
              <a:rPr lang="en-US" dirty="0">
                <a:solidFill>
                  <a:schemeClr val="tx1"/>
                </a:solidFill>
                <a:latin typeface="Arial" panose="020B0604020202020204" pitchFamily="34" charset="0"/>
                <a:cs typeface="Arial" panose="020B0604020202020204" pitchFamily="34" charset="0"/>
              </a:rPr>
              <a:t>public notice</a:t>
            </a:r>
            <a:r>
              <a:rPr lang="en-US" sz="1800" b="0" i="0" dirty="0">
                <a:solidFill>
                  <a:schemeClr val="tx1"/>
                </a:solidFill>
                <a:effectLst/>
                <a:latin typeface="Arial" panose="020B0604020202020204" pitchFamily="34" charset="0"/>
                <a:cs typeface="Arial" panose="020B0604020202020204" pitchFamily="34" charset="0"/>
              </a:rPr>
              <a:t> </a:t>
            </a:r>
            <a:r>
              <a:rPr lang="en-US" sz="1800" b="0" i="0" dirty="0">
                <a:solidFill>
                  <a:srgbClr val="000000"/>
                </a:solidFill>
                <a:effectLst/>
                <a:latin typeface="Arial" panose="020B0604020202020204" pitchFamily="34" charset="0"/>
              </a:rPr>
              <a:t>to warn people about the scams and took </a:t>
            </a:r>
            <a:r>
              <a:rPr lang="en-US" sz="1800" b="0" i="0" u="none" strike="noStrike" dirty="0">
                <a:solidFill>
                  <a:schemeClr val="tx1"/>
                </a:solidFill>
                <a:effectLst/>
                <a:latin typeface="Arial" panose="020B0604020202020204" pitchFamily="34" charset="0"/>
              </a:rPr>
              <a:t>legal steps</a:t>
            </a:r>
            <a:r>
              <a:rPr lang="en-US" sz="1800" b="0" i="0" dirty="0">
                <a:solidFill>
                  <a:schemeClr val="tx1"/>
                </a:solidFill>
                <a:effectLst/>
                <a:latin typeface="Arial" panose="020B0604020202020204" pitchFamily="34" charset="0"/>
              </a:rPr>
              <a:t> </a:t>
            </a:r>
            <a:r>
              <a:rPr lang="en-US" sz="1800" b="0" i="0" dirty="0">
                <a:solidFill>
                  <a:srgbClr val="000000"/>
                </a:solidFill>
                <a:effectLst/>
                <a:latin typeface="Arial" panose="020B0604020202020204" pitchFamily="34" charset="0"/>
              </a:rPr>
              <a:t>to deal with the issue.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95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609739" y="687855"/>
            <a:ext cx="7478830" cy="2277580"/>
          </a:xfrm>
        </p:spPr>
        <p:txBody>
          <a:bodyPr/>
          <a:lstStyle/>
          <a:p>
            <a:r>
              <a:rPr lang="en-US" dirty="0"/>
              <a:t>Legal initiatives in global scenario</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3609739" y="2965435"/>
            <a:ext cx="7402093" cy="420683"/>
          </a:xfrm>
        </p:spPr>
        <p:txBody>
          <a:bodyPr/>
          <a:lstStyle/>
          <a:p>
            <a:r>
              <a:rPr lang="en-US" sz="2400" dirty="0"/>
              <a:t>Anti Cybersquatting Consumer Protection Act (ACPA)</a:t>
            </a:r>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3609739" y="3552058"/>
            <a:ext cx="6834469" cy="420683"/>
          </a:xfrm>
        </p:spPr>
        <p:txBody>
          <a:bodyPr/>
          <a:lstStyle/>
          <a:p>
            <a:r>
              <a:rPr lang="en-US" sz="2400" dirty="0"/>
              <a:t>Uniform Domain Name Dispute Policy (UDRP)</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17</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7FFE-8591-81D9-E6F0-7F52B96D85C4}"/>
              </a:ext>
            </a:extLst>
          </p:cNvPr>
          <p:cNvSpPr>
            <a:spLocks noGrp="1"/>
          </p:cNvSpPr>
          <p:nvPr>
            <p:ph type="title"/>
          </p:nvPr>
        </p:nvSpPr>
        <p:spPr>
          <a:xfrm>
            <a:off x="887043" y="479716"/>
            <a:ext cx="9681495" cy="935131"/>
          </a:xfrm>
        </p:spPr>
        <p:txBody>
          <a:bodyPr/>
          <a:lstStyle/>
          <a:p>
            <a:r>
              <a:rPr lang="en-US" sz="3600" dirty="0"/>
              <a:t>Anti Cybersquatting Consumer Protection Act</a:t>
            </a:r>
            <a:endParaRPr lang="en-IN" sz="3600" dirty="0"/>
          </a:p>
        </p:txBody>
      </p:sp>
      <p:sp>
        <p:nvSpPr>
          <p:cNvPr id="3" name="Text Placeholder 2">
            <a:extLst>
              <a:ext uri="{FF2B5EF4-FFF2-40B4-BE49-F238E27FC236}">
                <a16:creationId xmlns:a16="http://schemas.microsoft.com/office/drawing/2014/main" id="{ADCE5D22-3086-ECBC-C5AB-552D47A63644}"/>
              </a:ext>
            </a:extLst>
          </p:cNvPr>
          <p:cNvSpPr>
            <a:spLocks noGrp="1"/>
          </p:cNvSpPr>
          <p:nvPr>
            <p:ph type="body" sz="quarter" idx="29"/>
          </p:nvPr>
        </p:nvSpPr>
        <p:spPr>
          <a:xfrm>
            <a:off x="813375" y="1875670"/>
            <a:ext cx="10565249" cy="3475976"/>
          </a:xfrm>
        </p:spPr>
        <p:txBody>
          <a:bodyPr/>
          <a:lstStyle/>
          <a:p>
            <a:pPr marL="342900" indent="-342900">
              <a:buFont typeface="Arial" panose="020B0604020202020204" pitchFamily="34" charset="0"/>
              <a:buChar char="•"/>
            </a:pPr>
            <a:r>
              <a:rPr lang="en-US" sz="2400" dirty="0">
                <a:solidFill>
                  <a:schemeClr val="tx1"/>
                </a:solidFill>
                <a:cs typeface="Arial" panose="020B0604020202020204" pitchFamily="34" charset="0"/>
              </a:rPr>
              <a:t>Under the ACPA the court can order cancellation of domain name.</a:t>
            </a:r>
          </a:p>
          <a:p>
            <a:pPr marL="342900" indent="-342900">
              <a:buFont typeface="Arial" panose="020B0604020202020204" pitchFamily="34" charset="0"/>
              <a:buChar char="•"/>
            </a:pPr>
            <a:r>
              <a:rPr lang="en-US" sz="2400" dirty="0">
                <a:solidFill>
                  <a:schemeClr val="tx1"/>
                </a:solidFill>
                <a:cs typeface="Arial" panose="020B0604020202020204" pitchFamily="34" charset="0"/>
              </a:rPr>
              <a:t> the transfer of domain name to its revoked owner.</a:t>
            </a:r>
          </a:p>
          <a:p>
            <a:pPr marL="342900" indent="-342900">
              <a:buFont typeface="Arial" panose="020B0604020202020204" pitchFamily="34" charset="0"/>
              <a:buChar char="•"/>
            </a:pPr>
            <a:r>
              <a:rPr lang="en-US" sz="2400" dirty="0">
                <a:solidFill>
                  <a:schemeClr val="tx1"/>
                </a:solidFill>
                <a:cs typeface="Arial" panose="020B0604020202020204" pitchFamily="34" charset="0"/>
              </a:rPr>
              <a:t>Monetary damages, including any act of actual damages or costs, statutory damages, defendant’s profit that may be awarded by the court in its discretion.</a:t>
            </a:r>
          </a:p>
          <a:p>
            <a:pPr marL="342900" indent="-342900">
              <a:buFont typeface="Arial" panose="020B0604020202020204" pitchFamily="34" charset="0"/>
              <a:buChar char="•"/>
            </a:pPr>
            <a:r>
              <a:rPr lang="en-US" sz="2400" dirty="0">
                <a:solidFill>
                  <a:schemeClr val="tx1"/>
                </a:solidFill>
                <a:cs typeface="Arial" panose="020B0604020202020204" pitchFamily="34" charset="0"/>
              </a:rPr>
              <a:t>But the main drawback of this law was that it was really time consuming and very expensive. </a:t>
            </a:r>
          </a:p>
          <a:p>
            <a:endParaRPr lang="en-US" sz="1400" dirty="0"/>
          </a:p>
          <a:p>
            <a:endParaRPr lang="en-IN" sz="1400" dirty="0"/>
          </a:p>
        </p:txBody>
      </p:sp>
    </p:spTree>
    <p:extLst>
      <p:ext uri="{BB962C8B-B14F-4D97-AF65-F5344CB8AC3E}">
        <p14:creationId xmlns:p14="http://schemas.microsoft.com/office/powerpoint/2010/main" val="576838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770004" y="-147509"/>
            <a:ext cx="11534861" cy="1325563"/>
          </a:xfrm>
        </p:spPr>
        <p:txBody>
          <a:bodyPr/>
          <a:lstStyle/>
          <a:p>
            <a:r>
              <a:rPr lang="en-US" sz="4000" dirty="0"/>
              <a:t>Uniform Domain Name Dispute Resolution Policy</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1072055" y="1634271"/>
            <a:ext cx="9890235" cy="3959333"/>
          </a:xfrm>
        </p:spPr>
        <p:txBody>
          <a:bodyPr/>
          <a:lstStyle/>
          <a:p>
            <a:pPr marL="342900" indent="-342900">
              <a:buFont typeface="Arial" panose="020B0604020202020204" pitchFamily="34" charset="0"/>
              <a:buChar char="•"/>
            </a:pPr>
            <a:r>
              <a:rPr lang="en-US" sz="2400" dirty="0">
                <a:cs typeface="Arial" panose="020B0604020202020204" pitchFamily="34" charset="0"/>
              </a:rPr>
              <a:t>The policy approved by the internet corporation of assigned names and numbers (ICANN) on 24</a:t>
            </a:r>
            <a:r>
              <a:rPr lang="en-US" sz="2400" baseline="30000" dirty="0">
                <a:cs typeface="Arial" panose="020B0604020202020204" pitchFamily="34" charset="0"/>
              </a:rPr>
              <a:t>th</a:t>
            </a:r>
            <a:r>
              <a:rPr lang="en-US" sz="2400" dirty="0">
                <a:cs typeface="Arial" panose="020B0604020202020204" pitchFamily="34" charset="0"/>
              </a:rPr>
              <a:t> of October, 1999.</a:t>
            </a:r>
          </a:p>
          <a:p>
            <a:pPr marL="342900" indent="-342900">
              <a:buFont typeface="Arial" panose="020B0604020202020204" pitchFamily="34" charset="0"/>
              <a:buChar char="•"/>
            </a:pPr>
            <a:endParaRPr lang="en-US" sz="2400" dirty="0">
              <a:cs typeface="Arial" panose="020B0604020202020204" pitchFamily="34" charset="0"/>
            </a:endParaRPr>
          </a:p>
          <a:p>
            <a:pPr marL="342900" indent="-342900">
              <a:buFont typeface="Arial" panose="020B0604020202020204" pitchFamily="34" charset="0"/>
              <a:buChar char="•"/>
            </a:pPr>
            <a:r>
              <a:rPr lang="en-US" sz="2400" b="0" i="0" dirty="0">
                <a:solidFill>
                  <a:srgbClr val="3B3B3B"/>
                </a:solidFill>
                <a:effectLst/>
                <a:cs typeface="Arial" panose="020B0604020202020204" pitchFamily="34" charset="0"/>
              </a:rPr>
              <a:t>UDRP sets out the legal framework for the resolution of disputes between a domain name registrant and a third party (i.e., a party other than the registrar)</a:t>
            </a:r>
          </a:p>
          <a:p>
            <a:pPr marL="342900" indent="-342900">
              <a:buFont typeface="Arial" panose="020B0604020202020204" pitchFamily="34" charset="0"/>
              <a:buChar char="•"/>
            </a:pPr>
            <a:endParaRPr lang="en-US" sz="2400" dirty="0">
              <a:solidFill>
                <a:srgbClr val="3B3B3B"/>
              </a:solidFill>
              <a:cs typeface="Arial" panose="020B0604020202020204" pitchFamily="34" charset="0"/>
            </a:endParaRPr>
          </a:p>
          <a:p>
            <a:pPr marL="342900" indent="-342900">
              <a:buFont typeface="Arial" panose="020B0604020202020204" pitchFamily="34" charset="0"/>
              <a:buChar char="•"/>
            </a:pPr>
            <a:r>
              <a:rPr lang="en-US" sz="2400" dirty="0">
                <a:solidFill>
                  <a:srgbClr val="3B3B3B"/>
                </a:solidFill>
                <a:cs typeface="Arial" panose="020B0604020202020204" pitchFamily="34" charset="0"/>
              </a:rPr>
              <a:t>The policy provides quick administrative action to trademark holders to fight "offending registrations or domain name transfers by registrars". </a:t>
            </a:r>
          </a:p>
          <a:p>
            <a:pPr marL="342900" indent="-342900">
              <a:buFont typeface="Arial" panose="020B0604020202020204" pitchFamily="34" charset="0"/>
              <a:buChar char="•"/>
            </a:pPr>
            <a:endParaRPr lang="en-US" sz="2400" dirty="0">
              <a:solidFill>
                <a:srgbClr val="3B3B3B"/>
              </a:solidFill>
              <a:cs typeface="Arial" panose="020B0604020202020204" pitchFamily="34" charset="0"/>
            </a:endParaRPr>
          </a:p>
          <a:p>
            <a:pPr marL="342900" indent="-342900">
              <a:buFont typeface="Arial" panose="020B0604020202020204" pitchFamily="34" charset="0"/>
              <a:buChar char="•"/>
            </a:pPr>
            <a:r>
              <a:rPr lang="en-US" sz="2400" dirty="0">
                <a:solidFill>
                  <a:srgbClr val="3B3B3B"/>
                </a:solidFill>
                <a:cs typeface="Arial" panose="020B0604020202020204" pitchFamily="34" charset="0"/>
              </a:rPr>
              <a:t>Under the URDP the complainant is required to file a complaint with a dispute resolution service provider approved by ICANN.</a:t>
            </a:r>
            <a:endParaRPr lang="en-US" sz="2400" dirty="0">
              <a:cs typeface="Arial" panose="020B0604020202020204" pitchFamily="34" charset="0"/>
            </a:endParaRPr>
          </a:p>
          <a:p>
            <a:endParaRPr lang="en-US" sz="1600"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19</a:t>
            </a:fld>
            <a:endParaRPr lang="en-US" altLang="zh-CN" dirty="0"/>
          </a:p>
        </p:txBody>
      </p:sp>
    </p:spTree>
    <p:extLst>
      <p:ext uri="{BB962C8B-B14F-4D97-AF65-F5344CB8AC3E}">
        <p14:creationId xmlns:p14="http://schemas.microsoft.com/office/powerpoint/2010/main" val="418214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90435B-247D-C973-5518-872839D2CB68}"/>
              </a:ext>
            </a:extLst>
          </p:cNvPr>
          <p:cNvSpPr>
            <a:spLocks noGrp="1"/>
          </p:cNvSpPr>
          <p:nvPr>
            <p:ph type="body" sz="quarter" idx="27"/>
          </p:nvPr>
        </p:nvSpPr>
        <p:spPr>
          <a:xfrm>
            <a:off x="3926283" y="2091559"/>
            <a:ext cx="6752226" cy="3930868"/>
          </a:xfrm>
        </p:spPr>
        <p:txBody>
          <a:bodyPr/>
          <a:lstStyle/>
          <a:p>
            <a:r>
              <a:rPr lang="en-US" sz="2000" dirty="0">
                <a:latin typeface="Eras Medium ITC" panose="020B0602030504020804" pitchFamily="34" charset="0"/>
              </a:rPr>
              <a:t>Dinky chauhan (3006)</a:t>
            </a:r>
          </a:p>
          <a:p>
            <a:r>
              <a:rPr lang="en-US" sz="2000" dirty="0">
                <a:latin typeface="Eras Medium ITC" panose="020B0602030504020804" pitchFamily="34" charset="0"/>
              </a:rPr>
              <a:t>Tasmi jasani (3019)</a:t>
            </a:r>
          </a:p>
          <a:p>
            <a:r>
              <a:rPr lang="en-US" sz="2000" dirty="0">
                <a:latin typeface="Eras Medium ITC" panose="020B0602030504020804" pitchFamily="34" charset="0"/>
              </a:rPr>
              <a:t>Itisha kapadiya (3022)</a:t>
            </a:r>
          </a:p>
          <a:p>
            <a:r>
              <a:rPr lang="en-US" sz="2000" dirty="0">
                <a:latin typeface="Eras Medium ITC" panose="020B0602030504020804" pitchFamily="34" charset="0"/>
              </a:rPr>
              <a:t>Aastha Thakkar (3073)</a:t>
            </a:r>
          </a:p>
          <a:p>
            <a:endParaRPr lang="en-US" sz="2000" dirty="0">
              <a:latin typeface="Eras Medium ITC" panose="020B0602030504020804" pitchFamily="34" charset="0"/>
            </a:endParaRPr>
          </a:p>
          <a:p>
            <a:r>
              <a:rPr lang="en-US" sz="2000" dirty="0">
                <a:latin typeface="Eras Medium ITC" panose="020B0602030504020804" pitchFamily="34" charset="0"/>
              </a:rPr>
              <a:t>Division: A</a:t>
            </a:r>
          </a:p>
          <a:p>
            <a:r>
              <a:rPr lang="en-US" sz="2000" dirty="0">
                <a:latin typeface="Eras Medium ITC" panose="020B0602030504020804" pitchFamily="34" charset="0"/>
              </a:rPr>
              <a:t>Faculty: Moinuddin Quraishi </a:t>
            </a:r>
          </a:p>
          <a:p>
            <a:endParaRPr lang="en-US" sz="2000" dirty="0">
              <a:latin typeface="Eras Medium ITC" panose="020B0602030504020804" pitchFamily="34" charset="0"/>
            </a:endParaRPr>
          </a:p>
          <a:p>
            <a:endParaRPr lang="en-IN" dirty="0"/>
          </a:p>
        </p:txBody>
      </p:sp>
      <p:sp>
        <p:nvSpPr>
          <p:cNvPr id="8" name="Title 7">
            <a:extLst>
              <a:ext uri="{FF2B5EF4-FFF2-40B4-BE49-F238E27FC236}">
                <a16:creationId xmlns:a16="http://schemas.microsoft.com/office/drawing/2014/main" id="{A6A8E2FD-F52E-DCA2-69CB-4413EA0192DC}"/>
              </a:ext>
            </a:extLst>
          </p:cNvPr>
          <p:cNvSpPr>
            <a:spLocks noGrp="1"/>
          </p:cNvSpPr>
          <p:nvPr>
            <p:ph type="title"/>
          </p:nvPr>
        </p:nvSpPr>
        <p:spPr>
          <a:xfrm>
            <a:off x="3926283" y="707105"/>
            <a:ext cx="7382848" cy="2277580"/>
          </a:xfrm>
        </p:spPr>
        <p:txBody>
          <a:bodyPr/>
          <a:lstStyle/>
          <a:p>
            <a:r>
              <a:rPr lang="en-US" dirty="0"/>
              <a:t>Group intro.</a:t>
            </a:r>
            <a:endParaRPr lang="en-IN" dirty="0"/>
          </a:p>
        </p:txBody>
      </p:sp>
      <p:sp>
        <p:nvSpPr>
          <p:cNvPr id="12" name="Slide Number Placeholder 11">
            <a:extLst>
              <a:ext uri="{FF2B5EF4-FFF2-40B4-BE49-F238E27FC236}">
                <a16:creationId xmlns:a16="http://schemas.microsoft.com/office/drawing/2014/main" id="{2C7814C2-D779-F8D0-A2FF-4BA6D94BF940}"/>
              </a:ext>
            </a:extLst>
          </p:cNvPr>
          <p:cNvSpPr>
            <a:spLocks noGrp="1"/>
          </p:cNvSpPr>
          <p:nvPr>
            <p:ph type="sldNum" sz="quarter" idx="40"/>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1189025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B8A1-4C9D-01E5-4952-2DF87995811A}"/>
              </a:ext>
            </a:extLst>
          </p:cNvPr>
          <p:cNvSpPr>
            <a:spLocks noGrp="1"/>
          </p:cNvSpPr>
          <p:nvPr>
            <p:ph type="title"/>
          </p:nvPr>
        </p:nvSpPr>
        <p:spPr>
          <a:xfrm>
            <a:off x="1223928" y="479716"/>
            <a:ext cx="9002637" cy="935131"/>
          </a:xfrm>
        </p:spPr>
        <p:txBody>
          <a:bodyPr/>
          <a:lstStyle/>
          <a:p>
            <a:r>
              <a:rPr lang="en-US" b="1" i="0" dirty="0">
                <a:solidFill>
                  <a:srgbClr val="3B3B3B"/>
                </a:solidFill>
                <a:effectLst/>
                <a:latin typeface="Arial" panose="020B0604020202020204" pitchFamily="34" charset="0"/>
              </a:rPr>
              <a:t>Who can use the UDRP Administrative Procedure?</a:t>
            </a:r>
            <a:endParaRPr lang="en-IN" dirty="0"/>
          </a:p>
        </p:txBody>
      </p:sp>
      <p:sp>
        <p:nvSpPr>
          <p:cNvPr id="8" name="Text Placeholder 7">
            <a:extLst>
              <a:ext uri="{FF2B5EF4-FFF2-40B4-BE49-F238E27FC236}">
                <a16:creationId xmlns:a16="http://schemas.microsoft.com/office/drawing/2014/main" id="{0EFBF84B-E169-0BBE-03F4-4AF860201752}"/>
              </a:ext>
            </a:extLst>
          </p:cNvPr>
          <p:cNvSpPr>
            <a:spLocks noGrp="1"/>
          </p:cNvSpPr>
          <p:nvPr>
            <p:ph type="body" sz="quarter" idx="29"/>
          </p:nvPr>
        </p:nvSpPr>
        <p:spPr>
          <a:xfrm>
            <a:off x="1244949" y="1923795"/>
            <a:ext cx="8981616" cy="3772811"/>
          </a:xfrm>
        </p:spPr>
        <p:txBody>
          <a:bodyPr/>
          <a:lstStyle/>
          <a:p>
            <a:pPr marL="342900" indent="-342900" algn="l">
              <a:buFont typeface="Arial" panose="020B0604020202020204" pitchFamily="34" charset="0"/>
              <a:buChar char="•"/>
            </a:pPr>
            <a:r>
              <a:rPr lang="en-US" sz="2400" b="0" i="0" dirty="0">
                <a:solidFill>
                  <a:srgbClr val="3B3B3B"/>
                </a:solidFill>
                <a:effectLst/>
              </a:rPr>
              <a:t>Any person or company in the world can file a domain name complaint concerning a gTLD</a:t>
            </a:r>
            <a:r>
              <a:rPr lang="nl-NL" sz="2400" b="0" i="0" dirty="0">
                <a:solidFill>
                  <a:srgbClr val="3B3B3B"/>
                </a:solidFill>
                <a:effectLst/>
              </a:rPr>
              <a:t>(e.g., .biz, .com, .info, .mobi, .name, .net, .org)</a:t>
            </a:r>
            <a:r>
              <a:rPr lang="en-US" sz="2000" b="0" i="0" dirty="0">
                <a:solidFill>
                  <a:srgbClr val="3B3B3B"/>
                </a:solidFill>
                <a:effectLst/>
              </a:rPr>
              <a:t> </a:t>
            </a:r>
            <a:r>
              <a:rPr lang="en-US" sz="2400" b="0" i="0" dirty="0">
                <a:solidFill>
                  <a:srgbClr val="3B3B3B"/>
                </a:solidFill>
                <a:effectLst/>
              </a:rPr>
              <a:t>using the UDRP Administrative Procedure.</a:t>
            </a:r>
          </a:p>
          <a:p>
            <a:pPr marL="342900" indent="-342900" algn="l">
              <a:buFont typeface="Arial" panose="020B0604020202020204" pitchFamily="34" charset="0"/>
              <a:buChar char="•"/>
            </a:pPr>
            <a:r>
              <a:rPr lang="en-US" sz="2400" b="0" i="0" dirty="0">
                <a:solidFill>
                  <a:srgbClr val="3B3B3B"/>
                </a:solidFill>
                <a:effectLst/>
              </a:rPr>
              <a:t>In case of a dispute involving a domain name registered in a ccTLD</a:t>
            </a:r>
            <a:r>
              <a:rPr lang="pt-BR" sz="2800" b="0" i="0" dirty="0">
                <a:solidFill>
                  <a:srgbClr val="3B3B3B"/>
                </a:solidFill>
                <a:effectLst/>
              </a:rPr>
              <a:t> </a:t>
            </a:r>
            <a:r>
              <a:rPr lang="pt-BR" sz="2400" b="0" i="0" dirty="0">
                <a:solidFill>
                  <a:srgbClr val="3B3B3B"/>
                </a:solidFill>
                <a:effectLst/>
              </a:rPr>
              <a:t>(.ag, .ai, .as, .bm, .bs, .bz, .cc, etc</a:t>
            </a:r>
            <a:r>
              <a:rPr lang="en-US" sz="2000" b="0" i="0" dirty="0">
                <a:solidFill>
                  <a:srgbClr val="3B3B3B"/>
                </a:solidFill>
                <a:effectLst/>
              </a:rPr>
              <a:t>,)</a:t>
            </a:r>
            <a:r>
              <a:rPr lang="en-US" sz="2400" b="0" i="0" dirty="0">
                <a:solidFill>
                  <a:srgbClr val="3B3B3B"/>
                </a:solidFill>
                <a:effectLst/>
              </a:rPr>
              <a:t> the UDRP Administrative Procedure can also be used, provided that the concerned ccTLD registration authority adopted the UDRP Policy on a voluntary basis.  This information is contained in the </a:t>
            </a:r>
            <a:r>
              <a:rPr lang="en-US" sz="2400" b="0" i="0" u="none" strike="noStrike" dirty="0">
                <a:solidFill>
                  <a:schemeClr val="tx1"/>
                </a:solidFill>
                <a:effectLst/>
              </a:rPr>
              <a:t>overview</a:t>
            </a:r>
            <a:r>
              <a:rPr lang="en-US" sz="2400" b="0" i="0" dirty="0">
                <a:solidFill>
                  <a:srgbClr val="3B3B3B"/>
                </a:solidFill>
                <a:effectLst/>
              </a:rPr>
              <a:t> of all ccTLDs for which WIPO provides dispute resolution services.</a:t>
            </a:r>
          </a:p>
          <a:p>
            <a:endParaRPr lang="en-IN" sz="1600" dirty="0"/>
          </a:p>
        </p:txBody>
      </p:sp>
      <p:sp>
        <p:nvSpPr>
          <p:cNvPr id="5" name="Slide Number Placeholder 4">
            <a:extLst>
              <a:ext uri="{FF2B5EF4-FFF2-40B4-BE49-F238E27FC236}">
                <a16:creationId xmlns:a16="http://schemas.microsoft.com/office/drawing/2014/main" id="{81A137E3-B5EB-41E9-15EA-B7C9672E3C2E}"/>
              </a:ext>
            </a:extLst>
          </p:cNvPr>
          <p:cNvSpPr>
            <a:spLocks noGrp="1"/>
          </p:cNvSpPr>
          <p:nvPr>
            <p:ph type="sldNum" sz="quarter" idx="4294967295"/>
          </p:nvPr>
        </p:nvSpPr>
        <p:spPr>
          <a:xfrm>
            <a:off x="11733213" y="6218238"/>
            <a:ext cx="458787" cy="365125"/>
          </a:xfrm>
        </p:spPr>
        <p:txBody>
          <a:bodyPr/>
          <a:lstStyle/>
          <a:p>
            <a:fld id="{47FEACEE-25B4-4A2D-B147-27296E36371D}" type="slidenum">
              <a:rPr lang="en-US" altLang="zh-CN" smtClean="0"/>
              <a:pPr/>
              <a:t>20</a:t>
            </a:fld>
            <a:endParaRPr lang="en-US" altLang="zh-CN" dirty="0"/>
          </a:p>
        </p:txBody>
      </p:sp>
    </p:spTree>
    <p:extLst>
      <p:ext uri="{BB962C8B-B14F-4D97-AF65-F5344CB8AC3E}">
        <p14:creationId xmlns:p14="http://schemas.microsoft.com/office/powerpoint/2010/main" val="1110219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651B-7570-0231-480D-E96D47F4D981}"/>
              </a:ext>
            </a:extLst>
          </p:cNvPr>
          <p:cNvSpPr>
            <a:spLocks noGrp="1"/>
          </p:cNvSpPr>
          <p:nvPr>
            <p:ph type="title"/>
          </p:nvPr>
        </p:nvSpPr>
        <p:spPr>
          <a:xfrm>
            <a:off x="1223928" y="479716"/>
            <a:ext cx="10663271" cy="935131"/>
          </a:xfrm>
        </p:spPr>
        <p:txBody>
          <a:bodyPr/>
          <a:lstStyle/>
          <a:p>
            <a:r>
              <a:rPr lang="en-US" b="1" i="0" dirty="0">
                <a:solidFill>
                  <a:srgbClr val="3B3B3B"/>
                </a:solidFill>
                <a:effectLst/>
                <a:latin typeface="Arial" panose="020B0604020202020204" pitchFamily="34" charset="0"/>
              </a:rPr>
              <a:t>What types of disputes are covered by the UDRP Administrative Procedure?</a:t>
            </a:r>
            <a:endParaRPr lang="en-IN" dirty="0"/>
          </a:p>
        </p:txBody>
      </p:sp>
      <p:sp>
        <p:nvSpPr>
          <p:cNvPr id="3" name="Text Placeholder 2">
            <a:extLst>
              <a:ext uri="{FF2B5EF4-FFF2-40B4-BE49-F238E27FC236}">
                <a16:creationId xmlns:a16="http://schemas.microsoft.com/office/drawing/2014/main" id="{2500AC5B-9BE8-AA4F-40B9-EAA60FEA32D9}"/>
              </a:ext>
            </a:extLst>
          </p:cNvPr>
          <p:cNvSpPr>
            <a:spLocks noGrp="1"/>
          </p:cNvSpPr>
          <p:nvPr>
            <p:ph type="body" sz="quarter" idx="29"/>
          </p:nvPr>
        </p:nvSpPr>
        <p:spPr>
          <a:xfrm>
            <a:off x="1244949" y="1923795"/>
            <a:ext cx="9181313" cy="3520563"/>
          </a:xfrm>
        </p:spPr>
        <p:txBody>
          <a:bodyPr/>
          <a:lstStyle/>
          <a:p>
            <a:pPr algn="l"/>
            <a:r>
              <a:rPr lang="en-US" sz="2400" b="0" i="0" dirty="0">
                <a:solidFill>
                  <a:srgbClr val="3B3B3B"/>
                </a:solidFill>
                <a:effectLst/>
              </a:rPr>
              <a:t>According to Paragraph 4(a) registration of a domain name; that is, which meet the following criteria:</a:t>
            </a:r>
          </a:p>
          <a:p>
            <a:pPr algn="l"/>
            <a:r>
              <a:rPr lang="en-US" sz="2400" b="0" i="0" dirty="0">
                <a:solidFill>
                  <a:srgbClr val="3B3B3B"/>
                </a:solidFill>
                <a:effectLst/>
              </a:rPr>
              <a:t>(</a:t>
            </a:r>
            <a:r>
              <a:rPr lang="en-US" sz="2400" b="0" i="0" dirty="0" err="1">
                <a:solidFill>
                  <a:srgbClr val="3B3B3B"/>
                </a:solidFill>
                <a:effectLst/>
              </a:rPr>
              <a:t>i</a:t>
            </a:r>
            <a:r>
              <a:rPr lang="en-US" sz="2400" b="0" i="0" dirty="0">
                <a:solidFill>
                  <a:srgbClr val="3B3B3B"/>
                </a:solidFill>
                <a:effectLst/>
              </a:rPr>
              <a:t>) the domain name registered by the domain name registrant is identical or confusingly similar to a trademark or service mark in which the complainant.</a:t>
            </a:r>
          </a:p>
          <a:p>
            <a:pPr algn="l"/>
            <a:r>
              <a:rPr lang="en-US" sz="2400" b="0" i="0" dirty="0">
                <a:solidFill>
                  <a:srgbClr val="3B3B3B"/>
                </a:solidFill>
                <a:effectLst/>
              </a:rPr>
              <a:t>(ii) the domain name registrant has no rights or legitimate interests in respect of the domain name in question.</a:t>
            </a:r>
          </a:p>
          <a:p>
            <a:pPr algn="l"/>
            <a:r>
              <a:rPr lang="en-US" sz="2400" b="0" i="0" dirty="0">
                <a:solidFill>
                  <a:srgbClr val="3B3B3B"/>
                </a:solidFill>
                <a:effectLst/>
              </a:rPr>
              <a:t>(iii) the domain name has been registered and is being used in bad faith</a:t>
            </a:r>
          </a:p>
          <a:p>
            <a:endParaRPr lang="en-IN" sz="1600" dirty="0"/>
          </a:p>
        </p:txBody>
      </p:sp>
    </p:spTree>
    <p:extLst>
      <p:ext uri="{BB962C8B-B14F-4D97-AF65-F5344CB8AC3E}">
        <p14:creationId xmlns:p14="http://schemas.microsoft.com/office/powerpoint/2010/main" val="3571613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C4DB0AE-6FFF-B33F-1DE4-A83DE8621266}"/>
              </a:ext>
            </a:extLst>
          </p:cNvPr>
          <p:cNvSpPr>
            <a:spLocks noGrp="1"/>
          </p:cNvSpPr>
          <p:nvPr>
            <p:ph type="body" sz="quarter" idx="28"/>
          </p:nvPr>
        </p:nvSpPr>
        <p:spPr>
          <a:xfrm>
            <a:off x="525517" y="1387702"/>
            <a:ext cx="10930759" cy="4592684"/>
          </a:xfrm>
        </p:spPr>
        <p:txBody>
          <a:bodyPr/>
          <a:lstStyle/>
          <a:p>
            <a:pPr marL="342900" indent="-342900">
              <a:buFont typeface="Arial" panose="020B0604020202020204" pitchFamily="34" charset="0"/>
              <a:buChar char="•"/>
            </a:pPr>
            <a:r>
              <a:rPr lang="en-US" sz="2400" dirty="0"/>
              <a:t>Registering the domain name with the primary purpose of subsequently selling it at a profit.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Registering the domain name primarily for the purpose of disrupting the business of the competitor.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Registering domain name in order to prevent the owner of trade make from reflecting the mark in a corresponding domain name.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Using the domain name to attract internet users to once website by creating a likelihood of confusion with the complainant’s trademark.</a:t>
            </a:r>
            <a:endParaRPr lang="en-IN" sz="2400" dirty="0"/>
          </a:p>
        </p:txBody>
      </p:sp>
      <p:sp>
        <p:nvSpPr>
          <p:cNvPr id="2" name="Title 1">
            <a:extLst>
              <a:ext uri="{FF2B5EF4-FFF2-40B4-BE49-F238E27FC236}">
                <a16:creationId xmlns:a16="http://schemas.microsoft.com/office/drawing/2014/main" id="{402A5D78-06F5-70FD-F4AD-1A4D1EBBCEDE}"/>
              </a:ext>
            </a:extLst>
          </p:cNvPr>
          <p:cNvSpPr>
            <a:spLocks noGrp="1"/>
          </p:cNvSpPr>
          <p:nvPr>
            <p:ph type="title"/>
          </p:nvPr>
        </p:nvSpPr>
        <p:spPr>
          <a:xfrm>
            <a:off x="378097" y="221600"/>
            <a:ext cx="11813903" cy="913518"/>
          </a:xfrm>
        </p:spPr>
        <p:txBody>
          <a:bodyPr/>
          <a:lstStyle/>
          <a:p>
            <a:r>
              <a:rPr lang="en-US" sz="3600" dirty="0"/>
              <a:t>Factors for determining “bad faith registration and use”</a:t>
            </a:r>
            <a:endParaRPr lang="en-IN" sz="3600" dirty="0"/>
          </a:p>
        </p:txBody>
      </p:sp>
      <p:sp>
        <p:nvSpPr>
          <p:cNvPr id="5" name="Slide Number Placeholder 4">
            <a:extLst>
              <a:ext uri="{FF2B5EF4-FFF2-40B4-BE49-F238E27FC236}">
                <a16:creationId xmlns:a16="http://schemas.microsoft.com/office/drawing/2014/main" id="{A1913393-5D3D-442C-D76F-FC62A4E08ECB}"/>
              </a:ext>
            </a:extLst>
          </p:cNvPr>
          <p:cNvSpPr>
            <a:spLocks noGrp="1"/>
          </p:cNvSpPr>
          <p:nvPr>
            <p:ph type="sldNum" sz="quarter" idx="55"/>
          </p:nvPr>
        </p:nvSpPr>
        <p:spPr/>
        <p:txBody>
          <a:bodyPr/>
          <a:lstStyle/>
          <a:p>
            <a:fld id="{47FEACEE-25B4-4A2D-B147-27296E36371D}" type="slidenum">
              <a:rPr lang="en-US" altLang="zh-CN" smtClean="0"/>
              <a:pPr/>
              <a:t>22</a:t>
            </a:fld>
            <a:endParaRPr lang="en-US" altLang="zh-CN" dirty="0"/>
          </a:p>
        </p:txBody>
      </p:sp>
    </p:spTree>
    <p:extLst>
      <p:ext uri="{BB962C8B-B14F-4D97-AF65-F5344CB8AC3E}">
        <p14:creationId xmlns:p14="http://schemas.microsoft.com/office/powerpoint/2010/main" val="54184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FC9DB4-21CD-5644-6A77-DF4C5C4C47FA}"/>
              </a:ext>
            </a:extLst>
          </p:cNvPr>
          <p:cNvSpPr>
            <a:spLocks noGrp="1"/>
          </p:cNvSpPr>
          <p:nvPr>
            <p:ph type="body" sz="quarter" idx="29"/>
          </p:nvPr>
        </p:nvSpPr>
        <p:spPr>
          <a:xfrm>
            <a:off x="908617" y="1709137"/>
            <a:ext cx="9275907" cy="5070036"/>
          </a:xfrm>
        </p:spPr>
        <p:txBody>
          <a:bodyPr/>
          <a:lstStyle/>
          <a:p>
            <a:pPr marL="457200" indent="-457200">
              <a:buFont typeface="Arial" panose="020B0604020202020204" pitchFamily="34" charset="0"/>
              <a:buChar char="•"/>
            </a:pPr>
            <a:r>
              <a:rPr lang="en-US" sz="2400" b="0" i="0" dirty="0">
                <a:solidFill>
                  <a:srgbClr val="3B3B3B"/>
                </a:solidFill>
                <a:effectLst/>
              </a:rPr>
              <a:t>provides a faster and cheaper way to resolve a dispute regarding the registration and use of an Internet domain name than going to court.</a:t>
            </a:r>
          </a:p>
          <a:p>
            <a:pPr marL="457200" indent="-457200">
              <a:buFont typeface="Arial" panose="020B0604020202020204" pitchFamily="34" charset="0"/>
              <a:buChar char="•"/>
            </a:pPr>
            <a:r>
              <a:rPr lang="en-US" sz="2400" b="0" i="0" dirty="0">
                <a:solidFill>
                  <a:srgbClr val="3B3B3B"/>
                </a:solidFill>
                <a:effectLst/>
              </a:rPr>
              <a:t>the procedures are considerably more informal than litigation</a:t>
            </a:r>
          </a:p>
          <a:p>
            <a:pPr marL="457200" indent="-457200">
              <a:buFont typeface="Arial" panose="020B0604020202020204" pitchFamily="34" charset="0"/>
              <a:buChar char="•"/>
            </a:pPr>
            <a:r>
              <a:rPr lang="en-US" sz="2400" b="0" i="0" dirty="0">
                <a:solidFill>
                  <a:srgbClr val="3B3B3B"/>
                </a:solidFill>
                <a:effectLst/>
              </a:rPr>
              <a:t>the decision-makers are experts in such areas as international trademark law, domain name issues, electronic commerce, the Internet and dispute resolution. </a:t>
            </a:r>
          </a:p>
          <a:p>
            <a:pPr marL="457200" indent="-457200">
              <a:buFont typeface="Arial" panose="020B0604020202020204" pitchFamily="34" charset="0"/>
              <a:buChar char="•"/>
            </a:pPr>
            <a:r>
              <a:rPr lang="en-US" sz="2400" b="0" i="0" dirty="0">
                <a:solidFill>
                  <a:srgbClr val="3B3B3B"/>
                </a:solidFill>
                <a:effectLst/>
              </a:rPr>
              <a:t>it provides a single mechanism for resolving a domain name.</a:t>
            </a:r>
            <a:endParaRPr lang="en-IN" sz="2000" dirty="0">
              <a:solidFill>
                <a:schemeClr val="tx1"/>
              </a:solidFill>
            </a:endParaRPr>
          </a:p>
        </p:txBody>
      </p:sp>
      <p:sp>
        <p:nvSpPr>
          <p:cNvPr id="6" name="Title 5">
            <a:extLst>
              <a:ext uri="{FF2B5EF4-FFF2-40B4-BE49-F238E27FC236}">
                <a16:creationId xmlns:a16="http://schemas.microsoft.com/office/drawing/2014/main" id="{C3E13F2D-F96C-10E4-7254-DDE380438DD3}"/>
              </a:ext>
            </a:extLst>
          </p:cNvPr>
          <p:cNvSpPr>
            <a:spLocks noGrp="1"/>
          </p:cNvSpPr>
          <p:nvPr>
            <p:ph type="title"/>
          </p:nvPr>
        </p:nvSpPr>
        <p:spPr>
          <a:xfrm>
            <a:off x="1223929" y="395633"/>
            <a:ext cx="5326108" cy="935131"/>
          </a:xfrm>
        </p:spPr>
        <p:txBody>
          <a:bodyPr/>
          <a:lstStyle/>
          <a:p>
            <a:r>
              <a:rPr lang="en-IN" sz="3200" dirty="0">
                <a:solidFill>
                  <a:srgbClr val="3B3B3B"/>
                </a:solidFill>
                <a:latin typeface="Arial" panose="020B0604020202020204" pitchFamily="34" charset="0"/>
              </a:rPr>
              <a:t>A</a:t>
            </a:r>
            <a:r>
              <a:rPr lang="en-IN" sz="3200" b="1" i="0" dirty="0">
                <a:solidFill>
                  <a:srgbClr val="3B3B3B"/>
                </a:solidFill>
                <a:effectLst/>
                <a:latin typeface="Arial" panose="020B0604020202020204" pitchFamily="34" charset="0"/>
              </a:rPr>
              <a:t>dvantages of the UDRP</a:t>
            </a:r>
            <a:endParaRPr lang="en-IN" sz="3200" dirty="0"/>
          </a:p>
        </p:txBody>
      </p:sp>
    </p:spTree>
    <p:extLst>
      <p:ext uri="{BB962C8B-B14F-4D97-AF65-F5344CB8AC3E}">
        <p14:creationId xmlns:p14="http://schemas.microsoft.com/office/powerpoint/2010/main" val="1511450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617252" y="1945276"/>
            <a:ext cx="5055698" cy="1325563"/>
          </a:xfrm>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a:xfrm>
            <a:off x="2754948" y="2481078"/>
            <a:ext cx="1465840" cy="1289394"/>
          </a:xfrm>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Cybersquatting</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ACPA</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ICANN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UDRP</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3</a:t>
            </a:fld>
            <a:endParaRPr lang="en-US" altLang="zh-CN" dirty="0"/>
          </a:p>
        </p:txBody>
      </p:sp>
      <p:sp>
        <p:nvSpPr>
          <p:cNvPr id="2" name="Text Placeholder 15">
            <a:extLst>
              <a:ext uri="{FF2B5EF4-FFF2-40B4-BE49-F238E27FC236}">
                <a16:creationId xmlns:a16="http://schemas.microsoft.com/office/drawing/2014/main" id="{7A013385-D1DC-28EA-773B-47C05A1CA8E4}"/>
              </a:ext>
            </a:extLst>
          </p:cNvPr>
          <p:cNvSpPr txBox="1">
            <a:spLocks/>
          </p:cNvSpPr>
          <p:nvPr/>
        </p:nvSpPr>
        <p:spPr>
          <a:xfrm>
            <a:off x="6274027" y="4631270"/>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Domain </a:t>
            </a:r>
          </a:p>
        </p:txBody>
      </p:sp>
      <p:sp>
        <p:nvSpPr>
          <p:cNvPr id="3" name="Text Placeholder 15">
            <a:extLst>
              <a:ext uri="{FF2B5EF4-FFF2-40B4-BE49-F238E27FC236}">
                <a16:creationId xmlns:a16="http://schemas.microsoft.com/office/drawing/2014/main" id="{10AC2DC2-87D7-9A3B-80AD-809737C75808}"/>
              </a:ext>
            </a:extLst>
          </p:cNvPr>
          <p:cNvSpPr txBox="1">
            <a:spLocks/>
          </p:cNvSpPr>
          <p:nvPr/>
        </p:nvSpPr>
        <p:spPr>
          <a:xfrm>
            <a:off x="5235813" y="2826795"/>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introduction</a:t>
            </a:r>
          </a:p>
        </p:txBody>
      </p:sp>
    </p:spTree>
    <p:extLst>
      <p:ext uri="{BB962C8B-B14F-4D97-AF65-F5344CB8AC3E}">
        <p14:creationId xmlns:p14="http://schemas.microsoft.com/office/powerpoint/2010/main" val="27755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88DE-6CE9-0391-56E2-539301160D5D}"/>
              </a:ext>
            </a:extLst>
          </p:cNvPr>
          <p:cNvSpPr>
            <a:spLocks noGrp="1"/>
          </p:cNvSpPr>
          <p:nvPr>
            <p:ph type="title"/>
          </p:nvPr>
        </p:nvSpPr>
        <p:spPr/>
        <p:txBody>
          <a:bodyPr/>
          <a:lstStyle/>
          <a:p>
            <a:r>
              <a:rPr lang="en-US" sz="3600" dirty="0"/>
              <a:t>Trademark</a:t>
            </a:r>
            <a:endParaRPr lang="en-IN" dirty="0"/>
          </a:p>
        </p:txBody>
      </p:sp>
      <p:sp>
        <p:nvSpPr>
          <p:cNvPr id="3" name="Text Placeholder 2">
            <a:extLst>
              <a:ext uri="{FF2B5EF4-FFF2-40B4-BE49-F238E27FC236}">
                <a16:creationId xmlns:a16="http://schemas.microsoft.com/office/drawing/2014/main" id="{3C529AC8-F026-B6A7-9CC9-841942914816}"/>
              </a:ext>
            </a:extLst>
          </p:cNvPr>
          <p:cNvSpPr>
            <a:spLocks noGrp="1"/>
          </p:cNvSpPr>
          <p:nvPr>
            <p:ph type="body" sz="quarter" idx="29"/>
          </p:nvPr>
        </p:nvSpPr>
        <p:spPr>
          <a:xfrm>
            <a:off x="1223929" y="1688364"/>
            <a:ext cx="9853975" cy="4529556"/>
          </a:xfrm>
        </p:spPr>
        <p:txBody>
          <a:bodyPr/>
          <a:lstStyle/>
          <a:p>
            <a:pPr algn="l"/>
            <a:r>
              <a:rPr lang="en-US" sz="2400" b="0" i="0" dirty="0">
                <a:solidFill>
                  <a:srgbClr val="000000"/>
                </a:solidFill>
                <a:effectLst/>
                <a:latin typeface="Abadi" panose="020B0604020104020204" pitchFamily="34" charset="0"/>
              </a:rPr>
              <a:t>A trademark can generally be defined as any mark, symbol or a word, emblem that represents a company or any product. It can be a legally registered mark.</a:t>
            </a:r>
          </a:p>
          <a:p>
            <a:pPr algn="l"/>
            <a:endParaRPr lang="en-US" sz="2400" dirty="0">
              <a:solidFill>
                <a:srgbClr val="000000"/>
              </a:solidFill>
              <a:latin typeface="Abadi" panose="020B0604020104020204" pitchFamily="34" charset="0"/>
            </a:endParaRPr>
          </a:p>
          <a:p>
            <a:pPr fontAlgn="base"/>
            <a:r>
              <a:rPr lang="en-US" sz="2800" b="1" dirty="0">
                <a:solidFill>
                  <a:srgbClr val="333333"/>
                </a:solidFill>
              </a:rPr>
              <a:t>Example :</a:t>
            </a:r>
          </a:p>
          <a:p>
            <a:pPr fontAlgn="base"/>
            <a:r>
              <a:rPr lang="en-US" sz="2400" b="0" i="0" dirty="0">
                <a:solidFill>
                  <a:srgbClr val="222222"/>
                </a:solidFill>
                <a:effectLst/>
              </a:rPr>
              <a:t>The company Nike registered this</a:t>
            </a:r>
          </a:p>
          <a:p>
            <a:pPr fontAlgn="base"/>
            <a:r>
              <a:rPr lang="en-US" sz="2400" b="0" i="0" dirty="0">
                <a:solidFill>
                  <a:srgbClr val="222222"/>
                </a:solidFill>
                <a:effectLst/>
              </a:rPr>
              <a:t> trademark </a:t>
            </a:r>
            <a:r>
              <a:rPr lang="en-IN" sz="2400" b="0" i="0" dirty="0">
                <a:solidFill>
                  <a:srgbClr val="222222"/>
                </a:solidFill>
                <a:effectLst/>
              </a:rPr>
              <a:t>in special form format</a:t>
            </a:r>
            <a:r>
              <a:rPr lang="en-IN" sz="2800" b="0" i="0" dirty="0">
                <a:solidFill>
                  <a:srgbClr val="222222"/>
                </a:solidFill>
                <a:effectLst/>
              </a:rPr>
              <a:t>,</a:t>
            </a:r>
          </a:p>
          <a:p>
            <a:pPr fontAlgn="base"/>
            <a:r>
              <a:rPr lang="en-US" sz="2400" b="0" i="0" dirty="0">
                <a:solidFill>
                  <a:srgbClr val="222222"/>
                </a:solidFill>
                <a:effectLst/>
              </a:rPr>
              <a:t>combining the stylized word Nike® </a:t>
            </a:r>
          </a:p>
          <a:p>
            <a:pPr fontAlgn="base"/>
            <a:r>
              <a:rPr lang="en-US" sz="2400" b="0" i="0" dirty="0">
                <a:solidFill>
                  <a:srgbClr val="222222"/>
                </a:solidFill>
                <a:effectLst/>
              </a:rPr>
              <a:t>with their swoosh logo.</a:t>
            </a:r>
            <a:endParaRPr lang="en-US" sz="2400" b="1" dirty="0">
              <a:solidFill>
                <a:srgbClr val="333333"/>
              </a:solidFill>
            </a:endParaRPr>
          </a:p>
          <a:p>
            <a:pPr algn="l"/>
            <a:endParaRPr lang="en-US" sz="2400" b="0" i="0" dirty="0">
              <a:solidFill>
                <a:srgbClr val="000000"/>
              </a:solidFill>
              <a:effectLst/>
              <a:latin typeface="Abadi" panose="020B0604020104020204" pitchFamily="34" charset="0"/>
            </a:endParaRPr>
          </a:p>
          <a:p>
            <a:pPr algn="l"/>
            <a:endParaRPr lang="en-US" sz="2400" b="0" i="0" dirty="0">
              <a:solidFill>
                <a:srgbClr val="000000"/>
              </a:solidFill>
              <a:effectLst/>
              <a:latin typeface="Abadi" panose="020B0604020104020204" pitchFamily="34" charset="0"/>
            </a:endParaRPr>
          </a:p>
          <a:p>
            <a:endParaRPr lang="en-IN" sz="2000" dirty="0">
              <a:latin typeface="Abadi" panose="020B0604020104020204" pitchFamily="34" charset="0"/>
            </a:endParaRPr>
          </a:p>
        </p:txBody>
      </p:sp>
      <p:pic>
        <p:nvPicPr>
          <p:cNvPr id="1028" name="Picture 4" descr="Image result for nike symbol">
            <a:extLst>
              <a:ext uri="{FF2B5EF4-FFF2-40B4-BE49-F238E27FC236}">
                <a16:creationId xmlns:a16="http://schemas.microsoft.com/office/drawing/2014/main" id="{F6D17CC2-0887-BB31-FB40-C999E169A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007" y="3953142"/>
            <a:ext cx="2803896" cy="1530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56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89C6-083B-2D76-3FDA-C23793222F1E}"/>
              </a:ext>
            </a:extLst>
          </p:cNvPr>
          <p:cNvSpPr>
            <a:spLocks noGrp="1"/>
          </p:cNvSpPr>
          <p:nvPr>
            <p:ph type="title"/>
          </p:nvPr>
        </p:nvSpPr>
        <p:spPr/>
        <p:txBody>
          <a:bodyPr/>
          <a:lstStyle/>
          <a:p>
            <a:r>
              <a:rPr lang="en-US" sz="3600" b="1" dirty="0"/>
              <a:t>Domain name</a:t>
            </a:r>
            <a:endParaRPr lang="en-IN" sz="3600" dirty="0"/>
          </a:p>
        </p:txBody>
      </p:sp>
      <p:sp>
        <p:nvSpPr>
          <p:cNvPr id="3" name="Text Placeholder 2">
            <a:extLst>
              <a:ext uri="{FF2B5EF4-FFF2-40B4-BE49-F238E27FC236}">
                <a16:creationId xmlns:a16="http://schemas.microsoft.com/office/drawing/2014/main" id="{D1047A4D-B65C-F1C1-7D5B-3A8409B8B12F}"/>
              </a:ext>
            </a:extLst>
          </p:cNvPr>
          <p:cNvSpPr>
            <a:spLocks noGrp="1"/>
          </p:cNvSpPr>
          <p:nvPr>
            <p:ph type="body" sz="quarter" idx="29"/>
          </p:nvPr>
        </p:nvSpPr>
        <p:spPr>
          <a:xfrm>
            <a:off x="1223929" y="1657982"/>
            <a:ext cx="9653423" cy="4720302"/>
          </a:xfrm>
        </p:spPr>
        <p:txBody>
          <a:bodyPr/>
          <a:lstStyle/>
          <a:p>
            <a:pPr marL="342900" indent="-342900">
              <a:buFont typeface="Arial" panose="020B0604020202020204" pitchFamily="34" charset="0"/>
              <a:buChar char="•"/>
            </a:pPr>
            <a:r>
              <a:rPr lang="en-US" sz="2400" dirty="0">
                <a:solidFill>
                  <a:schemeClr val="tx1"/>
                </a:solidFill>
                <a:effectLst/>
              </a:rPr>
              <a:t>A domain name is an identification string that defines a realm of administrative autonomy, authority or control within the Internet.</a:t>
            </a:r>
          </a:p>
          <a:p>
            <a:pPr marL="342900" indent="-342900">
              <a:buFont typeface="Arial" panose="020B0604020202020204" pitchFamily="34" charset="0"/>
              <a:buChar char="•"/>
            </a:pPr>
            <a:r>
              <a:rPr lang="en-US" sz="2400" dirty="0">
                <a:solidFill>
                  <a:schemeClr val="tx1"/>
                </a:solidFill>
                <a:effectLst/>
              </a:rPr>
              <a:t>The name of the person is very important for their identity and in the same way domain name for a company is very important .  A domain name is very important for any type of business that wants to sell its product online.</a:t>
            </a:r>
          </a:p>
          <a:p>
            <a:pPr marL="342900" indent="-342900">
              <a:buFont typeface="Arial" panose="020B0604020202020204" pitchFamily="34" charset="0"/>
              <a:buChar char="•"/>
            </a:pPr>
            <a:r>
              <a:rPr lang="en-US" sz="2400" dirty="0">
                <a:solidFill>
                  <a:schemeClr val="tx1"/>
                </a:solidFill>
                <a:effectLst/>
              </a:rPr>
              <a:t>Two organizations can never have the same domain names for example </a:t>
            </a:r>
            <a:r>
              <a:rPr lang="en-US" sz="2400" u="none" strike="noStrike" dirty="0">
                <a:solidFill>
                  <a:schemeClr val="tx1"/>
                </a:solidFill>
                <a:effectLst/>
                <a:hlinkClick r:id="rId2">
                  <a:extLst>
                    <a:ext uri="{A12FA001-AC4F-418D-AE19-62706E023703}">
                      <ahyp:hlinkClr xmlns:ahyp="http://schemas.microsoft.com/office/drawing/2018/hyperlinkcolor" val="tx"/>
                    </a:ext>
                  </a:extLst>
                </a:hlinkClick>
              </a:rPr>
              <a:t>www.facebook.com</a:t>
            </a:r>
            <a:r>
              <a:rPr lang="en-US" sz="2400" u="none" strike="noStrike" dirty="0">
                <a:solidFill>
                  <a:schemeClr val="tx1"/>
                </a:solidFill>
                <a:effectLst/>
                <a:hlinkClick r:id="rId3">
                  <a:extLst>
                    <a:ext uri="{A12FA001-AC4F-418D-AE19-62706E023703}">
                      <ahyp:hlinkClr xmlns:ahyp="http://schemas.microsoft.com/office/drawing/2018/hyperlinkcolor" val="tx"/>
                    </a:ext>
                  </a:extLst>
                </a:hlinkClick>
              </a:rPr>
              <a:t>, www.yahoo.com</a:t>
            </a:r>
            <a:r>
              <a:rPr lang="en-US" sz="2400" dirty="0">
                <a:solidFill>
                  <a:schemeClr val="tx1"/>
                </a:solidFill>
                <a:effectLst/>
              </a:rPr>
              <a:t>, etc.</a:t>
            </a:r>
          </a:p>
          <a:p>
            <a:pPr marL="342900" indent="-342900">
              <a:buFont typeface="Arial" panose="020B0604020202020204" pitchFamily="34" charset="0"/>
              <a:buChar char="•"/>
            </a:pPr>
            <a:r>
              <a:rPr lang="en-US" sz="2400" dirty="0">
                <a:solidFill>
                  <a:schemeClr val="tx1"/>
                </a:solidFill>
              </a:rPr>
              <a:t>Domain names are formed by the rules and procedures of the Domain name system</a:t>
            </a:r>
            <a:r>
              <a:rPr lang="en-US" sz="2400" dirty="0">
                <a:solidFill>
                  <a:schemeClr val="tx1"/>
                </a:solidFill>
                <a:effectLst/>
              </a:rPr>
              <a:t> (DNS). Technically , any name registered in the DNS is a domain name.</a:t>
            </a:r>
          </a:p>
          <a:p>
            <a:pPr marL="0" indent="0">
              <a:buNone/>
            </a:pPr>
            <a:r>
              <a:rPr lang="en-US" sz="2400" dirty="0">
                <a:solidFill>
                  <a:schemeClr val="tx1"/>
                </a:solidFill>
                <a:effectLst/>
              </a:rPr>
              <a:t> </a:t>
            </a:r>
            <a:endParaRPr lang="en-IN" sz="2400" dirty="0">
              <a:solidFill>
                <a:schemeClr val="tx1"/>
              </a:solidFill>
            </a:endParaRPr>
          </a:p>
          <a:p>
            <a:endParaRPr lang="en-IN" sz="2400" dirty="0">
              <a:solidFill>
                <a:schemeClr val="tx1"/>
              </a:solidFill>
            </a:endParaRPr>
          </a:p>
        </p:txBody>
      </p:sp>
    </p:spTree>
    <p:extLst>
      <p:ext uri="{BB962C8B-B14F-4D97-AF65-F5344CB8AC3E}">
        <p14:creationId xmlns:p14="http://schemas.microsoft.com/office/powerpoint/2010/main" val="141475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977A-D598-DF66-7856-9E521F1B28AE}"/>
              </a:ext>
            </a:extLst>
          </p:cNvPr>
          <p:cNvSpPr>
            <a:spLocks noGrp="1"/>
          </p:cNvSpPr>
          <p:nvPr>
            <p:ph type="title"/>
          </p:nvPr>
        </p:nvSpPr>
        <p:spPr>
          <a:xfrm>
            <a:off x="1223929" y="479716"/>
            <a:ext cx="8313476" cy="935131"/>
          </a:xfrm>
        </p:spPr>
        <p:txBody>
          <a:bodyPr/>
          <a:lstStyle/>
          <a:p>
            <a:r>
              <a:rPr lang="en-US" sz="4400" b="0" dirty="0"/>
              <a:t>IP address and domain name</a:t>
            </a:r>
            <a:endParaRPr lang="en-IN" sz="4000" b="0" dirty="0"/>
          </a:p>
        </p:txBody>
      </p:sp>
      <p:sp>
        <p:nvSpPr>
          <p:cNvPr id="3" name="Text Placeholder 2">
            <a:extLst>
              <a:ext uri="{FF2B5EF4-FFF2-40B4-BE49-F238E27FC236}">
                <a16:creationId xmlns:a16="http://schemas.microsoft.com/office/drawing/2014/main" id="{65C89AB6-B97E-30A8-8A8C-E86CED4B94DD}"/>
              </a:ext>
            </a:extLst>
          </p:cNvPr>
          <p:cNvSpPr>
            <a:spLocks noGrp="1"/>
          </p:cNvSpPr>
          <p:nvPr>
            <p:ph type="body" sz="quarter" idx="29"/>
          </p:nvPr>
        </p:nvSpPr>
        <p:spPr>
          <a:xfrm>
            <a:off x="1223929" y="1700512"/>
            <a:ext cx="9249386" cy="3753990"/>
          </a:xfrm>
        </p:spPr>
        <p:txBody>
          <a:bodyPr/>
          <a:lstStyle/>
          <a:p>
            <a:pPr marL="342900" indent="-342900">
              <a:buFont typeface="Arial" panose="020B0604020202020204" pitchFamily="34" charset="0"/>
              <a:buChar char="•"/>
            </a:pPr>
            <a:r>
              <a:rPr lang="en-US" sz="2400" b="0" i="0" dirty="0">
                <a:solidFill>
                  <a:schemeClr val="tx1"/>
                </a:solidFill>
                <a:effectLst/>
              </a:rPr>
              <a:t>An IP address, or Internet Protocol address, is a complex string of numbers that computers, servers and other devices use to identify one another online i.e., 12.34.56.78.</a:t>
            </a:r>
          </a:p>
          <a:p>
            <a:pPr marL="342900" indent="-342900">
              <a:buFont typeface="Arial" panose="020B0604020202020204" pitchFamily="34" charset="0"/>
              <a:buChar char="•"/>
            </a:pPr>
            <a:r>
              <a:rPr lang="en-US" sz="2400" b="0" i="0" dirty="0">
                <a:solidFill>
                  <a:schemeClr val="tx1"/>
                </a:solidFill>
                <a:effectLst/>
              </a:rPr>
              <a:t>A domain name is the information that you enter into a web browser in order to reach a specific website. i.e., www.example.com. Basically, a domain name is the human-friendly version of an IP address.</a:t>
            </a:r>
          </a:p>
          <a:p>
            <a:pPr marL="342900" indent="-342900">
              <a:buFont typeface="Arial" panose="020B0604020202020204" pitchFamily="34" charset="0"/>
              <a:buChar char="•"/>
            </a:pPr>
            <a:r>
              <a:rPr lang="en-US" sz="2400" b="0" i="0" dirty="0">
                <a:solidFill>
                  <a:schemeClr val="tx1"/>
                </a:solidFill>
                <a:effectLst/>
              </a:rPr>
              <a:t>The DNS’s job  is to take domain names and translate them into the IP addresses that allow machines to communicate with one another. Every domain name has at least one IP address associated with it.</a:t>
            </a:r>
            <a:endParaRPr lang="en-IN" sz="2400" dirty="0">
              <a:solidFill>
                <a:schemeClr val="tx1"/>
              </a:solidFill>
            </a:endParaRPr>
          </a:p>
          <a:p>
            <a:pPr marL="285750"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52863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977A-D598-DF66-7856-9E521F1B28AE}"/>
              </a:ext>
            </a:extLst>
          </p:cNvPr>
          <p:cNvSpPr>
            <a:spLocks noGrp="1"/>
          </p:cNvSpPr>
          <p:nvPr>
            <p:ph type="title"/>
          </p:nvPr>
        </p:nvSpPr>
        <p:spPr>
          <a:xfrm>
            <a:off x="1223929" y="479716"/>
            <a:ext cx="8313476" cy="935131"/>
          </a:xfrm>
        </p:spPr>
        <p:txBody>
          <a:bodyPr/>
          <a:lstStyle/>
          <a:p>
            <a:r>
              <a:rPr lang="en-US" sz="4400" b="0" dirty="0"/>
              <a:t>Example</a:t>
            </a:r>
            <a:endParaRPr lang="en-IN" sz="4400" b="0" dirty="0"/>
          </a:p>
        </p:txBody>
      </p:sp>
      <p:sp>
        <p:nvSpPr>
          <p:cNvPr id="3" name="Text Placeholder 2">
            <a:extLst>
              <a:ext uri="{FF2B5EF4-FFF2-40B4-BE49-F238E27FC236}">
                <a16:creationId xmlns:a16="http://schemas.microsoft.com/office/drawing/2014/main" id="{65C89AB6-B97E-30A8-8A8C-E86CED4B94DD}"/>
              </a:ext>
            </a:extLst>
          </p:cNvPr>
          <p:cNvSpPr>
            <a:spLocks noGrp="1"/>
          </p:cNvSpPr>
          <p:nvPr>
            <p:ph type="body" sz="quarter" idx="29"/>
          </p:nvPr>
        </p:nvSpPr>
        <p:spPr>
          <a:xfrm>
            <a:off x="1223929" y="1700512"/>
            <a:ext cx="9249386" cy="3753990"/>
          </a:xfrm>
        </p:spPr>
        <p:txBody>
          <a:bodyPr/>
          <a:lstStyle/>
          <a:p>
            <a:pPr marL="342900" indent="-342900" algn="l">
              <a:buFont typeface="Arial" panose="020B0604020202020204" pitchFamily="34" charset="0"/>
              <a:buChar char="•"/>
            </a:pPr>
            <a:r>
              <a:rPr lang="en-US" sz="2400" dirty="0">
                <a:solidFill>
                  <a:schemeClr val="tx1"/>
                </a:solidFill>
              </a:rPr>
              <a:t>A typical domain name consists of several parts.</a:t>
            </a:r>
          </a:p>
          <a:p>
            <a:pPr marL="342900" indent="-342900" algn="l">
              <a:buFont typeface="Arial" panose="020B0604020202020204" pitchFamily="34" charset="0"/>
              <a:buChar char="•"/>
            </a:pPr>
            <a:r>
              <a:rPr lang="en-IN" sz="2400" dirty="0">
                <a:solidFill>
                  <a:schemeClr val="tx1"/>
                </a:solidFill>
                <a:effectLst/>
              </a:rPr>
              <a:t> for example </a:t>
            </a:r>
            <a:r>
              <a:rPr lang="en-IN" sz="2400" u="none" strike="noStrike" dirty="0">
                <a:solidFill>
                  <a:schemeClr val="tx1"/>
                </a:solidFill>
                <a:effectLst/>
                <a:hlinkClick r:id="rId2">
                  <a:extLst>
                    <a:ext uri="{A12FA001-AC4F-418D-AE19-62706E023703}">
                      <ahyp:hlinkClr xmlns:ahyp="http://schemas.microsoft.com/office/drawing/2018/hyperlinkcolor" val="tx"/>
                    </a:ext>
                  </a:extLst>
                </a:hlinkClick>
              </a:rPr>
              <a:t>www.facebook.com</a:t>
            </a:r>
            <a:r>
              <a:rPr lang="en-IN" sz="2400" u="none" strike="noStrike" dirty="0">
                <a:solidFill>
                  <a:schemeClr val="tx1"/>
                </a:solidFill>
                <a:effectLst/>
              </a:rPr>
              <a:t>.</a:t>
            </a:r>
          </a:p>
          <a:p>
            <a:pPr marL="342900" indent="-342900" algn="l">
              <a:buFont typeface="Arial" panose="020B0604020202020204" pitchFamily="34" charset="0"/>
              <a:buChar char="•"/>
            </a:pPr>
            <a:r>
              <a:rPr lang="en-IN" sz="2400" dirty="0">
                <a:solidFill>
                  <a:schemeClr val="tx1"/>
                </a:solidFill>
              </a:rPr>
              <a:t>The letters </a:t>
            </a:r>
            <a:r>
              <a:rPr lang="en-US" sz="2400" dirty="0">
                <a:solidFill>
                  <a:schemeClr val="tx1"/>
                </a:solidFill>
                <a:effectLst/>
              </a:rPr>
              <a:t>World Wide Web (www)</a:t>
            </a:r>
            <a:r>
              <a:rPr lang="en-IN" sz="2400" dirty="0">
                <a:solidFill>
                  <a:schemeClr val="tx1"/>
                </a:solidFill>
              </a:rPr>
              <a:t> before the domain name means that </a:t>
            </a:r>
            <a:r>
              <a:rPr lang="en-US" sz="2400" dirty="0">
                <a:solidFill>
                  <a:schemeClr val="tx1"/>
                </a:solidFill>
                <a:effectLst/>
              </a:rPr>
              <a:t> the site is linked with the world wide web</a:t>
            </a:r>
          </a:p>
          <a:p>
            <a:pPr marL="342900" indent="-342900" algn="l">
              <a:buFont typeface="Arial" panose="020B0604020202020204" pitchFamily="34" charset="0"/>
              <a:buChar char="•"/>
            </a:pPr>
            <a:r>
              <a:rPr lang="en-US" sz="2400" dirty="0">
                <a:solidFill>
                  <a:schemeClr val="tx1"/>
                </a:solidFill>
              </a:rPr>
              <a:t>The last two or three letters of a domain name or UML are known as its top-level domain.</a:t>
            </a:r>
          </a:p>
          <a:p>
            <a:pPr marL="342900" indent="-342900" algn="l">
              <a:buFont typeface="Arial" panose="020B0604020202020204" pitchFamily="34" charset="0"/>
              <a:buChar char="•"/>
            </a:pPr>
            <a:r>
              <a:rPr lang="en-US" sz="2400" dirty="0">
                <a:solidFill>
                  <a:schemeClr val="tx1"/>
                </a:solidFill>
                <a:effectLst/>
              </a:rPr>
              <a:t>The most common </a:t>
            </a:r>
            <a:r>
              <a:rPr lang="en-US" sz="2400" u="none" strike="noStrike" dirty="0">
                <a:solidFill>
                  <a:schemeClr val="tx1"/>
                </a:solidFill>
                <a:effectLst/>
              </a:rPr>
              <a:t>Top-level domains</a:t>
            </a:r>
            <a:r>
              <a:rPr lang="en-US" sz="2400" dirty="0">
                <a:solidFill>
                  <a:schemeClr val="tx1"/>
                </a:solidFill>
                <a:effectLst/>
              </a:rPr>
              <a:t> which you have seen generally in the websites are (.com,.org,.net) </a:t>
            </a:r>
            <a:endParaRPr lang="en-IN" sz="2400" dirty="0">
              <a:solidFill>
                <a:schemeClr val="tx1"/>
              </a:solidFill>
            </a:endParaRPr>
          </a:p>
          <a:p>
            <a:pPr marL="285750" indent="-285750">
              <a:buFont typeface="Arial" panose="020B0604020202020204" pitchFamily="34" charset="0"/>
              <a:buChar char="•"/>
            </a:pPr>
            <a:endParaRPr lang="en-IN" sz="2000" dirty="0">
              <a:solidFill>
                <a:schemeClr val="tx1"/>
              </a:solidFill>
            </a:endParaRPr>
          </a:p>
        </p:txBody>
      </p:sp>
    </p:spTree>
    <p:extLst>
      <p:ext uri="{BB962C8B-B14F-4D97-AF65-F5344CB8AC3E}">
        <p14:creationId xmlns:p14="http://schemas.microsoft.com/office/powerpoint/2010/main" val="168065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2695072" y="1151420"/>
            <a:ext cx="8187714" cy="2277580"/>
          </a:xfrm>
        </p:spPr>
        <p:txBody>
          <a:bodyPr/>
          <a:lstStyle/>
          <a:p>
            <a:r>
              <a:rPr lang="en-US" dirty="0"/>
              <a:t>Components  domain name</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3087883" y="2860332"/>
            <a:ext cx="7402093" cy="1567828"/>
          </a:xfrm>
        </p:spPr>
        <p:txBody>
          <a:bodyPr/>
          <a:lstStyle/>
          <a:p>
            <a:pPr algn="ctr"/>
            <a:r>
              <a:rPr lang="en-US" sz="4400" b="0" dirty="0">
                <a:latin typeface="Arial" panose="020B0604020202020204" pitchFamily="34" charset="0"/>
                <a:cs typeface="Arial" panose="020B0604020202020204" pitchFamily="34" charset="0"/>
              </a:rPr>
              <a:t>www.inta.org</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8</a:t>
            </a:fld>
            <a:endParaRPr lang="en-US" altLang="zh-CN" dirty="0"/>
          </a:p>
        </p:txBody>
      </p:sp>
      <p:cxnSp>
        <p:nvCxnSpPr>
          <p:cNvPr id="3" name="Straight Arrow Connector 2">
            <a:extLst>
              <a:ext uri="{FF2B5EF4-FFF2-40B4-BE49-F238E27FC236}">
                <a16:creationId xmlns:a16="http://schemas.microsoft.com/office/drawing/2014/main" id="{F54CA64C-3ABA-8029-3808-3980FD80DDF2}"/>
              </a:ext>
            </a:extLst>
          </p:cNvPr>
          <p:cNvCxnSpPr>
            <a:cxnSpLocks/>
          </p:cNvCxnSpPr>
          <p:nvPr/>
        </p:nvCxnSpPr>
        <p:spPr>
          <a:xfrm flipV="1">
            <a:off x="7955151" y="4428160"/>
            <a:ext cx="0" cy="524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BF221A5-C8DE-7CB2-80C9-C755F572D797}"/>
              </a:ext>
            </a:extLst>
          </p:cNvPr>
          <p:cNvCxnSpPr>
            <a:cxnSpLocks/>
          </p:cNvCxnSpPr>
          <p:nvPr/>
        </p:nvCxnSpPr>
        <p:spPr>
          <a:xfrm>
            <a:off x="6993454" y="3260834"/>
            <a:ext cx="0" cy="5857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A9D95E39-C6C1-2954-665C-C0E16718E62E}"/>
              </a:ext>
            </a:extLst>
          </p:cNvPr>
          <p:cNvSpPr/>
          <p:nvPr/>
        </p:nvSpPr>
        <p:spPr>
          <a:xfrm>
            <a:off x="5623391" y="2735908"/>
            <a:ext cx="290015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Second level domain</a:t>
            </a:r>
          </a:p>
        </p:txBody>
      </p:sp>
      <p:sp>
        <p:nvSpPr>
          <p:cNvPr id="15" name="Rectangle 14">
            <a:extLst>
              <a:ext uri="{FF2B5EF4-FFF2-40B4-BE49-F238E27FC236}">
                <a16:creationId xmlns:a16="http://schemas.microsoft.com/office/drawing/2014/main" id="{5AF75472-B743-2389-2C07-8011E06446AF}"/>
              </a:ext>
            </a:extLst>
          </p:cNvPr>
          <p:cNvSpPr/>
          <p:nvPr/>
        </p:nvSpPr>
        <p:spPr>
          <a:xfrm>
            <a:off x="6689420" y="4896703"/>
            <a:ext cx="253146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Top</a:t>
            </a:r>
            <a:r>
              <a:rPr lang="en-US" sz="2400" b="0" cap="none" spc="0" dirty="0">
                <a:ln w="0"/>
                <a:solidFill>
                  <a:schemeClr val="tx1"/>
                </a:solidFill>
                <a:effectLst>
                  <a:outerShdw blurRad="38100" dist="19050" dir="2700000" algn="tl" rotWithShape="0">
                    <a:schemeClr val="dk1">
                      <a:alpha val="40000"/>
                    </a:schemeClr>
                  </a:outerShdw>
                </a:effectLst>
              </a:rPr>
              <a:t> level domain</a:t>
            </a:r>
          </a:p>
        </p:txBody>
      </p:sp>
    </p:spTree>
    <p:extLst>
      <p:ext uri="{BB962C8B-B14F-4D97-AF65-F5344CB8AC3E}">
        <p14:creationId xmlns:p14="http://schemas.microsoft.com/office/powerpoint/2010/main" val="371945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6DD8-51C4-062B-C12F-37DF9DD80630}"/>
              </a:ext>
            </a:extLst>
          </p:cNvPr>
          <p:cNvSpPr>
            <a:spLocks noGrp="1"/>
          </p:cNvSpPr>
          <p:nvPr>
            <p:ph type="title"/>
          </p:nvPr>
        </p:nvSpPr>
        <p:spPr>
          <a:xfrm>
            <a:off x="1087643" y="152747"/>
            <a:ext cx="7898702" cy="1325563"/>
          </a:xfrm>
        </p:spPr>
        <p:txBody>
          <a:bodyPr/>
          <a:lstStyle/>
          <a:p>
            <a:r>
              <a:rPr lang="en-US" sz="3600" dirty="0"/>
              <a:t>Top level domain name</a:t>
            </a:r>
            <a:endParaRPr lang="en-IN" sz="3600" dirty="0"/>
          </a:p>
        </p:txBody>
      </p:sp>
      <p:sp>
        <p:nvSpPr>
          <p:cNvPr id="5" name="Slide Number Placeholder 4">
            <a:extLst>
              <a:ext uri="{FF2B5EF4-FFF2-40B4-BE49-F238E27FC236}">
                <a16:creationId xmlns:a16="http://schemas.microsoft.com/office/drawing/2014/main" id="{53630796-DBAF-2AC0-65AC-055A9B8D79CA}"/>
              </a:ext>
            </a:extLst>
          </p:cNvPr>
          <p:cNvSpPr>
            <a:spLocks noGrp="1"/>
          </p:cNvSpPr>
          <p:nvPr>
            <p:ph type="sldNum" sz="quarter" idx="53"/>
          </p:nvPr>
        </p:nvSpPr>
        <p:spPr/>
        <p:txBody>
          <a:bodyPr/>
          <a:lstStyle/>
          <a:p>
            <a:fld id="{47FEACEE-25B4-4A2D-B147-27296E36371D}" type="slidenum">
              <a:rPr lang="en-US" altLang="zh-CN" smtClean="0"/>
              <a:pPr/>
              <a:t>9</a:t>
            </a:fld>
            <a:endParaRPr lang="en-US" altLang="zh-CN" dirty="0"/>
          </a:p>
        </p:txBody>
      </p:sp>
      <p:graphicFrame>
        <p:nvGraphicFramePr>
          <p:cNvPr id="8" name="Diagram 7">
            <a:extLst>
              <a:ext uri="{FF2B5EF4-FFF2-40B4-BE49-F238E27FC236}">
                <a16:creationId xmlns:a16="http://schemas.microsoft.com/office/drawing/2014/main" id="{B315A216-9990-4E40-0F4F-FBD619442220}"/>
              </a:ext>
            </a:extLst>
          </p:cNvPr>
          <p:cNvGraphicFramePr/>
          <p:nvPr>
            <p:extLst>
              <p:ext uri="{D42A27DB-BD31-4B8C-83A1-F6EECF244321}">
                <p14:modId xmlns:p14="http://schemas.microsoft.com/office/powerpoint/2010/main" val="3533042554"/>
              </p:ext>
            </p:extLst>
          </p:nvPr>
        </p:nvGraphicFramePr>
        <p:xfrm>
          <a:off x="2677289" y="1478310"/>
          <a:ext cx="6837421" cy="4653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312567"/>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B2C81503-9DEF-42F3-A99B-D5E0223E195B}">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643</TotalTime>
  <Words>1704</Words>
  <Application>Microsoft Office PowerPoint</Application>
  <PresentationFormat>Widescreen</PresentationFormat>
  <Paragraphs>154</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主题​​</vt:lpstr>
      <vt:lpstr>Trademark issues in Cyber Space</vt:lpstr>
      <vt:lpstr>Group intro.</vt:lpstr>
      <vt:lpstr>Agenda</vt:lpstr>
      <vt:lpstr>Trademark</vt:lpstr>
      <vt:lpstr>Domain name</vt:lpstr>
      <vt:lpstr>IP address and domain name</vt:lpstr>
      <vt:lpstr>Example</vt:lpstr>
      <vt:lpstr>Components  domain name</vt:lpstr>
      <vt:lpstr>Top level domain name</vt:lpstr>
      <vt:lpstr>Generic Top-Level Domains (gTLD)</vt:lpstr>
      <vt:lpstr>Country Code Top-Level Domains (ccTLD) </vt:lpstr>
      <vt:lpstr>Second-Level Domains </vt:lpstr>
      <vt:lpstr>Trademark issue</vt:lpstr>
      <vt:lpstr>How Cybersquatting scam work? </vt:lpstr>
      <vt:lpstr>Cybersquatting Example : PETA </vt:lpstr>
      <vt:lpstr> </vt:lpstr>
      <vt:lpstr>Legal initiatives in global scenario</vt:lpstr>
      <vt:lpstr>Anti Cybersquatting Consumer Protection Act</vt:lpstr>
      <vt:lpstr>Uniform Domain Name Dispute Resolution Policy</vt:lpstr>
      <vt:lpstr>Who can use the UDRP Administrative Procedure?</vt:lpstr>
      <vt:lpstr>What types of disputes are covered by the UDRP Administrative Procedure?</vt:lpstr>
      <vt:lpstr>Factors for determining “bad faith registration and use”</vt:lpstr>
      <vt:lpstr>Advantages of the UDRP</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Trademark issues &amp; cyber space</dc:title>
  <dc:creator>bhavdip parsaniya</dc:creator>
  <cp:lastModifiedBy>tasmi jasani</cp:lastModifiedBy>
  <cp:revision>6</cp:revision>
  <dcterms:created xsi:type="dcterms:W3CDTF">2022-09-15T16:23:23Z</dcterms:created>
  <dcterms:modified xsi:type="dcterms:W3CDTF">2022-09-19T19:14:07Z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