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0" autoAdjust="0"/>
    <p:restoredTop sz="94660"/>
  </p:normalViewPr>
  <p:slideViewPr>
    <p:cSldViewPr snapToGrid="0">
      <p:cViewPr varScale="1">
        <p:scale>
          <a:sx n="80" d="100"/>
          <a:sy n="80" d="100"/>
        </p:scale>
        <p:origin x="67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723628-093E-4E97-A550-7894B4215D19}" type="datetimeFigureOut">
              <a:rPr lang="en-IN" smtClean="0"/>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4DF4EC-4A64-4907-B119-C122EE6519E3}" type="slidenum">
              <a:rPr lang="en-IN" smtClean="0"/>
              <a:t>‹#›</a:t>
            </a:fld>
            <a:endParaRPr lang="en-IN" dirty="0"/>
          </a:p>
        </p:txBody>
      </p:sp>
    </p:spTree>
    <p:extLst>
      <p:ext uri="{BB962C8B-B14F-4D97-AF65-F5344CB8AC3E}">
        <p14:creationId xmlns:p14="http://schemas.microsoft.com/office/powerpoint/2010/main" val="238285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23628-093E-4E97-A550-7894B4215D19}" type="datetimeFigureOut">
              <a:rPr lang="en-IN" smtClean="0"/>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4DF4EC-4A64-4907-B119-C122EE6519E3}" type="slidenum">
              <a:rPr lang="en-IN" smtClean="0"/>
              <a:t>‹#›</a:t>
            </a:fld>
            <a:endParaRPr lang="en-IN" dirty="0"/>
          </a:p>
        </p:txBody>
      </p:sp>
    </p:spTree>
    <p:extLst>
      <p:ext uri="{BB962C8B-B14F-4D97-AF65-F5344CB8AC3E}">
        <p14:creationId xmlns:p14="http://schemas.microsoft.com/office/powerpoint/2010/main" val="323474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23628-093E-4E97-A550-7894B4215D19}" type="datetimeFigureOut">
              <a:rPr lang="en-IN" smtClean="0"/>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4DF4EC-4A64-4907-B119-C122EE6519E3}"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50910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23628-093E-4E97-A550-7894B4215D19}" type="datetimeFigureOut">
              <a:rPr lang="en-IN" smtClean="0"/>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4DF4EC-4A64-4907-B119-C122EE6519E3}" type="slidenum">
              <a:rPr lang="en-IN" smtClean="0"/>
              <a:t>‹#›</a:t>
            </a:fld>
            <a:endParaRPr lang="en-IN" dirty="0"/>
          </a:p>
        </p:txBody>
      </p:sp>
    </p:spTree>
    <p:extLst>
      <p:ext uri="{BB962C8B-B14F-4D97-AF65-F5344CB8AC3E}">
        <p14:creationId xmlns:p14="http://schemas.microsoft.com/office/powerpoint/2010/main" val="3052412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23628-093E-4E97-A550-7894B4215D19}" type="datetimeFigureOut">
              <a:rPr lang="en-IN" smtClean="0"/>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4DF4EC-4A64-4907-B119-C122EE6519E3}"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329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23628-093E-4E97-A550-7894B4215D19}" type="datetimeFigureOut">
              <a:rPr lang="en-IN" smtClean="0"/>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4DF4EC-4A64-4907-B119-C122EE6519E3}" type="slidenum">
              <a:rPr lang="en-IN" smtClean="0"/>
              <a:t>‹#›</a:t>
            </a:fld>
            <a:endParaRPr lang="en-IN" dirty="0"/>
          </a:p>
        </p:txBody>
      </p:sp>
    </p:spTree>
    <p:extLst>
      <p:ext uri="{BB962C8B-B14F-4D97-AF65-F5344CB8AC3E}">
        <p14:creationId xmlns:p14="http://schemas.microsoft.com/office/powerpoint/2010/main" val="4260557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723628-093E-4E97-A550-7894B4215D19}" type="datetimeFigureOut">
              <a:rPr lang="en-IN" smtClean="0"/>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4DF4EC-4A64-4907-B119-C122EE6519E3}" type="slidenum">
              <a:rPr lang="en-IN" smtClean="0"/>
              <a:t>‹#›</a:t>
            </a:fld>
            <a:endParaRPr lang="en-IN" dirty="0"/>
          </a:p>
        </p:txBody>
      </p:sp>
    </p:spTree>
    <p:extLst>
      <p:ext uri="{BB962C8B-B14F-4D97-AF65-F5344CB8AC3E}">
        <p14:creationId xmlns:p14="http://schemas.microsoft.com/office/powerpoint/2010/main" val="826198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723628-093E-4E97-A550-7894B4215D19}" type="datetimeFigureOut">
              <a:rPr lang="en-IN" smtClean="0"/>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4DF4EC-4A64-4907-B119-C122EE6519E3}" type="slidenum">
              <a:rPr lang="en-IN" smtClean="0"/>
              <a:t>‹#›</a:t>
            </a:fld>
            <a:endParaRPr lang="en-IN" dirty="0"/>
          </a:p>
        </p:txBody>
      </p:sp>
    </p:spTree>
    <p:extLst>
      <p:ext uri="{BB962C8B-B14F-4D97-AF65-F5344CB8AC3E}">
        <p14:creationId xmlns:p14="http://schemas.microsoft.com/office/powerpoint/2010/main" val="2422731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723628-093E-4E97-A550-7894B4215D19}" type="datetimeFigureOut">
              <a:rPr lang="en-IN" smtClean="0"/>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4DF4EC-4A64-4907-B119-C122EE6519E3}" type="slidenum">
              <a:rPr lang="en-IN" smtClean="0"/>
              <a:t>‹#›</a:t>
            </a:fld>
            <a:endParaRPr lang="en-IN" dirty="0"/>
          </a:p>
        </p:txBody>
      </p:sp>
    </p:spTree>
    <p:extLst>
      <p:ext uri="{BB962C8B-B14F-4D97-AF65-F5344CB8AC3E}">
        <p14:creationId xmlns:p14="http://schemas.microsoft.com/office/powerpoint/2010/main" val="375054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23628-093E-4E97-A550-7894B4215D19}" type="datetimeFigureOut">
              <a:rPr lang="en-IN" smtClean="0"/>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4DF4EC-4A64-4907-B119-C122EE6519E3}" type="slidenum">
              <a:rPr lang="en-IN" smtClean="0"/>
              <a:t>‹#›</a:t>
            </a:fld>
            <a:endParaRPr lang="en-IN" dirty="0"/>
          </a:p>
        </p:txBody>
      </p:sp>
    </p:spTree>
    <p:extLst>
      <p:ext uri="{BB962C8B-B14F-4D97-AF65-F5344CB8AC3E}">
        <p14:creationId xmlns:p14="http://schemas.microsoft.com/office/powerpoint/2010/main" val="9881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723628-093E-4E97-A550-7894B4215D19}" type="datetimeFigureOut">
              <a:rPr lang="en-IN" smtClean="0"/>
              <a:t>26-09-2022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04DF4EC-4A64-4907-B119-C122EE6519E3}" type="slidenum">
              <a:rPr lang="en-IN" smtClean="0"/>
              <a:t>‹#›</a:t>
            </a:fld>
            <a:endParaRPr lang="en-IN" dirty="0"/>
          </a:p>
        </p:txBody>
      </p:sp>
    </p:spTree>
    <p:extLst>
      <p:ext uri="{BB962C8B-B14F-4D97-AF65-F5344CB8AC3E}">
        <p14:creationId xmlns:p14="http://schemas.microsoft.com/office/powerpoint/2010/main" val="214761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723628-093E-4E97-A550-7894B4215D19}" type="datetimeFigureOut">
              <a:rPr lang="en-IN" smtClean="0"/>
              <a:t>26-09-2022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04DF4EC-4A64-4907-B119-C122EE6519E3}" type="slidenum">
              <a:rPr lang="en-IN" smtClean="0"/>
              <a:t>‹#›</a:t>
            </a:fld>
            <a:endParaRPr lang="en-IN" dirty="0"/>
          </a:p>
        </p:txBody>
      </p:sp>
    </p:spTree>
    <p:extLst>
      <p:ext uri="{BB962C8B-B14F-4D97-AF65-F5344CB8AC3E}">
        <p14:creationId xmlns:p14="http://schemas.microsoft.com/office/powerpoint/2010/main" val="127006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723628-093E-4E97-A550-7894B4215D19}" type="datetimeFigureOut">
              <a:rPr lang="en-IN" smtClean="0"/>
              <a:t>26-09-2022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04DF4EC-4A64-4907-B119-C122EE6519E3}" type="slidenum">
              <a:rPr lang="en-IN" smtClean="0"/>
              <a:t>‹#›</a:t>
            </a:fld>
            <a:endParaRPr lang="en-IN" dirty="0"/>
          </a:p>
        </p:txBody>
      </p:sp>
    </p:spTree>
    <p:extLst>
      <p:ext uri="{BB962C8B-B14F-4D97-AF65-F5344CB8AC3E}">
        <p14:creationId xmlns:p14="http://schemas.microsoft.com/office/powerpoint/2010/main" val="383901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23628-093E-4E97-A550-7894B4215D19}" type="datetimeFigureOut">
              <a:rPr lang="en-IN" smtClean="0"/>
              <a:t>26-09-2022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04DF4EC-4A64-4907-B119-C122EE6519E3}" type="slidenum">
              <a:rPr lang="en-IN" smtClean="0"/>
              <a:t>‹#›</a:t>
            </a:fld>
            <a:endParaRPr lang="en-IN" dirty="0"/>
          </a:p>
        </p:txBody>
      </p:sp>
    </p:spTree>
    <p:extLst>
      <p:ext uri="{BB962C8B-B14F-4D97-AF65-F5344CB8AC3E}">
        <p14:creationId xmlns:p14="http://schemas.microsoft.com/office/powerpoint/2010/main" val="21363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723628-093E-4E97-A550-7894B4215D19}" type="datetimeFigureOut">
              <a:rPr lang="en-IN" smtClean="0"/>
              <a:t>26-09-2022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04DF4EC-4A64-4907-B119-C122EE6519E3}" type="slidenum">
              <a:rPr lang="en-IN" smtClean="0"/>
              <a:t>‹#›</a:t>
            </a:fld>
            <a:endParaRPr lang="en-IN" dirty="0"/>
          </a:p>
        </p:txBody>
      </p:sp>
    </p:spTree>
    <p:extLst>
      <p:ext uri="{BB962C8B-B14F-4D97-AF65-F5344CB8AC3E}">
        <p14:creationId xmlns:p14="http://schemas.microsoft.com/office/powerpoint/2010/main" val="113409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723628-093E-4E97-A550-7894B4215D19}" type="datetimeFigureOut">
              <a:rPr lang="en-IN" smtClean="0"/>
              <a:t>26-09-2022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04DF4EC-4A64-4907-B119-C122EE6519E3}" type="slidenum">
              <a:rPr lang="en-IN" smtClean="0"/>
              <a:t>‹#›</a:t>
            </a:fld>
            <a:endParaRPr lang="en-IN" dirty="0"/>
          </a:p>
        </p:txBody>
      </p:sp>
    </p:spTree>
    <p:extLst>
      <p:ext uri="{BB962C8B-B14F-4D97-AF65-F5344CB8AC3E}">
        <p14:creationId xmlns:p14="http://schemas.microsoft.com/office/powerpoint/2010/main" val="68213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723628-093E-4E97-A550-7894B4215D19}" type="datetimeFigureOut">
              <a:rPr lang="en-IN" smtClean="0"/>
              <a:t>26-09-2022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4DF4EC-4A64-4907-B119-C122EE6519E3}" type="slidenum">
              <a:rPr lang="en-IN" smtClean="0"/>
              <a:t>‹#›</a:t>
            </a:fld>
            <a:endParaRPr lang="en-IN" dirty="0"/>
          </a:p>
        </p:txBody>
      </p:sp>
    </p:spTree>
    <p:extLst>
      <p:ext uri="{BB962C8B-B14F-4D97-AF65-F5344CB8AC3E}">
        <p14:creationId xmlns:p14="http://schemas.microsoft.com/office/powerpoint/2010/main" val="383866741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874A-68F9-047F-B3AB-8318BD46A345}"/>
              </a:ext>
            </a:extLst>
          </p:cNvPr>
          <p:cNvSpPr>
            <a:spLocks noGrp="1"/>
          </p:cNvSpPr>
          <p:nvPr>
            <p:ph type="ctrTitle"/>
          </p:nvPr>
        </p:nvSpPr>
        <p:spPr>
          <a:xfrm>
            <a:off x="0" y="123825"/>
            <a:ext cx="12192000" cy="1076325"/>
          </a:xfrm>
        </p:spPr>
        <p:txBody>
          <a:bodyPr>
            <a:normAutofit/>
          </a:bodyPr>
          <a:lstStyle/>
          <a:p>
            <a:endParaRPr lang="en-IN" sz="4400" dirty="0"/>
          </a:p>
        </p:txBody>
      </p:sp>
      <p:sp>
        <p:nvSpPr>
          <p:cNvPr id="3" name="Subtitle 2">
            <a:extLst>
              <a:ext uri="{FF2B5EF4-FFF2-40B4-BE49-F238E27FC236}">
                <a16:creationId xmlns:a16="http://schemas.microsoft.com/office/drawing/2014/main" id="{94624B69-2F8D-3089-ED1F-7B7C6F2037CA}"/>
              </a:ext>
            </a:extLst>
          </p:cNvPr>
          <p:cNvSpPr>
            <a:spLocks noGrp="1"/>
          </p:cNvSpPr>
          <p:nvPr>
            <p:ph type="subTitle" idx="1"/>
          </p:nvPr>
        </p:nvSpPr>
        <p:spPr>
          <a:xfrm>
            <a:off x="0" y="1200150"/>
            <a:ext cx="12192000" cy="5524500"/>
          </a:xfrm>
        </p:spPr>
        <p:txBody>
          <a:bodyPr>
            <a:normAutofit fontScale="77500" lnSpcReduction="20000"/>
          </a:bodyPr>
          <a:lstStyle/>
          <a:p>
            <a:pPr algn="ctr">
              <a:lnSpc>
                <a:spcPct val="120000"/>
              </a:lnSpc>
            </a:pPr>
            <a:r>
              <a:rPr lang="en-US" sz="4000" dirty="0">
                <a:solidFill>
                  <a:schemeClr val="tx1">
                    <a:lumMod val="95000"/>
                    <a:lumOff val="5000"/>
                  </a:schemeClr>
                </a:solidFill>
              </a:rPr>
              <a:t>K.S. School of Business Management</a:t>
            </a:r>
            <a:endParaRPr lang="en-US" sz="4000" b="1" dirty="0">
              <a:solidFill>
                <a:schemeClr val="tx1">
                  <a:lumMod val="95000"/>
                  <a:lumOff val="5000"/>
                </a:schemeClr>
              </a:solidFill>
            </a:endParaRPr>
          </a:p>
          <a:p>
            <a:pPr algn="ctr">
              <a:lnSpc>
                <a:spcPct val="170000"/>
              </a:lnSpc>
            </a:pPr>
            <a:r>
              <a:rPr lang="en-US" sz="6000" b="1" dirty="0">
                <a:solidFill>
                  <a:srgbClr val="002060"/>
                </a:solidFill>
              </a:rPr>
              <a:t>Topic : </a:t>
            </a:r>
            <a:r>
              <a:rPr lang="en-US" sz="5400" b="1" u="sng" dirty="0">
                <a:solidFill>
                  <a:srgbClr val="C00000"/>
                </a:solidFill>
                <a:effectLst>
                  <a:outerShdw blurRad="38100" dist="38100" dir="2700000" algn="tl">
                    <a:srgbClr val="000000">
                      <a:alpha val="43137"/>
                    </a:srgbClr>
                  </a:outerShdw>
                </a:effectLst>
                <a:latin typeface="Algerian" panose="04020705040A02060702" pitchFamily="82" charset="0"/>
              </a:rPr>
              <a:t>Consideration</a:t>
            </a:r>
          </a:p>
          <a:p>
            <a:pPr algn="l">
              <a:lnSpc>
                <a:spcPct val="110000"/>
              </a:lnSpc>
            </a:pPr>
            <a:r>
              <a:rPr lang="en-US" sz="3900" dirty="0">
                <a:solidFill>
                  <a:srgbClr val="7030A0"/>
                </a:solidFill>
              </a:rPr>
              <a:t>	</a:t>
            </a:r>
          </a:p>
          <a:p>
            <a:pPr algn="l">
              <a:lnSpc>
                <a:spcPct val="110000"/>
              </a:lnSpc>
            </a:pPr>
            <a:r>
              <a:rPr lang="en-US" sz="3200" dirty="0">
                <a:solidFill>
                  <a:srgbClr val="7030A0"/>
                </a:solidFill>
              </a:rPr>
              <a:t>	3186 - Shivani Darji</a:t>
            </a:r>
          </a:p>
          <a:p>
            <a:pPr algn="l">
              <a:lnSpc>
                <a:spcPct val="110000"/>
              </a:lnSpc>
            </a:pPr>
            <a:r>
              <a:rPr lang="en-US" sz="3200" dirty="0">
                <a:solidFill>
                  <a:srgbClr val="7030A0"/>
                </a:solidFill>
              </a:rPr>
              <a:t>	3193 – Hirpara Lisa</a:t>
            </a:r>
          </a:p>
          <a:p>
            <a:pPr algn="l">
              <a:lnSpc>
                <a:spcPct val="110000"/>
              </a:lnSpc>
            </a:pPr>
            <a:r>
              <a:rPr lang="en-US" sz="3200" dirty="0">
                <a:solidFill>
                  <a:srgbClr val="7030A0"/>
                </a:solidFill>
              </a:rPr>
              <a:t>	3197 – Dhruvi Khatri</a:t>
            </a:r>
          </a:p>
          <a:p>
            <a:pPr algn="l">
              <a:lnSpc>
                <a:spcPct val="110000"/>
              </a:lnSpc>
            </a:pPr>
            <a:r>
              <a:rPr lang="en-US" sz="3200" dirty="0">
                <a:solidFill>
                  <a:srgbClr val="7030A0"/>
                </a:solidFill>
              </a:rPr>
              <a:t>	3198 – Khushi koli</a:t>
            </a:r>
          </a:p>
          <a:p>
            <a:pPr algn="ctr">
              <a:lnSpc>
                <a:spcPct val="110000"/>
              </a:lnSpc>
            </a:pP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ctr">
              <a:lnSpc>
                <a:spcPct val="110000"/>
              </a:lnSpc>
            </a:pP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															Mentor : </a:t>
            </a:r>
            <a:r>
              <a:rPr lang="en-US" sz="4000" dirty="0">
                <a:solidFill>
                  <a:srgbClr val="002060"/>
                </a:solidFill>
                <a:latin typeface="Times New Roman" panose="02020603050405020304" pitchFamily="18" charset="0"/>
                <a:cs typeface="Times New Roman" panose="02020603050405020304" pitchFamily="18" charset="0"/>
              </a:rPr>
              <a:t>Moinuddin sir</a:t>
            </a:r>
          </a:p>
        </p:txBody>
      </p:sp>
      <p:pic>
        <p:nvPicPr>
          <p:cNvPr id="9" name="Picture 8">
            <a:extLst>
              <a:ext uri="{FF2B5EF4-FFF2-40B4-BE49-F238E27FC236}">
                <a16:creationId xmlns:a16="http://schemas.microsoft.com/office/drawing/2014/main" id="{B0BCAD61-1B5A-5177-8E88-B22F7CBF6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4462" y="47625"/>
            <a:ext cx="1743076" cy="1311155"/>
          </a:xfrm>
          <a:prstGeom prst="rect">
            <a:avLst/>
          </a:prstGeom>
        </p:spPr>
      </p:pic>
    </p:spTree>
    <p:extLst>
      <p:ext uri="{BB962C8B-B14F-4D97-AF65-F5344CB8AC3E}">
        <p14:creationId xmlns:p14="http://schemas.microsoft.com/office/powerpoint/2010/main" val="854844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61D0-59C4-29F0-29E6-61DFF4B2AA82}"/>
              </a:ext>
            </a:extLst>
          </p:cNvPr>
          <p:cNvSpPr>
            <a:spLocks noGrp="1"/>
          </p:cNvSpPr>
          <p:nvPr>
            <p:ph type="title"/>
          </p:nvPr>
        </p:nvSpPr>
        <p:spPr>
          <a:xfrm>
            <a:off x="0" y="0"/>
            <a:ext cx="8596668" cy="905522"/>
          </a:xfrm>
        </p:spPr>
        <p:txBody>
          <a:bodyPr>
            <a:noAutofit/>
          </a:bodyPr>
          <a:lstStyle/>
          <a:p>
            <a:r>
              <a:rPr lang="en-US" dirty="0">
                <a:solidFill>
                  <a:srgbClr val="002060"/>
                </a:solidFill>
                <a:latin typeface="Times New Roman" panose="02020603050405020304" pitchFamily="18" charset="0"/>
                <a:cs typeface="Times New Roman" panose="02020603050405020304" pitchFamily="18" charset="0"/>
              </a:rPr>
              <a:t>Continue….</a:t>
            </a:r>
            <a:br>
              <a:rPr lang="en-US" sz="2000" dirty="0"/>
            </a:br>
            <a:br>
              <a:rPr lang="en-US" sz="2000" dirty="0"/>
            </a:br>
            <a:endParaRPr lang="en-IN" sz="2000" dirty="0"/>
          </a:p>
        </p:txBody>
      </p:sp>
      <p:sp>
        <p:nvSpPr>
          <p:cNvPr id="4" name="TextBox 3">
            <a:extLst>
              <a:ext uri="{FF2B5EF4-FFF2-40B4-BE49-F238E27FC236}">
                <a16:creationId xmlns:a16="http://schemas.microsoft.com/office/drawing/2014/main" id="{DF57AF5F-A473-4AD3-CF5E-1083B943114C}"/>
              </a:ext>
            </a:extLst>
          </p:cNvPr>
          <p:cNvSpPr txBox="1"/>
          <p:nvPr/>
        </p:nvSpPr>
        <p:spPr>
          <a:xfrm>
            <a:off x="337351" y="1154097"/>
            <a:ext cx="9312676" cy="4524315"/>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Calibri" panose="020F0502020204030204" pitchFamily="34" charset="0"/>
                <a:cs typeface="Calibri" panose="020F0502020204030204" pitchFamily="34" charset="0"/>
              </a:rPr>
              <a:t>The agreement is void for want of consideration. There was no consideration for the ulterior pay promised to the mariners who remained with the ship. Before they sailed from London, they had undertaken to do all they could under the emergencies of the voyage. They had sold all their services till the voyage should be completed....</a:t>
            </a:r>
          </a:p>
          <a:p>
            <a:pPr marL="285750" indent="-285750">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cs typeface="Calibri" panose="020F0502020204030204" pitchFamily="34" charset="0"/>
              </a:rPr>
              <a:t>The desertion of a part of the crew is to be considered an emergency of the voyage as much as their death, and those who remain are bound by the terms of their original contract to exert themselves to the utmost to bring the ship in safety to her destined port.</a:t>
            </a:r>
          </a:p>
          <a:p>
            <a:pPr marL="285750" indent="-285750">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3598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D4A5A-7040-CE3D-890F-7BF2FFD18B83}"/>
              </a:ext>
            </a:extLst>
          </p:cNvPr>
          <p:cNvSpPr>
            <a:spLocks noGrp="1"/>
          </p:cNvSpPr>
          <p:nvPr>
            <p:ph type="title"/>
          </p:nvPr>
        </p:nvSpPr>
        <p:spPr>
          <a:xfrm>
            <a:off x="0" y="165717"/>
            <a:ext cx="8596668" cy="1320800"/>
          </a:xfrm>
        </p:spPr>
        <p:txBody>
          <a:bodyPr>
            <a:normAutofit/>
          </a:bodyPr>
          <a:lstStyle/>
          <a:p>
            <a:pPr marL="571500" indent="-571500">
              <a:buFont typeface="Wingdings" panose="05000000000000000000" pitchFamily="2" charset="2"/>
              <a:buChar char="v"/>
            </a:pPr>
            <a:r>
              <a:rPr lang="en-US" sz="3200" b="1" dirty="0">
                <a:solidFill>
                  <a:srgbClr val="7030A0"/>
                </a:solidFill>
                <a:latin typeface="Calibri" panose="020F0502020204030204" pitchFamily="34" charset="0"/>
                <a:cs typeface="Calibri" panose="020F0502020204030204" pitchFamily="34" charset="0"/>
              </a:rPr>
              <a:t>Case Study :</a:t>
            </a:r>
            <a:endParaRPr lang="en-IN" sz="3200" dirty="0"/>
          </a:p>
        </p:txBody>
      </p:sp>
      <p:sp>
        <p:nvSpPr>
          <p:cNvPr id="4" name="TextBox 3">
            <a:extLst>
              <a:ext uri="{FF2B5EF4-FFF2-40B4-BE49-F238E27FC236}">
                <a16:creationId xmlns:a16="http://schemas.microsoft.com/office/drawing/2014/main" id="{A42F391D-6F49-6DAA-F9E2-FD10211F0FDD}"/>
              </a:ext>
            </a:extLst>
          </p:cNvPr>
          <p:cNvSpPr txBox="1"/>
          <p:nvPr/>
        </p:nvSpPr>
        <p:spPr>
          <a:xfrm>
            <a:off x="614101" y="826117"/>
            <a:ext cx="10323188" cy="6001643"/>
          </a:xfrm>
          <a:prstGeom prst="rect">
            <a:avLst/>
          </a:prstGeom>
          <a:noFill/>
        </p:spPr>
        <p:txBody>
          <a:bodyPr wrap="square" rtlCol="0">
            <a:spAutoFit/>
          </a:bodyPr>
          <a:lstStyle/>
          <a:p>
            <a:pPr algn="ctr"/>
            <a:r>
              <a:rPr lang="en-US" sz="2400" b="1" dirty="0">
                <a:cs typeface="Calibri" panose="020F0502020204030204" pitchFamily="34" charset="0"/>
              </a:rPr>
              <a:t>Lalman Shukla </a:t>
            </a:r>
            <a:r>
              <a:rPr lang="en-US" sz="2800" b="1" dirty="0">
                <a:cs typeface="Calibri" panose="020F0502020204030204" pitchFamily="34" charset="0"/>
              </a:rPr>
              <a:t>vs.</a:t>
            </a:r>
            <a:r>
              <a:rPr lang="en-US" sz="2400" b="1" dirty="0">
                <a:cs typeface="Calibri" panose="020F0502020204030204" pitchFamily="34" charset="0"/>
              </a:rPr>
              <a:t> Gauri Dutt</a:t>
            </a:r>
          </a:p>
          <a:p>
            <a:pPr algn="ctr"/>
            <a:endParaRPr lang="en-US" sz="2400" b="1" dirty="0"/>
          </a:p>
          <a:p>
            <a:pPr marL="285750" indent="-285750">
              <a:buFont typeface="Wingdings" panose="05000000000000000000" pitchFamily="2" charset="2"/>
              <a:buChar char="Ø"/>
            </a:pPr>
            <a:r>
              <a:rPr lang="en-US" sz="2200" dirty="0"/>
              <a:t> </a:t>
            </a:r>
            <a:r>
              <a:rPr lang="en-US" sz="2200" dirty="0">
                <a:latin typeface="Calibri" panose="020F0502020204030204" pitchFamily="34" charset="0"/>
                <a:cs typeface="Calibri" panose="020F0502020204030204" pitchFamily="34" charset="0"/>
              </a:rPr>
              <a:t>A case from an Indian court on the theme of pre-existing duty to the same person is Lalman Shukla vs Gauri Dutt. The nephew of Gauri Dutt went missing. He sent his munim, an employee, to look for the boy. Later, he also put up a reward of 501 for anyone who might find the boy. The employee found the boy, but the employer refused to give him the reward money. </a:t>
            </a:r>
          </a:p>
          <a:p>
            <a:pPr marL="285750" indent="-285750">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200" b="1" dirty="0">
                <a:latin typeface="Calibri" panose="020F0502020204030204" pitchFamily="34" charset="0"/>
                <a:cs typeface="Calibri" panose="020F0502020204030204" pitchFamily="34" charset="0"/>
              </a:rPr>
              <a:t>The court decided:</a:t>
            </a:r>
            <a:r>
              <a:rPr lang="en-US" sz="2200" dirty="0">
                <a:latin typeface="Calibri" panose="020F0502020204030204" pitchFamily="34" charset="0"/>
                <a:cs typeface="Calibri" panose="020F0502020204030204" pitchFamily="34" charset="0"/>
              </a:rPr>
              <a:t>In the present case, the claim cannot be regarded as one on the basis of a contract. The [munim] was in the service of [Gauri Dutt). As such servant, he was sent to search for the missing boy. It is true that it was not within the ordinary scope of his duties as a munim, to search for a missing relative of his master, but when he had agreed to go to Haridwar in search of the boy, He had undertaken that particular duty. Being under that obligation, which he had incurred before the reward in question was offered, he cannot, in my opinion, claim the reward. There was already a subsisting obligation and, therefore, the performance of the act cannot be regarded as a consideration for [Gauri Dutt's] promise.</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6009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2CA6-BB2F-B0CA-7969-69F87840B90C}"/>
              </a:ext>
            </a:extLst>
          </p:cNvPr>
          <p:cNvSpPr>
            <a:spLocks noGrp="1"/>
          </p:cNvSpPr>
          <p:nvPr>
            <p:ph type="title"/>
          </p:nvPr>
        </p:nvSpPr>
        <p:spPr>
          <a:xfrm>
            <a:off x="0" y="76939"/>
            <a:ext cx="11440685" cy="988381"/>
          </a:xfrm>
        </p:spPr>
        <p:txBody>
          <a:bodyPr>
            <a:noAutofit/>
          </a:bodyPr>
          <a:lstStyle/>
          <a:p>
            <a:pPr marL="571500" indent="-571500">
              <a:buFont typeface="Wingdings" panose="05000000000000000000" pitchFamily="2" charset="2"/>
              <a:buChar char="q"/>
            </a:pPr>
            <a:r>
              <a:rPr lang="en-IN" sz="4400" b="1" u="sng"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Remission , Alteration and Novation </a:t>
            </a:r>
            <a:br>
              <a:rPr lang="en-IN" sz="4400" dirty="0"/>
            </a:br>
            <a:endParaRPr lang="en-IN" sz="4400" dirty="0"/>
          </a:p>
        </p:txBody>
      </p:sp>
      <p:sp>
        <p:nvSpPr>
          <p:cNvPr id="5" name="TextBox 4">
            <a:extLst>
              <a:ext uri="{FF2B5EF4-FFF2-40B4-BE49-F238E27FC236}">
                <a16:creationId xmlns:a16="http://schemas.microsoft.com/office/drawing/2014/main" id="{62DB7C12-D06F-ED98-DD70-ECDE15539B27}"/>
              </a:ext>
            </a:extLst>
          </p:cNvPr>
          <p:cNvSpPr txBox="1"/>
          <p:nvPr/>
        </p:nvSpPr>
        <p:spPr>
          <a:xfrm>
            <a:off x="195310" y="1242874"/>
            <a:ext cx="8060923" cy="5386090"/>
          </a:xfrm>
          <a:prstGeom prst="rect">
            <a:avLst/>
          </a:prstGeom>
          <a:noFill/>
        </p:spPr>
        <p:txBody>
          <a:bodyPr wrap="square" rtlCol="0">
            <a:spAutoFit/>
          </a:bodyPr>
          <a:lstStyle/>
          <a:p>
            <a:pPr marL="285750" indent="-285750">
              <a:buFont typeface="Wingdings" panose="05000000000000000000" pitchFamily="2" charset="2"/>
              <a:buChar char="v"/>
            </a:pPr>
            <a:r>
              <a:rPr lang="en-US" sz="2800" dirty="0">
                <a:solidFill>
                  <a:srgbClr val="7030A0"/>
                </a:solidFill>
                <a:latin typeface="Calibri" panose="020F0502020204030204" pitchFamily="34" charset="0"/>
                <a:cs typeface="Calibri" panose="020F0502020204030204" pitchFamily="34" charset="0"/>
              </a:rPr>
              <a:t>What is Remission of contract?</a:t>
            </a:r>
          </a:p>
          <a:p>
            <a:pPr marL="285750" indent="-285750">
              <a:buFont typeface="Wingdings" panose="05000000000000000000" pitchFamily="2" charset="2"/>
              <a:buChar char="v"/>
            </a:pPr>
            <a:endParaRPr lang="en-IN" sz="2800" dirty="0">
              <a:solidFill>
                <a:srgbClr val="7030A0"/>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200" dirty="0">
                <a:latin typeface="Calibri" panose="020F0502020204030204" pitchFamily="34" charset="0"/>
                <a:cs typeface="Calibri" panose="020F0502020204030204" pitchFamily="34" charset="0"/>
              </a:rPr>
              <a:t>The parties to a contract cannot be expected to foresee and contemplate each and every detail of their business relationship. Business relationship require flexibility. The parties to a contract often, by mutual arrangement , change the terms of an existing contract. How does this happen one party offers to change a term of the contract and the other party accepts the offer, leading to an agreement to change the terms of the contract. For this agreement to be enforceable like any other agreement , there must be a consideration for both the parties.</a:t>
            </a:r>
          </a:p>
          <a:p>
            <a:pPr marL="457200" indent="-457200">
              <a:buFont typeface="Wingdings" panose="05000000000000000000" pitchFamily="2" charset="2"/>
              <a:buChar char="Ø"/>
            </a:pPr>
            <a:endParaRPr lang="en-US" sz="2400" dirty="0">
              <a:solidFill>
                <a:srgbClr val="7030A0"/>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200" dirty="0">
                <a:latin typeface="Calibri" panose="020F0502020204030204" pitchFamily="34" charset="0"/>
                <a:cs typeface="Calibri" panose="020F0502020204030204" pitchFamily="34" charset="0"/>
              </a:rPr>
              <a:t>emission means acceptance of lesser amount, or lesser degree of performance than what was contracted for in full discharge of the contract.</a:t>
            </a:r>
            <a:endParaRPr lang="en-US" sz="2200" dirty="0">
              <a:solidFill>
                <a:srgbClr val="7030A0"/>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D11262B2-0839-8298-48CA-129E357C3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5930" y="1691197"/>
            <a:ext cx="3616172" cy="4350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68011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22FD-9C2C-8F0B-982B-3292D0B373EB}"/>
              </a:ext>
            </a:extLst>
          </p:cNvPr>
          <p:cNvSpPr>
            <a:spLocks noGrp="1"/>
          </p:cNvSpPr>
          <p:nvPr>
            <p:ph type="title"/>
          </p:nvPr>
        </p:nvSpPr>
        <p:spPr>
          <a:xfrm>
            <a:off x="73652" y="503068"/>
            <a:ext cx="8596668" cy="659907"/>
          </a:xfrm>
        </p:spPr>
        <p:txBody>
          <a:bodyPr>
            <a:noAutofit/>
          </a:bodyPr>
          <a:lstStyle/>
          <a:p>
            <a:pPr marL="457200" indent="-457200">
              <a:buFont typeface="Wingdings" panose="05000000000000000000" pitchFamily="2" charset="2"/>
              <a:buChar char="v"/>
            </a:pPr>
            <a:r>
              <a:rPr lang="en-US" sz="2800" dirty="0">
                <a:solidFill>
                  <a:srgbClr val="7030A0"/>
                </a:solidFill>
              </a:rPr>
              <a:t>According to section 63 a party may:</a:t>
            </a:r>
            <a:br>
              <a:rPr lang="en-US" sz="2800" dirty="0">
                <a:solidFill>
                  <a:srgbClr val="7030A0"/>
                </a:solidFill>
              </a:rPr>
            </a:br>
            <a:br>
              <a:rPr lang="en-US" sz="2800" dirty="0">
                <a:solidFill>
                  <a:srgbClr val="7030A0"/>
                </a:solidFill>
              </a:rPr>
            </a:br>
            <a:endParaRPr lang="en-IN" sz="2800" dirty="0">
              <a:solidFill>
                <a:srgbClr val="7030A0"/>
              </a:solidFill>
            </a:endParaRPr>
          </a:p>
        </p:txBody>
      </p:sp>
      <p:sp>
        <p:nvSpPr>
          <p:cNvPr id="3" name="TextBox 2">
            <a:extLst>
              <a:ext uri="{FF2B5EF4-FFF2-40B4-BE49-F238E27FC236}">
                <a16:creationId xmlns:a16="http://schemas.microsoft.com/office/drawing/2014/main" id="{84A4E73C-DC00-70CA-0E25-CBFBF1FB8480}"/>
              </a:ext>
            </a:extLst>
          </p:cNvPr>
          <p:cNvSpPr txBox="1"/>
          <p:nvPr/>
        </p:nvSpPr>
        <p:spPr>
          <a:xfrm>
            <a:off x="310720" y="1184910"/>
            <a:ext cx="8993078" cy="4955203"/>
          </a:xfrm>
          <a:prstGeom prst="rect">
            <a:avLst/>
          </a:prstGeom>
          <a:noFill/>
        </p:spPr>
        <p:txBody>
          <a:bodyPr wrap="square" rtlCol="0">
            <a:spAutoFit/>
          </a:bodyPr>
          <a:lstStyle/>
          <a:p>
            <a:pPr marL="285750" indent="-285750">
              <a:buFont typeface="Wingdings" panose="05000000000000000000" pitchFamily="2" charset="2"/>
              <a:buChar char="§"/>
            </a:pPr>
            <a:r>
              <a:rPr lang="en-US" sz="2400" dirty="0"/>
              <a:t> </a:t>
            </a:r>
            <a:r>
              <a:rPr lang="en-US" sz="2400" dirty="0">
                <a:latin typeface="Calibri" panose="020F0502020204030204" pitchFamily="34" charset="0"/>
                <a:cs typeface="Calibri" panose="020F0502020204030204" pitchFamily="34" charset="0"/>
              </a:rPr>
              <a:t>Dispense with or remit performance wholly or in part; or </a:t>
            </a:r>
          </a:p>
          <a:p>
            <a:pPr marL="342900" indent="-342900">
              <a:buFont typeface="Wingdings" panose="05000000000000000000" pitchFamily="2" charset="2"/>
              <a:buChar char="§"/>
            </a:pPr>
            <a:r>
              <a:rPr lang="en-US" sz="2400" dirty="0">
                <a:latin typeface="Calibri" panose="020F0502020204030204" pitchFamily="34" charset="0"/>
                <a:cs typeface="Calibri" panose="020F0502020204030204" pitchFamily="34" charset="0"/>
              </a:rPr>
              <a:t>Extend the time for performance; or </a:t>
            </a:r>
          </a:p>
          <a:p>
            <a:pPr marL="342900" indent="-342900">
              <a:buFont typeface="Wingdings" panose="05000000000000000000" pitchFamily="2" charset="2"/>
              <a:buChar char="§"/>
            </a:pPr>
            <a:r>
              <a:rPr lang="en-US" sz="2400" dirty="0">
                <a:latin typeface="Calibri" panose="020F0502020204030204" pitchFamily="34" charset="0"/>
                <a:cs typeface="Calibri" panose="020F0502020204030204" pitchFamily="34" charset="0"/>
              </a:rPr>
              <a:t>Accept any other satisfaction instead of performance </a:t>
            </a:r>
          </a:p>
          <a:p>
            <a:endParaRPr lang="en-US"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US" sz="2800" dirty="0">
                <a:solidFill>
                  <a:srgbClr val="7030A0"/>
                </a:solidFill>
              </a:rPr>
              <a:t>Example:</a:t>
            </a:r>
          </a:p>
          <a:p>
            <a:pPr marL="342900" indent="-342900">
              <a:buFont typeface="Wingdings" panose="05000000000000000000" pitchFamily="2" charset="2"/>
              <a:buChar char="§"/>
            </a:pPr>
            <a:endParaRPr lang="en-US" sz="2400" dirty="0"/>
          </a:p>
          <a:p>
            <a:r>
              <a:rPr lang="en-US" sz="2400" dirty="0"/>
              <a:t> ➢ </a:t>
            </a:r>
            <a:r>
              <a:rPr lang="en-US" sz="2400" dirty="0">
                <a:latin typeface="Calibri" panose="020F0502020204030204" pitchFamily="34" charset="0"/>
                <a:cs typeface="Calibri" panose="020F0502020204030204" pitchFamily="34" charset="0"/>
              </a:rPr>
              <a:t>A owes B 5000. A pays to B and B accepts in full satisfaction for 	the whole debt 2000. The old debt is discharged.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A and B have an agreement , whereby A will make a painting of 	the blue sky and deliver it to B. B will pay A ₹5000 for the 	painting. However, A and B mutually agree not to go ahead with 	the agreement. This is called remission</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5263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33D7-3179-81C3-F4BA-F63EFA9FD006}"/>
              </a:ext>
            </a:extLst>
          </p:cNvPr>
          <p:cNvSpPr>
            <a:spLocks noGrp="1"/>
          </p:cNvSpPr>
          <p:nvPr>
            <p:ph type="title"/>
          </p:nvPr>
        </p:nvSpPr>
        <p:spPr>
          <a:xfrm>
            <a:off x="0" y="68062"/>
            <a:ext cx="8596668" cy="1320800"/>
          </a:xfrm>
        </p:spPr>
        <p:txBody>
          <a:bodyPr/>
          <a:lstStyle/>
          <a:p>
            <a:pPr marL="457200" indent="-457200">
              <a:buFont typeface="Wingdings" panose="05000000000000000000" pitchFamily="2" charset="2"/>
              <a:buChar char="v"/>
            </a:pPr>
            <a:r>
              <a:rPr lang="en-US" sz="2800" dirty="0">
                <a:solidFill>
                  <a:srgbClr val="7030A0"/>
                </a:solidFill>
                <a:latin typeface="Calibri" panose="020F0502020204030204" pitchFamily="34" charset="0"/>
                <a:cs typeface="Calibri" panose="020F0502020204030204" pitchFamily="34" charset="0"/>
              </a:rPr>
              <a:t>What</a:t>
            </a:r>
            <a:r>
              <a:rPr lang="en-US" dirty="0">
                <a:solidFill>
                  <a:srgbClr val="7030A0"/>
                </a:solidFill>
                <a:latin typeface="Calibri" panose="020F0502020204030204" pitchFamily="34" charset="0"/>
                <a:cs typeface="Calibri" panose="020F0502020204030204" pitchFamily="34" charset="0"/>
              </a:rPr>
              <a:t> i</a:t>
            </a:r>
            <a:r>
              <a:rPr lang="en-US" sz="2800" dirty="0">
                <a:solidFill>
                  <a:srgbClr val="7030A0"/>
                </a:solidFill>
                <a:latin typeface="Calibri" panose="020F0502020204030204" pitchFamily="34" charset="0"/>
                <a:cs typeface="Calibri" panose="020F0502020204030204" pitchFamily="34" charset="0"/>
              </a:rPr>
              <a:t>s Alteration of contract ?</a:t>
            </a:r>
            <a:endParaRPr lang="en-IN" sz="2800" dirty="0">
              <a:solidFill>
                <a:srgbClr val="7030A0"/>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ACF671C-6DAE-01F3-44F0-D74F70EAE78B}"/>
              </a:ext>
            </a:extLst>
          </p:cNvPr>
          <p:cNvSpPr txBox="1"/>
          <p:nvPr/>
        </p:nvSpPr>
        <p:spPr>
          <a:xfrm>
            <a:off x="346229" y="878889"/>
            <a:ext cx="7945515" cy="5170646"/>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latin typeface="Calibri" panose="020F0502020204030204" pitchFamily="34" charset="0"/>
                <a:cs typeface="Calibri" panose="020F0502020204030204" pitchFamily="34" charset="0"/>
              </a:rPr>
              <a:t>Alteration of a contract means change in one or more of the terms of a contract. Alteration is valid if it is done with the consent of all the parties to the contract. </a:t>
            </a:r>
          </a:p>
          <a:p>
            <a:pPr marL="285750" indent="-285750">
              <a:buFont typeface="Wingdings" panose="05000000000000000000" pitchFamily="2" charset="2"/>
              <a:buChar char="Ø"/>
            </a:pPr>
            <a:endParaRPr lang="en-US" sz="22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200" dirty="0">
                <a:latin typeface="Calibri" panose="020F0502020204030204" pitchFamily="34" charset="0"/>
                <a:cs typeface="Calibri" panose="020F0502020204030204" pitchFamily="34" charset="0"/>
              </a:rPr>
              <a:t> In alteration there is change in the terms of the contract but no change of the parties to it. In novation there may be change of parties.</a:t>
            </a:r>
          </a:p>
          <a:p>
            <a:pPr marL="285750" indent="-285750">
              <a:buFont typeface="Wingdings" panose="05000000000000000000" pitchFamily="2" charset="2"/>
              <a:buChar char="Ø"/>
            </a:pPr>
            <a:endParaRPr lang="en-US" sz="22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200" dirty="0">
                <a:latin typeface="Calibri" panose="020F0502020204030204" pitchFamily="34" charset="0"/>
                <a:cs typeface="Calibri" panose="020F0502020204030204" pitchFamily="34" charset="0"/>
              </a:rPr>
              <a:t>  Alteration means change in the terms in the terms of the existing contract by mutual agreement between the parties.</a:t>
            </a:r>
          </a:p>
          <a:p>
            <a:pPr marL="285750" indent="-285750">
              <a:buFont typeface="Wingdings" panose="05000000000000000000" pitchFamily="2" charset="2"/>
              <a:buChar char="Ø"/>
            </a:pPr>
            <a:endParaRPr lang="en-US" sz="22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200" dirty="0">
                <a:latin typeface="Calibri" panose="020F0502020204030204" pitchFamily="34" charset="0"/>
                <a:cs typeface="Calibri" panose="020F0502020204030204" pitchFamily="34" charset="0"/>
              </a:rPr>
              <a:t>  Parties remain the same. No third Party is involved.</a:t>
            </a:r>
          </a:p>
          <a:p>
            <a:pPr marL="285750" indent="-285750">
              <a:buFont typeface="Wingdings" panose="05000000000000000000" pitchFamily="2" charset="2"/>
              <a:buChar char="Ø"/>
            </a:pPr>
            <a:endParaRPr lang="en-US" sz="22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200" dirty="0">
                <a:latin typeface="Calibri" panose="020F0502020204030204" pitchFamily="34" charset="0"/>
                <a:cs typeface="Calibri" panose="020F0502020204030204" pitchFamily="34" charset="0"/>
              </a:rPr>
              <a:t>  Alteration does not rescind the original contract. As the same original contract in a modified manner is performed. </a:t>
            </a:r>
            <a:endParaRPr lang="en-IN" sz="22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AFF39E7-8ACD-AF95-D321-C98825AE0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9801" y="728462"/>
            <a:ext cx="3866595" cy="46818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56402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1B3D-CA3C-EA11-DEA5-7EB9778433BE}"/>
              </a:ext>
            </a:extLst>
          </p:cNvPr>
          <p:cNvSpPr>
            <a:spLocks noGrp="1"/>
          </p:cNvSpPr>
          <p:nvPr>
            <p:ph type="title"/>
          </p:nvPr>
        </p:nvSpPr>
        <p:spPr>
          <a:xfrm>
            <a:off x="82530" y="121328"/>
            <a:ext cx="8596668" cy="1320800"/>
          </a:xfrm>
        </p:spPr>
        <p:txBody>
          <a:bodyPr/>
          <a:lstStyle/>
          <a:p>
            <a:pPr marL="571500" indent="-571500">
              <a:buFont typeface="Wingdings" panose="05000000000000000000" pitchFamily="2" charset="2"/>
              <a:buChar char="v"/>
            </a:pPr>
            <a:r>
              <a:rPr lang="en-US" sz="2800" dirty="0">
                <a:solidFill>
                  <a:srgbClr val="7030A0"/>
                </a:solidFill>
              </a:rPr>
              <a:t>Example:</a:t>
            </a:r>
            <a:br>
              <a:rPr lang="en-US" sz="3600" dirty="0">
                <a:solidFill>
                  <a:srgbClr val="7030A0"/>
                </a:solidFill>
              </a:rPr>
            </a:br>
            <a:endParaRPr lang="en-IN" dirty="0"/>
          </a:p>
        </p:txBody>
      </p:sp>
      <p:sp>
        <p:nvSpPr>
          <p:cNvPr id="3" name="TextBox 2">
            <a:extLst>
              <a:ext uri="{FF2B5EF4-FFF2-40B4-BE49-F238E27FC236}">
                <a16:creationId xmlns:a16="http://schemas.microsoft.com/office/drawing/2014/main" id="{204637DB-4B44-98AC-6FFC-D2AB48CACBC6}"/>
              </a:ext>
            </a:extLst>
          </p:cNvPr>
          <p:cNvSpPr txBox="1"/>
          <p:nvPr/>
        </p:nvSpPr>
        <p:spPr>
          <a:xfrm>
            <a:off x="523783" y="1233996"/>
            <a:ext cx="8797770" cy="3046988"/>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alibri" panose="020F0502020204030204" pitchFamily="34" charset="0"/>
                <a:cs typeface="Calibri" panose="020F0502020204030204" pitchFamily="34" charset="0"/>
              </a:rPr>
              <a:t>A and B have an agreement , whereby A will make a painting of the blue sky on a two-by-two foot canvas, and deliver it to B on Monday. B will pay A ₹5000. Subsequently , A and B mutually agree that A will , instead , make the painting on a four-by-four foot canvas. This is a case of an alteration of contract. The agreement is not enforceable as there no consideration for A. If B were to pay him ₹5,050 for the larger painting, there would have been the consideration o f ₹50 for A in the altered contract.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0664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B74B-AE0C-E237-F3D7-4242D204209B}"/>
              </a:ext>
            </a:extLst>
          </p:cNvPr>
          <p:cNvSpPr>
            <a:spLocks noGrp="1"/>
          </p:cNvSpPr>
          <p:nvPr>
            <p:ph type="title"/>
          </p:nvPr>
        </p:nvSpPr>
        <p:spPr>
          <a:xfrm>
            <a:off x="0" y="112450"/>
            <a:ext cx="8596668" cy="1320800"/>
          </a:xfrm>
        </p:spPr>
        <p:txBody>
          <a:bodyPr>
            <a:normAutofit/>
          </a:bodyPr>
          <a:lstStyle/>
          <a:p>
            <a:pPr marL="457200" indent="-457200">
              <a:buFont typeface="Wingdings" panose="05000000000000000000" pitchFamily="2" charset="2"/>
              <a:buChar char="v"/>
            </a:pPr>
            <a:r>
              <a:rPr lang="en-US" sz="2800" dirty="0">
                <a:solidFill>
                  <a:srgbClr val="7030A0"/>
                </a:solidFill>
              </a:rPr>
              <a:t>What is Novation of contract ?</a:t>
            </a:r>
            <a:endParaRPr lang="en-IN" sz="2800" dirty="0">
              <a:solidFill>
                <a:srgbClr val="7030A0"/>
              </a:solidFill>
            </a:endParaRPr>
          </a:p>
        </p:txBody>
      </p:sp>
      <p:sp>
        <p:nvSpPr>
          <p:cNvPr id="4" name="TextBox 3">
            <a:extLst>
              <a:ext uri="{FF2B5EF4-FFF2-40B4-BE49-F238E27FC236}">
                <a16:creationId xmlns:a16="http://schemas.microsoft.com/office/drawing/2014/main" id="{F2AEF2B3-73AF-F451-F19E-DF5CFC5DE10B}"/>
              </a:ext>
            </a:extLst>
          </p:cNvPr>
          <p:cNvSpPr txBox="1"/>
          <p:nvPr/>
        </p:nvSpPr>
        <p:spPr>
          <a:xfrm>
            <a:off x="384597" y="751344"/>
            <a:ext cx="7827474" cy="5940088"/>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Novation occurs when a new contract is substituted for an existing contract either between the same parties or between different parties. The consideration for the new contract is the discharge of the old contract.</a:t>
            </a:r>
          </a:p>
          <a:p>
            <a:endParaRPr lang="en-US" sz="20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To effect a novation, there must be a valid enforceable new substituted contract. </a:t>
            </a:r>
          </a:p>
          <a:p>
            <a:pPr marL="285750" indent="-28575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Consent of all parties is necessary for novation. </a:t>
            </a:r>
          </a:p>
          <a:p>
            <a:pPr marL="285750" indent="-28575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 Novation should take place before the breach or expiry of old contract. Novation is substitution of old contract by a new contract by mutual agreement between the parties. </a:t>
            </a:r>
          </a:p>
          <a:p>
            <a:pPr marL="285750" indent="-28575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 The parties may either remain the same or a third party may be introduced. </a:t>
            </a:r>
          </a:p>
          <a:p>
            <a:pPr marL="285750" indent="-28575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 Novation rescinds the original contract as a result the original contract need not be performed. </a:t>
            </a:r>
            <a:endParaRPr lang="en-IN" sz="20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20DCC429-9CB0-6609-DD0A-9430EF9F024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tretch>
            <a:fillRect/>
          </a:stretch>
        </p:blipFill>
        <p:spPr>
          <a:xfrm>
            <a:off x="8596668" y="1311676"/>
            <a:ext cx="3352675" cy="4234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0386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967C-7FD5-8E72-EAA6-A601B5804946}"/>
              </a:ext>
            </a:extLst>
          </p:cNvPr>
          <p:cNvSpPr>
            <a:spLocks noGrp="1"/>
          </p:cNvSpPr>
          <p:nvPr>
            <p:ph type="title"/>
          </p:nvPr>
        </p:nvSpPr>
        <p:spPr>
          <a:xfrm>
            <a:off x="82530" y="147961"/>
            <a:ext cx="8596668" cy="1320800"/>
          </a:xfrm>
        </p:spPr>
        <p:txBody>
          <a:bodyPr>
            <a:normAutofit/>
          </a:bodyPr>
          <a:lstStyle/>
          <a:p>
            <a:pPr marL="571500" indent="-571500">
              <a:buFont typeface="Wingdings" panose="05000000000000000000" pitchFamily="2" charset="2"/>
              <a:buChar char="v"/>
            </a:pPr>
            <a:r>
              <a:rPr lang="en-IN" sz="2800" dirty="0">
                <a:solidFill>
                  <a:srgbClr val="7030A0"/>
                </a:solidFill>
              </a:rPr>
              <a:t>Example:</a:t>
            </a:r>
          </a:p>
        </p:txBody>
      </p:sp>
      <p:sp>
        <p:nvSpPr>
          <p:cNvPr id="3" name="TextBox 2">
            <a:extLst>
              <a:ext uri="{FF2B5EF4-FFF2-40B4-BE49-F238E27FC236}">
                <a16:creationId xmlns:a16="http://schemas.microsoft.com/office/drawing/2014/main" id="{C079EF8D-C103-720A-EF48-6BB80C8B6901}"/>
              </a:ext>
            </a:extLst>
          </p:cNvPr>
          <p:cNvSpPr txBox="1"/>
          <p:nvPr/>
        </p:nvSpPr>
        <p:spPr>
          <a:xfrm>
            <a:off x="568170" y="976544"/>
            <a:ext cx="8460420" cy="3293209"/>
          </a:xfrm>
          <a:prstGeom prst="rect">
            <a:avLst/>
          </a:prstGeom>
          <a:noFill/>
        </p:spPr>
        <p:txBody>
          <a:bodyPr wrap="square" rtlCol="0">
            <a:spAutoFit/>
          </a:bodyPr>
          <a:lstStyle/>
          <a:p>
            <a:pPr marL="342900" indent="-342900">
              <a:buFont typeface="Wingdings" panose="05000000000000000000" pitchFamily="2" charset="2"/>
              <a:buChar char="Ø"/>
            </a:pPr>
            <a:r>
              <a:rPr lang="en-US" sz="2600" dirty="0">
                <a:latin typeface="Calibri" panose="020F0502020204030204" pitchFamily="34" charset="0"/>
                <a:cs typeface="Calibri" panose="020F0502020204030204" pitchFamily="34" charset="0"/>
              </a:rPr>
              <a:t>Anil had a contract with a carpenter to pay ₹90,000 for ten chairs. Anil had paid The carpenter ₹10,000 and the carpenter has bought wood for making the chairs, after which the parties agreed that the carpenter would instead make three windows of a given specification for Anil. In this case, a new contract replaces an existing contract. This is called novation. In this case, both the parties have consideration.</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0109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23AF-7BEC-9D4E-5CD2-893E193AA370}"/>
              </a:ext>
            </a:extLst>
          </p:cNvPr>
          <p:cNvSpPr>
            <a:spLocks noGrp="1"/>
          </p:cNvSpPr>
          <p:nvPr>
            <p:ph type="title"/>
          </p:nvPr>
        </p:nvSpPr>
        <p:spPr>
          <a:xfrm>
            <a:off x="144674" y="158967"/>
            <a:ext cx="12047326" cy="1320800"/>
          </a:xfrm>
        </p:spPr>
        <p:txBody>
          <a:bodyPr>
            <a:normAutofit/>
          </a:bodyPr>
          <a:lstStyle/>
          <a:p>
            <a:pPr marL="571500" indent="-571500">
              <a:buFont typeface="Wingdings" panose="05000000000000000000" pitchFamily="2" charset="2"/>
              <a:buChar char="q"/>
            </a:pPr>
            <a:r>
              <a:rPr lang="en-US" sz="4400" b="1" u="sng"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Part-payment of Debt </a:t>
            </a:r>
            <a:endParaRPr lang="en-IN" sz="4400" b="1" u="sng"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E810647-DB1D-8E5E-4C84-1A8263D4C779}"/>
              </a:ext>
            </a:extLst>
          </p:cNvPr>
          <p:cNvSpPr txBox="1"/>
          <p:nvPr/>
        </p:nvSpPr>
        <p:spPr>
          <a:xfrm>
            <a:off x="144674" y="1353350"/>
            <a:ext cx="7022236" cy="6617196"/>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Calibri" panose="020F0502020204030204" pitchFamily="34" charset="0"/>
                <a:cs typeface="Calibri" panose="020F0502020204030204" pitchFamily="34" charset="0"/>
              </a:rPr>
              <a:t>In this agreement ,The Debtor and creditor agree to part waive a debt. And there’s no benefit for the creditor.</a:t>
            </a:r>
          </a:p>
          <a:p>
            <a:pPr marL="285750" indent="-285750">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000" dirty="0">
                <a:latin typeface="Calibri" panose="020F0502020204030204" pitchFamily="34" charset="0"/>
                <a:cs typeface="Calibri" panose="020F0502020204030204" pitchFamily="34" charset="0"/>
              </a:rPr>
              <a:t>Part payment of a debt will not satisfy the obligation to repay the entire debt, except in a few circumstances or if drafted in a duly executed deed of settlement. But Sometimes, there are circumstances which require the part payment of a debt.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v"/>
            </a:pPr>
            <a:r>
              <a:rPr lang="en-US" sz="2400" b="1" dirty="0">
                <a:solidFill>
                  <a:srgbClr val="7030A0"/>
                </a:solidFill>
              </a:rPr>
              <a:t>Let’s took an one example:</a:t>
            </a:r>
          </a:p>
          <a:p>
            <a:pPr marL="285750" indent="-285750">
              <a:buFont typeface="Wingdings" panose="05000000000000000000" pitchFamily="2" charset="2"/>
              <a:buChar char="v"/>
            </a:pPr>
            <a:endParaRPr lang="en-US" sz="2400" b="1" dirty="0">
              <a:solidFill>
                <a:srgbClr val="7030A0"/>
              </a:solidFill>
            </a:endParaRPr>
          </a:p>
          <a:p>
            <a:pPr marL="342900" indent="-342900">
              <a:buFont typeface="Wingdings" panose="05000000000000000000" pitchFamily="2" charset="2"/>
              <a:buChar char="Ø"/>
            </a:pPr>
            <a:r>
              <a:rPr lang="en-US" sz="2000" dirty="0">
                <a:solidFill>
                  <a:schemeClr val="tx1">
                    <a:lumMod val="95000"/>
                    <a:lumOff val="5000"/>
                  </a:schemeClr>
                </a:solidFill>
              </a:rPr>
              <a:t> </a:t>
            </a:r>
            <a:r>
              <a:rPr lang="en-US" sz="2000" dirty="0">
                <a:solidFill>
                  <a:schemeClr val="tx1">
                    <a:lumMod val="95000"/>
                    <a:lumOff val="5000"/>
                  </a:schemeClr>
                </a:solidFill>
                <a:latin typeface="Calibri" panose="020F0502020204030204" pitchFamily="34" charset="0"/>
                <a:cs typeface="Calibri" panose="020F0502020204030204" pitchFamily="34" charset="0"/>
              </a:rPr>
              <a:t>X owes Rs.15000 to Y. The sum is payable on Monday ,in   	Delhi.</a:t>
            </a:r>
          </a:p>
          <a:p>
            <a:r>
              <a:rPr lang="en-US" sz="2000" dirty="0">
                <a:solidFill>
                  <a:schemeClr val="tx1">
                    <a:lumMod val="95000"/>
                    <a:lumOff val="5000"/>
                  </a:schemeClr>
                </a:solidFill>
                <a:latin typeface="Calibri" panose="020F0502020204030204" pitchFamily="34" charset="0"/>
                <a:cs typeface="Calibri" panose="020F0502020204030204" pitchFamily="34" charset="0"/>
              </a:rPr>
              <a:t>	X and Y reach an agreement whereby Y agrees to accept 	Rs.10,000 on 	Monday , in 	Delhi ,as full and final 	settlement of the debt. </a:t>
            </a:r>
          </a:p>
          <a:p>
            <a:endParaRPr lang="en-US" sz="2000" dirty="0">
              <a:solidFill>
                <a:schemeClr val="tx1">
                  <a:lumMod val="95000"/>
                  <a:lumOff val="5000"/>
                </a:schemeClr>
              </a:solidFill>
              <a:latin typeface="Calibri" panose="020F0502020204030204" pitchFamily="34" charset="0"/>
              <a:cs typeface="Calibri" panose="020F0502020204030204" pitchFamily="34" charset="0"/>
            </a:endParaRPr>
          </a:p>
          <a:p>
            <a:endParaRPr lang="en-US" sz="2000" dirty="0">
              <a:solidFill>
                <a:schemeClr val="tx1">
                  <a:lumMod val="95000"/>
                  <a:lumOff val="5000"/>
                </a:schemeClr>
              </a:solidFill>
              <a:latin typeface="Calibri" panose="020F0502020204030204" pitchFamily="34" charset="0"/>
              <a:cs typeface="Calibri" panose="020F0502020204030204" pitchFamily="34" charset="0"/>
            </a:endParaRPr>
          </a:p>
          <a:p>
            <a:br>
              <a:rPr lang="en-US" sz="2000" dirty="0">
                <a:solidFill>
                  <a:schemeClr val="tx1">
                    <a:lumMod val="95000"/>
                    <a:lumOff val="5000"/>
                  </a:schemeClr>
                </a:solidFill>
                <a:latin typeface="Calibri" panose="020F0502020204030204" pitchFamily="34" charset="0"/>
                <a:cs typeface="Calibri" panose="020F0502020204030204" pitchFamily="34" charset="0"/>
              </a:rPr>
            </a:br>
            <a:br>
              <a:rPr lang="en-US" sz="2000" dirty="0">
                <a:solidFill>
                  <a:schemeClr val="tx1">
                    <a:lumMod val="95000"/>
                    <a:lumOff val="5000"/>
                  </a:schemeClr>
                </a:solidFill>
              </a:rPr>
            </a:br>
            <a:endParaRPr lang="en-IN" sz="2000" dirty="0"/>
          </a:p>
        </p:txBody>
      </p:sp>
      <p:pic>
        <p:nvPicPr>
          <p:cNvPr id="5" name="Picture 4">
            <a:extLst>
              <a:ext uri="{FF2B5EF4-FFF2-40B4-BE49-F238E27FC236}">
                <a16:creationId xmlns:a16="http://schemas.microsoft.com/office/drawing/2014/main" id="{95C45A7E-93E3-20AE-CB69-1B3760A47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6583" y="1479767"/>
            <a:ext cx="4540743" cy="41142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6548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A37D-DE95-F597-F4D7-6E88AA63E4E2}"/>
              </a:ext>
            </a:extLst>
          </p:cNvPr>
          <p:cNvSpPr>
            <a:spLocks noGrp="1"/>
          </p:cNvSpPr>
          <p:nvPr>
            <p:ph type="title"/>
          </p:nvPr>
        </p:nvSpPr>
        <p:spPr>
          <a:xfrm>
            <a:off x="91408" y="378781"/>
            <a:ext cx="8596668" cy="1320800"/>
          </a:xfrm>
        </p:spPr>
        <p:txBody>
          <a:bodyPr>
            <a:normAutofit/>
          </a:bodyPr>
          <a:lstStyle/>
          <a:p>
            <a:r>
              <a:rPr lang="en-US" sz="2800" dirty="0">
                <a:solidFill>
                  <a:srgbClr val="002060"/>
                </a:solidFill>
                <a:latin typeface="Calibri" panose="020F0502020204030204" pitchFamily="34" charset="0"/>
                <a:cs typeface="Calibri" panose="020F0502020204030204" pitchFamily="34" charset="0"/>
              </a:rPr>
              <a:t>Continue..</a:t>
            </a:r>
            <a:endParaRPr lang="en-IN" sz="2800" dirty="0">
              <a:solidFill>
                <a:srgbClr val="002060"/>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F03BB93-164D-F882-1A9F-0A21B18F9BDD}"/>
              </a:ext>
            </a:extLst>
          </p:cNvPr>
          <p:cNvSpPr txBox="1"/>
          <p:nvPr/>
        </p:nvSpPr>
        <p:spPr>
          <a:xfrm>
            <a:off x="301841" y="1335570"/>
            <a:ext cx="9389491" cy="4431983"/>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tx1">
                    <a:lumMod val="95000"/>
                    <a:lumOff val="5000"/>
                  </a:schemeClr>
                </a:solidFill>
                <a:latin typeface="Calibri" panose="020F0502020204030204" pitchFamily="34" charset="0"/>
                <a:cs typeface="Calibri" panose="020F0502020204030204" pitchFamily="34" charset="0"/>
              </a:rPr>
              <a:t>In this case ,The consideration for X is the benefit of Rs. 5,000 less than the payable amount . And creditor Y only loses by getting a lesser amount than owed.  </a:t>
            </a:r>
          </a:p>
          <a:p>
            <a:endParaRPr lang="en-US" sz="2400" dirty="0">
              <a:solidFill>
                <a:schemeClr val="tx1">
                  <a:lumMod val="95000"/>
                  <a:lumOff val="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400" dirty="0">
                <a:solidFill>
                  <a:schemeClr val="tx1">
                    <a:lumMod val="95000"/>
                    <a:lumOff val="5000"/>
                  </a:schemeClr>
                </a:solidFill>
                <a:latin typeface="Calibri" panose="020F0502020204030204" pitchFamily="34" charset="0"/>
                <a:cs typeface="Calibri" panose="020F0502020204030204" pitchFamily="34" charset="0"/>
              </a:rPr>
              <a:t>The parties agree to accept a lesser amount than the original debt if the debtor is either incapable of paying the full amount or he refers to pay.</a:t>
            </a:r>
          </a:p>
          <a:p>
            <a:pPr marL="285750" indent="-285750">
              <a:buFont typeface="Wingdings" panose="05000000000000000000" pitchFamily="2" charset="2"/>
              <a:buChar char="Ø"/>
            </a:pPr>
            <a:endParaRPr lang="en-US" sz="2400" dirty="0">
              <a:solidFill>
                <a:schemeClr val="tx1">
                  <a:lumMod val="95000"/>
                  <a:lumOff val="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400" dirty="0">
                <a:solidFill>
                  <a:schemeClr val="tx1">
                    <a:lumMod val="95000"/>
                    <a:lumOff val="5000"/>
                  </a:schemeClr>
                </a:solidFill>
                <a:latin typeface="Calibri" panose="020F0502020204030204" pitchFamily="34" charset="0"/>
                <a:cs typeface="Calibri" panose="020F0502020204030204" pitchFamily="34" charset="0"/>
              </a:rPr>
              <a:t>So, We can conclude that an agreement to receive a lesser amount that what is due can never be supported by consideration.</a:t>
            </a:r>
          </a:p>
          <a:p>
            <a:pPr marL="285750" indent="-285750">
              <a:buFont typeface="Wingdings" panose="05000000000000000000" pitchFamily="2" charset="2"/>
              <a:buChar char="Ø"/>
            </a:pPr>
            <a:endParaRPr lang="en-US" sz="24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dirty="0">
                <a:solidFill>
                  <a:schemeClr val="tx1">
                    <a:lumMod val="95000"/>
                    <a:lumOff val="5000"/>
                  </a:schemeClr>
                </a:solidFill>
                <a:latin typeface="Calibri" panose="020F0502020204030204" pitchFamily="34" charset="0"/>
                <a:cs typeface="Calibri" panose="020F0502020204030204" pitchFamily="34" charset="0"/>
              </a:rPr>
              <a:t>as a result such contracts cannot be enforced.</a:t>
            </a:r>
          </a:p>
          <a:p>
            <a:endParaRPr lang="en-IN" dirty="0"/>
          </a:p>
        </p:txBody>
      </p:sp>
    </p:spTree>
    <p:extLst>
      <p:ext uri="{BB962C8B-B14F-4D97-AF65-F5344CB8AC3E}">
        <p14:creationId xmlns:p14="http://schemas.microsoft.com/office/powerpoint/2010/main" val="6753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FD4B-704D-C06A-DB6C-C3BE4639561D}"/>
              </a:ext>
            </a:extLst>
          </p:cNvPr>
          <p:cNvSpPr>
            <a:spLocks noGrp="1"/>
          </p:cNvSpPr>
          <p:nvPr>
            <p:ph type="title"/>
          </p:nvPr>
        </p:nvSpPr>
        <p:spPr>
          <a:xfrm>
            <a:off x="0" y="97655"/>
            <a:ext cx="12192000" cy="1056443"/>
          </a:xfrm>
        </p:spPr>
        <p:txBody>
          <a:bodyPr>
            <a:normAutofit fontScale="90000"/>
          </a:bodyPr>
          <a:lstStyle/>
          <a:p>
            <a:pPr algn="ctr"/>
            <a:r>
              <a:rPr lang="en-US" sz="6000" b="1" u="sng" dirty="0">
                <a:ln>
                  <a:noFill/>
                </a:ln>
                <a:solidFill>
                  <a:schemeClr val="accent2">
                    <a:lumMod val="50000"/>
                  </a:schemeClr>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Indian Contact Act, 1872</a:t>
            </a:r>
            <a:br>
              <a:rPr lang="en-IN" sz="1800" dirty="0">
                <a:solidFill>
                  <a:srgbClr val="C00000"/>
                </a:solidFill>
                <a:effectLst/>
                <a:latin typeface="Calibri" panose="020F0502020204030204" pitchFamily="34" charset="0"/>
                <a:ea typeface="Calibri" panose="020F0502020204030204" pitchFamily="34" charset="0"/>
                <a:cs typeface="Shruti" panose="020B0502040204020203" pitchFamily="34" charset="0"/>
              </a:rPr>
            </a:br>
            <a:endParaRPr lang="en-IN" dirty="0">
              <a:solidFill>
                <a:srgbClr val="C00000"/>
              </a:solidFill>
            </a:endParaRPr>
          </a:p>
        </p:txBody>
      </p:sp>
      <p:sp>
        <p:nvSpPr>
          <p:cNvPr id="3" name="TextBox 2">
            <a:extLst>
              <a:ext uri="{FF2B5EF4-FFF2-40B4-BE49-F238E27FC236}">
                <a16:creationId xmlns:a16="http://schemas.microsoft.com/office/drawing/2014/main" id="{19289F09-A36F-ED0A-C231-C9057CD8F609}"/>
              </a:ext>
            </a:extLst>
          </p:cNvPr>
          <p:cNvSpPr txBox="1"/>
          <p:nvPr/>
        </p:nvSpPr>
        <p:spPr>
          <a:xfrm>
            <a:off x="428626" y="958790"/>
            <a:ext cx="11763374" cy="7448321"/>
          </a:xfrm>
          <a:prstGeom prst="rect">
            <a:avLst/>
          </a:prstGeom>
          <a:noFill/>
        </p:spPr>
        <p:txBody>
          <a:bodyPr wrap="square" rtlCol="0">
            <a:spAutoFit/>
          </a:bodyPr>
          <a:lstStyle/>
          <a:p>
            <a:pPr marL="457200" marR="0" lvl="0" indent="-457200">
              <a:spcBef>
                <a:spcPts val="0"/>
              </a:spcBef>
              <a:spcAft>
                <a:spcPts val="0"/>
              </a:spcAft>
              <a:buFont typeface="Wingdings" panose="05000000000000000000" pitchFamily="2" charset="2"/>
              <a:buChar char="q"/>
            </a:pPr>
            <a:r>
              <a:rPr lang="en-US" sz="3600" b="1" u="sng" kern="1400" spc="-50" dirty="0">
                <a:solidFill>
                  <a:srgbClr val="00206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Shruti" panose="020B0502040204020203" pitchFamily="34" charset="0"/>
              </a:rPr>
              <a:t>Introduction :</a:t>
            </a:r>
            <a:endParaRPr lang="en-IN" sz="3600" b="1" u="sng" kern="1400" spc="-50" dirty="0">
              <a:solidFill>
                <a:srgbClr val="002060"/>
              </a:solidFill>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Shruti" panose="020B0502040204020203" pitchFamily="34" charset="0"/>
            </a:endParaRPr>
          </a:p>
          <a:p>
            <a:pPr marR="0" lvl="0">
              <a:spcBef>
                <a:spcPts val="0"/>
              </a:spcBef>
              <a:spcAft>
                <a:spcPts val="0"/>
              </a:spcAft>
            </a:pP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285750" marR="0" lvl="0" indent="-285750">
              <a:lnSpc>
                <a:spcPct val="107000"/>
              </a:lnSpc>
              <a:spcBef>
                <a:spcPts val="0"/>
              </a:spcBef>
              <a:spcAft>
                <a:spcPts val="0"/>
              </a:spcAft>
              <a:buFont typeface="Wingdings" panose="05000000000000000000" pitchFamily="2" charset="2"/>
              <a:buChar char="§"/>
            </a:pPr>
            <a:r>
              <a:rPr lang="en-US" sz="1900" b="1" dirty="0">
                <a:solidFill>
                  <a:schemeClr val="tx1">
                    <a:lumMod val="95000"/>
                    <a:lumOff val="5000"/>
                  </a:schemeClr>
                </a:solidFill>
                <a:latin typeface="Calibri" panose="020F0502020204030204" pitchFamily="34" charset="0"/>
                <a:ea typeface="Calibri" panose="020F0502020204030204" pitchFamily="34" charset="0"/>
                <a:cs typeface="Shruti" panose="020B0502040204020203" pitchFamily="34" charset="0"/>
              </a:rPr>
              <a:t>INDIAN CONTRACT ACT, 1872 </a:t>
            </a:r>
            <a:r>
              <a:rPr lang="en-US" sz="1900" dirty="0">
                <a:effectLst/>
                <a:latin typeface="Calibri" panose="020F0502020204030204" pitchFamily="34" charset="0"/>
                <a:ea typeface="Calibri" panose="020F0502020204030204" pitchFamily="34" charset="0"/>
                <a:cs typeface="Shruti" panose="020B0502040204020203" pitchFamily="34" charset="0"/>
              </a:rPr>
              <a:t>governs law relating to contacts in India.</a:t>
            </a:r>
            <a:endParaRPr lang="en-IN" sz="1900" dirty="0">
              <a:effectLst/>
              <a:latin typeface="Calibri" panose="020F0502020204030204" pitchFamily="34" charset="0"/>
              <a:ea typeface="Calibri" panose="020F0502020204030204" pitchFamily="34" charset="0"/>
              <a:cs typeface="Shruti" panose="020B0502040204020203" pitchFamily="34" charset="0"/>
            </a:endParaRPr>
          </a:p>
          <a:p>
            <a:pPr marL="285750" marR="0" lvl="0" indent="-285750">
              <a:lnSpc>
                <a:spcPct val="107000"/>
              </a:lnSpc>
              <a:spcBef>
                <a:spcPts val="0"/>
              </a:spcBef>
              <a:spcAft>
                <a:spcPts val="0"/>
              </a:spcAft>
              <a:buFont typeface="Wingdings" panose="05000000000000000000" pitchFamily="2" charset="2"/>
              <a:buChar char="§"/>
            </a:pPr>
            <a:r>
              <a:rPr lang="en-US" sz="1900" dirty="0">
                <a:effectLst/>
                <a:latin typeface="Calibri" panose="020F0502020204030204" pitchFamily="34" charset="0"/>
                <a:ea typeface="Calibri" panose="020F0502020204030204" pitchFamily="34" charset="0"/>
                <a:cs typeface="Shruti" panose="020B0502040204020203" pitchFamily="34" charset="0"/>
              </a:rPr>
              <a:t>Passes by </a:t>
            </a:r>
            <a:r>
              <a:rPr lang="en-US" sz="1900" b="1" dirty="0">
                <a:solidFill>
                  <a:schemeClr val="tx1">
                    <a:lumMod val="95000"/>
                    <a:lumOff val="5000"/>
                  </a:schemeClr>
                </a:solidFill>
                <a:effectLst/>
                <a:latin typeface="Calibri" panose="020F0502020204030204" pitchFamily="34" charset="0"/>
                <a:ea typeface="Calibri" panose="020F0502020204030204" pitchFamily="34" charset="0"/>
                <a:cs typeface="Shruti" panose="020B0502040204020203" pitchFamily="34" charset="0"/>
              </a:rPr>
              <a:t>British India</a:t>
            </a:r>
            <a:endParaRPr lang="en-IN" sz="1900" b="1" dirty="0">
              <a:solidFill>
                <a:schemeClr val="tx1">
                  <a:lumMod val="95000"/>
                  <a:lumOff val="5000"/>
                </a:schemeClr>
              </a:solidFill>
              <a:effectLst/>
              <a:latin typeface="Calibri" panose="020F0502020204030204" pitchFamily="34" charset="0"/>
              <a:ea typeface="Calibri" panose="020F0502020204030204" pitchFamily="34" charset="0"/>
              <a:cs typeface="Shruti" panose="020B0502040204020203" pitchFamily="34" charset="0"/>
            </a:endParaRPr>
          </a:p>
          <a:p>
            <a:pPr marL="285750" marR="0" lvl="0" indent="-285750">
              <a:lnSpc>
                <a:spcPct val="107000"/>
              </a:lnSpc>
              <a:spcBef>
                <a:spcPts val="0"/>
              </a:spcBef>
              <a:spcAft>
                <a:spcPts val="0"/>
              </a:spcAft>
              <a:buFont typeface="Wingdings" panose="05000000000000000000" pitchFamily="2" charset="2"/>
              <a:buChar char="§"/>
            </a:pPr>
            <a:r>
              <a:rPr lang="en-US" sz="1900" dirty="0">
                <a:effectLst/>
                <a:latin typeface="Calibri" panose="020F0502020204030204" pitchFamily="34" charset="0"/>
                <a:ea typeface="Calibri" panose="020F0502020204030204" pitchFamily="34" charset="0"/>
                <a:cs typeface="Shruti" panose="020B0502040204020203" pitchFamily="34" charset="0"/>
              </a:rPr>
              <a:t>This Act is applicable to whole of India </a:t>
            </a:r>
            <a:r>
              <a:rPr lang="en-US" sz="1900" b="1" dirty="0">
                <a:effectLst/>
                <a:latin typeface="Calibri" panose="020F0502020204030204" pitchFamily="34" charset="0"/>
                <a:ea typeface="Calibri" panose="020F0502020204030204" pitchFamily="34" charset="0"/>
                <a:cs typeface="Shruti" panose="020B0502040204020203" pitchFamily="34" charset="0"/>
              </a:rPr>
              <a:t>including Jammu and Kashmir</a:t>
            </a:r>
            <a:r>
              <a:rPr lang="en-US" sz="1900" dirty="0">
                <a:effectLst/>
                <a:latin typeface="Calibri" panose="020F0502020204030204" pitchFamily="34" charset="0"/>
                <a:ea typeface="Calibri" panose="020F0502020204030204" pitchFamily="34" charset="0"/>
                <a:cs typeface="Shruti" panose="020B0502040204020203" pitchFamily="34" charset="0"/>
              </a:rPr>
              <a:t>.</a:t>
            </a:r>
            <a:endParaRPr lang="en-IN" sz="1900" dirty="0">
              <a:effectLst/>
              <a:latin typeface="Calibri" panose="020F0502020204030204" pitchFamily="34" charset="0"/>
              <a:ea typeface="Calibri" panose="020F0502020204030204" pitchFamily="34" charset="0"/>
              <a:cs typeface="Shruti" panose="020B0502040204020203" pitchFamily="34" charset="0"/>
            </a:endParaRPr>
          </a:p>
          <a:p>
            <a:pPr marL="285750" marR="0" lvl="0" indent="-285750">
              <a:lnSpc>
                <a:spcPct val="107000"/>
              </a:lnSpc>
              <a:spcBef>
                <a:spcPts val="0"/>
              </a:spcBef>
              <a:spcAft>
                <a:spcPts val="800"/>
              </a:spcAft>
              <a:buFont typeface="Wingdings" panose="05000000000000000000" pitchFamily="2" charset="2"/>
              <a:buChar char="§"/>
            </a:pPr>
            <a:r>
              <a:rPr lang="en-US" sz="1900" dirty="0">
                <a:effectLst/>
                <a:latin typeface="Calibri" panose="020F0502020204030204" pitchFamily="34" charset="0"/>
                <a:ea typeface="Calibri" panose="020F0502020204030204" pitchFamily="34" charset="0"/>
                <a:cs typeface="Shruti" panose="020B0502040204020203" pitchFamily="34" charset="0"/>
              </a:rPr>
              <a:t>The Act came into effect from </a:t>
            </a:r>
            <a:r>
              <a:rPr lang="en-US" sz="1900" b="1" dirty="0">
                <a:effectLst/>
                <a:latin typeface="Calibri" panose="020F0502020204030204" pitchFamily="34" charset="0"/>
                <a:ea typeface="Calibri" panose="020F0502020204030204" pitchFamily="34" charset="0"/>
                <a:cs typeface="Shruti" panose="020B0502040204020203" pitchFamily="34" charset="0"/>
              </a:rPr>
              <a:t>1</a:t>
            </a:r>
            <a:r>
              <a:rPr lang="en-US" sz="1900" b="1" baseline="30000" dirty="0">
                <a:effectLst/>
                <a:latin typeface="Calibri" panose="020F0502020204030204" pitchFamily="34" charset="0"/>
                <a:ea typeface="Calibri" panose="020F0502020204030204" pitchFamily="34" charset="0"/>
                <a:cs typeface="Shruti" panose="020B0502040204020203" pitchFamily="34" charset="0"/>
              </a:rPr>
              <a:t>st</a:t>
            </a:r>
            <a:r>
              <a:rPr lang="en-US" sz="1900" b="1" dirty="0">
                <a:effectLst/>
                <a:latin typeface="Calibri" panose="020F0502020204030204" pitchFamily="34" charset="0"/>
                <a:ea typeface="Calibri" panose="020F0502020204030204" pitchFamily="34" charset="0"/>
                <a:cs typeface="Shruti" panose="020B0502040204020203" pitchFamily="34" charset="0"/>
              </a:rPr>
              <a:t> September, 1872.</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marL="457200" marR="0" lvl="0" indent="-457200">
              <a:lnSpc>
                <a:spcPct val="107000"/>
              </a:lnSpc>
              <a:spcBef>
                <a:spcPts val="0"/>
              </a:spcBef>
              <a:spcAft>
                <a:spcPts val="0"/>
              </a:spcAft>
              <a:buFont typeface="Wingdings" panose="05000000000000000000" pitchFamily="2" charset="2"/>
              <a:buChar char="q"/>
            </a:pPr>
            <a:r>
              <a:rPr lang="en-US" sz="3600" b="1" u="sng"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Shruti" panose="020B0502040204020203" pitchFamily="34" charset="0"/>
              </a:rPr>
              <a:t>Important Definitions under the Act :</a:t>
            </a:r>
          </a:p>
          <a:p>
            <a:pPr marR="0" lvl="0">
              <a:lnSpc>
                <a:spcPct val="107000"/>
              </a:lnSpc>
              <a:spcBef>
                <a:spcPts val="0"/>
              </a:spcBef>
              <a:spcAft>
                <a:spcPts val="0"/>
              </a:spcAft>
            </a:pPr>
            <a:endParaRPr lang="en-US" b="1" u="sng"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Shruti" panose="020B0502040204020203" pitchFamily="34" charset="0"/>
            </a:endParaRPr>
          </a:p>
          <a:p>
            <a:pPr marL="285750" marR="0" lvl="0" indent="-285750">
              <a:lnSpc>
                <a:spcPct val="107000"/>
              </a:lnSpc>
              <a:spcBef>
                <a:spcPts val="0"/>
              </a:spcBef>
              <a:spcAft>
                <a:spcPts val="0"/>
              </a:spcAft>
              <a:buFont typeface="Wingdings" panose="05000000000000000000" pitchFamily="2" charset="2"/>
              <a:buChar char="§"/>
            </a:pPr>
            <a:r>
              <a:rPr lang="en-US" sz="1900" dirty="0">
                <a:effectLst/>
                <a:latin typeface="Calibri" panose="020F0502020204030204" pitchFamily="34" charset="0"/>
                <a:ea typeface="Calibri" panose="020F0502020204030204" pitchFamily="34" charset="0"/>
                <a:cs typeface="Shruti" panose="020B0502040204020203" pitchFamily="34" charset="0"/>
              </a:rPr>
              <a:t>Proposal(offer) – Sec 2(a)</a:t>
            </a:r>
            <a:endParaRPr lang="en-IN" sz="1900" dirty="0">
              <a:effectLst/>
              <a:latin typeface="Calibri" panose="020F0502020204030204" pitchFamily="34" charset="0"/>
              <a:ea typeface="Calibri" panose="020F0502020204030204" pitchFamily="34" charset="0"/>
              <a:cs typeface="Shruti" panose="020B0502040204020203" pitchFamily="34" charset="0"/>
            </a:endParaRPr>
          </a:p>
          <a:p>
            <a:pPr marL="285750" marR="0" lvl="0" indent="-285750">
              <a:lnSpc>
                <a:spcPct val="107000"/>
              </a:lnSpc>
              <a:spcBef>
                <a:spcPts val="0"/>
              </a:spcBef>
              <a:spcAft>
                <a:spcPts val="0"/>
              </a:spcAft>
              <a:buFont typeface="Wingdings" panose="05000000000000000000" pitchFamily="2" charset="2"/>
              <a:buChar char="§"/>
            </a:pPr>
            <a:r>
              <a:rPr lang="en-US" sz="1900" dirty="0">
                <a:effectLst/>
                <a:latin typeface="Calibri" panose="020F0502020204030204" pitchFamily="34" charset="0"/>
                <a:ea typeface="Calibri" panose="020F0502020204030204" pitchFamily="34" charset="0"/>
                <a:cs typeface="Shruti" panose="020B0502040204020203" pitchFamily="34" charset="0"/>
              </a:rPr>
              <a:t>Acceptance – Sec 2(b)</a:t>
            </a:r>
            <a:endParaRPr lang="en-IN" sz="1900" dirty="0">
              <a:effectLst/>
              <a:latin typeface="Calibri" panose="020F0502020204030204" pitchFamily="34" charset="0"/>
              <a:ea typeface="Calibri" panose="020F0502020204030204" pitchFamily="34" charset="0"/>
              <a:cs typeface="Shruti" panose="020B0502040204020203" pitchFamily="34" charset="0"/>
            </a:endParaRPr>
          </a:p>
          <a:p>
            <a:pPr marL="285750" marR="0" lvl="0" indent="-285750">
              <a:lnSpc>
                <a:spcPct val="107000"/>
              </a:lnSpc>
              <a:spcBef>
                <a:spcPts val="0"/>
              </a:spcBef>
              <a:spcAft>
                <a:spcPts val="0"/>
              </a:spcAft>
              <a:buFont typeface="Wingdings" panose="05000000000000000000" pitchFamily="2" charset="2"/>
              <a:buChar char="§"/>
            </a:pPr>
            <a:r>
              <a:rPr lang="en-US" sz="1900" dirty="0">
                <a:effectLst/>
                <a:latin typeface="Calibri" panose="020F0502020204030204" pitchFamily="34" charset="0"/>
                <a:ea typeface="Calibri" panose="020F0502020204030204" pitchFamily="34" charset="0"/>
                <a:cs typeface="Shruti" panose="020B0502040204020203" pitchFamily="34" charset="0"/>
              </a:rPr>
              <a:t>Agreement Sec 2(e)</a:t>
            </a:r>
            <a:endParaRPr lang="en-IN" sz="1900" dirty="0">
              <a:effectLst/>
              <a:latin typeface="Calibri" panose="020F0502020204030204" pitchFamily="34" charset="0"/>
              <a:ea typeface="Calibri" panose="020F0502020204030204" pitchFamily="34" charset="0"/>
              <a:cs typeface="Shruti" panose="020B0502040204020203" pitchFamily="34" charset="0"/>
            </a:endParaRPr>
          </a:p>
          <a:p>
            <a:pPr marL="285750" marR="0" lvl="0" indent="-285750">
              <a:lnSpc>
                <a:spcPct val="107000"/>
              </a:lnSpc>
              <a:spcBef>
                <a:spcPts val="0"/>
              </a:spcBef>
              <a:spcAft>
                <a:spcPts val="0"/>
              </a:spcAft>
              <a:buFont typeface="Wingdings" panose="05000000000000000000" pitchFamily="2" charset="2"/>
              <a:buChar char="§"/>
            </a:pPr>
            <a:r>
              <a:rPr lang="en-US" sz="1900" dirty="0">
                <a:effectLst/>
                <a:latin typeface="Calibri" panose="020F0502020204030204" pitchFamily="34" charset="0"/>
                <a:ea typeface="Calibri" panose="020F0502020204030204" pitchFamily="34" charset="0"/>
                <a:cs typeface="Shruti" panose="020B0502040204020203" pitchFamily="34" charset="0"/>
              </a:rPr>
              <a:t>Void Agreement – Sec 2(g)</a:t>
            </a:r>
            <a:endParaRPr lang="en-IN" sz="1900" dirty="0">
              <a:effectLst/>
              <a:latin typeface="Calibri" panose="020F0502020204030204" pitchFamily="34" charset="0"/>
              <a:ea typeface="Calibri" panose="020F0502020204030204" pitchFamily="34" charset="0"/>
              <a:cs typeface="Shruti" panose="020B0502040204020203" pitchFamily="34" charset="0"/>
            </a:endParaRPr>
          </a:p>
          <a:p>
            <a:pPr marL="285750" marR="0" lvl="0" indent="-285750">
              <a:lnSpc>
                <a:spcPct val="107000"/>
              </a:lnSpc>
              <a:spcBef>
                <a:spcPts val="0"/>
              </a:spcBef>
              <a:spcAft>
                <a:spcPts val="0"/>
              </a:spcAft>
              <a:buFont typeface="Wingdings" panose="05000000000000000000" pitchFamily="2" charset="2"/>
              <a:buChar char="§"/>
            </a:pPr>
            <a:r>
              <a:rPr lang="en-US" sz="1900" dirty="0">
                <a:effectLst/>
                <a:latin typeface="Calibri" panose="020F0502020204030204" pitchFamily="34" charset="0"/>
                <a:ea typeface="Calibri" panose="020F0502020204030204" pitchFamily="34" charset="0"/>
                <a:cs typeface="Shruti" panose="020B0502040204020203" pitchFamily="34" charset="0"/>
              </a:rPr>
              <a:t>Contact – Sec 2(h)</a:t>
            </a:r>
            <a:endParaRPr lang="en-IN" sz="1900" dirty="0">
              <a:latin typeface="Calibri" panose="020F0502020204030204" pitchFamily="34" charset="0"/>
              <a:ea typeface="Calibri" panose="020F0502020204030204" pitchFamily="34" charset="0"/>
              <a:cs typeface="Shruti" panose="020B0502040204020203" pitchFamily="34" charset="0"/>
            </a:endParaRPr>
          </a:p>
          <a:p>
            <a:pPr marR="0" lvl="0">
              <a:lnSpc>
                <a:spcPct val="107000"/>
              </a:lnSpc>
              <a:spcBef>
                <a:spcPts val="0"/>
              </a:spcBef>
              <a:spcAft>
                <a:spcPts val="0"/>
              </a:spcAft>
            </a:pPr>
            <a:endParaRPr lang="en-IN" dirty="0">
              <a:effectLst/>
              <a:latin typeface="Calibri" panose="020F0502020204030204" pitchFamily="34" charset="0"/>
              <a:ea typeface="Calibri" panose="020F0502020204030204" pitchFamily="34" charset="0"/>
              <a:cs typeface="Shruti" panose="020B0502040204020203" pitchFamily="34" charset="0"/>
            </a:endParaRPr>
          </a:p>
          <a:p>
            <a:pPr marL="285750" marR="0" lvl="0" indent="-285750">
              <a:lnSpc>
                <a:spcPct val="107000"/>
              </a:lnSpc>
              <a:spcBef>
                <a:spcPts val="0"/>
              </a:spcBef>
              <a:spcAft>
                <a:spcPts val="0"/>
              </a:spcAft>
              <a:buFont typeface="Wingdings" panose="05000000000000000000" pitchFamily="2" charset="2"/>
              <a:buChar char="v"/>
            </a:pPr>
            <a:r>
              <a:rPr lang="en-US" dirty="0">
                <a:solidFill>
                  <a:srgbClr val="FF0000"/>
                </a:solidFill>
                <a:effectLst/>
                <a:latin typeface="Calibri" panose="020F0502020204030204" pitchFamily="34" charset="0"/>
                <a:ea typeface="Calibri" panose="020F0502020204030204" pitchFamily="34" charset="0"/>
                <a:cs typeface="Shruti" panose="020B0502040204020203" pitchFamily="34" charset="0"/>
              </a:rPr>
              <a:t>	</a:t>
            </a:r>
            <a:r>
              <a:rPr lang="en-US" sz="2800" b="1" dirty="0">
                <a:solidFill>
                  <a:srgbClr val="FF0000"/>
                </a:solidFill>
                <a:effectLst/>
                <a:latin typeface="Calibri" panose="020F0502020204030204" pitchFamily="34" charset="0"/>
                <a:ea typeface="Calibri" panose="020F0502020204030204" pitchFamily="34" charset="0"/>
                <a:cs typeface="Shruti" panose="020B0502040204020203" pitchFamily="34" charset="0"/>
              </a:rPr>
              <a:t>Is every agreement contact?</a:t>
            </a:r>
            <a:br>
              <a:rPr lang="en-IN" sz="2800" dirty="0">
                <a:solidFill>
                  <a:srgbClr val="FF0000"/>
                </a:solidFill>
                <a:effectLst/>
                <a:latin typeface="Calibri" panose="020F0502020204030204" pitchFamily="34" charset="0"/>
                <a:ea typeface="Calibri" panose="020F0502020204030204" pitchFamily="34" charset="0"/>
                <a:cs typeface="Shruti" panose="020B0502040204020203" pitchFamily="34" charset="0"/>
              </a:rPr>
            </a:br>
            <a:r>
              <a:rPr lang="en-US" dirty="0">
                <a:effectLst/>
                <a:latin typeface="Calibri" panose="020F0502020204030204" pitchFamily="34" charset="0"/>
                <a:ea typeface="Calibri" panose="020F0502020204030204" pitchFamily="34" charset="0"/>
                <a:cs typeface="Shruti" panose="020B0502040204020203" pitchFamily="34" charset="0"/>
              </a:rPr>
              <a:t>		</a:t>
            </a:r>
            <a:endParaRPr lang="en-US" sz="2000" dirty="0">
              <a:latin typeface="Calibri" panose="020F0502020204030204" pitchFamily="34" charset="0"/>
              <a:ea typeface="Calibri" panose="020F0502020204030204" pitchFamily="34" charset="0"/>
              <a:cs typeface="Shruti" panose="020B0502040204020203" pitchFamily="34" charset="0"/>
            </a:endParaRPr>
          </a:p>
          <a:p>
            <a:pPr marR="0" lvl="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Shruti" panose="020B0502040204020203" pitchFamily="34" charset="0"/>
            </a:endParaRPr>
          </a:p>
          <a:p>
            <a:pPr marL="285750" marR="0" lvl="0" indent="-285750">
              <a:lnSpc>
                <a:spcPct val="107000"/>
              </a:lnSpc>
              <a:spcBef>
                <a:spcPts val="0"/>
              </a:spcBef>
              <a:spcAft>
                <a:spcPts val="0"/>
              </a:spcAft>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Shruti" panose="020B0502040204020203" pitchFamily="34" charset="0"/>
            </a:endParaRPr>
          </a:p>
          <a:p>
            <a:pPr marL="285750" marR="0" lvl="0" indent="-285750">
              <a:lnSpc>
                <a:spcPct val="107000"/>
              </a:lnSpc>
              <a:spcBef>
                <a:spcPts val="0"/>
              </a:spcBef>
              <a:spcAft>
                <a:spcPts val="0"/>
              </a:spcAft>
              <a:buFont typeface="Wingdings" panose="05000000000000000000" pitchFamily="2" charset="2"/>
              <a:buChar char="§"/>
            </a:pP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marL="148844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Shruti" panose="020B0502040204020203" pitchFamily="34" charset="0"/>
              </a:rPr>
              <a:t> </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endParaRPr lang="en-IN" dirty="0"/>
          </a:p>
        </p:txBody>
      </p:sp>
    </p:spTree>
    <p:extLst>
      <p:ext uri="{BB962C8B-B14F-4D97-AF65-F5344CB8AC3E}">
        <p14:creationId xmlns:p14="http://schemas.microsoft.com/office/powerpoint/2010/main" val="1394628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6E3C-5945-69BF-27C5-520385B1A136}"/>
              </a:ext>
            </a:extLst>
          </p:cNvPr>
          <p:cNvSpPr>
            <a:spLocks noGrp="1"/>
          </p:cNvSpPr>
          <p:nvPr>
            <p:ph type="title"/>
          </p:nvPr>
        </p:nvSpPr>
        <p:spPr>
          <a:xfrm>
            <a:off x="0" y="103572"/>
            <a:ext cx="8596668" cy="1320800"/>
          </a:xfrm>
        </p:spPr>
        <p:txBody>
          <a:bodyPr>
            <a:normAutofit/>
          </a:bodyPr>
          <a:lstStyle/>
          <a:p>
            <a:pPr marL="571500" indent="-571500">
              <a:buFont typeface="Wingdings" panose="05000000000000000000" pitchFamily="2" charset="2"/>
              <a:buChar char="q"/>
            </a:pPr>
            <a:r>
              <a:rPr lang="en-US" sz="4400" b="1" u="sng" dirty="0">
                <a:solidFill>
                  <a:srgbClr val="002060"/>
                </a:solidFill>
                <a:effectLst>
                  <a:outerShdw blurRad="38100" dist="38100" dir="2700000" algn="tl">
                    <a:srgbClr val="000000">
                      <a:alpha val="43137"/>
                    </a:srgbClr>
                  </a:outerShdw>
                </a:effectLst>
              </a:rPr>
              <a:t>Parties to contract </a:t>
            </a:r>
            <a:endParaRPr lang="en-IN" sz="4400" b="1" u="sng" dirty="0">
              <a:solidFill>
                <a:srgbClr val="002060"/>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BC90772B-BA02-0CC3-ACBD-A378F1FDB638}"/>
              </a:ext>
            </a:extLst>
          </p:cNvPr>
          <p:cNvSpPr txBox="1"/>
          <p:nvPr/>
        </p:nvSpPr>
        <p:spPr>
          <a:xfrm>
            <a:off x="451345" y="1113870"/>
            <a:ext cx="6596108" cy="5447645"/>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latin typeface="Calibri" panose="020F0502020204030204" pitchFamily="34" charset="0"/>
                <a:cs typeface="Calibri" panose="020F0502020204030204" pitchFamily="34" charset="0"/>
              </a:rPr>
              <a:t>The parties to a contract and those receiving of the contract may be different.</a:t>
            </a:r>
          </a:p>
          <a:p>
            <a:pPr marL="285750" indent="-285750">
              <a:buFont typeface="Wingdings" panose="05000000000000000000" pitchFamily="2" charset="2"/>
              <a:buChar char="Ø"/>
            </a:pPr>
            <a:endParaRPr lang="en-US" sz="22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200" dirty="0">
                <a:latin typeface="Calibri" panose="020F0502020204030204" pitchFamily="34" charset="0"/>
                <a:cs typeface="Calibri" panose="020F0502020204030204" pitchFamily="34" charset="0"/>
              </a:rPr>
              <a:t>Similarly ,parties to a contract and the party from whom the consideration moves may also be different.</a:t>
            </a:r>
          </a:p>
          <a:p>
            <a:pPr marL="457200" indent="-457200">
              <a:buFont typeface="Wingdings" panose="05000000000000000000" pitchFamily="2" charset="2"/>
              <a:buChar char="v"/>
            </a:pPr>
            <a:endParaRPr lang="en-US" sz="2800" dirty="0"/>
          </a:p>
          <a:p>
            <a:pPr marL="457200" indent="-457200">
              <a:buFont typeface="Wingdings" panose="05000000000000000000" pitchFamily="2" charset="2"/>
              <a:buChar char="v"/>
            </a:pPr>
            <a:r>
              <a:rPr lang="en-US" sz="2800" b="1" dirty="0">
                <a:solidFill>
                  <a:srgbClr val="7030A0"/>
                </a:solidFill>
              </a:rPr>
              <a:t>Let’s took an examples:</a:t>
            </a:r>
          </a:p>
          <a:p>
            <a:pPr marL="457200" indent="-457200">
              <a:buFont typeface="Wingdings" panose="05000000000000000000" pitchFamily="2" charset="2"/>
              <a:buChar char="v"/>
            </a:pPr>
            <a:endParaRPr lang="en-US" sz="2800" b="1" dirty="0">
              <a:solidFill>
                <a:srgbClr val="7030A0"/>
              </a:solidFill>
            </a:endParaRPr>
          </a:p>
          <a:p>
            <a:pPr marL="457200" indent="-457200">
              <a:buFont typeface="Wingdings" panose="05000000000000000000" pitchFamily="2" charset="2"/>
              <a:buChar char="§"/>
            </a:pPr>
            <a:r>
              <a:rPr lang="en-US" sz="2400" b="1" dirty="0">
                <a:solidFill>
                  <a:schemeClr val="tx1">
                    <a:lumMod val="95000"/>
                    <a:lumOff val="5000"/>
                  </a:schemeClr>
                </a:solidFill>
              </a:rPr>
              <a:t>Example 1 :</a:t>
            </a:r>
          </a:p>
          <a:p>
            <a:pPr marL="285750" indent="-28575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2000" dirty="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B and C get into an agreement whereby B will transfer the ownership of his laptop to A and C will pay RS. 25,000 to B. B delivers the laptop to A ,but c refuses to pay B.</a:t>
            </a:r>
          </a:p>
          <a:p>
            <a:endParaRPr lang="en-IN" sz="22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11B3387-4E8F-B2EB-8E64-5989A606C5B6}"/>
              </a:ext>
            </a:extLst>
          </p:cNvPr>
          <p:cNvPicPr>
            <a:picLocks noChangeAspect="1"/>
          </p:cNvPicPr>
          <p:nvPr/>
        </p:nvPicPr>
        <p:blipFill rotWithShape="1">
          <a:blip r:embed="rId2">
            <a:extLst>
              <a:ext uri="{28A0092B-C50C-407E-A947-70E740481C1C}">
                <a14:useLocalDpi xmlns:a14="http://schemas.microsoft.com/office/drawing/2010/main" val="0"/>
              </a:ext>
            </a:extLst>
          </a:blip>
          <a:srcRect t="5355"/>
          <a:stretch/>
        </p:blipFill>
        <p:spPr>
          <a:xfrm>
            <a:off x="7264894" y="328473"/>
            <a:ext cx="4829452" cy="5142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27998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02F5-61EC-5ABD-6777-F60BEC74AE35}"/>
              </a:ext>
            </a:extLst>
          </p:cNvPr>
          <p:cNvSpPr>
            <a:spLocks noGrp="1"/>
          </p:cNvSpPr>
          <p:nvPr>
            <p:ph type="title"/>
          </p:nvPr>
        </p:nvSpPr>
        <p:spPr>
          <a:xfrm>
            <a:off x="116859" y="2625794"/>
            <a:ext cx="8596668" cy="519622"/>
          </a:xfrm>
        </p:spPr>
        <p:txBody>
          <a:bodyPr>
            <a:normAutofit/>
          </a:bodyPr>
          <a:lstStyle/>
          <a:p>
            <a:pPr marL="457200" indent="-457200">
              <a:buFont typeface="Wingdings" panose="05000000000000000000" pitchFamily="2" charset="2"/>
              <a:buChar char="§"/>
            </a:pPr>
            <a:r>
              <a:rPr lang="en-US" sz="2400" dirty="0">
                <a:solidFill>
                  <a:schemeClr val="tx1">
                    <a:lumMod val="95000"/>
                    <a:lumOff val="5000"/>
                  </a:schemeClr>
                </a:solidFill>
              </a:rPr>
              <a:t>Example 2 </a:t>
            </a:r>
            <a:r>
              <a:rPr lang="en-US" sz="2800" dirty="0">
                <a:solidFill>
                  <a:schemeClr val="tx1">
                    <a:lumMod val="95000"/>
                    <a:lumOff val="5000"/>
                  </a:schemeClr>
                </a:solidFill>
                <a:latin typeface="Calibri" panose="020F0502020204030204" pitchFamily="34" charset="0"/>
                <a:cs typeface="Calibri" panose="020F0502020204030204" pitchFamily="34" charset="0"/>
              </a:rPr>
              <a:t>:</a:t>
            </a:r>
            <a:endParaRPr lang="en-IN" sz="28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1B01696-4222-C339-B335-04E0D2D26054}"/>
              </a:ext>
            </a:extLst>
          </p:cNvPr>
          <p:cNvSpPr txBox="1"/>
          <p:nvPr/>
        </p:nvSpPr>
        <p:spPr>
          <a:xfrm>
            <a:off x="428625" y="3429000"/>
            <a:ext cx="9058275" cy="3508653"/>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latin typeface="Calibri" panose="020F0502020204030204" pitchFamily="34" charset="0"/>
                <a:cs typeface="Calibri" panose="020F0502020204030204" pitchFamily="34" charset="0"/>
              </a:rPr>
              <a:t>B and C get into an agreement whereby A will transfer the ownership of his laptop to C and C will pay RS.25,000 to B.</a:t>
            </a:r>
          </a:p>
          <a:p>
            <a:pPr marL="285750" indent="-285750">
              <a:buFont typeface="Wingdings" panose="05000000000000000000" pitchFamily="2" charset="2"/>
              <a:buChar char="Ø"/>
            </a:pPr>
            <a:endParaRPr lang="en-US" sz="22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2200" dirty="0">
                <a:latin typeface="Calibri" panose="020F0502020204030204" pitchFamily="34" charset="0"/>
                <a:cs typeface="Calibri" panose="020F0502020204030204" pitchFamily="34" charset="0"/>
              </a:rPr>
              <a:t>In this case , the agreement is between B and C and the right and obligation should be on them . However, the consideration is moving from a third party A ,and not from B. For this reason ,under the common law ,the agreement between B and C is not binding.</a:t>
            </a:r>
          </a:p>
          <a:p>
            <a:pPr marL="285750" indent="-285750">
              <a:buFont typeface="Wingdings" panose="05000000000000000000" pitchFamily="2" charset="2"/>
              <a:buChar char="Ø"/>
            </a:pPr>
            <a:endParaRPr lang="en-IN" sz="22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2200" dirty="0">
                <a:latin typeface="Calibri" panose="020F0502020204030204" pitchFamily="34" charset="0"/>
                <a:cs typeface="Calibri" panose="020F0502020204030204" pitchFamily="34" charset="0"/>
              </a:rPr>
              <a:t>The Indian contract Act 1872 ,however ,has made such contract valid.</a:t>
            </a:r>
          </a:p>
          <a:p>
            <a:endParaRPr lang="en-IN"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E2768AD-DB86-2C0C-F337-8BB33547FEE3}"/>
              </a:ext>
            </a:extLst>
          </p:cNvPr>
          <p:cNvSpPr txBox="1"/>
          <p:nvPr/>
        </p:nvSpPr>
        <p:spPr>
          <a:xfrm>
            <a:off x="116858" y="126219"/>
            <a:ext cx="9693891" cy="2215991"/>
          </a:xfrm>
          <a:prstGeom prst="rect">
            <a:avLst/>
          </a:prstGeom>
          <a:noFill/>
        </p:spPr>
        <p:txBody>
          <a:bodyPr wrap="square" rtlCol="0">
            <a:spAutoFit/>
          </a:bodyPr>
          <a:lstStyle/>
          <a:p>
            <a:r>
              <a:rPr lang="en-US" sz="3600" dirty="0">
                <a:solidFill>
                  <a:srgbClr val="002060"/>
                </a:solidFill>
                <a:latin typeface="Times New Roman" panose="02020603050405020304" pitchFamily="18" charset="0"/>
                <a:cs typeface="Times New Roman" panose="02020603050405020304" pitchFamily="18" charset="0"/>
              </a:rPr>
              <a:t>Continue….</a:t>
            </a:r>
          </a:p>
          <a:p>
            <a:endParaRPr lang="en-US" sz="3600" dirty="0">
              <a:solidFill>
                <a:srgbClr val="002060"/>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200" dirty="0">
                <a:solidFill>
                  <a:schemeClr val="tx1">
                    <a:lumMod val="95000"/>
                    <a:lumOff val="5000"/>
                  </a:schemeClr>
                </a:solidFill>
                <a:latin typeface="Calibri" panose="020F0502020204030204" pitchFamily="34" charset="0"/>
                <a:cs typeface="Calibri" panose="020F0502020204030204" pitchFamily="34" charset="0"/>
              </a:rPr>
              <a:t>In this case , the consideration for b is Rs, 25,000 and for C , the undertaking of B to give the laptop to A. thus , both the parties have a consideration . It is incidental that a third party is benefiting from the contract .</a:t>
            </a:r>
            <a:endParaRPr lang="en-IN" sz="3600" dirty="0">
              <a:solidFill>
                <a:schemeClr val="tx1">
                  <a:lumMod val="95000"/>
                  <a:lumOff val="5000"/>
                </a:schemeClr>
              </a:solidFill>
            </a:endParaRPr>
          </a:p>
        </p:txBody>
      </p:sp>
    </p:spTree>
    <p:extLst>
      <p:ext uri="{BB962C8B-B14F-4D97-AF65-F5344CB8AC3E}">
        <p14:creationId xmlns:p14="http://schemas.microsoft.com/office/powerpoint/2010/main" val="4184466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A25F-79D6-3AFE-0326-06054EED9B3C}"/>
              </a:ext>
            </a:extLst>
          </p:cNvPr>
          <p:cNvSpPr>
            <a:spLocks noGrp="1"/>
          </p:cNvSpPr>
          <p:nvPr>
            <p:ph type="title"/>
          </p:nvPr>
        </p:nvSpPr>
        <p:spPr>
          <a:xfrm>
            <a:off x="152400" y="152400"/>
            <a:ext cx="8596668" cy="628650"/>
          </a:xfrm>
        </p:spPr>
        <p:txBody>
          <a:bodyPr>
            <a:normAutofit/>
          </a:bodyPr>
          <a:lstStyle/>
          <a:p>
            <a:pPr marL="457200" indent="-457200">
              <a:buFont typeface="Wingdings" panose="05000000000000000000" pitchFamily="2" charset="2"/>
              <a:buChar char="v"/>
            </a:pPr>
            <a:r>
              <a:rPr lang="en-US" sz="3200" b="1" dirty="0">
                <a:solidFill>
                  <a:srgbClr val="7030A0"/>
                </a:solidFill>
                <a:latin typeface="Calibri" panose="020F0502020204030204" pitchFamily="34" charset="0"/>
                <a:cs typeface="Calibri" panose="020F0502020204030204" pitchFamily="34" charset="0"/>
              </a:rPr>
              <a:t>Case Study :</a:t>
            </a:r>
            <a:endParaRPr lang="en-IN" sz="3200" dirty="0">
              <a:solidFill>
                <a:srgbClr val="7030A0"/>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11066E3-32D1-F6C1-CE5F-4A462714D495}"/>
              </a:ext>
            </a:extLst>
          </p:cNvPr>
          <p:cNvSpPr txBox="1"/>
          <p:nvPr/>
        </p:nvSpPr>
        <p:spPr>
          <a:xfrm>
            <a:off x="152401" y="714375"/>
            <a:ext cx="10687050" cy="5693866"/>
          </a:xfrm>
          <a:prstGeom prst="rect">
            <a:avLst/>
          </a:prstGeom>
          <a:noFill/>
        </p:spPr>
        <p:txBody>
          <a:bodyPr wrap="square" rtlCol="0">
            <a:spAutoFit/>
          </a:bodyPr>
          <a:lstStyle/>
          <a:p>
            <a:pPr algn="just"/>
            <a:r>
              <a:rPr lang="en-US" sz="2400" dirty="0"/>
              <a:t>		       </a:t>
            </a:r>
            <a:r>
              <a:rPr lang="en-US" sz="2400" b="1" dirty="0">
                <a:latin typeface="+mj-lt"/>
                <a:cs typeface="Calibri" panose="020F0502020204030204" pitchFamily="34" charset="0"/>
              </a:rPr>
              <a:t>Dunlop pneumatic Tyre Co. Ltd. </a:t>
            </a:r>
            <a:r>
              <a:rPr lang="en-US" sz="2800" b="1" dirty="0">
                <a:latin typeface="+mj-lt"/>
                <a:cs typeface="Calibri" panose="020F0502020204030204" pitchFamily="34" charset="0"/>
              </a:rPr>
              <a:t>V.</a:t>
            </a:r>
            <a:r>
              <a:rPr lang="en-US" sz="2400" b="1" dirty="0">
                <a:latin typeface="+mj-lt"/>
                <a:cs typeface="Calibri" panose="020F0502020204030204" pitchFamily="34" charset="0"/>
              </a:rPr>
              <a:t> Selfridge &amp; Co. Ltd.</a:t>
            </a:r>
          </a:p>
          <a:p>
            <a:pPr algn="just"/>
            <a:endParaRPr lang="en-US" sz="2400" b="1" dirty="0">
              <a:latin typeface="+mj-lt"/>
              <a:cs typeface="Calibri" panose="020F0502020204030204" pitchFamily="34" charset="0"/>
            </a:endParaRPr>
          </a:p>
          <a:p>
            <a:pPr marL="342900" indent="-342900" algn="just">
              <a:buFont typeface="Wingdings" panose="05000000000000000000" pitchFamily="2" charset="2"/>
              <a:buChar char="Ø"/>
            </a:pPr>
            <a:r>
              <a:rPr lang="en-US" sz="2400" b="1" dirty="0">
                <a:latin typeface="+mj-lt"/>
                <a:cs typeface="Calibri" panose="020F0502020204030204" pitchFamily="34" charset="0"/>
              </a:rPr>
              <a:t> </a:t>
            </a:r>
            <a:r>
              <a:rPr lang="en-US" sz="2000" dirty="0">
                <a:latin typeface="Calibri" panose="020F0502020204030204" pitchFamily="34" charset="0"/>
                <a:cs typeface="Calibri" panose="020F0502020204030204" pitchFamily="34" charset="0"/>
              </a:rPr>
              <a:t>The case involves three parties , Dunlop pneumatic Tyre Co. Ltd. ,</a:t>
            </a:r>
            <a:r>
              <a:rPr lang="en-US" sz="22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Selfridge &amp; Co. Ltd. And Dew co. Ltd. Dunlop was manufacturer of motor tyres and Dew was a dealer in motor accessories. Dunlop had  a scheduled price for his products. It sold tyres to Dew at a discount 10 percent . Dew could sell the tyres to end users as well as to other retailers. Dunlop anted to ensure that the tyres do not get sold to the consumer at a price lower than the scheduled price. Towards this, Dunlop had a written agreement with Dew under which Dew could not sell the tyres to customers at a price lower than the scheduled price. In the event of a sale to a retailer or trade customer , Dew would take a written undertaking from that retailer or trade customer that the tyres would not be further re-sold at a price below the scheduled price. The text of the price maintenance agreement was provided by Dunlop. It stated : ‘We agree to pay to the Dunlop pneumatic tyre co. ltd.  The sum of $5 for each and every tyre ,cover or tube sold or offered is breach of this agreement….’</a:t>
            </a:r>
          </a:p>
          <a:p>
            <a:pPr algn="just"/>
            <a:endParaRPr lang="en-IN" sz="22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IN" sz="2200" dirty="0">
                <a:latin typeface="Calibri" panose="020F0502020204030204" pitchFamily="34" charset="0"/>
                <a:cs typeface="Calibri" panose="020F0502020204030204" pitchFamily="34" charset="0"/>
              </a:rPr>
              <a:t>Selfridge , a retailer of motor accessories , placed an order on Dew for Dunlop tyres. Dew obtained the tyres from Dunlop on the same day and delivered them with a price maintenance agreement to be signed by selfridge. The Agreement was signed by selfidge.</a:t>
            </a:r>
          </a:p>
        </p:txBody>
      </p:sp>
    </p:spTree>
    <p:extLst>
      <p:ext uri="{BB962C8B-B14F-4D97-AF65-F5344CB8AC3E}">
        <p14:creationId xmlns:p14="http://schemas.microsoft.com/office/powerpoint/2010/main" val="4286243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8194-3CDD-1DA6-9C04-4F3395A8DAD8}"/>
              </a:ext>
            </a:extLst>
          </p:cNvPr>
          <p:cNvSpPr>
            <a:spLocks noGrp="1"/>
          </p:cNvSpPr>
          <p:nvPr>
            <p:ph type="title"/>
          </p:nvPr>
        </p:nvSpPr>
        <p:spPr>
          <a:xfrm>
            <a:off x="86784" y="114300"/>
            <a:ext cx="8596668" cy="790575"/>
          </a:xfrm>
        </p:spPr>
        <p:txBody>
          <a:bodyPr>
            <a:normAutofit fontScale="90000"/>
          </a:bodyPr>
          <a:lstStyle/>
          <a:p>
            <a:r>
              <a:rPr lang="en-US" sz="3600" dirty="0">
                <a:solidFill>
                  <a:srgbClr val="002060"/>
                </a:solidFill>
                <a:latin typeface="Times New Roman" panose="02020603050405020304" pitchFamily="18" charset="0"/>
                <a:cs typeface="Times New Roman" panose="02020603050405020304" pitchFamily="18" charset="0"/>
              </a:rPr>
              <a:t>Continue….</a:t>
            </a:r>
            <a:br>
              <a:rPr lang="en-US" sz="3600" dirty="0">
                <a:solidFill>
                  <a:srgbClr val="002060"/>
                </a:solidFill>
                <a:latin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319F5896-463E-F756-7BD2-F025605F6E7F}"/>
              </a:ext>
            </a:extLst>
          </p:cNvPr>
          <p:cNvSpPr txBox="1"/>
          <p:nvPr/>
        </p:nvSpPr>
        <p:spPr>
          <a:xfrm>
            <a:off x="704850" y="1057275"/>
            <a:ext cx="8791575" cy="4832092"/>
          </a:xfrm>
          <a:prstGeom prst="rect">
            <a:avLst/>
          </a:prstGeom>
          <a:noFill/>
        </p:spPr>
        <p:txBody>
          <a:bodyPr wrap="square" rtlCol="0">
            <a:spAutoFit/>
          </a:bodyPr>
          <a:lstStyle/>
          <a:p>
            <a:r>
              <a:rPr lang="en-US" sz="2200" dirty="0">
                <a:latin typeface="Calibri" panose="020F0502020204030204" pitchFamily="34" charset="0"/>
                <a:cs typeface="Calibri" panose="020F0502020204030204" pitchFamily="34" charset="0"/>
              </a:rPr>
              <a:t>      It , however ,sold the tyres to its customers at a price lower than the scheduled price. Dunlop moved the court to restrain selfidge from further selling the tyres at a price lower than the scheduled price and claimed damages at rate of $5 each for the tyres sold . </a:t>
            </a:r>
          </a:p>
          <a:p>
            <a:endParaRPr lang="en-US" sz="2200" dirty="0">
              <a:latin typeface="Calibri" panose="020F0502020204030204" pitchFamily="34" charset="0"/>
              <a:cs typeface="Calibri" panose="020F0502020204030204" pitchFamily="34" charset="0"/>
            </a:endParaRPr>
          </a:p>
          <a:p>
            <a:r>
              <a:rPr lang="en-US" sz="2200" b="1" dirty="0">
                <a:latin typeface="Calibri" panose="020F0502020204030204" pitchFamily="34" charset="0"/>
                <a:cs typeface="Calibri" panose="020F0502020204030204" pitchFamily="34" charset="0"/>
              </a:rPr>
              <a:t>Courte Decision : </a:t>
            </a:r>
            <a:r>
              <a:rPr lang="en-US" sz="2200" dirty="0">
                <a:latin typeface="Calibri" panose="020F0502020204030204" pitchFamily="34" charset="0"/>
                <a:cs typeface="Calibri" panose="020F0502020204030204" pitchFamily="34" charset="0"/>
              </a:rPr>
              <a:t>Dunlop not get relief from the court . The case brings out 				  the following two principles of  the common law :</a:t>
            </a:r>
          </a:p>
          <a:p>
            <a:r>
              <a:rPr lang="en-US" sz="2200" dirty="0">
                <a:latin typeface="Calibri" panose="020F0502020204030204" pitchFamily="34" charset="0"/>
                <a:cs typeface="Calibri" panose="020F0502020204030204" pitchFamily="34" charset="0"/>
              </a:rPr>
              <a:t>				1] Strangers to a contract have no rights ,even if the 						     contract is for their benefit.</a:t>
            </a:r>
          </a:p>
          <a:p>
            <a:r>
              <a:rPr lang="en-US" sz="2200" dirty="0">
                <a:latin typeface="Calibri" panose="020F0502020204030204" pitchFamily="34" charset="0"/>
                <a:cs typeface="Calibri" panose="020F0502020204030204" pitchFamily="34" charset="0"/>
              </a:rPr>
              <a:t>				2] Consideration must move from the person who is 					    claiming rights in a contract . Consideration moving from 				    another person is not adequate.</a:t>
            </a:r>
          </a:p>
          <a:p>
            <a:endParaRPr lang="en-US"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3471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74C0-2ABC-880F-A66B-FC38DFF9D3E0}"/>
              </a:ext>
            </a:extLst>
          </p:cNvPr>
          <p:cNvSpPr>
            <a:spLocks noGrp="1"/>
          </p:cNvSpPr>
          <p:nvPr>
            <p:ph type="title"/>
          </p:nvPr>
        </p:nvSpPr>
        <p:spPr>
          <a:xfrm>
            <a:off x="-352425" y="2562225"/>
            <a:ext cx="12192000" cy="1320800"/>
          </a:xfrm>
        </p:spPr>
        <p:txBody>
          <a:bodyPr>
            <a:noAutofit/>
          </a:bodyPr>
          <a:lstStyle/>
          <a:p>
            <a:pPr algn="ctr"/>
            <a:r>
              <a:rPr lang="en-US" sz="9600" b="1" dirty="0">
                <a:solidFill>
                  <a:srgbClr val="C00000"/>
                </a:solidFill>
                <a:effectLst>
                  <a:outerShdw blurRad="38100" dist="38100" dir="2700000" algn="tl">
                    <a:srgbClr val="000000">
                      <a:alpha val="43137"/>
                    </a:srgbClr>
                  </a:outerShdw>
                </a:effectLst>
                <a:latin typeface="Algerian" panose="04020705040A02060702" pitchFamily="82" charset="0"/>
              </a:rPr>
              <a:t>THANK YOU </a:t>
            </a:r>
            <a:endParaRPr lang="en-IN" sz="9600" b="1" dirty="0">
              <a:solidFill>
                <a:srgbClr val="C00000"/>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126539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DE8E-CD9E-069D-4BCD-9D7112C3A8B5}"/>
              </a:ext>
            </a:extLst>
          </p:cNvPr>
          <p:cNvSpPr>
            <a:spLocks noGrp="1"/>
          </p:cNvSpPr>
          <p:nvPr>
            <p:ph type="title"/>
          </p:nvPr>
        </p:nvSpPr>
        <p:spPr>
          <a:xfrm>
            <a:off x="0" y="130206"/>
            <a:ext cx="12192000" cy="1006136"/>
          </a:xfrm>
        </p:spPr>
        <p:txBody>
          <a:bodyPr>
            <a:normAutofit/>
          </a:bodyPr>
          <a:lstStyle/>
          <a:p>
            <a:pPr marL="0" marR="0" algn="ctr">
              <a:lnSpc>
                <a:spcPct val="107000"/>
              </a:lnSpc>
              <a:spcBef>
                <a:spcPts val="0"/>
              </a:spcBef>
              <a:spcAft>
                <a:spcPts val="800"/>
              </a:spcAft>
            </a:pPr>
            <a:r>
              <a:rPr lang="en-US" sz="5400" b="1" u="sng" dirty="0">
                <a:ln>
                  <a:noFill/>
                </a:ln>
                <a:solidFill>
                  <a:srgbClr val="C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CONSIDERATION</a:t>
            </a:r>
            <a:endParaRPr lang="en-IN" sz="5400" u="sng"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263EFA8-51E2-6E57-D834-50A166783243}"/>
              </a:ext>
            </a:extLst>
          </p:cNvPr>
          <p:cNvSpPr txBox="1"/>
          <p:nvPr/>
        </p:nvSpPr>
        <p:spPr>
          <a:xfrm>
            <a:off x="319596" y="1038688"/>
            <a:ext cx="11872403" cy="5938613"/>
          </a:xfrm>
          <a:prstGeom prst="rect">
            <a:avLst/>
          </a:prstGeom>
          <a:noFill/>
        </p:spPr>
        <p:txBody>
          <a:bodyPr wrap="square" rtlCol="0">
            <a:spAutoFit/>
          </a:bodyPr>
          <a:lstStyle/>
          <a:p>
            <a:pPr marL="571500" marR="0" lvl="0" indent="-571500">
              <a:lnSpc>
                <a:spcPct val="107000"/>
              </a:lnSpc>
              <a:spcBef>
                <a:spcPts val="0"/>
              </a:spcBef>
              <a:spcAft>
                <a:spcPts val="0"/>
              </a:spcAft>
              <a:buFont typeface="Wingdings" panose="05000000000000000000" pitchFamily="2" charset="2"/>
              <a:buChar char="q"/>
            </a:pPr>
            <a:r>
              <a:rPr lang="en-US" sz="3600" b="1" u="sng"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Shruti" panose="020B0502040204020203" pitchFamily="34" charset="0"/>
              </a:rPr>
              <a:t>Definition :</a:t>
            </a:r>
            <a:endParaRPr lang="en-IN" sz="3600" u="sng"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Shruti" panose="020B0502040204020203" pitchFamily="34" charset="0"/>
            </a:endParaRPr>
          </a:p>
          <a:p>
            <a:pPr marL="148844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Shruti" panose="020B0502040204020203" pitchFamily="34" charset="0"/>
              </a:rPr>
              <a:t> </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285750" marR="0" lvl="0" indent="-285750">
              <a:lnSpc>
                <a:spcPct val="107000"/>
              </a:lnSpc>
              <a:spcBef>
                <a:spcPts val="0"/>
              </a:spcBef>
              <a:spcAft>
                <a:spcPts val="0"/>
              </a:spcAft>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Shruti" panose="020B0502040204020203" pitchFamily="34" charset="0"/>
              </a:rPr>
              <a:t>Exchange of benefits and/or obligations.</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Shruti" panose="020B0502040204020203" pitchFamily="34" charset="0"/>
              </a:rPr>
              <a:t>Without consideration a contact can not be enforceable.</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Shruti" panose="020B0502040204020203" pitchFamily="34" charset="0"/>
              </a:rPr>
              <a:t>Even if a person sells the car for </a:t>
            </a:r>
            <a:r>
              <a:rPr lang="en-US" sz="2000" dirty="0">
                <a:effectLst/>
                <a:latin typeface="Calibri" panose="020F0502020204030204" pitchFamily="34" charset="0"/>
                <a:ea typeface="Calibri" panose="020F0502020204030204" pitchFamily="34" charset="0"/>
                <a:cs typeface="Calibri" panose="020F0502020204030204" pitchFamily="34" charset="0"/>
              </a:rPr>
              <a:t>₹1, it would be a binding contact.</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If he/she gives car for free, it will not be a contact -&gt; Peppercorn Rule.</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000" b="1" dirty="0">
                <a:effectLst/>
                <a:latin typeface="Calibri" panose="020F0502020204030204" pitchFamily="34" charset="0"/>
                <a:ea typeface="Calibri" panose="020F0502020204030204" pitchFamily="34" charset="0"/>
                <a:cs typeface="Shruti" panose="020B0502040204020203" pitchFamily="34" charset="0"/>
              </a:rPr>
              <a:t>PEPPERCORN : </a:t>
            </a:r>
            <a:r>
              <a:rPr lang="en-US" sz="2000" dirty="0">
                <a:effectLst/>
                <a:latin typeface="Calibri" panose="020F0502020204030204" pitchFamily="34" charset="0"/>
                <a:ea typeface="Calibri" panose="020F0502020204030204" pitchFamily="34" charset="0"/>
                <a:cs typeface="Shruti" panose="020B0502040204020203" pitchFamily="34" charset="0"/>
              </a:rPr>
              <a:t>if the consideration is as small as a peppercorn, it will do, but it must be there to form a 					  contact.</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marL="171704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Shruti" panose="020B0502040204020203" pitchFamily="34" charset="0"/>
              </a:rPr>
              <a:t> </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000" b="1" dirty="0">
                <a:effectLst/>
                <a:latin typeface="Calibri" panose="020F0502020204030204" pitchFamily="34" charset="0"/>
                <a:ea typeface="Calibri" panose="020F0502020204030204" pitchFamily="34" charset="0"/>
                <a:cs typeface="Shruti" panose="020B0502040204020203" pitchFamily="34" charset="0"/>
              </a:rPr>
              <a:t>Example: </a:t>
            </a:r>
            <a:r>
              <a:rPr lang="en-US" sz="2000" dirty="0">
                <a:effectLst/>
                <a:latin typeface="Calibri" panose="020F0502020204030204" pitchFamily="34" charset="0"/>
                <a:ea typeface="Calibri" panose="020F0502020204030204" pitchFamily="34" charset="0"/>
                <a:cs typeface="Shruti" panose="020B0502040204020203" pitchFamily="34" charset="0"/>
              </a:rPr>
              <a:t>A signs a contract to buy a car from B for </a:t>
            </a:r>
            <a:r>
              <a:rPr lang="en-US" sz="2000" dirty="0">
                <a:effectLst/>
                <a:latin typeface="Calibri" panose="020F0502020204030204" pitchFamily="34" charset="0"/>
                <a:ea typeface="Calibri" panose="020F0502020204030204" pitchFamily="34" charset="0"/>
                <a:cs typeface="Calibri" panose="020F0502020204030204" pitchFamily="34" charset="0"/>
              </a:rPr>
              <a:t>₹</a:t>
            </a:r>
            <a:r>
              <a:rPr lang="en-US" sz="2000" dirty="0">
                <a:effectLst/>
                <a:latin typeface="Calibri" panose="020F0502020204030204" pitchFamily="34" charset="0"/>
                <a:ea typeface="Calibri" panose="020F0502020204030204" pitchFamily="34" charset="0"/>
                <a:cs typeface="Shruti" panose="020B0502040204020203" pitchFamily="34" charset="0"/>
              </a:rPr>
              <a:t>5, 00,000, A’s consideration is </a:t>
            </a:r>
            <a:r>
              <a:rPr lang="en-US" sz="2000" dirty="0">
                <a:effectLst/>
                <a:latin typeface="Calibri" panose="020F0502020204030204" pitchFamily="34" charset="0"/>
                <a:ea typeface="Calibri" panose="020F0502020204030204" pitchFamily="34" charset="0"/>
                <a:cs typeface="Calibri" panose="020F0502020204030204" pitchFamily="34" charset="0"/>
              </a:rPr>
              <a:t>₹</a:t>
            </a:r>
            <a:r>
              <a:rPr lang="en-US" sz="2000" dirty="0">
                <a:effectLst/>
                <a:latin typeface="Calibri" panose="020F0502020204030204" pitchFamily="34" charset="0"/>
                <a:ea typeface="Calibri" panose="020F0502020204030204" pitchFamily="34" charset="0"/>
                <a:cs typeface="Shruti" panose="020B0502040204020203" pitchFamily="34" charset="0"/>
              </a:rPr>
              <a:t>5,00,000 And B’s 					consideration is the car.</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marL="171704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Shruti" panose="020B0502040204020203" pitchFamily="34" charset="0"/>
              </a:rPr>
              <a:t> </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000" b="1" dirty="0">
                <a:effectLst/>
                <a:latin typeface="Calibri" panose="020F0502020204030204" pitchFamily="34" charset="0"/>
                <a:ea typeface="Calibri" panose="020F0502020204030204" pitchFamily="34" charset="0"/>
                <a:cs typeface="Shruti" panose="020B0502040204020203" pitchFamily="34" charset="0"/>
              </a:rPr>
              <a:t>Example:</a:t>
            </a:r>
            <a:r>
              <a:rPr lang="en-US" sz="2000" dirty="0">
                <a:effectLst/>
                <a:latin typeface="Calibri" panose="020F0502020204030204" pitchFamily="34" charset="0"/>
                <a:ea typeface="Calibri" panose="020F0502020204030204" pitchFamily="34" charset="0"/>
                <a:cs typeface="Shruti" panose="020B0502040204020203" pitchFamily="34" charset="0"/>
              </a:rPr>
              <a:t> A promises to pay B </a:t>
            </a:r>
            <a:r>
              <a:rPr lang="en-US" sz="2000" dirty="0">
                <a:effectLst/>
                <a:latin typeface="Calibri" panose="020F0502020204030204" pitchFamily="34" charset="0"/>
                <a:ea typeface="Calibri" panose="020F0502020204030204" pitchFamily="34" charset="0"/>
                <a:cs typeface="Calibri" panose="020F0502020204030204" pitchFamily="34" charset="0"/>
              </a:rPr>
              <a:t>₹</a:t>
            </a:r>
            <a:r>
              <a:rPr lang="en-US" sz="2000" dirty="0">
                <a:effectLst/>
                <a:latin typeface="Calibri" panose="020F0502020204030204" pitchFamily="34" charset="0"/>
                <a:ea typeface="Calibri" panose="020F0502020204030204" pitchFamily="34" charset="0"/>
                <a:cs typeface="Shruti" panose="020B0502040204020203" pitchFamily="34" charset="0"/>
              </a:rPr>
              <a:t>1,00,00 if he will be able to run 200km in 5 minute.(Not Valid)</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marL="171704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Shruti" panose="020B0502040204020203" pitchFamily="34" charset="0"/>
              </a:rPr>
              <a:t> </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b="1" dirty="0">
                <a:effectLst/>
                <a:latin typeface="Calibri" panose="020F0502020204030204" pitchFamily="34" charset="0"/>
                <a:ea typeface="Calibri" panose="020F0502020204030204" pitchFamily="34" charset="0"/>
                <a:cs typeface="Shruti" panose="020B0502040204020203" pitchFamily="34" charset="0"/>
              </a:rPr>
              <a:t>Example: </a:t>
            </a:r>
            <a:r>
              <a:rPr lang="en-US" sz="2000" dirty="0">
                <a:effectLst/>
                <a:latin typeface="Calibri" panose="020F0502020204030204" pitchFamily="34" charset="0"/>
                <a:ea typeface="Calibri" panose="020F0502020204030204" pitchFamily="34" charset="0"/>
                <a:cs typeface="Shruti" panose="020B0502040204020203" pitchFamily="34" charset="0"/>
              </a:rPr>
              <a:t>B house is on fire. A rushes to B’s help and saved his life. In show of gratitude, B promises to pay A 			</a:t>
            </a:r>
            <a:r>
              <a:rPr lang="en-US" sz="2000" dirty="0">
                <a:effectLst/>
                <a:latin typeface="Calibri" panose="020F0502020204030204" pitchFamily="34" charset="0"/>
                <a:ea typeface="Calibri" panose="020F0502020204030204" pitchFamily="34" charset="0"/>
                <a:cs typeface="Calibri" panose="020F0502020204030204" pitchFamily="34" charset="0"/>
              </a:rPr>
              <a:t>₹</a:t>
            </a:r>
            <a:r>
              <a:rPr lang="en-US" sz="2000" dirty="0">
                <a:effectLst/>
                <a:latin typeface="Calibri" panose="020F0502020204030204" pitchFamily="34" charset="0"/>
                <a:ea typeface="Calibri" panose="020F0502020204030204" pitchFamily="34" charset="0"/>
                <a:cs typeface="Shruti" panose="020B0502040204020203" pitchFamily="34" charset="0"/>
              </a:rPr>
              <a:t>5,00,000 for the help provided by A. </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endParaRPr lang="en-IN" dirty="0"/>
          </a:p>
        </p:txBody>
      </p:sp>
    </p:spTree>
    <p:extLst>
      <p:ext uri="{BB962C8B-B14F-4D97-AF65-F5344CB8AC3E}">
        <p14:creationId xmlns:p14="http://schemas.microsoft.com/office/powerpoint/2010/main" val="60638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2D224-D9E3-DEE2-5475-540EE48F086E}"/>
              </a:ext>
            </a:extLst>
          </p:cNvPr>
          <p:cNvSpPr>
            <a:spLocks noGrp="1"/>
          </p:cNvSpPr>
          <p:nvPr>
            <p:ph type="title"/>
          </p:nvPr>
        </p:nvSpPr>
        <p:spPr>
          <a:xfrm>
            <a:off x="91736" y="161354"/>
            <a:ext cx="9286043" cy="1320800"/>
          </a:xfrm>
        </p:spPr>
        <p:txBody>
          <a:bodyPr>
            <a:normAutofit fontScale="90000"/>
          </a:bodyPr>
          <a:lstStyle/>
          <a:p>
            <a:pPr marL="685800" indent="-685800">
              <a:buFont typeface="Wingdings" panose="05000000000000000000" pitchFamily="2" charset="2"/>
              <a:buChar char="q"/>
            </a:pPr>
            <a:r>
              <a:rPr lang="en-US" sz="4900" b="1" u="sng" dirty="0">
                <a:ln>
                  <a:noFill/>
                </a:ln>
                <a:solidFill>
                  <a:srgbClr val="00206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Agreement Against Revocation</a:t>
            </a:r>
            <a:r>
              <a:rPr lang="en-US" sz="5400" b="1" u="sng" dirty="0">
                <a:ln>
                  <a:noFill/>
                </a:ln>
                <a:solidFill>
                  <a:srgbClr val="00206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solidFill>
                  <a:srgbClr val="002060"/>
                </a:solidFill>
                <a:effectLst/>
                <a:latin typeface="Calibri" panose="020F0502020204030204" pitchFamily="34" charset="0"/>
                <a:ea typeface="Calibri" panose="020F0502020204030204" pitchFamily="34" charset="0"/>
                <a:cs typeface="Shruti" panose="020B0502040204020203" pitchFamily="34" charset="0"/>
              </a:rPr>
            </a:br>
            <a:endParaRPr lang="en-IN" dirty="0">
              <a:solidFill>
                <a:srgbClr val="002060"/>
              </a:solidFill>
            </a:endParaRPr>
          </a:p>
        </p:txBody>
      </p:sp>
      <p:sp>
        <p:nvSpPr>
          <p:cNvPr id="3" name="TextBox 2">
            <a:extLst>
              <a:ext uri="{FF2B5EF4-FFF2-40B4-BE49-F238E27FC236}">
                <a16:creationId xmlns:a16="http://schemas.microsoft.com/office/drawing/2014/main" id="{D06400ED-DF58-C6C9-5AD6-A2F672B80A60}"/>
              </a:ext>
            </a:extLst>
          </p:cNvPr>
          <p:cNvSpPr txBox="1"/>
          <p:nvPr/>
        </p:nvSpPr>
        <p:spPr>
          <a:xfrm>
            <a:off x="261891" y="1232022"/>
            <a:ext cx="7097697" cy="6583341"/>
          </a:xfrm>
          <a:prstGeom prst="rect">
            <a:avLst/>
          </a:prstGeom>
          <a:noFill/>
        </p:spPr>
        <p:txBody>
          <a:bodyPr wrap="square" rtlCol="0">
            <a:spAutoFit/>
          </a:bodyPr>
          <a:lstStyle/>
          <a:p>
            <a:pPr marL="342900" marR="0" lvl="0" indent="-342900">
              <a:lnSpc>
                <a:spcPct val="107000"/>
              </a:lnSpc>
              <a:spcBef>
                <a:spcPts val="0"/>
              </a:spcBef>
              <a:spcAft>
                <a:spcPts val="0"/>
              </a:spcAft>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Shruti" panose="020B0502040204020203" pitchFamily="34" charset="0"/>
              </a:rPr>
              <a:t>The Indian contract Act lays out the rules of revocation of an offer in section 5.</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Shruti" panose="020B0502040204020203" pitchFamily="34" charset="0"/>
              </a:rPr>
              <a:t>It says the offer may be revoked anytime before the communication of the acceptance is completed against the proposal/offer.</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Shruti" panose="020B0502040204020203" pitchFamily="34" charset="0"/>
              </a:rPr>
              <a:t>Once the acceptance is communicated to the proposal, revocation of the offer is now not possible.</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Shruti" panose="020B0502040204020203" pitchFamily="34" charset="0"/>
              </a:rPr>
              <a:t>If a promise to keep the offer open is supported by consideration, an offeror is bound by the promise and can’t revoke the offer. </a:t>
            </a:r>
          </a:p>
          <a:p>
            <a:pPr marL="342900" marR="0" lvl="0" indent="-342900">
              <a:lnSpc>
                <a:spcPct val="107000"/>
              </a:lnSpc>
              <a:spcBef>
                <a:spcPts val="0"/>
              </a:spcBef>
              <a:spcAft>
                <a:spcPts val="800"/>
              </a:spcAft>
              <a:buFont typeface="Wingdings" panose="05000000000000000000" pitchFamily="2" charset="2"/>
              <a:buChar char="§"/>
            </a:pPr>
            <a:endParaRPr lang="en-US" sz="1200" dirty="0">
              <a:solidFill>
                <a:srgbClr val="7030A0"/>
              </a:solidFill>
              <a:latin typeface="Calibri" panose="020F0502020204030204" pitchFamily="34" charset="0"/>
              <a:ea typeface="Calibri" panose="020F0502020204030204" pitchFamily="34" charset="0"/>
              <a:cs typeface="Shruti" panose="020B0502040204020203" pitchFamily="34" charset="0"/>
            </a:endParaRPr>
          </a:p>
          <a:p>
            <a:pPr marL="285750" marR="0" indent="-285750">
              <a:lnSpc>
                <a:spcPct val="107000"/>
              </a:lnSpc>
              <a:spcBef>
                <a:spcPts val="0"/>
              </a:spcBef>
              <a:spcAft>
                <a:spcPts val="800"/>
              </a:spcAft>
              <a:buFont typeface="Wingdings" panose="05000000000000000000" pitchFamily="2" charset="2"/>
              <a:buChar char="v"/>
            </a:pPr>
            <a:r>
              <a:rPr lang="en-US" sz="2800" b="1" dirty="0">
                <a:solidFill>
                  <a:srgbClr val="7030A0"/>
                </a:solidFill>
                <a:effectLst/>
                <a:latin typeface="Calibri" panose="020F0502020204030204" pitchFamily="34" charset="0"/>
                <a:ea typeface="Calibri" panose="020F0502020204030204" pitchFamily="34" charset="0"/>
                <a:cs typeface="Shruti" panose="020B0502040204020203" pitchFamily="34" charset="0"/>
              </a:rPr>
              <a:t>Illustration :</a:t>
            </a:r>
            <a:endParaRPr lang="en-IN" sz="2800" dirty="0">
              <a:solidFill>
                <a:srgbClr val="7030A0"/>
              </a:solidFill>
              <a:effectLst/>
              <a:latin typeface="Calibri" panose="020F0502020204030204" pitchFamily="34" charset="0"/>
              <a:ea typeface="Calibri" panose="020F0502020204030204" pitchFamily="34" charset="0"/>
              <a:cs typeface="Shruti" panose="020B0502040204020203" pitchFamily="34" charset="0"/>
            </a:endParaRPr>
          </a:p>
          <a:p>
            <a:pPr marL="285750" marR="0" indent="-285750">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Shruti" panose="020B0502040204020203" pitchFamily="34" charset="0"/>
              </a:rPr>
              <a:t>A offered to sell his property to B but decided to sell it to MR. C instead. B found out about the sale because Mr. D told him. This was legal, as there is no consideration between them.</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marR="0" lvl="0">
              <a:lnSpc>
                <a:spcPct val="107000"/>
              </a:lnSpc>
              <a:spcBef>
                <a:spcPts val="0"/>
              </a:spcBef>
              <a:spcAft>
                <a:spcPts val="800"/>
              </a:spcAft>
            </a:pPr>
            <a:endParaRPr lang="en-US" sz="2000" dirty="0">
              <a:latin typeface="Calibri" panose="020F0502020204030204" pitchFamily="34" charset="0"/>
              <a:ea typeface="Calibri" panose="020F0502020204030204" pitchFamily="34" charset="0"/>
              <a:cs typeface="Shruti" panose="020B0502040204020203" pitchFamily="34" charset="0"/>
            </a:endParaRPr>
          </a:p>
          <a:p>
            <a:pPr marL="342900" marR="0" lvl="0" indent="-342900">
              <a:lnSpc>
                <a:spcPct val="107000"/>
              </a:lnSpc>
              <a:spcBef>
                <a:spcPts val="0"/>
              </a:spcBef>
              <a:spcAft>
                <a:spcPts val="800"/>
              </a:spcAft>
              <a:buFont typeface="Wingdings" panose="05000000000000000000" pitchFamily="2" charset="2"/>
              <a:buChar char="§"/>
            </a:pPr>
            <a:endParaRPr lang="en-IN" sz="2000" dirty="0">
              <a:effectLst/>
              <a:latin typeface="Calibri" panose="020F0502020204030204" pitchFamily="34" charset="0"/>
              <a:ea typeface="Calibri" panose="020F0502020204030204" pitchFamily="34" charset="0"/>
              <a:cs typeface="Shruti" panose="020B0502040204020203" pitchFamily="34" charset="0"/>
            </a:endParaRPr>
          </a:p>
          <a:p>
            <a:endParaRPr lang="en-IN" dirty="0"/>
          </a:p>
        </p:txBody>
      </p:sp>
      <p:pic>
        <p:nvPicPr>
          <p:cNvPr id="5" name="Picture 4">
            <a:extLst>
              <a:ext uri="{FF2B5EF4-FFF2-40B4-BE49-F238E27FC236}">
                <a16:creationId xmlns:a16="http://schemas.microsoft.com/office/drawing/2014/main" id="{3CE8089D-6124-FCB6-8541-AA97A0B84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567" y="1482154"/>
            <a:ext cx="4811697" cy="47233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27493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5194-D106-1955-A56C-C3CEAB8FEFB0}"/>
              </a:ext>
            </a:extLst>
          </p:cNvPr>
          <p:cNvSpPr>
            <a:spLocks noGrp="1"/>
          </p:cNvSpPr>
          <p:nvPr>
            <p:ph type="title"/>
          </p:nvPr>
        </p:nvSpPr>
        <p:spPr>
          <a:xfrm>
            <a:off x="177554" y="343269"/>
            <a:ext cx="12192001" cy="784195"/>
          </a:xfrm>
        </p:spPr>
        <p:txBody>
          <a:bodyPr>
            <a:normAutofit/>
          </a:bodyPr>
          <a:lstStyle/>
          <a:p>
            <a:pPr marL="457200" indent="-457200">
              <a:buFont typeface="Wingdings" panose="05000000000000000000" pitchFamily="2" charset="2"/>
              <a:buChar char="v"/>
            </a:pPr>
            <a:r>
              <a:rPr lang="en-US" sz="3200" b="1" dirty="0">
                <a:solidFill>
                  <a:srgbClr val="7030A0"/>
                </a:solidFill>
                <a:latin typeface="Calibri" panose="020F0502020204030204" pitchFamily="34" charset="0"/>
                <a:cs typeface="Calibri" panose="020F0502020204030204" pitchFamily="34" charset="0"/>
              </a:rPr>
              <a:t>Case Study :</a:t>
            </a:r>
            <a:endParaRPr lang="en-IN" sz="3200" b="1" dirty="0">
              <a:solidFill>
                <a:srgbClr val="7030A0"/>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4523F6B-14AF-1423-9754-F1A67AA764A3}"/>
              </a:ext>
            </a:extLst>
          </p:cNvPr>
          <p:cNvSpPr txBox="1"/>
          <p:nvPr/>
        </p:nvSpPr>
        <p:spPr>
          <a:xfrm>
            <a:off x="266330" y="1233996"/>
            <a:ext cx="9037468" cy="4431983"/>
          </a:xfrm>
          <a:prstGeom prst="rect">
            <a:avLst/>
          </a:prstGeom>
          <a:noFill/>
        </p:spPr>
        <p:txBody>
          <a:bodyPr wrap="square" rtlCol="0">
            <a:spAutoFit/>
          </a:bodyPr>
          <a:lstStyle/>
          <a:p>
            <a:pPr marL="800100" lvl="1" indent="-3429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Mr. S wants to sell his furniture. He writes about the same and makes an offer to his friend Miss K to buy the same. Miss K has just bought another house for which this furniture would be useful. So after going through the details she likes the same, writes to Mr. S stating that she has accepted the offer, and posts it to him, Miss K’s family is not OK with this second hand furniture. Hence, they convince her to refuse Mr. S’s offer. Miss K then sends in a fax to Mr. S stating that she has revoked her acceptance. In normal circumstances, a fax works faster than regular post. If Mr. S receives the fax first then we say that this is considered as proper, legal Revocation of Acceptance.</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22041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D794-D60A-8653-8363-CE7D40BF00A2}"/>
              </a:ext>
            </a:extLst>
          </p:cNvPr>
          <p:cNvSpPr>
            <a:spLocks noGrp="1"/>
          </p:cNvSpPr>
          <p:nvPr>
            <p:ph type="title"/>
          </p:nvPr>
        </p:nvSpPr>
        <p:spPr>
          <a:xfrm>
            <a:off x="109164" y="94695"/>
            <a:ext cx="8596668" cy="1320800"/>
          </a:xfrm>
        </p:spPr>
        <p:txBody>
          <a:bodyPr/>
          <a:lstStyle/>
          <a:p>
            <a:pPr marL="571500" indent="-571500">
              <a:buFont typeface="Wingdings" panose="05000000000000000000" pitchFamily="2" charset="2"/>
              <a:buChar char="q"/>
            </a:pPr>
            <a:r>
              <a:rPr lang="en-US" sz="4400" b="1" u="sng" dirty="0">
                <a:solidFill>
                  <a:srgbClr val="002060"/>
                </a:solidFill>
                <a:effectLst>
                  <a:outerShdw blurRad="38100" dist="38100" dir="2700000" algn="tl">
                    <a:srgbClr val="000000">
                      <a:alpha val="43137"/>
                    </a:srgbClr>
                  </a:outerShdw>
                </a:effectLst>
              </a:rPr>
              <a:t>Pre-existing</a:t>
            </a:r>
            <a:r>
              <a:rPr lang="en-US" b="1" u="sng" dirty="0">
                <a:solidFill>
                  <a:srgbClr val="002060"/>
                </a:solidFill>
                <a:effectLst>
                  <a:outerShdw blurRad="38100" dist="38100" dir="2700000" algn="tl">
                    <a:srgbClr val="000000">
                      <a:alpha val="43137"/>
                    </a:srgbClr>
                  </a:outerShdw>
                </a:effectLst>
              </a:rPr>
              <a:t> Duty </a:t>
            </a:r>
            <a:r>
              <a:rPr lang="en-US" sz="4400" b="1" u="sng" dirty="0">
                <a:solidFill>
                  <a:srgbClr val="002060"/>
                </a:solidFill>
                <a:effectLst>
                  <a:outerShdw blurRad="38100" dist="38100" dir="2700000" algn="tl">
                    <a:srgbClr val="000000">
                      <a:alpha val="43137"/>
                    </a:srgbClr>
                  </a:outerShdw>
                </a:effectLst>
              </a:rPr>
              <a:t>of</a:t>
            </a:r>
            <a:r>
              <a:rPr lang="en-US" b="1" u="sng" dirty="0">
                <a:solidFill>
                  <a:srgbClr val="002060"/>
                </a:solidFill>
                <a:effectLst>
                  <a:outerShdw blurRad="38100" dist="38100" dir="2700000" algn="tl">
                    <a:srgbClr val="000000">
                      <a:alpha val="43137"/>
                    </a:srgbClr>
                  </a:outerShdw>
                </a:effectLst>
              </a:rPr>
              <a:t> Third Party</a:t>
            </a:r>
            <a:endParaRPr lang="en-IN" b="1" u="sng" dirty="0">
              <a:solidFill>
                <a:srgbClr val="002060"/>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DBF0A823-DCBD-E871-2547-1C5A357AEB60}"/>
              </a:ext>
            </a:extLst>
          </p:cNvPr>
          <p:cNvSpPr txBox="1"/>
          <p:nvPr/>
        </p:nvSpPr>
        <p:spPr>
          <a:xfrm>
            <a:off x="275208" y="1562470"/>
            <a:ext cx="7483875" cy="5539978"/>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Calibri" panose="020F0502020204030204" pitchFamily="34" charset="0"/>
                <a:cs typeface="Calibri" panose="020F0502020204030204" pitchFamily="34" charset="0"/>
              </a:rPr>
              <a:t>A promise to perform a pre-existing contractual obligation with a third party can be a valid consideration for another contract.</a:t>
            </a:r>
          </a:p>
          <a:p>
            <a:endParaRPr lang="en-US"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cs typeface="Calibri" panose="020F0502020204030204" pitchFamily="34" charset="0"/>
              </a:rPr>
              <a:t>The point of conflict in these kinds of arrangements is regarding the presence of consideration for the promisor.</a:t>
            </a:r>
          </a:p>
          <a:p>
            <a:pPr marL="285750" indent="-285750">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cs typeface="Calibri" panose="020F0502020204030204" pitchFamily="34" charset="0"/>
              </a:rPr>
              <a:t>As a practical matter, the pre-existing duty rule also maintains the integrity of a contract by preventing parties from using leverage to coerce the other parties into contract modifications.</a:t>
            </a:r>
          </a:p>
          <a:p>
            <a:pPr marL="285750" indent="-285750">
              <a:buFont typeface="Wingdings" panose="05000000000000000000" pitchFamily="2" charset="2"/>
              <a:buChar char="§"/>
            </a:pPr>
            <a:endParaRPr lang="en-IN"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IN" sz="24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IN" dirty="0"/>
          </a:p>
        </p:txBody>
      </p:sp>
      <p:pic>
        <p:nvPicPr>
          <p:cNvPr id="5" name="Picture 4">
            <a:extLst>
              <a:ext uri="{FF2B5EF4-FFF2-40B4-BE49-F238E27FC236}">
                <a16:creationId xmlns:a16="http://schemas.microsoft.com/office/drawing/2014/main" id="{501FA9C5-46EC-24B0-1B50-2230EE99A3B7}"/>
              </a:ext>
            </a:extLst>
          </p:cNvPr>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8300622" y="1415495"/>
            <a:ext cx="3616170" cy="41241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1663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B479-1A2B-3A67-8872-8961CA90CC48}"/>
              </a:ext>
            </a:extLst>
          </p:cNvPr>
          <p:cNvSpPr>
            <a:spLocks noGrp="1"/>
          </p:cNvSpPr>
          <p:nvPr>
            <p:ph type="title"/>
          </p:nvPr>
        </p:nvSpPr>
        <p:spPr>
          <a:xfrm>
            <a:off x="224573" y="503067"/>
            <a:ext cx="9079226" cy="695418"/>
          </a:xfrm>
        </p:spPr>
        <p:txBody>
          <a:bodyPr>
            <a:noAutofit/>
          </a:bodyPr>
          <a:lstStyle/>
          <a:p>
            <a:pPr marL="457200" indent="-457200">
              <a:buFont typeface="Wingdings" panose="05000000000000000000" pitchFamily="2" charset="2"/>
              <a:buChar char="v"/>
            </a:pPr>
            <a:r>
              <a:rPr lang="en-US" sz="2800" b="1" dirty="0">
                <a:solidFill>
                  <a:srgbClr val="7030A0"/>
                </a:solidFill>
              </a:rPr>
              <a:t>Let’s took an one example:</a:t>
            </a:r>
            <a:br>
              <a:rPr lang="en-US" sz="2000" dirty="0">
                <a:solidFill>
                  <a:schemeClr val="tx1">
                    <a:lumMod val="95000"/>
                    <a:lumOff val="5000"/>
                  </a:schemeClr>
                </a:solidFill>
              </a:rPr>
            </a:br>
            <a:br>
              <a:rPr lang="en-US" sz="2000" dirty="0">
                <a:solidFill>
                  <a:schemeClr val="tx1">
                    <a:lumMod val="95000"/>
                    <a:lumOff val="5000"/>
                  </a:schemeClr>
                </a:solidFill>
              </a:rPr>
            </a:br>
            <a:endParaRPr lang="en-IN" sz="2000" dirty="0">
              <a:solidFill>
                <a:schemeClr val="tx1">
                  <a:lumMod val="95000"/>
                  <a:lumOff val="5000"/>
                </a:schemeClr>
              </a:solidFill>
            </a:endParaRPr>
          </a:p>
        </p:txBody>
      </p:sp>
      <p:sp>
        <p:nvSpPr>
          <p:cNvPr id="3" name="TextBox 2">
            <a:extLst>
              <a:ext uri="{FF2B5EF4-FFF2-40B4-BE49-F238E27FC236}">
                <a16:creationId xmlns:a16="http://schemas.microsoft.com/office/drawing/2014/main" id="{C989D5A0-AC67-1A95-0FBA-974D0B53380C}"/>
              </a:ext>
            </a:extLst>
          </p:cNvPr>
          <p:cNvSpPr txBox="1"/>
          <p:nvPr/>
        </p:nvSpPr>
        <p:spPr>
          <a:xfrm>
            <a:off x="585927" y="1278385"/>
            <a:ext cx="8824404"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tx1">
                    <a:lumMod val="95000"/>
                    <a:lumOff val="5000"/>
                  </a:schemeClr>
                </a:solidFill>
                <a:latin typeface="Calibri" panose="020F0502020204030204" pitchFamily="34" charset="0"/>
                <a:cs typeface="Calibri" panose="020F0502020204030204" pitchFamily="34" charset="0"/>
              </a:rPr>
              <a:t>Two parties, a contractor and a homeowner, enter into a contract for the renovation of a house. A week later, the contractor becomes dissatisfied with how much he will be paid. He tells the homeowner that he will walk away from the project unless he is paid more for his services. Faced with the prospect of not having his desired work completed, the homeowner agrees. Under the pre-existing rule, the homeowner’s promise to pay the new amount is not enforceable because the contractor already had a pre-existing duty to perform the work requested at the original price. There has been no bargained-for-exchange for this modification and so the homeowner will not have to pay more.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242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0BC14-05AB-0597-547B-8752786CEA22}"/>
              </a:ext>
            </a:extLst>
          </p:cNvPr>
          <p:cNvSpPr>
            <a:spLocks noGrp="1"/>
          </p:cNvSpPr>
          <p:nvPr>
            <p:ph type="title"/>
          </p:nvPr>
        </p:nvSpPr>
        <p:spPr>
          <a:xfrm>
            <a:off x="73653" y="334392"/>
            <a:ext cx="8596668" cy="766439"/>
          </a:xfrm>
        </p:spPr>
        <p:txBody>
          <a:bodyPr/>
          <a:lstStyle/>
          <a:p>
            <a:pPr marL="571500" indent="-571500">
              <a:buFont typeface="Wingdings" panose="05000000000000000000" pitchFamily="2" charset="2"/>
              <a:buChar char="v"/>
            </a:pPr>
            <a:r>
              <a:rPr lang="en-US" sz="3200" b="1" dirty="0">
                <a:solidFill>
                  <a:srgbClr val="7030A0"/>
                </a:solidFill>
                <a:latin typeface="Calibri" panose="020F0502020204030204" pitchFamily="34" charset="0"/>
                <a:cs typeface="Calibri" panose="020F0502020204030204" pitchFamily="34" charset="0"/>
              </a:rPr>
              <a:t>Case</a:t>
            </a:r>
            <a:r>
              <a:rPr lang="en-US" sz="3600" b="1" dirty="0">
                <a:solidFill>
                  <a:srgbClr val="7030A0"/>
                </a:solidFill>
                <a:latin typeface="Calibri" panose="020F0502020204030204" pitchFamily="34" charset="0"/>
                <a:cs typeface="Calibri" panose="020F0502020204030204" pitchFamily="34" charset="0"/>
              </a:rPr>
              <a:t> </a:t>
            </a:r>
            <a:r>
              <a:rPr lang="en-US" sz="3200" b="1" dirty="0">
                <a:solidFill>
                  <a:srgbClr val="7030A0"/>
                </a:solidFill>
                <a:latin typeface="Calibri" panose="020F0502020204030204" pitchFamily="34" charset="0"/>
                <a:cs typeface="Calibri" panose="020F0502020204030204" pitchFamily="34" charset="0"/>
              </a:rPr>
              <a:t>Study</a:t>
            </a:r>
            <a:r>
              <a:rPr lang="en-US" sz="3600" b="1" dirty="0">
                <a:solidFill>
                  <a:srgbClr val="7030A0"/>
                </a:solidFill>
                <a:latin typeface="Calibri" panose="020F0502020204030204" pitchFamily="34" charset="0"/>
                <a:cs typeface="Calibri" panose="020F0502020204030204" pitchFamily="34" charset="0"/>
              </a:rPr>
              <a:t> :</a:t>
            </a:r>
            <a:endParaRPr lang="en-IN" b="1" dirty="0"/>
          </a:p>
        </p:txBody>
      </p:sp>
      <p:sp>
        <p:nvSpPr>
          <p:cNvPr id="3" name="TextBox 2">
            <a:extLst>
              <a:ext uri="{FF2B5EF4-FFF2-40B4-BE49-F238E27FC236}">
                <a16:creationId xmlns:a16="http://schemas.microsoft.com/office/drawing/2014/main" id="{389F394F-7C6C-BD02-AFA8-5E7C5432EF8C}"/>
              </a:ext>
            </a:extLst>
          </p:cNvPr>
          <p:cNvSpPr txBox="1"/>
          <p:nvPr/>
        </p:nvSpPr>
        <p:spPr>
          <a:xfrm>
            <a:off x="372862" y="1100831"/>
            <a:ext cx="10111665" cy="5847755"/>
          </a:xfrm>
          <a:prstGeom prst="rect">
            <a:avLst/>
          </a:prstGeom>
          <a:noFill/>
        </p:spPr>
        <p:txBody>
          <a:bodyPr wrap="square" rtlCol="0">
            <a:spAutoFit/>
          </a:bodyPr>
          <a:lstStyle/>
          <a:p>
            <a:pPr algn="ctr"/>
            <a:r>
              <a:rPr lang="en-US" dirty="0"/>
              <a:t>	</a:t>
            </a:r>
            <a:r>
              <a:rPr lang="en-US" sz="2400" b="1" dirty="0"/>
              <a:t>Gopal Company Ltd., Bhopal </a:t>
            </a:r>
            <a:r>
              <a:rPr lang="en-US" sz="2800" b="1" dirty="0"/>
              <a:t>vs.</a:t>
            </a:r>
            <a:r>
              <a:rPr lang="en-US" sz="2400" b="1" dirty="0"/>
              <a:t> Hazarilal Company</a:t>
            </a:r>
          </a:p>
          <a:p>
            <a:endParaRPr lang="en-US" dirty="0"/>
          </a:p>
          <a:p>
            <a:pPr marL="342900" indent="-342900">
              <a:buFont typeface="Wingdings" panose="05000000000000000000" pitchFamily="2" charset="2"/>
              <a:buChar char="Ø"/>
            </a:pPr>
            <a:r>
              <a:rPr lang="en-US" sz="2200" dirty="0">
                <a:latin typeface="Calibri" panose="020F0502020204030204" pitchFamily="34" charset="0"/>
                <a:cs typeface="Calibri" panose="020F0502020204030204" pitchFamily="34" charset="0"/>
              </a:rPr>
              <a:t>The case involves a manufacturer M, and a buyer B. The manufacturer sells cloth through its agent, A. 'Agency' is a special kind of a contractual relationship, in which the agent acts of behalf of his principal, so as to bind the principal in contractual relationships with third parties. M and B entered into a contract to buy a specific quantity of fabric. After the contract had been made, the price of fabric came down. B was not keen to go ahead with the contract as he would incur heavy losses. B had indicated to M that he might refuse to take delivery. A approached B and offered B 25,000 for taking the delivery as contracted. B agreed to the offer. B took the delivery of the contracted goods. Thereafter, A refused to pay 25,000 to B. A argued that B obligation to buy the goods.</a:t>
            </a:r>
          </a:p>
          <a:p>
            <a:endParaRPr lang="en-US" sz="2000" dirty="0"/>
          </a:p>
          <a:p>
            <a:pPr marL="342900" indent="-342900">
              <a:buFont typeface="Wingdings" panose="05000000000000000000" pitchFamily="2" charset="2"/>
              <a:buChar char="Ø"/>
            </a:pPr>
            <a:r>
              <a:rPr lang="en-US" sz="2200" dirty="0">
                <a:latin typeface="Calibri" panose="020F0502020204030204" pitchFamily="34" charset="0"/>
                <a:cs typeface="Calibri" panose="020F0502020204030204" pitchFamily="34" charset="0"/>
              </a:rPr>
              <a:t>All that is necessary is that the desire of one party and the action of another must have a causal connection... The benefit may go to a third party or not to anyone at all. It is the action of the promise which is the essential element of the consideration.</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066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D931-3501-4A7C-B722-BF4F7B9C083F}"/>
              </a:ext>
            </a:extLst>
          </p:cNvPr>
          <p:cNvSpPr>
            <a:spLocks noGrp="1"/>
          </p:cNvSpPr>
          <p:nvPr>
            <p:ph type="title"/>
          </p:nvPr>
        </p:nvSpPr>
        <p:spPr>
          <a:xfrm>
            <a:off x="64775" y="103573"/>
            <a:ext cx="11298642" cy="1320800"/>
          </a:xfrm>
        </p:spPr>
        <p:txBody>
          <a:bodyPr>
            <a:normAutofit/>
          </a:bodyPr>
          <a:lstStyle/>
          <a:p>
            <a:pPr marL="571500" indent="-571500">
              <a:buFont typeface="Wingdings" panose="05000000000000000000" pitchFamily="2" charset="2"/>
              <a:buChar char="q"/>
            </a:pPr>
            <a:r>
              <a:rPr lang="en-US" sz="4400" b="1" u="sng"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Pre-Existing Duty to the Same Party</a:t>
            </a:r>
            <a:endParaRPr lang="en-IN" sz="4400" b="1" u="sng"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8376476-36D6-09A1-D9DB-907EC24B048A}"/>
              </a:ext>
            </a:extLst>
          </p:cNvPr>
          <p:cNvSpPr txBox="1"/>
          <p:nvPr/>
        </p:nvSpPr>
        <p:spPr>
          <a:xfrm>
            <a:off x="399495" y="1136342"/>
            <a:ext cx="8007658" cy="5601533"/>
          </a:xfrm>
          <a:prstGeom prst="rect">
            <a:avLst/>
          </a:prstGeom>
          <a:noFill/>
        </p:spPr>
        <p:txBody>
          <a:bodyPr wrap="square" rtlCol="0">
            <a:spAutoFit/>
          </a:bodyPr>
          <a:lstStyle/>
          <a:p>
            <a:pPr marL="342900" indent="-342900">
              <a:buFont typeface="Wingdings" panose="05000000000000000000" pitchFamily="2" charset="2"/>
              <a:buChar char="§"/>
            </a:pPr>
            <a:r>
              <a:rPr lang="en-US" sz="2100" dirty="0">
                <a:latin typeface="Calibri" panose="020F0502020204030204" pitchFamily="34" charset="0"/>
                <a:cs typeface="Calibri" panose="020F0502020204030204" pitchFamily="34" charset="0"/>
              </a:rPr>
              <a:t>Is an agreement between A and B, where B is required to do the same thing that he is required to do as consideration for another contract with A, valid? </a:t>
            </a:r>
          </a:p>
          <a:p>
            <a:pPr marL="342900" indent="-342900">
              <a:buFont typeface="Wingdings" panose="05000000000000000000" pitchFamily="2" charset="2"/>
              <a:buChar char="§"/>
            </a:pPr>
            <a:endParaRPr lang="en-US" sz="22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100" dirty="0">
                <a:latin typeface="Calibri" panose="020F0502020204030204" pitchFamily="34" charset="0"/>
                <a:cs typeface="Calibri" panose="020F0502020204030204" pitchFamily="34" charset="0"/>
              </a:rPr>
              <a:t>The classical case on this theme is Stilk Myrick. The case dates back to the early 1800s. Stilk, a seaman, agreed to sail from London to the Baltic Sea and back at the rate of £u5 per month. When the vessel arrived at an intermediate port, two seamen deserted. The captain of the ship failed to find sailors to replace the deserters. The captain agreed with the rest of the crew that if they worked the ship back to London, he would divide between them, the pay which would have been due to the two deserters. On their arrival at London, this extra pay was refused. Stilk brought up the case to recover the extra wages. The contention in the case was that the promise of the captain to pay extra wages lacked consideration. The seaman was already under a duty to work the ship to its return journey to London.</a:t>
            </a:r>
            <a:endParaRPr lang="en-IN" sz="21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FA325A4-DF48-E949-BF9C-C3607C506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1521" y="1518082"/>
            <a:ext cx="3509966" cy="4021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45579489"/>
      </p:ext>
    </p:extLst>
  </p:cSld>
  <p:clrMapOvr>
    <a:masterClrMapping/>
  </p:clrMapOvr>
</p:sld>
</file>

<file path=ppt/theme/theme1.xml><?xml version="1.0" encoding="utf-8"?>
<a:theme xmlns:a="http://schemas.openxmlformats.org/drawingml/2006/main" name="Facet">
  <a:themeElements>
    <a:clrScheme name="Custom 5">
      <a:dk1>
        <a:sysClr val="windowText" lastClr="000000"/>
      </a:dk1>
      <a:lt1>
        <a:sysClr val="window" lastClr="FFFFFF"/>
      </a:lt1>
      <a:dk2>
        <a:srgbClr val="2C3C43"/>
      </a:dk2>
      <a:lt2>
        <a:srgbClr val="EBEBEB"/>
      </a:lt2>
      <a:accent1>
        <a:srgbClr val="D9D4BF"/>
      </a:accent1>
      <a:accent2>
        <a:srgbClr val="F9DAD6"/>
      </a:accent2>
      <a:accent3>
        <a:srgbClr val="F9D9C7"/>
      </a:accent3>
      <a:accent4>
        <a:srgbClr val="AAD9EE"/>
      </a:accent4>
      <a:accent5>
        <a:srgbClr val="E55642"/>
      </a:accent5>
      <a:accent6>
        <a:srgbClr val="6E91A0"/>
      </a:accent6>
      <a:hlink>
        <a:srgbClr val="0070C0"/>
      </a:hlink>
      <a:folHlink>
        <a:srgbClr val="00B0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422</TotalTime>
  <Words>3302</Words>
  <Application>Microsoft Office PowerPoint</Application>
  <PresentationFormat>Widescreen</PresentationFormat>
  <Paragraphs>178</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Algerian</vt:lpstr>
      <vt:lpstr>Arial</vt:lpstr>
      <vt:lpstr>Calibri</vt:lpstr>
      <vt:lpstr>Calibri Light</vt:lpstr>
      <vt:lpstr>Symbol</vt:lpstr>
      <vt:lpstr>Times New Roman</vt:lpstr>
      <vt:lpstr>Trebuchet MS</vt:lpstr>
      <vt:lpstr>Wingdings</vt:lpstr>
      <vt:lpstr>Wingdings 3</vt:lpstr>
      <vt:lpstr>Facet</vt:lpstr>
      <vt:lpstr>PowerPoint Presentation</vt:lpstr>
      <vt:lpstr>Indian Contact Act, 1872 </vt:lpstr>
      <vt:lpstr>CONSIDERATION</vt:lpstr>
      <vt:lpstr>Agreement Against Revocation  </vt:lpstr>
      <vt:lpstr>Case Study :</vt:lpstr>
      <vt:lpstr>Pre-existing Duty of Third Party</vt:lpstr>
      <vt:lpstr>Let’s took an one example:  </vt:lpstr>
      <vt:lpstr>Case Study :</vt:lpstr>
      <vt:lpstr>Pre-Existing Duty to the Same Party</vt:lpstr>
      <vt:lpstr>Continue….  </vt:lpstr>
      <vt:lpstr>Case Study :</vt:lpstr>
      <vt:lpstr>Remission , Alteration and Novation  </vt:lpstr>
      <vt:lpstr>According to section 63 a party may:  </vt:lpstr>
      <vt:lpstr>What is Alteration of contract ?</vt:lpstr>
      <vt:lpstr>Example: </vt:lpstr>
      <vt:lpstr>What is Novation of contract ?</vt:lpstr>
      <vt:lpstr>Example:</vt:lpstr>
      <vt:lpstr>Part-payment of Debt </vt:lpstr>
      <vt:lpstr>Continue..</vt:lpstr>
      <vt:lpstr>Parties to contract </vt:lpstr>
      <vt:lpstr>Example 2 :</vt:lpstr>
      <vt:lpstr>Case Study :</vt:lpstr>
      <vt:lpstr>Continue….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Dhruvi Khatri</dc:creator>
  <cp:lastModifiedBy>Dhruvi Khatri</cp:lastModifiedBy>
  <cp:revision>8</cp:revision>
  <dcterms:created xsi:type="dcterms:W3CDTF">2022-09-25T12:43:13Z</dcterms:created>
  <dcterms:modified xsi:type="dcterms:W3CDTF">2022-09-26T02:41:30Z</dcterms:modified>
</cp:coreProperties>
</file>