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92" r:id="rId3"/>
    <p:sldId id="295" r:id="rId4"/>
    <p:sldId id="296" r:id="rId5"/>
    <p:sldId id="297" r:id="rId6"/>
    <p:sldId id="258" r:id="rId7"/>
    <p:sldId id="298" r:id="rId8"/>
    <p:sldId id="290" r:id="rId9"/>
    <p:sldId id="260" r:id="rId10"/>
    <p:sldId id="261" r:id="rId11"/>
    <p:sldId id="265" r:id="rId12"/>
    <p:sldId id="282" r:id="rId13"/>
    <p:sldId id="278" r:id="rId14"/>
    <p:sldId id="294" r:id="rId15"/>
    <p:sldId id="262" r:id="rId16"/>
    <p:sldId id="287" r:id="rId17"/>
    <p:sldId id="274" r:id="rId18"/>
    <p:sldId id="286" r:id="rId19"/>
    <p:sldId id="277" r:id="rId20"/>
    <p:sldId id="291" r:id="rId21"/>
    <p:sldId id="288" r:id="rId22"/>
    <p:sldId id="289" r:id="rId23"/>
    <p:sldId id="264" r:id="rId24"/>
    <p:sldId id="267" r:id="rId25"/>
    <p:sldId id="293"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2260" userDrawn="1">
          <p15:clr>
            <a:srgbClr val="A4A3A4"/>
          </p15:clr>
        </p15:guide>
        <p15:guide id="3"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98" d="100"/>
          <a:sy n="98" d="100"/>
        </p:scale>
        <p:origin x="101" y="86"/>
      </p:cViewPr>
      <p:guideLst>
        <p:guide orient="horz" pos="2160"/>
        <p:guide orient="horz" pos="22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DD832-010D-5E76-8B18-2DC4BD3188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A856812-86E9-3434-B56E-891CA611EA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B487C4-D65E-1452-75F7-F2E8E2CEA7E2}"/>
              </a:ext>
            </a:extLst>
          </p:cNvPr>
          <p:cNvSpPr>
            <a:spLocks noGrp="1"/>
          </p:cNvSpPr>
          <p:nvPr>
            <p:ph type="dt" sz="half" idx="10"/>
          </p:nvPr>
        </p:nvSpPr>
        <p:spPr/>
        <p:txBody>
          <a:bodyPr/>
          <a:lstStyle/>
          <a:p>
            <a:fld id="{07DDFE52-DF89-4810-ABFF-F54EAACEBC64}" type="datetimeFigureOut">
              <a:rPr lang="en-IN" smtClean="0"/>
              <a:pPr/>
              <a:t>26-09-2022</a:t>
            </a:fld>
            <a:endParaRPr lang="en-IN"/>
          </a:p>
        </p:txBody>
      </p:sp>
      <p:sp>
        <p:nvSpPr>
          <p:cNvPr id="5" name="Footer Placeholder 4">
            <a:extLst>
              <a:ext uri="{FF2B5EF4-FFF2-40B4-BE49-F238E27FC236}">
                <a16:creationId xmlns:a16="http://schemas.microsoft.com/office/drawing/2014/main" id="{E24C3BCF-C941-36C8-C90A-4096DA1C8B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F215C0-0E19-09E9-C41D-05EC570DE6CD}"/>
              </a:ext>
            </a:extLst>
          </p:cNvPr>
          <p:cNvSpPr>
            <a:spLocks noGrp="1"/>
          </p:cNvSpPr>
          <p:nvPr>
            <p:ph type="sldNum" sz="quarter" idx="12"/>
          </p:nvPr>
        </p:nvSpPr>
        <p:spPr/>
        <p:txBody>
          <a:bodyPr/>
          <a:lstStyle/>
          <a:p>
            <a:fld id="{84AAE1CF-C921-4768-8D0B-1F516530D8B0}" type="slidenum">
              <a:rPr lang="en-IN" smtClean="0"/>
              <a:pPr/>
              <a:t>‹#›</a:t>
            </a:fld>
            <a:endParaRPr lang="en-IN"/>
          </a:p>
        </p:txBody>
      </p:sp>
    </p:spTree>
    <p:extLst>
      <p:ext uri="{BB962C8B-B14F-4D97-AF65-F5344CB8AC3E}">
        <p14:creationId xmlns:p14="http://schemas.microsoft.com/office/powerpoint/2010/main" val="3080765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CF80-BA10-7FAB-EECB-263D9E4844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B5962F-511D-98DF-DB0B-0B0FBC288D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B31843-43E1-A7C9-B929-E7AE942A6852}"/>
              </a:ext>
            </a:extLst>
          </p:cNvPr>
          <p:cNvSpPr>
            <a:spLocks noGrp="1"/>
          </p:cNvSpPr>
          <p:nvPr>
            <p:ph type="dt" sz="half" idx="10"/>
          </p:nvPr>
        </p:nvSpPr>
        <p:spPr/>
        <p:txBody>
          <a:bodyPr/>
          <a:lstStyle/>
          <a:p>
            <a:fld id="{07DDFE52-DF89-4810-ABFF-F54EAACEBC64}" type="datetimeFigureOut">
              <a:rPr lang="en-IN" smtClean="0"/>
              <a:pPr/>
              <a:t>26-09-2022</a:t>
            </a:fld>
            <a:endParaRPr lang="en-IN"/>
          </a:p>
        </p:txBody>
      </p:sp>
      <p:sp>
        <p:nvSpPr>
          <p:cNvPr id="5" name="Footer Placeholder 4">
            <a:extLst>
              <a:ext uri="{FF2B5EF4-FFF2-40B4-BE49-F238E27FC236}">
                <a16:creationId xmlns:a16="http://schemas.microsoft.com/office/drawing/2014/main" id="{5B5B671F-74DC-FDDF-D11E-CA8F38CB5E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A451E4-795A-2D37-8C5D-08E2609E566A}"/>
              </a:ext>
            </a:extLst>
          </p:cNvPr>
          <p:cNvSpPr>
            <a:spLocks noGrp="1"/>
          </p:cNvSpPr>
          <p:nvPr>
            <p:ph type="sldNum" sz="quarter" idx="12"/>
          </p:nvPr>
        </p:nvSpPr>
        <p:spPr/>
        <p:txBody>
          <a:bodyPr/>
          <a:lstStyle/>
          <a:p>
            <a:fld id="{84AAE1CF-C921-4768-8D0B-1F516530D8B0}" type="slidenum">
              <a:rPr lang="en-IN" smtClean="0"/>
              <a:pPr/>
              <a:t>‹#›</a:t>
            </a:fld>
            <a:endParaRPr lang="en-IN"/>
          </a:p>
        </p:txBody>
      </p:sp>
    </p:spTree>
    <p:extLst>
      <p:ext uri="{BB962C8B-B14F-4D97-AF65-F5344CB8AC3E}">
        <p14:creationId xmlns:p14="http://schemas.microsoft.com/office/powerpoint/2010/main" val="2769407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E1D103-E1F3-A3DA-3A88-F025880CB8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D5831D-000A-9C50-56F9-344D06B25A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A79CC7-2544-701C-5020-0EC203476951}"/>
              </a:ext>
            </a:extLst>
          </p:cNvPr>
          <p:cNvSpPr>
            <a:spLocks noGrp="1"/>
          </p:cNvSpPr>
          <p:nvPr>
            <p:ph type="dt" sz="half" idx="10"/>
          </p:nvPr>
        </p:nvSpPr>
        <p:spPr/>
        <p:txBody>
          <a:bodyPr/>
          <a:lstStyle/>
          <a:p>
            <a:fld id="{07DDFE52-DF89-4810-ABFF-F54EAACEBC64}" type="datetimeFigureOut">
              <a:rPr lang="en-IN" smtClean="0"/>
              <a:pPr/>
              <a:t>26-09-2022</a:t>
            </a:fld>
            <a:endParaRPr lang="en-IN"/>
          </a:p>
        </p:txBody>
      </p:sp>
      <p:sp>
        <p:nvSpPr>
          <p:cNvPr id="5" name="Footer Placeholder 4">
            <a:extLst>
              <a:ext uri="{FF2B5EF4-FFF2-40B4-BE49-F238E27FC236}">
                <a16:creationId xmlns:a16="http://schemas.microsoft.com/office/drawing/2014/main" id="{B76E228F-434F-7331-92E6-B93F91E429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683C38-90FB-87A1-3610-7D4AD5083127}"/>
              </a:ext>
            </a:extLst>
          </p:cNvPr>
          <p:cNvSpPr>
            <a:spLocks noGrp="1"/>
          </p:cNvSpPr>
          <p:nvPr>
            <p:ph type="sldNum" sz="quarter" idx="12"/>
          </p:nvPr>
        </p:nvSpPr>
        <p:spPr/>
        <p:txBody>
          <a:bodyPr/>
          <a:lstStyle/>
          <a:p>
            <a:fld id="{84AAE1CF-C921-4768-8D0B-1F516530D8B0}" type="slidenum">
              <a:rPr lang="en-IN" smtClean="0"/>
              <a:pPr/>
              <a:t>‹#›</a:t>
            </a:fld>
            <a:endParaRPr lang="en-IN"/>
          </a:p>
        </p:txBody>
      </p:sp>
    </p:spTree>
    <p:extLst>
      <p:ext uri="{BB962C8B-B14F-4D97-AF65-F5344CB8AC3E}">
        <p14:creationId xmlns:p14="http://schemas.microsoft.com/office/powerpoint/2010/main" val="2072167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B94B-CF02-E92F-A635-DF823FC142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5C0CB6-2B71-C759-CF20-391E93E394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B3F895-473B-4646-6A71-C81521F87BFC}"/>
              </a:ext>
            </a:extLst>
          </p:cNvPr>
          <p:cNvSpPr>
            <a:spLocks noGrp="1"/>
          </p:cNvSpPr>
          <p:nvPr>
            <p:ph type="dt" sz="half" idx="10"/>
          </p:nvPr>
        </p:nvSpPr>
        <p:spPr/>
        <p:txBody>
          <a:bodyPr/>
          <a:lstStyle/>
          <a:p>
            <a:fld id="{07DDFE52-DF89-4810-ABFF-F54EAACEBC64}" type="datetimeFigureOut">
              <a:rPr lang="en-IN" smtClean="0"/>
              <a:pPr/>
              <a:t>26-09-2022</a:t>
            </a:fld>
            <a:endParaRPr lang="en-IN"/>
          </a:p>
        </p:txBody>
      </p:sp>
      <p:sp>
        <p:nvSpPr>
          <p:cNvPr id="5" name="Footer Placeholder 4">
            <a:extLst>
              <a:ext uri="{FF2B5EF4-FFF2-40B4-BE49-F238E27FC236}">
                <a16:creationId xmlns:a16="http://schemas.microsoft.com/office/drawing/2014/main" id="{67853E86-7C86-7469-5C64-42504310B1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2BAE0C-8E7E-9197-630F-20717874AE80}"/>
              </a:ext>
            </a:extLst>
          </p:cNvPr>
          <p:cNvSpPr>
            <a:spLocks noGrp="1"/>
          </p:cNvSpPr>
          <p:nvPr>
            <p:ph type="sldNum" sz="quarter" idx="12"/>
          </p:nvPr>
        </p:nvSpPr>
        <p:spPr/>
        <p:txBody>
          <a:bodyPr/>
          <a:lstStyle/>
          <a:p>
            <a:fld id="{84AAE1CF-C921-4768-8D0B-1F516530D8B0}" type="slidenum">
              <a:rPr lang="en-IN" smtClean="0"/>
              <a:pPr/>
              <a:t>‹#›</a:t>
            </a:fld>
            <a:endParaRPr lang="en-IN"/>
          </a:p>
        </p:txBody>
      </p:sp>
    </p:spTree>
    <p:extLst>
      <p:ext uri="{BB962C8B-B14F-4D97-AF65-F5344CB8AC3E}">
        <p14:creationId xmlns:p14="http://schemas.microsoft.com/office/powerpoint/2010/main" val="99685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8924C-8F67-93C2-38A5-87F627FB94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5ABEBE1-F3BF-0F54-306E-AB35463585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70DFB7-5330-DE4C-7882-DFEE4E92C6E3}"/>
              </a:ext>
            </a:extLst>
          </p:cNvPr>
          <p:cNvSpPr>
            <a:spLocks noGrp="1"/>
          </p:cNvSpPr>
          <p:nvPr>
            <p:ph type="dt" sz="half" idx="10"/>
          </p:nvPr>
        </p:nvSpPr>
        <p:spPr/>
        <p:txBody>
          <a:bodyPr/>
          <a:lstStyle/>
          <a:p>
            <a:fld id="{07DDFE52-DF89-4810-ABFF-F54EAACEBC64}" type="datetimeFigureOut">
              <a:rPr lang="en-IN" smtClean="0"/>
              <a:pPr/>
              <a:t>26-09-2022</a:t>
            </a:fld>
            <a:endParaRPr lang="en-IN"/>
          </a:p>
        </p:txBody>
      </p:sp>
      <p:sp>
        <p:nvSpPr>
          <p:cNvPr id="5" name="Footer Placeholder 4">
            <a:extLst>
              <a:ext uri="{FF2B5EF4-FFF2-40B4-BE49-F238E27FC236}">
                <a16:creationId xmlns:a16="http://schemas.microsoft.com/office/drawing/2014/main" id="{EC5ABAB4-C39E-4866-491C-48B55AB3B7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5819B4-9CE7-86FC-B60F-51D0AFB75AD1}"/>
              </a:ext>
            </a:extLst>
          </p:cNvPr>
          <p:cNvSpPr>
            <a:spLocks noGrp="1"/>
          </p:cNvSpPr>
          <p:nvPr>
            <p:ph type="sldNum" sz="quarter" idx="12"/>
          </p:nvPr>
        </p:nvSpPr>
        <p:spPr/>
        <p:txBody>
          <a:bodyPr/>
          <a:lstStyle/>
          <a:p>
            <a:fld id="{84AAE1CF-C921-4768-8D0B-1F516530D8B0}" type="slidenum">
              <a:rPr lang="en-IN" smtClean="0"/>
              <a:pPr/>
              <a:t>‹#›</a:t>
            </a:fld>
            <a:endParaRPr lang="en-IN"/>
          </a:p>
        </p:txBody>
      </p:sp>
    </p:spTree>
    <p:extLst>
      <p:ext uri="{BB962C8B-B14F-4D97-AF65-F5344CB8AC3E}">
        <p14:creationId xmlns:p14="http://schemas.microsoft.com/office/powerpoint/2010/main" val="31956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94F58-02ED-5C41-B981-FC9D9C335E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C8AC05-B31B-2C3B-AF57-44586A12E1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5F3DFD-F1BB-21AE-2343-F572F82CAB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6A0720-E3C7-2F85-9D49-41FC1A3EFC51}"/>
              </a:ext>
            </a:extLst>
          </p:cNvPr>
          <p:cNvSpPr>
            <a:spLocks noGrp="1"/>
          </p:cNvSpPr>
          <p:nvPr>
            <p:ph type="dt" sz="half" idx="10"/>
          </p:nvPr>
        </p:nvSpPr>
        <p:spPr/>
        <p:txBody>
          <a:bodyPr/>
          <a:lstStyle/>
          <a:p>
            <a:fld id="{07DDFE52-DF89-4810-ABFF-F54EAACEBC64}" type="datetimeFigureOut">
              <a:rPr lang="en-IN" smtClean="0"/>
              <a:pPr/>
              <a:t>26-09-2022</a:t>
            </a:fld>
            <a:endParaRPr lang="en-IN"/>
          </a:p>
        </p:txBody>
      </p:sp>
      <p:sp>
        <p:nvSpPr>
          <p:cNvPr id="6" name="Footer Placeholder 5">
            <a:extLst>
              <a:ext uri="{FF2B5EF4-FFF2-40B4-BE49-F238E27FC236}">
                <a16:creationId xmlns:a16="http://schemas.microsoft.com/office/drawing/2014/main" id="{D3DF2DA8-59B4-B095-10E2-BBBE0184E6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434696-9FB4-C82A-382F-4676EDF795D0}"/>
              </a:ext>
            </a:extLst>
          </p:cNvPr>
          <p:cNvSpPr>
            <a:spLocks noGrp="1"/>
          </p:cNvSpPr>
          <p:nvPr>
            <p:ph type="sldNum" sz="quarter" idx="12"/>
          </p:nvPr>
        </p:nvSpPr>
        <p:spPr/>
        <p:txBody>
          <a:bodyPr/>
          <a:lstStyle/>
          <a:p>
            <a:fld id="{84AAE1CF-C921-4768-8D0B-1F516530D8B0}" type="slidenum">
              <a:rPr lang="en-IN" smtClean="0"/>
              <a:pPr/>
              <a:t>‹#›</a:t>
            </a:fld>
            <a:endParaRPr lang="en-IN"/>
          </a:p>
        </p:txBody>
      </p:sp>
    </p:spTree>
    <p:extLst>
      <p:ext uri="{BB962C8B-B14F-4D97-AF65-F5344CB8AC3E}">
        <p14:creationId xmlns:p14="http://schemas.microsoft.com/office/powerpoint/2010/main" val="229010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9EFDF-5DB1-9608-B2BE-C65BFE0EBC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1D2F7A-ACB1-C4C4-3F3D-38D35FB076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226FAF-A4C6-6105-81C8-8B782F225B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D16602F-A614-418C-2E54-A3E7B1CB0B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B7216F-11EE-AF75-9226-AF5E60E611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6BAB8F-FC85-3B02-61CA-12EE6DE50C92}"/>
              </a:ext>
            </a:extLst>
          </p:cNvPr>
          <p:cNvSpPr>
            <a:spLocks noGrp="1"/>
          </p:cNvSpPr>
          <p:nvPr>
            <p:ph type="dt" sz="half" idx="10"/>
          </p:nvPr>
        </p:nvSpPr>
        <p:spPr/>
        <p:txBody>
          <a:bodyPr/>
          <a:lstStyle/>
          <a:p>
            <a:fld id="{07DDFE52-DF89-4810-ABFF-F54EAACEBC64}" type="datetimeFigureOut">
              <a:rPr lang="en-IN" smtClean="0"/>
              <a:pPr/>
              <a:t>26-09-2022</a:t>
            </a:fld>
            <a:endParaRPr lang="en-IN"/>
          </a:p>
        </p:txBody>
      </p:sp>
      <p:sp>
        <p:nvSpPr>
          <p:cNvPr id="8" name="Footer Placeholder 7">
            <a:extLst>
              <a:ext uri="{FF2B5EF4-FFF2-40B4-BE49-F238E27FC236}">
                <a16:creationId xmlns:a16="http://schemas.microsoft.com/office/drawing/2014/main" id="{E58563E0-452B-607D-E048-CAA4EDE9BA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BAFCD1-AB72-27B7-34A5-B58D653DA6F4}"/>
              </a:ext>
            </a:extLst>
          </p:cNvPr>
          <p:cNvSpPr>
            <a:spLocks noGrp="1"/>
          </p:cNvSpPr>
          <p:nvPr>
            <p:ph type="sldNum" sz="quarter" idx="12"/>
          </p:nvPr>
        </p:nvSpPr>
        <p:spPr/>
        <p:txBody>
          <a:bodyPr/>
          <a:lstStyle/>
          <a:p>
            <a:fld id="{84AAE1CF-C921-4768-8D0B-1F516530D8B0}" type="slidenum">
              <a:rPr lang="en-IN" smtClean="0"/>
              <a:pPr/>
              <a:t>‹#›</a:t>
            </a:fld>
            <a:endParaRPr lang="en-IN"/>
          </a:p>
        </p:txBody>
      </p:sp>
    </p:spTree>
    <p:extLst>
      <p:ext uri="{BB962C8B-B14F-4D97-AF65-F5344CB8AC3E}">
        <p14:creationId xmlns:p14="http://schemas.microsoft.com/office/powerpoint/2010/main" val="1892461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D421-9BF0-F161-21BC-AF4F4BB1BF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125341-5F25-9DAD-ADB8-ACE9B278C0AA}"/>
              </a:ext>
            </a:extLst>
          </p:cNvPr>
          <p:cNvSpPr>
            <a:spLocks noGrp="1"/>
          </p:cNvSpPr>
          <p:nvPr>
            <p:ph type="dt" sz="half" idx="10"/>
          </p:nvPr>
        </p:nvSpPr>
        <p:spPr/>
        <p:txBody>
          <a:bodyPr/>
          <a:lstStyle/>
          <a:p>
            <a:fld id="{07DDFE52-DF89-4810-ABFF-F54EAACEBC64}" type="datetimeFigureOut">
              <a:rPr lang="en-IN" smtClean="0"/>
              <a:pPr/>
              <a:t>26-09-2022</a:t>
            </a:fld>
            <a:endParaRPr lang="en-IN"/>
          </a:p>
        </p:txBody>
      </p:sp>
      <p:sp>
        <p:nvSpPr>
          <p:cNvPr id="4" name="Footer Placeholder 3">
            <a:extLst>
              <a:ext uri="{FF2B5EF4-FFF2-40B4-BE49-F238E27FC236}">
                <a16:creationId xmlns:a16="http://schemas.microsoft.com/office/drawing/2014/main" id="{AC77F9CB-1525-4D41-DB97-35DDA4B47E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905EBD-3A9C-808C-215A-5A55DFEA748A}"/>
              </a:ext>
            </a:extLst>
          </p:cNvPr>
          <p:cNvSpPr>
            <a:spLocks noGrp="1"/>
          </p:cNvSpPr>
          <p:nvPr>
            <p:ph type="sldNum" sz="quarter" idx="12"/>
          </p:nvPr>
        </p:nvSpPr>
        <p:spPr/>
        <p:txBody>
          <a:bodyPr/>
          <a:lstStyle/>
          <a:p>
            <a:fld id="{84AAE1CF-C921-4768-8D0B-1F516530D8B0}" type="slidenum">
              <a:rPr lang="en-IN" smtClean="0"/>
              <a:pPr/>
              <a:t>‹#›</a:t>
            </a:fld>
            <a:endParaRPr lang="en-IN"/>
          </a:p>
        </p:txBody>
      </p:sp>
    </p:spTree>
    <p:extLst>
      <p:ext uri="{BB962C8B-B14F-4D97-AF65-F5344CB8AC3E}">
        <p14:creationId xmlns:p14="http://schemas.microsoft.com/office/powerpoint/2010/main" val="2882628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6C0AB5-97E2-B807-395D-09C4914A13D0}"/>
              </a:ext>
            </a:extLst>
          </p:cNvPr>
          <p:cNvSpPr>
            <a:spLocks noGrp="1"/>
          </p:cNvSpPr>
          <p:nvPr>
            <p:ph type="dt" sz="half" idx="10"/>
          </p:nvPr>
        </p:nvSpPr>
        <p:spPr/>
        <p:txBody>
          <a:bodyPr/>
          <a:lstStyle/>
          <a:p>
            <a:fld id="{07DDFE52-DF89-4810-ABFF-F54EAACEBC64}" type="datetimeFigureOut">
              <a:rPr lang="en-IN" smtClean="0"/>
              <a:pPr/>
              <a:t>26-09-2022</a:t>
            </a:fld>
            <a:endParaRPr lang="en-IN"/>
          </a:p>
        </p:txBody>
      </p:sp>
      <p:sp>
        <p:nvSpPr>
          <p:cNvPr id="3" name="Footer Placeholder 2">
            <a:extLst>
              <a:ext uri="{FF2B5EF4-FFF2-40B4-BE49-F238E27FC236}">
                <a16:creationId xmlns:a16="http://schemas.microsoft.com/office/drawing/2014/main" id="{F817ECB4-7316-1791-67EB-7B225AF262B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56CEEB7-F0BF-AF93-89DF-72AFEDA0DAD6}"/>
              </a:ext>
            </a:extLst>
          </p:cNvPr>
          <p:cNvSpPr>
            <a:spLocks noGrp="1"/>
          </p:cNvSpPr>
          <p:nvPr>
            <p:ph type="sldNum" sz="quarter" idx="12"/>
          </p:nvPr>
        </p:nvSpPr>
        <p:spPr/>
        <p:txBody>
          <a:bodyPr/>
          <a:lstStyle/>
          <a:p>
            <a:fld id="{84AAE1CF-C921-4768-8D0B-1F516530D8B0}" type="slidenum">
              <a:rPr lang="en-IN" smtClean="0"/>
              <a:pPr/>
              <a:t>‹#›</a:t>
            </a:fld>
            <a:endParaRPr lang="en-IN"/>
          </a:p>
        </p:txBody>
      </p:sp>
    </p:spTree>
    <p:extLst>
      <p:ext uri="{BB962C8B-B14F-4D97-AF65-F5344CB8AC3E}">
        <p14:creationId xmlns:p14="http://schemas.microsoft.com/office/powerpoint/2010/main" val="2527150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400C4-61E5-7891-EA33-E8BB525F5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A37051-CBB0-7182-7470-BDEC558541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2159DA-9C78-6AF1-C4B5-93C6317FB1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53577E-D6E4-B653-835B-456DE2A56EDC}"/>
              </a:ext>
            </a:extLst>
          </p:cNvPr>
          <p:cNvSpPr>
            <a:spLocks noGrp="1"/>
          </p:cNvSpPr>
          <p:nvPr>
            <p:ph type="dt" sz="half" idx="10"/>
          </p:nvPr>
        </p:nvSpPr>
        <p:spPr/>
        <p:txBody>
          <a:bodyPr/>
          <a:lstStyle/>
          <a:p>
            <a:fld id="{07DDFE52-DF89-4810-ABFF-F54EAACEBC64}" type="datetimeFigureOut">
              <a:rPr lang="en-IN" smtClean="0"/>
              <a:pPr/>
              <a:t>26-09-2022</a:t>
            </a:fld>
            <a:endParaRPr lang="en-IN"/>
          </a:p>
        </p:txBody>
      </p:sp>
      <p:sp>
        <p:nvSpPr>
          <p:cNvPr id="6" name="Footer Placeholder 5">
            <a:extLst>
              <a:ext uri="{FF2B5EF4-FFF2-40B4-BE49-F238E27FC236}">
                <a16:creationId xmlns:a16="http://schemas.microsoft.com/office/drawing/2014/main" id="{7A49EDF7-AEB5-B879-BF41-64FD114EF5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6513B9-A39F-A582-AACB-E57635B0E3FF}"/>
              </a:ext>
            </a:extLst>
          </p:cNvPr>
          <p:cNvSpPr>
            <a:spLocks noGrp="1"/>
          </p:cNvSpPr>
          <p:nvPr>
            <p:ph type="sldNum" sz="quarter" idx="12"/>
          </p:nvPr>
        </p:nvSpPr>
        <p:spPr/>
        <p:txBody>
          <a:bodyPr/>
          <a:lstStyle/>
          <a:p>
            <a:fld id="{84AAE1CF-C921-4768-8D0B-1F516530D8B0}" type="slidenum">
              <a:rPr lang="en-IN" smtClean="0"/>
              <a:pPr/>
              <a:t>‹#›</a:t>
            </a:fld>
            <a:endParaRPr lang="en-IN"/>
          </a:p>
        </p:txBody>
      </p:sp>
    </p:spTree>
    <p:extLst>
      <p:ext uri="{BB962C8B-B14F-4D97-AF65-F5344CB8AC3E}">
        <p14:creationId xmlns:p14="http://schemas.microsoft.com/office/powerpoint/2010/main" val="2536424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8CFC1-123A-3BDA-8D10-A644385457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EC98B0-4DDF-07AB-E8E2-3D183255C7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A51F5B-56BC-DD88-16CE-17F240829A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997FC-4B16-6041-CA7D-0E88450CC574}"/>
              </a:ext>
            </a:extLst>
          </p:cNvPr>
          <p:cNvSpPr>
            <a:spLocks noGrp="1"/>
          </p:cNvSpPr>
          <p:nvPr>
            <p:ph type="dt" sz="half" idx="10"/>
          </p:nvPr>
        </p:nvSpPr>
        <p:spPr/>
        <p:txBody>
          <a:bodyPr/>
          <a:lstStyle/>
          <a:p>
            <a:fld id="{07DDFE52-DF89-4810-ABFF-F54EAACEBC64}" type="datetimeFigureOut">
              <a:rPr lang="en-IN" smtClean="0"/>
              <a:pPr/>
              <a:t>26-09-2022</a:t>
            </a:fld>
            <a:endParaRPr lang="en-IN"/>
          </a:p>
        </p:txBody>
      </p:sp>
      <p:sp>
        <p:nvSpPr>
          <p:cNvPr id="6" name="Footer Placeholder 5">
            <a:extLst>
              <a:ext uri="{FF2B5EF4-FFF2-40B4-BE49-F238E27FC236}">
                <a16:creationId xmlns:a16="http://schemas.microsoft.com/office/drawing/2014/main" id="{B3E2E49C-D464-4C6B-1732-204EC16387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4C708C-4C1F-4EFE-EF90-0FEE3FFFC9FE}"/>
              </a:ext>
            </a:extLst>
          </p:cNvPr>
          <p:cNvSpPr>
            <a:spLocks noGrp="1"/>
          </p:cNvSpPr>
          <p:nvPr>
            <p:ph type="sldNum" sz="quarter" idx="12"/>
          </p:nvPr>
        </p:nvSpPr>
        <p:spPr/>
        <p:txBody>
          <a:bodyPr/>
          <a:lstStyle/>
          <a:p>
            <a:fld id="{84AAE1CF-C921-4768-8D0B-1F516530D8B0}" type="slidenum">
              <a:rPr lang="en-IN" smtClean="0"/>
              <a:pPr/>
              <a:t>‹#›</a:t>
            </a:fld>
            <a:endParaRPr lang="en-IN"/>
          </a:p>
        </p:txBody>
      </p:sp>
    </p:spTree>
    <p:extLst>
      <p:ext uri="{BB962C8B-B14F-4D97-AF65-F5344CB8AC3E}">
        <p14:creationId xmlns:p14="http://schemas.microsoft.com/office/powerpoint/2010/main" val="643929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B0F0">
                <a:alpha val="40000"/>
              </a:srgbClr>
            </a:gs>
            <a:gs pos="50000">
              <a:schemeClr val="accent5">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F3EC0C-0ED3-7E59-BF02-304CD583B3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28A6C8-37F5-35E7-24F0-2429AF591E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462830-7585-C980-4F27-8388B024B9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DFE52-DF89-4810-ABFF-F54EAACEBC64}" type="datetimeFigureOut">
              <a:rPr lang="en-IN" smtClean="0"/>
              <a:pPr/>
              <a:t>26-09-2022</a:t>
            </a:fld>
            <a:endParaRPr lang="en-IN"/>
          </a:p>
        </p:txBody>
      </p:sp>
      <p:sp>
        <p:nvSpPr>
          <p:cNvPr id="5" name="Footer Placeholder 4">
            <a:extLst>
              <a:ext uri="{FF2B5EF4-FFF2-40B4-BE49-F238E27FC236}">
                <a16:creationId xmlns:a16="http://schemas.microsoft.com/office/drawing/2014/main" id="{156525D2-576E-D941-DE59-033341C60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344F8AE-E685-4A4D-701C-78C78A190E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AE1CF-C921-4768-8D0B-1F516530D8B0}" type="slidenum">
              <a:rPr lang="en-IN" smtClean="0"/>
              <a:pPr/>
              <a:t>‹#›</a:t>
            </a:fld>
            <a:endParaRPr lang="en-IN"/>
          </a:p>
        </p:txBody>
      </p:sp>
    </p:spTree>
    <p:extLst>
      <p:ext uri="{BB962C8B-B14F-4D97-AF65-F5344CB8AC3E}">
        <p14:creationId xmlns:p14="http://schemas.microsoft.com/office/powerpoint/2010/main" val="2573569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hyperlink" Target="https://signdesk.com/in/esign/are-clickwrap-agreements-enforceable-in-a-court-of-law" TargetMode="External"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7.xml" /><Relationship Id="rId4" Type="http://schemas.openxmlformats.org/officeDocument/2006/relationships/image" Target="../media/image6.jpe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hyperlink" Target="https://signdesk.com/in/digital-stamp/does-stamp-duty-have-to-be-paid-on-electronic-instruments" TargetMode="External" /><Relationship Id="rId2" Type="http://schemas.openxmlformats.org/officeDocument/2006/relationships/hyperlink" Target="https://en.wikipedia.org/wiki/Shrink_wrap_contract" TargetMode="Externa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hyperlink" Target="https://dvv.fi/en/benefits-of-electronic-signature" TargetMode="Externa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EF36-9281-FAEA-38F3-B3636CFEC3FC}"/>
              </a:ext>
            </a:extLst>
          </p:cNvPr>
          <p:cNvSpPr>
            <a:spLocks noGrp="1"/>
          </p:cNvSpPr>
          <p:nvPr>
            <p:ph type="ctrTitle"/>
          </p:nvPr>
        </p:nvSpPr>
        <p:spPr/>
        <p:txBody>
          <a:bodyPr/>
          <a:lstStyle/>
          <a:p>
            <a:br>
              <a:rPr lang="en-US" dirty="0"/>
            </a:br>
            <a:endParaRPr lang="en-IN" dirty="0"/>
          </a:p>
        </p:txBody>
      </p:sp>
      <p:sp>
        <p:nvSpPr>
          <p:cNvPr id="3" name="Title 1">
            <a:extLst>
              <a:ext uri="{FF2B5EF4-FFF2-40B4-BE49-F238E27FC236}">
                <a16:creationId xmlns:a16="http://schemas.microsoft.com/office/drawing/2014/main" id="{4F2DEF36-9281-FAEA-38F3-B3636CFEC3FC}"/>
              </a:ext>
            </a:extLst>
          </p:cNvPr>
          <p:cNvSpPr txBox="1">
            <a:spLocks/>
          </p:cNvSpPr>
          <p:nvPr/>
        </p:nvSpPr>
        <p:spPr>
          <a:xfrm>
            <a:off x="1907178" y="0"/>
            <a:ext cx="7850776" cy="1237129"/>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6000" b="0" i="0" u="none" strike="noStrike" kern="1200" cap="none" spc="0" normalizeH="0" baseline="0" noProof="0" dirty="0">
                <a:ln>
                  <a:noFill/>
                </a:ln>
                <a:solidFill>
                  <a:schemeClr val="tx1"/>
                </a:solidFill>
                <a:effectLst/>
                <a:uLnTx/>
                <a:uFillTx/>
                <a:latin typeface="Berlin Sans FB Demi" pitchFamily="34" charset="0"/>
                <a:ea typeface="+mj-ea"/>
                <a:cs typeface="+mj-cs"/>
              </a:rPr>
              <a:t>Online Contract</a:t>
            </a:r>
          </a:p>
        </p:txBody>
      </p:sp>
      <p:pic>
        <p:nvPicPr>
          <p:cNvPr id="4" name="Picture 3" descr="communicationofproposalandacceptancebyemailorotherelectronicmode_1599712689.png"/>
          <p:cNvPicPr>
            <a:picLocks noChangeAspect="1"/>
          </p:cNvPicPr>
          <p:nvPr/>
        </p:nvPicPr>
        <p:blipFill>
          <a:blip r:embed="rId2"/>
          <a:stretch>
            <a:fillRect/>
          </a:stretch>
        </p:blipFill>
        <p:spPr>
          <a:xfrm>
            <a:off x="2560132" y="1171284"/>
            <a:ext cx="7393576" cy="3401043"/>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071098113"/>
              </p:ext>
            </p:extLst>
          </p:nvPr>
        </p:nvGraphicFramePr>
        <p:xfrm>
          <a:off x="378462" y="4423358"/>
          <a:ext cx="5423435" cy="2321560"/>
        </p:xfrm>
        <a:graphic>
          <a:graphicData uri="http://schemas.openxmlformats.org/drawingml/2006/table">
            <a:tbl>
              <a:tblPr firstRow="1" bandRow="1">
                <a:tableStyleId>{BDBED569-4797-4DF1-A0F4-6AAB3CD982D8}</a:tableStyleId>
              </a:tblPr>
              <a:tblGrid>
                <a:gridCol w="1170397">
                  <a:extLst>
                    <a:ext uri="{9D8B030D-6E8A-4147-A177-3AD203B41FA5}">
                      <a16:colId xmlns:a16="http://schemas.microsoft.com/office/drawing/2014/main" val="20000"/>
                    </a:ext>
                  </a:extLst>
                </a:gridCol>
                <a:gridCol w="4253038">
                  <a:extLst>
                    <a:ext uri="{9D8B030D-6E8A-4147-A177-3AD203B41FA5}">
                      <a16:colId xmlns:a16="http://schemas.microsoft.com/office/drawing/2014/main" val="20001"/>
                    </a:ext>
                  </a:extLst>
                </a:gridCol>
              </a:tblGrid>
              <a:tr h="0">
                <a:tc gridSpan="2">
                  <a:txBody>
                    <a:bodyPr/>
                    <a:lstStyle/>
                    <a:p>
                      <a:pPr algn="ctr"/>
                      <a:r>
                        <a:rPr lang="en-US" dirty="0"/>
                        <a:t>Group members details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dirty="0">
                          <a:latin typeface="Berlin Sans FB" pitchFamily="34" charset="0"/>
                        </a:rPr>
                        <a:t>Roll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a:latin typeface="Berlin Sans FB" pitchFamily="34"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sz="2000" dirty="0"/>
                        <a:t>3183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2000" dirty="0"/>
                        <a:t>Chauhan</a:t>
                      </a:r>
                      <a:r>
                        <a:rPr lang="en-US" sz="2000" baseline="0" dirty="0"/>
                        <a:t> Manba</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en-US" sz="2000" dirty="0"/>
                        <a:t>3195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Kansara Khushi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ctr"/>
                      <a:r>
                        <a:rPr lang="en-US" sz="2000" dirty="0"/>
                        <a:t>3226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Prajapati</a:t>
                      </a:r>
                      <a:r>
                        <a:rPr lang="en-US" sz="2000" baseline="0" dirty="0"/>
                        <a:t> Bharat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5020699"/>
                  </a:ext>
                </a:extLst>
              </a:tr>
              <a:tr h="370840">
                <a:tc>
                  <a:txBody>
                    <a:bodyPr/>
                    <a:lstStyle/>
                    <a:p>
                      <a:pPr algn="ctr"/>
                      <a:r>
                        <a:rPr lang="en-US" sz="2000" dirty="0"/>
                        <a:t>3264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Solanki Disha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0163634"/>
                  </a:ext>
                </a:extLst>
              </a:tr>
            </a:tbl>
          </a:graphicData>
        </a:graphic>
      </p:graphicFrame>
      <p:sp>
        <p:nvSpPr>
          <p:cNvPr id="6" name="TextBox 5">
            <a:extLst>
              <a:ext uri="{FF2B5EF4-FFF2-40B4-BE49-F238E27FC236}">
                <a16:creationId xmlns:a16="http://schemas.microsoft.com/office/drawing/2014/main" id="{1E9D5EFF-E667-5986-CB41-5626A73C198A}"/>
              </a:ext>
            </a:extLst>
          </p:cNvPr>
          <p:cNvSpPr txBox="1"/>
          <p:nvPr/>
        </p:nvSpPr>
        <p:spPr>
          <a:xfrm>
            <a:off x="6620689" y="5355029"/>
            <a:ext cx="5431692" cy="1569660"/>
          </a:xfrm>
          <a:prstGeom prst="rect">
            <a:avLst/>
          </a:prstGeom>
          <a:noFill/>
        </p:spPr>
        <p:txBody>
          <a:bodyPr wrap="square" rtlCol="0">
            <a:spAutoFit/>
          </a:bodyPr>
          <a:lstStyle/>
          <a:p>
            <a:r>
              <a:rPr lang="en-US" sz="2000" dirty="0">
                <a:latin typeface="Arial Black" panose="020B0A04020102020204" pitchFamily="34" charset="0"/>
              </a:rPr>
              <a:t>SUBJECT : Cyber law and intellectual 		property</a:t>
            </a:r>
          </a:p>
          <a:p>
            <a:r>
              <a:rPr lang="en-US" sz="2000" dirty="0">
                <a:latin typeface="Arial Black" panose="020B0A04020102020204" pitchFamily="34" charset="0"/>
              </a:rPr>
              <a:t>FACULTY NAME : Moinuddin Quraishi</a:t>
            </a:r>
          </a:p>
          <a:p>
            <a:endParaRPr lang="en-US" dirty="0"/>
          </a:p>
          <a:p>
            <a:endParaRPr lang="en-IN" dirty="0"/>
          </a:p>
        </p:txBody>
      </p:sp>
    </p:spTree>
    <p:extLst>
      <p:ext uri="{BB962C8B-B14F-4D97-AF65-F5344CB8AC3E}">
        <p14:creationId xmlns:p14="http://schemas.microsoft.com/office/powerpoint/2010/main" val="1111166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2A225B-A6ED-B7DA-5A84-EDD7891FFDB6}"/>
              </a:ext>
            </a:extLst>
          </p:cNvPr>
          <p:cNvSpPr txBox="1"/>
          <p:nvPr/>
        </p:nvSpPr>
        <p:spPr>
          <a:xfrm>
            <a:off x="877353" y="1401788"/>
            <a:ext cx="10534261" cy="5247590"/>
          </a:xfrm>
          <a:prstGeom prst="rect">
            <a:avLst/>
          </a:prstGeom>
          <a:noFill/>
        </p:spPr>
        <p:txBody>
          <a:bodyPr wrap="square" rtlCol="0">
            <a:spAutoFit/>
          </a:bodyPr>
          <a:lstStyle/>
          <a:p>
            <a:pPr>
              <a:lnSpc>
                <a:spcPct val="150000"/>
              </a:lnSpc>
              <a:spcBef>
                <a:spcPts val="600"/>
              </a:spcBef>
              <a:buFont typeface="Arial"/>
              <a:buChar char="•"/>
            </a:pPr>
            <a:r>
              <a:rPr lang="en-US" sz="2000" dirty="0">
                <a:solidFill>
                  <a:srgbClr val="252525"/>
                </a:solidFill>
                <a:latin typeface="Arial" pitchFamily="34" charset="0"/>
                <a:cs typeface="Arial" pitchFamily="34" charset="0"/>
              </a:rPr>
              <a:t>The parties do not meet each other physically.</a:t>
            </a:r>
            <a:endParaRPr lang="en-US" sz="2000" dirty="0">
              <a:latin typeface="Arial" pitchFamily="34" charset="0"/>
              <a:cs typeface="Arial" pitchFamily="34" charset="0"/>
            </a:endParaRPr>
          </a:p>
          <a:p>
            <a:pPr>
              <a:lnSpc>
                <a:spcPct val="150000"/>
              </a:lnSpc>
              <a:spcBef>
                <a:spcPts val="600"/>
              </a:spcBef>
              <a:buFont typeface="Arial"/>
              <a:buChar char="•"/>
            </a:pPr>
            <a:r>
              <a:rPr lang="en-US" sz="2000" dirty="0">
                <a:solidFill>
                  <a:srgbClr val="252525"/>
                </a:solidFill>
                <a:latin typeface="Arial" pitchFamily="34" charset="0"/>
                <a:cs typeface="Arial" pitchFamily="34" charset="0"/>
              </a:rPr>
              <a:t>There are no physical boundaries set.</a:t>
            </a:r>
            <a:endParaRPr lang="en-US" sz="2000" dirty="0">
              <a:latin typeface="Arial" pitchFamily="34" charset="0"/>
              <a:cs typeface="Arial" pitchFamily="34" charset="0"/>
            </a:endParaRPr>
          </a:p>
          <a:p>
            <a:pPr>
              <a:lnSpc>
                <a:spcPct val="150000"/>
              </a:lnSpc>
              <a:spcBef>
                <a:spcPts val="600"/>
              </a:spcBef>
              <a:buFont typeface="Arial"/>
              <a:buChar char="•"/>
            </a:pPr>
            <a:r>
              <a:rPr lang="en-US" sz="2000" dirty="0">
                <a:solidFill>
                  <a:srgbClr val="252525"/>
                </a:solidFill>
                <a:latin typeface="Arial" pitchFamily="34" charset="0"/>
                <a:cs typeface="Arial" pitchFamily="34" charset="0"/>
              </a:rPr>
              <a:t>No handwritten signature is needed. It should be an electronic agent.</a:t>
            </a:r>
            <a:endParaRPr lang="en-US" sz="2000" dirty="0">
              <a:latin typeface="Arial" pitchFamily="34" charset="0"/>
              <a:cs typeface="Arial" pitchFamily="34" charset="0"/>
            </a:endParaRPr>
          </a:p>
          <a:p>
            <a:pPr>
              <a:lnSpc>
                <a:spcPct val="150000"/>
              </a:lnSpc>
              <a:spcBef>
                <a:spcPts val="600"/>
              </a:spcBef>
              <a:buFont typeface="Arial"/>
              <a:buChar char="•"/>
            </a:pPr>
            <a:r>
              <a:rPr lang="en-US" sz="2000" dirty="0">
                <a:solidFill>
                  <a:srgbClr val="252525"/>
                </a:solidFill>
                <a:latin typeface="Arial" pitchFamily="34" charset="0"/>
                <a:cs typeface="Arial" pitchFamily="34" charset="0"/>
              </a:rPr>
              <a:t>Since there is no full security, the risk factor is very high in such contracts.</a:t>
            </a:r>
            <a:endParaRPr lang="en-US" sz="2000" dirty="0">
              <a:latin typeface="Arial" pitchFamily="34" charset="0"/>
              <a:cs typeface="Arial" pitchFamily="34" charset="0"/>
            </a:endParaRPr>
          </a:p>
          <a:p>
            <a:pPr>
              <a:lnSpc>
                <a:spcPct val="150000"/>
              </a:lnSpc>
              <a:spcBef>
                <a:spcPts val="600"/>
              </a:spcBef>
              <a:buFont typeface="Arial"/>
              <a:buChar char="•"/>
            </a:pPr>
            <a:r>
              <a:rPr lang="en-US" sz="2000" dirty="0">
                <a:solidFill>
                  <a:srgbClr val="252525"/>
                </a:solidFill>
                <a:latin typeface="Arial" pitchFamily="34" charset="0"/>
                <a:cs typeface="Arial" pitchFamily="34" charset="0"/>
              </a:rPr>
              <a:t>Jurisdictional issues are a great setback on e-contracts in case of any sort of breach.</a:t>
            </a:r>
            <a:endParaRPr lang="en-US" sz="2000" dirty="0">
              <a:latin typeface="Arial" pitchFamily="34" charset="0"/>
              <a:cs typeface="Arial" pitchFamily="34" charset="0"/>
            </a:endParaRPr>
          </a:p>
          <a:p>
            <a:pPr>
              <a:lnSpc>
                <a:spcPct val="150000"/>
              </a:lnSpc>
              <a:spcBef>
                <a:spcPts val="600"/>
              </a:spcBef>
              <a:buFont typeface="Arial"/>
              <a:buChar char="•"/>
            </a:pPr>
            <a:r>
              <a:rPr lang="en-US" sz="2000" dirty="0">
                <a:solidFill>
                  <a:srgbClr val="252525"/>
                </a:solidFill>
                <a:latin typeface="Arial" pitchFamily="34" charset="0"/>
                <a:cs typeface="Arial" pitchFamily="34" charset="0"/>
              </a:rPr>
              <a:t>There is no single authority to look into the whole process exclusively in shrink-wrap contracts.</a:t>
            </a:r>
            <a:endParaRPr lang="en-US" sz="2000" dirty="0">
              <a:latin typeface="Arial" pitchFamily="34" charset="0"/>
              <a:cs typeface="Arial" pitchFamily="34" charset="0"/>
            </a:endParaRPr>
          </a:p>
          <a:p>
            <a:pPr>
              <a:lnSpc>
                <a:spcPct val="150000"/>
              </a:lnSpc>
              <a:spcBef>
                <a:spcPts val="600"/>
              </a:spcBef>
              <a:buFont typeface="Arial"/>
              <a:buChar char="•"/>
            </a:pPr>
            <a:r>
              <a:rPr lang="en-US" sz="2000" dirty="0">
                <a:solidFill>
                  <a:srgbClr val="252525"/>
                </a:solidFill>
                <a:latin typeface="Arial" pitchFamily="34" charset="0"/>
                <a:cs typeface="Arial" pitchFamily="34" charset="0"/>
              </a:rPr>
              <a:t>Digital Signatures and electronic records are used as evidence when any case arises in court.</a:t>
            </a:r>
          </a:p>
          <a:p>
            <a:pPr>
              <a:lnSpc>
                <a:spcPct val="150000"/>
              </a:lnSpc>
              <a:spcBef>
                <a:spcPts val="600"/>
              </a:spcBef>
            </a:pPr>
            <a:endParaRPr lang="en-IN" sz="2000" dirty="0">
              <a:latin typeface="Arial" pitchFamily="34" charset="0"/>
              <a:cs typeface="Arial" pitchFamily="34" charset="0"/>
            </a:endParaRPr>
          </a:p>
        </p:txBody>
      </p:sp>
      <p:sp>
        <p:nvSpPr>
          <p:cNvPr id="3" name="Rectangle 2"/>
          <p:cNvSpPr/>
          <p:nvPr/>
        </p:nvSpPr>
        <p:spPr>
          <a:xfrm>
            <a:off x="887507" y="466182"/>
            <a:ext cx="10676964" cy="646331"/>
          </a:xfrm>
          <a:prstGeom prst="rect">
            <a:avLst/>
          </a:prstGeom>
          <a:solidFill>
            <a:schemeClr val="tx1"/>
          </a:solidFill>
        </p:spPr>
        <p:txBody>
          <a:bodyPr wrap="square" lIns="91440" tIns="45720" rIns="91440" bIns="45720">
            <a:spAutoFit/>
          </a:bodyPr>
          <a:lstStyle/>
          <a:p>
            <a:pPr marL="457200" indent="-457200"/>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erlin Sans FB Demi" pitchFamily="34" charset="0"/>
              </a:rPr>
              <a:t> Nature Of E-Contracts:</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470805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179332-554C-ADDC-701A-65E5C0809895}"/>
              </a:ext>
            </a:extLst>
          </p:cNvPr>
          <p:cNvSpPr txBox="1"/>
          <p:nvPr/>
        </p:nvSpPr>
        <p:spPr>
          <a:xfrm>
            <a:off x="665436" y="972852"/>
            <a:ext cx="11234057" cy="5863144"/>
          </a:xfrm>
          <a:prstGeom prst="rect">
            <a:avLst/>
          </a:prstGeom>
          <a:noFill/>
        </p:spPr>
        <p:txBody>
          <a:bodyPr wrap="square" rtlCol="0">
            <a:spAutoFit/>
          </a:bodyPr>
          <a:lstStyle/>
          <a:p>
            <a:pPr algn="just" fontAlgn="base">
              <a:spcBef>
                <a:spcPts val="600"/>
              </a:spcBef>
              <a:spcAft>
                <a:spcPts val="600"/>
              </a:spcAft>
            </a:pPr>
            <a:r>
              <a:rPr lang="en-US" sz="2000" b="0" i="0" dirty="0">
                <a:solidFill>
                  <a:srgbClr val="000000"/>
                </a:solidFill>
                <a:effectLst/>
                <a:latin typeface="Arial" pitchFamily="34" charset="0"/>
                <a:cs typeface="Arial" pitchFamily="34" charset="0"/>
              </a:rPr>
              <a:t>The essentials of </a:t>
            </a:r>
            <a:r>
              <a:rPr lang="en-US" sz="2000" dirty="0">
                <a:solidFill>
                  <a:srgbClr val="000000"/>
                </a:solidFill>
                <a:latin typeface="Arial" pitchFamily="34" charset="0"/>
                <a:cs typeface="Arial" pitchFamily="34" charset="0"/>
              </a:rPr>
              <a:t>Online </a:t>
            </a:r>
            <a:r>
              <a:rPr lang="en-US" sz="2000" b="0" i="0" dirty="0">
                <a:solidFill>
                  <a:srgbClr val="000000"/>
                </a:solidFill>
                <a:effectLst/>
                <a:latin typeface="Arial" pitchFamily="34" charset="0"/>
                <a:cs typeface="Arial" pitchFamily="34" charset="0"/>
              </a:rPr>
              <a:t>Contracts are almost the same as </a:t>
            </a:r>
            <a:r>
              <a:rPr lang="en-US" sz="2000" dirty="0">
                <a:solidFill>
                  <a:srgbClr val="000000"/>
                </a:solidFill>
                <a:latin typeface="Arial" pitchFamily="34" charset="0"/>
                <a:cs typeface="Arial" pitchFamily="34" charset="0"/>
              </a:rPr>
              <a:t>the </a:t>
            </a:r>
            <a:r>
              <a:rPr lang="en-US" sz="2000" dirty="0">
                <a:latin typeface="Arial" pitchFamily="34" charset="0"/>
                <a:cs typeface="Arial" pitchFamily="34" charset="0"/>
              </a:rPr>
              <a:t>essentials of a valid contract</a:t>
            </a:r>
            <a:r>
              <a:rPr lang="en-US" sz="2000" b="0" i="0" dirty="0">
                <a:solidFill>
                  <a:srgbClr val="000000"/>
                </a:solidFill>
                <a:effectLst/>
                <a:latin typeface="Arial" pitchFamily="34" charset="0"/>
                <a:cs typeface="Arial" pitchFamily="34" charset="0"/>
              </a:rPr>
              <a:t> like:</a:t>
            </a:r>
          </a:p>
          <a:p>
            <a:pPr marL="342900" indent="-342900" algn="l">
              <a:spcBef>
                <a:spcPts val="600"/>
              </a:spcBef>
              <a:buAutoNum type="arabicPeriod"/>
            </a:pPr>
            <a:r>
              <a:rPr lang="en-US" sz="2000" b="1" i="0" dirty="0">
                <a:solidFill>
                  <a:srgbClr val="222222"/>
                </a:solidFill>
                <a:effectLst/>
                <a:latin typeface="Berlin Sans FB Demi" pitchFamily="34" charset="0"/>
                <a:cs typeface="Arial" pitchFamily="34" charset="0"/>
              </a:rPr>
              <a:t>Valid Offer</a:t>
            </a:r>
          </a:p>
          <a:p>
            <a:pPr algn="l">
              <a:spcBef>
                <a:spcPts val="600"/>
              </a:spcBef>
              <a:spcAft>
                <a:spcPts val="600"/>
              </a:spcAft>
            </a:pPr>
            <a:r>
              <a:rPr lang="en-US" sz="2000" b="0" i="0" dirty="0">
                <a:solidFill>
                  <a:srgbClr val="222222"/>
                </a:solidFill>
                <a:effectLst/>
                <a:latin typeface="Arial" pitchFamily="34" charset="0"/>
                <a:cs typeface="Arial" pitchFamily="34" charset="0"/>
              </a:rPr>
              <a:t>It is essential to have a valid offer for a contract to come into existence. It is important to note that the items displayed in any e-shopping app are only an </a:t>
            </a:r>
            <a:r>
              <a:rPr lang="en-US" sz="2000" dirty="0">
                <a:latin typeface="Arial" pitchFamily="34" charset="0"/>
                <a:cs typeface="Arial" pitchFamily="34" charset="0"/>
              </a:rPr>
              <a:t>invitation to offer</a:t>
            </a:r>
            <a:r>
              <a:rPr lang="en-US" sz="2000" b="0" i="0" dirty="0">
                <a:solidFill>
                  <a:srgbClr val="222222"/>
                </a:solidFill>
                <a:effectLst/>
                <a:latin typeface="Arial" pitchFamily="34" charset="0"/>
                <a:cs typeface="Arial" pitchFamily="34" charset="0"/>
              </a:rPr>
              <a:t> and not an offer in itself. There is an offer when the person selects a particular item into the cart or gives an order.</a:t>
            </a:r>
          </a:p>
          <a:p>
            <a:pPr algn="l">
              <a:spcBef>
                <a:spcPts val="600"/>
              </a:spcBef>
            </a:pPr>
            <a:r>
              <a:rPr lang="en-US" sz="2000" b="1" i="0" dirty="0">
                <a:solidFill>
                  <a:srgbClr val="222222"/>
                </a:solidFill>
                <a:effectLst/>
                <a:latin typeface="Berlin Sans FB Demi" pitchFamily="34" charset="0"/>
                <a:cs typeface="Arial" pitchFamily="34" charset="0"/>
              </a:rPr>
              <a:t>2. An offer needs to be acknowledged with legal consideration</a:t>
            </a:r>
          </a:p>
          <a:p>
            <a:pPr algn="l">
              <a:spcBef>
                <a:spcPts val="600"/>
              </a:spcBef>
              <a:spcAft>
                <a:spcPts val="600"/>
              </a:spcAft>
            </a:pPr>
            <a:r>
              <a:rPr lang="en-US" sz="2000" b="0" i="0" dirty="0">
                <a:solidFill>
                  <a:srgbClr val="222222"/>
                </a:solidFill>
                <a:effectLst/>
                <a:latin typeface="Arial" pitchFamily="34" charset="0"/>
                <a:cs typeface="Arial" pitchFamily="34" charset="0"/>
              </a:rPr>
              <a:t>It is important that the offer has to be accepted. Acceptance should reach the offeror by any method. (Mail, </a:t>
            </a:r>
          </a:p>
          <a:p>
            <a:pPr algn="l">
              <a:spcBef>
                <a:spcPts val="600"/>
              </a:spcBef>
              <a:spcAft>
                <a:spcPts val="600"/>
              </a:spcAft>
            </a:pPr>
            <a:r>
              <a:rPr lang="en-US" sz="2000" b="0" i="0" dirty="0">
                <a:solidFill>
                  <a:srgbClr val="222222"/>
                </a:solidFill>
                <a:effectLst/>
                <a:latin typeface="Arial" pitchFamily="34" charset="0"/>
                <a:cs typeface="Arial" pitchFamily="34" charset="0"/>
              </a:rPr>
              <a:t>message etc.). The offer is revocable until the acceptance is made. consideration given from the party should be legal to have a valid e-contract. For example, selling narcotic drugs or pornography is strictly prohibited and cannot be considered as valid consideration.</a:t>
            </a:r>
          </a:p>
          <a:p>
            <a:pPr algn="l">
              <a:spcBef>
                <a:spcPts val="600"/>
              </a:spcBef>
            </a:pPr>
            <a:r>
              <a:rPr lang="en-US" sz="2000" b="1" i="0" dirty="0">
                <a:solidFill>
                  <a:srgbClr val="222222"/>
                </a:solidFill>
                <a:effectLst/>
                <a:latin typeface="Berlin Sans FB Demi" pitchFamily="34" charset="0"/>
                <a:cs typeface="Arial" pitchFamily="34" charset="0"/>
              </a:rPr>
              <a:t>3. Parties must be able to contract with each other</a:t>
            </a:r>
          </a:p>
          <a:p>
            <a:pPr algn="l">
              <a:spcBef>
                <a:spcPts val="600"/>
              </a:spcBef>
              <a:spcAft>
                <a:spcPts val="600"/>
              </a:spcAft>
            </a:pPr>
            <a:r>
              <a:rPr lang="en-US" sz="2000" b="0" i="0" dirty="0">
                <a:solidFill>
                  <a:srgbClr val="222222"/>
                </a:solidFill>
                <a:effectLst/>
                <a:latin typeface="Arial" pitchFamily="34" charset="0"/>
                <a:cs typeface="Arial" pitchFamily="34" charset="0"/>
              </a:rPr>
              <a:t>In online contracts as there is no real-time connection, it is important to note that there should be a confirmation that both the parties are humans as computers are not able to enter into a contract. This is a very important part of an e-contract and one should be careful as cases of cyberbullying and online fraud are increasing.</a:t>
            </a:r>
          </a:p>
        </p:txBody>
      </p:sp>
      <p:sp>
        <p:nvSpPr>
          <p:cNvPr id="3" name="Rectangle 2"/>
          <p:cNvSpPr/>
          <p:nvPr/>
        </p:nvSpPr>
        <p:spPr>
          <a:xfrm>
            <a:off x="706195" y="239503"/>
            <a:ext cx="10777209" cy="646331"/>
          </a:xfrm>
          <a:prstGeom prst="rect">
            <a:avLst/>
          </a:prstGeom>
          <a:solidFill>
            <a:schemeClr val="tx1"/>
          </a:solidFill>
        </p:spPr>
        <p:txBody>
          <a:bodyPr wrap="square" lIns="91440" tIns="45720" rIns="91440" bIns="45720">
            <a:spAutoFit/>
          </a:bodyPr>
          <a:lstStyle/>
          <a:p>
            <a:pPr marL="457200" indent="-457200" fontAlgn="base"/>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erlin Sans FB Demi" pitchFamily="34" charset="0"/>
              </a:rPr>
              <a:t>Essentials of online contract</a:t>
            </a:r>
          </a:p>
        </p:txBody>
      </p:sp>
    </p:spTree>
    <p:extLst>
      <p:ext uri="{BB962C8B-B14F-4D97-AF65-F5344CB8AC3E}">
        <p14:creationId xmlns:p14="http://schemas.microsoft.com/office/powerpoint/2010/main" val="4108863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8413A8-2573-7D9A-6864-D7929E759008}"/>
              </a:ext>
            </a:extLst>
          </p:cNvPr>
          <p:cNvSpPr txBox="1"/>
          <p:nvPr/>
        </p:nvSpPr>
        <p:spPr>
          <a:xfrm>
            <a:off x="772602" y="166977"/>
            <a:ext cx="10646796" cy="7555915"/>
          </a:xfrm>
          <a:prstGeom prst="rect">
            <a:avLst/>
          </a:prstGeom>
          <a:noFill/>
        </p:spPr>
        <p:txBody>
          <a:bodyPr wrap="square" rtlCol="0">
            <a:spAutoFit/>
          </a:bodyPr>
          <a:lstStyle/>
          <a:p>
            <a:r>
              <a:rPr lang="en-US" sz="1800" i="0" dirty="0">
                <a:solidFill>
                  <a:srgbClr val="000000"/>
                </a:solidFill>
                <a:effectLst/>
              </a:rPr>
              <a:t>Continue in elements…</a:t>
            </a:r>
            <a:endParaRPr lang="en-US" b="1" i="0" dirty="0">
              <a:solidFill>
                <a:srgbClr val="222222"/>
              </a:solidFill>
              <a:effectLst/>
            </a:endParaRPr>
          </a:p>
          <a:p>
            <a:pPr algn="l">
              <a:spcBef>
                <a:spcPts val="600"/>
              </a:spcBef>
            </a:pPr>
            <a:r>
              <a:rPr lang="en-US" sz="2400" b="1" i="0" dirty="0">
                <a:solidFill>
                  <a:srgbClr val="222222"/>
                </a:solidFill>
                <a:effectLst/>
                <a:latin typeface="Berlin Sans FB Demi" pitchFamily="34" charset="0"/>
                <a:cs typeface="Arial" pitchFamily="34" charset="0"/>
              </a:rPr>
              <a:t>4. Free consent</a:t>
            </a:r>
          </a:p>
          <a:p>
            <a:pPr algn="l">
              <a:spcBef>
                <a:spcPts val="600"/>
              </a:spcBef>
            </a:pPr>
            <a:r>
              <a:rPr lang="en-US" b="0" i="0" dirty="0">
                <a:solidFill>
                  <a:srgbClr val="222222"/>
                </a:solidFill>
                <a:effectLst/>
                <a:latin typeface="Arial" pitchFamily="34" charset="0"/>
                <a:cs typeface="Arial" pitchFamily="34" charset="0"/>
              </a:rPr>
              <a:t>Consent should always be free. Consent is said to be free when it is not caused by coercion, misrepresentation, undue influence, or fraud.</a:t>
            </a:r>
          </a:p>
          <a:p>
            <a:pPr algn="l">
              <a:spcBef>
                <a:spcPts val="600"/>
              </a:spcBef>
            </a:pPr>
            <a:r>
              <a:rPr lang="en-US" b="0" i="0" dirty="0">
                <a:solidFill>
                  <a:srgbClr val="222222"/>
                </a:solidFill>
                <a:effectLst/>
                <a:latin typeface="Arial" pitchFamily="34" charset="0"/>
                <a:cs typeface="Arial" pitchFamily="34" charset="0"/>
              </a:rPr>
              <a:t>When it is certain that these above-mentioned elements are present, only then an e-contract is confirmed. Along with these elements, a contract is only possible when there are a lawful object and possibility of performance’.</a:t>
            </a:r>
          </a:p>
          <a:p>
            <a:pPr algn="l">
              <a:spcBef>
                <a:spcPts val="600"/>
              </a:spcBef>
            </a:pPr>
            <a:endParaRPr lang="en-US" dirty="0">
              <a:solidFill>
                <a:srgbClr val="222222"/>
              </a:solidFill>
              <a:latin typeface="Arial" pitchFamily="34" charset="0"/>
              <a:cs typeface="Arial" pitchFamily="34" charset="0"/>
            </a:endParaRPr>
          </a:p>
          <a:p>
            <a:pPr algn="l" fontAlgn="base">
              <a:spcBef>
                <a:spcPts val="600"/>
              </a:spcBef>
            </a:pPr>
            <a:r>
              <a:rPr lang="en-US" sz="2400" b="1" i="0" dirty="0">
                <a:solidFill>
                  <a:srgbClr val="000000"/>
                </a:solidFill>
                <a:effectLst/>
                <a:latin typeface="Berlin Sans FB Demi" pitchFamily="34" charset="0"/>
                <a:cs typeface="Arial" pitchFamily="34" charset="0"/>
              </a:rPr>
              <a:t>5. Lawful Object</a:t>
            </a:r>
            <a:endParaRPr lang="en-US" sz="2400" b="0" i="0" dirty="0">
              <a:solidFill>
                <a:srgbClr val="000000"/>
              </a:solidFill>
              <a:effectLst/>
              <a:latin typeface="Berlin Sans FB Demi" pitchFamily="34" charset="0"/>
              <a:cs typeface="Arial" pitchFamily="34" charset="0"/>
            </a:endParaRPr>
          </a:p>
          <a:p>
            <a:pPr algn="just" fontAlgn="base">
              <a:spcBef>
                <a:spcPts val="600"/>
              </a:spcBef>
            </a:pPr>
            <a:r>
              <a:rPr lang="en-US" b="0" i="0" dirty="0">
                <a:solidFill>
                  <a:srgbClr val="000000"/>
                </a:solidFill>
                <a:effectLst/>
                <a:latin typeface="Arial" pitchFamily="34" charset="0"/>
                <a:cs typeface="Arial" pitchFamily="34" charset="0"/>
              </a:rPr>
              <a:t>The object of the contract should be lawful. Any contract where the object is against the public policies, the contract will be void and illegal.</a:t>
            </a:r>
          </a:p>
          <a:p>
            <a:pPr>
              <a:spcBef>
                <a:spcPts val="600"/>
              </a:spcBef>
            </a:pPr>
            <a:endParaRPr lang="en-US" dirty="0">
              <a:latin typeface="Arial" pitchFamily="34" charset="0"/>
              <a:cs typeface="Arial" pitchFamily="34" charset="0"/>
            </a:endParaRPr>
          </a:p>
          <a:p>
            <a:pPr algn="l" fontAlgn="base">
              <a:spcBef>
                <a:spcPts val="600"/>
              </a:spcBef>
            </a:pPr>
            <a:r>
              <a:rPr lang="en-US" sz="2400" b="1" i="0" dirty="0">
                <a:solidFill>
                  <a:srgbClr val="000000"/>
                </a:solidFill>
                <a:effectLst/>
                <a:latin typeface="Berlin Sans FB Demi" pitchFamily="34" charset="0"/>
                <a:cs typeface="Arial" pitchFamily="34" charset="0"/>
              </a:rPr>
              <a:t>6. Competent parties</a:t>
            </a:r>
            <a:endParaRPr lang="en-US" sz="2400" b="0" i="0" dirty="0">
              <a:solidFill>
                <a:srgbClr val="000000"/>
              </a:solidFill>
              <a:effectLst/>
              <a:latin typeface="Berlin Sans FB Demi" pitchFamily="34" charset="0"/>
              <a:cs typeface="Arial" pitchFamily="34" charset="0"/>
            </a:endParaRPr>
          </a:p>
          <a:p>
            <a:pPr algn="just" fontAlgn="base">
              <a:spcBef>
                <a:spcPts val="600"/>
              </a:spcBef>
            </a:pPr>
            <a:r>
              <a:rPr lang="en-US" b="0" i="0" dirty="0">
                <a:solidFill>
                  <a:srgbClr val="000000"/>
                </a:solidFill>
                <a:effectLst/>
                <a:latin typeface="Arial" pitchFamily="34" charset="0"/>
                <a:cs typeface="Arial" pitchFamily="34" charset="0"/>
              </a:rPr>
              <a:t>The parties to the contract must be competent to make a contract with each other. The party should not minor, unsound mind and be forbidden by law to make the contract.</a:t>
            </a:r>
          </a:p>
          <a:p>
            <a:pPr algn="just" fontAlgn="base">
              <a:spcBef>
                <a:spcPts val="600"/>
              </a:spcBef>
            </a:pPr>
            <a:endParaRPr lang="en-US" dirty="0">
              <a:solidFill>
                <a:srgbClr val="000000"/>
              </a:solidFill>
              <a:latin typeface="Arial" pitchFamily="34" charset="0"/>
              <a:cs typeface="Arial" pitchFamily="34" charset="0"/>
            </a:endParaRPr>
          </a:p>
          <a:p>
            <a:pPr algn="l" fontAlgn="base">
              <a:spcBef>
                <a:spcPts val="600"/>
              </a:spcBef>
            </a:pPr>
            <a:r>
              <a:rPr lang="en-US" sz="2400" b="0" i="0" dirty="0">
                <a:solidFill>
                  <a:srgbClr val="000000"/>
                </a:solidFill>
                <a:effectLst/>
                <a:latin typeface="Berlin Sans FB Demi" pitchFamily="34" charset="0"/>
                <a:cs typeface="Arial" pitchFamily="34" charset="0"/>
              </a:rPr>
              <a:t>7.</a:t>
            </a:r>
            <a:r>
              <a:rPr lang="en-US" sz="2400" b="1" i="0" dirty="0">
                <a:solidFill>
                  <a:srgbClr val="000000"/>
                </a:solidFill>
                <a:effectLst/>
                <a:latin typeface="Berlin Sans FB Demi" pitchFamily="34" charset="0"/>
                <a:cs typeface="Arial" pitchFamily="34" charset="0"/>
              </a:rPr>
              <a:t> Certainty of Terms</a:t>
            </a:r>
            <a:endParaRPr lang="en-US" sz="2400" b="0" i="0" dirty="0">
              <a:solidFill>
                <a:srgbClr val="000000"/>
              </a:solidFill>
              <a:effectLst/>
              <a:latin typeface="Berlin Sans FB Demi" pitchFamily="34" charset="0"/>
              <a:cs typeface="Arial" pitchFamily="34" charset="0"/>
            </a:endParaRPr>
          </a:p>
          <a:p>
            <a:pPr algn="just" fontAlgn="base">
              <a:spcBef>
                <a:spcPts val="600"/>
              </a:spcBef>
            </a:pPr>
            <a:r>
              <a:rPr lang="en-US" b="0" i="0" dirty="0">
                <a:solidFill>
                  <a:srgbClr val="000000"/>
                </a:solidFill>
                <a:effectLst/>
                <a:latin typeface="Arial" pitchFamily="34" charset="0"/>
                <a:cs typeface="Arial" pitchFamily="34" charset="0"/>
              </a:rPr>
              <a:t>There must be the certainty of terms and conditions between both parties.</a:t>
            </a:r>
          </a:p>
          <a:p>
            <a:pPr algn="just" fontAlgn="base">
              <a:spcBef>
                <a:spcPts val="600"/>
              </a:spcBef>
            </a:pPr>
            <a:endParaRPr lang="en-US" b="0" i="0" dirty="0">
              <a:solidFill>
                <a:srgbClr val="000000"/>
              </a:solidFill>
              <a:effectLst/>
              <a:latin typeface="Arial" pitchFamily="34" charset="0"/>
              <a:cs typeface="Arial" pitchFamily="34" charset="0"/>
            </a:endParaRPr>
          </a:p>
          <a:p>
            <a:pPr algn="l"/>
            <a:endParaRPr lang="en-US" b="0" i="0" dirty="0">
              <a:solidFill>
                <a:srgbClr val="222222"/>
              </a:solidFill>
              <a:effectLst/>
            </a:endParaRPr>
          </a:p>
          <a:p>
            <a:endParaRPr lang="en-IN" dirty="0"/>
          </a:p>
        </p:txBody>
      </p:sp>
    </p:spTree>
    <p:extLst>
      <p:ext uri="{BB962C8B-B14F-4D97-AF65-F5344CB8AC3E}">
        <p14:creationId xmlns:p14="http://schemas.microsoft.com/office/powerpoint/2010/main" val="1544768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2DF7BC-3EA4-9C9D-8FAA-353CDD335A7D}"/>
              </a:ext>
            </a:extLst>
          </p:cNvPr>
          <p:cNvSpPr txBox="1"/>
          <p:nvPr/>
        </p:nvSpPr>
        <p:spPr>
          <a:xfrm>
            <a:off x="636529" y="1233207"/>
            <a:ext cx="11043821" cy="5401479"/>
          </a:xfrm>
          <a:prstGeom prst="rect">
            <a:avLst/>
          </a:prstGeom>
          <a:noFill/>
        </p:spPr>
        <p:txBody>
          <a:bodyPr wrap="square" rtlCol="0">
            <a:spAutoFit/>
          </a:bodyPr>
          <a:lstStyle/>
          <a:p>
            <a:pPr>
              <a:spcBef>
                <a:spcPts val="600"/>
              </a:spcBef>
              <a:buFont typeface="Arial" pitchFamily="34" charset="0"/>
              <a:buChar char="•"/>
            </a:pPr>
            <a:r>
              <a:rPr lang="en-US" sz="2000" b="0" i="0" dirty="0">
                <a:solidFill>
                  <a:srgbClr val="333333"/>
                </a:solidFill>
                <a:effectLst/>
                <a:latin typeface="Arial" pitchFamily="34" charset="0"/>
                <a:cs typeface="Arial" pitchFamily="34" charset="0"/>
              </a:rPr>
              <a:t>Under the provisions, of the Information Technology Act, 2000, (IT Act, 2000) mainly Section 10-A, it says that an electronic contract is valid and enforceable.</a:t>
            </a:r>
          </a:p>
          <a:p>
            <a:pPr>
              <a:spcBef>
                <a:spcPts val="600"/>
              </a:spcBef>
              <a:buFont typeface="Arial" pitchFamily="34" charset="0"/>
              <a:buChar char="•"/>
            </a:pPr>
            <a:r>
              <a:rPr lang="en-US" sz="2000" b="1" i="0" dirty="0">
                <a:solidFill>
                  <a:srgbClr val="222222"/>
                </a:solidFill>
                <a:effectLst/>
                <a:latin typeface="Arial" pitchFamily="34" charset="0"/>
                <a:cs typeface="Arial" pitchFamily="34" charset="0"/>
              </a:rPr>
              <a:t>In India, the Indian Contract Act, 1872 governs all agreements and contracts, including online contracts. The fundamental essentials of a valid contract are addressed in Section 10 of the Indian Contract Act:</a:t>
            </a:r>
          </a:p>
          <a:p>
            <a:pPr lvl="1" algn="just">
              <a:spcBef>
                <a:spcPts val="600"/>
              </a:spcBef>
              <a:buFont typeface="Arial" panose="020B0604020202020204" pitchFamily="34" charset="0"/>
              <a:buChar char="•"/>
            </a:pPr>
            <a:r>
              <a:rPr lang="en-US" sz="2000" b="0" i="0" dirty="0">
                <a:solidFill>
                  <a:srgbClr val="222222"/>
                </a:solidFill>
                <a:effectLst/>
                <a:latin typeface="Arial" pitchFamily="34" charset="0"/>
                <a:cs typeface="Arial" pitchFamily="34" charset="0"/>
              </a:rPr>
              <a:t>A party offer and the other party’s acceptance.</a:t>
            </a:r>
          </a:p>
          <a:p>
            <a:pPr lvl="1" algn="just">
              <a:spcBef>
                <a:spcPts val="600"/>
              </a:spcBef>
              <a:buFont typeface="Arial" panose="020B0604020202020204" pitchFamily="34" charset="0"/>
              <a:buChar char="•"/>
            </a:pPr>
            <a:r>
              <a:rPr lang="en-US" sz="2000" b="0" i="0" dirty="0">
                <a:solidFill>
                  <a:srgbClr val="222222"/>
                </a:solidFill>
                <a:effectLst/>
                <a:latin typeface="Arial" pitchFamily="34" charset="0"/>
                <a:cs typeface="Arial" pitchFamily="34" charset="0"/>
              </a:rPr>
              <a:t>Mutual agreement among the Parties.</a:t>
            </a:r>
          </a:p>
          <a:p>
            <a:pPr lvl="1" algn="just">
              <a:spcBef>
                <a:spcPts val="600"/>
              </a:spcBef>
              <a:buFont typeface="Arial" panose="020B0604020202020204" pitchFamily="34" charset="0"/>
              <a:buChar char="•"/>
            </a:pPr>
            <a:r>
              <a:rPr lang="en-US" sz="2000" b="0" i="0" dirty="0">
                <a:solidFill>
                  <a:srgbClr val="222222"/>
                </a:solidFill>
                <a:effectLst/>
                <a:latin typeface="Arial" pitchFamily="34" charset="0"/>
                <a:cs typeface="Arial" pitchFamily="34" charset="0"/>
              </a:rPr>
              <a:t>Intense legal relationship building.</a:t>
            </a:r>
          </a:p>
          <a:p>
            <a:pPr lvl="1" algn="just">
              <a:spcBef>
                <a:spcPts val="600"/>
              </a:spcBef>
              <a:buFont typeface="Arial" panose="020B0604020202020204" pitchFamily="34" charset="0"/>
              <a:buChar char="•"/>
            </a:pPr>
            <a:r>
              <a:rPr lang="en-US" sz="2000" b="0" i="0" dirty="0">
                <a:solidFill>
                  <a:srgbClr val="222222"/>
                </a:solidFill>
                <a:effectLst/>
                <a:latin typeface="Arial" pitchFamily="34" charset="0"/>
                <a:cs typeface="Arial" pitchFamily="34" charset="0"/>
              </a:rPr>
              <a:t>Contracting parties should be legally able, i.e. be over the age of 18 years, have the soundness of mind, solvent etc.</a:t>
            </a:r>
          </a:p>
          <a:p>
            <a:pPr lvl="1" algn="just">
              <a:spcBef>
                <a:spcPts val="600"/>
              </a:spcBef>
              <a:buFont typeface="Arial" panose="020B0604020202020204" pitchFamily="34" charset="0"/>
              <a:buChar char="•"/>
            </a:pPr>
            <a:r>
              <a:rPr lang="en-US" sz="2000" b="0" i="0" dirty="0">
                <a:solidFill>
                  <a:srgbClr val="222222"/>
                </a:solidFill>
                <a:effectLst/>
                <a:latin typeface="Arial" pitchFamily="34" charset="0"/>
                <a:cs typeface="Arial" pitchFamily="34" charset="0"/>
              </a:rPr>
              <a:t>The purpose of the contact is legal and is not contrary to government policy, e.g. a prohibited drug’s sales agreement is not a valid contract.</a:t>
            </a:r>
          </a:p>
          <a:p>
            <a:pPr lvl="1" algn="just">
              <a:spcBef>
                <a:spcPts val="600"/>
              </a:spcBef>
              <a:buFont typeface="Arial" panose="020B0604020202020204" pitchFamily="34" charset="0"/>
              <a:buChar char="•"/>
            </a:pPr>
            <a:r>
              <a:rPr lang="en-US" sz="2000" b="0" i="0" dirty="0">
                <a:solidFill>
                  <a:srgbClr val="222222"/>
                </a:solidFill>
                <a:effectLst/>
                <a:latin typeface="Arial" pitchFamily="34" charset="0"/>
                <a:cs typeface="Arial" pitchFamily="34" charset="0"/>
              </a:rPr>
              <a:t>The agreement should be supported by means of cash or in any kind i.e. consideration</a:t>
            </a:r>
          </a:p>
          <a:p>
            <a:pPr lvl="1" algn="just">
              <a:spcBef>
                <a:spcPts val="600"/>
              </a:spcBef>
              <a:buFont typeface="Arial" panose="020B0604020202020204" pitchFamily="34" charset="0"/>
              <a:buChar char="•"/>
            </a:pPr>
            <a:r>
              <a:rPr lang="en-US" sz="2000" b="0" i="0" dirty="0">
                <a:solidFill>
                  <a:srgbClr val="222222"/>
                </a:solidFill>
                <a:effectLst/>
                <a:latin typeface="Arial" pitchFamily="34" charset="0"/>
                <a:cs typeface="Arial" pitchFamily="34" charset="0"/>
              </a:rPr>
              <a:t>The agreement should be capable of being performed.</a:t>
            </a:r>
          </a:p>
          <a:p>
            <a:pPr lvl="1" algn="just">
              <a:spcBef>
                <a:spcPts val="600"/>
              </a:spcBef>
              <a:buFont typeface="Arial" panose="020B0604020202020204" pitchFamily="34" charset="0"/>
              <a:buChar char="•"/>
            </a:pPr>
            <a:r>
              <a:rPr lang="en-US" sz="2000" b="0" i="0" dirty="0">
                <a:solidFill>
                  <a:srgbClr val="222222"/>
                </a:solidFill>
                <a:effectLst/>
                <a:latin typeface="Arial" pitchFamily="34" charset="0"/>
                <a:cs typeface="Arial" pitchFamily="34" charset="0"/>
              </a:rPr>
              <a:t>The contract terms are sure.</a:t>
            </a:r>
          </a:p>
        </p:txBody>
      </p:sp>
      <p:sp>
        <p:nvSpPr>
          <p:cNvPr id="3" name="Rectangle 2"/>
          <p:cNvSpPr/>
          <p:nvPr/>
        </p:nvSpPr>
        <p:spPr>
          <a:xfrm>
            <a:off x="679269" y="420078"/>
            <a:ext cx="10959737" cy="646331"/>
          </a:xfrm>
          <a:prstGeom prst="rect">
            <a:avLst/>
          </a:prstGeom>
          <a:solidFill>
            <a:schemeClr val="tx1"/>
          </a:solidFill>
        </p:spPr>
        <p:txBody>
          <a:bodyPr wrap="square" lIns="91440" tIns="45720" rIns="91440" bIns="45720">
            <a:spAutoFit/>
          </a:bodyPr>
          <a:lstStyle/>
          <a:p>
            <a:pPr marL="457200" indent="-457200"/>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erlin Sans FB Demi" pitchFamily="34" charset="0"/>
              </a:rPr>
              <a:t>Validity Of E-Contract:</a:t>
            </a:r>
          </a:p>
        </p:txBody>
      </p:sp>
    </p:spTree>
    <p:extLst>
      <p:ext uri="{BB962C8B-B14F-4D97-AF65-F5344CB8AC3E}">
        <p14:creationId xmlns:p14="http://schemas.microsoft.com/office/powerpoint/2010/main" val="2401280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erlin Sans FB Demi" pitchFamily="34" charset="0"/>
              </a:rPr>
              <a:t>Case on validity of Online Contract</a:t>
            </a:r>
          </a:p>
        </p:txBody>
      </p:sp>
      <p:sp>
        <p:nvSpPr>
          <p:cNvPr id="3" name="Content Placeholder 2"/>
          <p:cNvSpPr>
            <a:spLocks noGrp="1"/>
          </p:cNvSpPr>
          <p:nvPr>
            <p:ph idx="1"/>
          </p:nvPr>
        </p:nvSpPr>
        <p:spPr/>
        <p:txBody>
          <a:bodyPr>
            <a:normAutofit lnSpcReduction="10000"/>
          </a:bodyPr>
          <a:lstStyle/>
          <a:p>
            <a:pPr>
              <a:buNone/>
            </a:pPr>
            <a:r>
              <a:rPr lang="en-US" b="1" dirty="0"/>
              <a:t>Trimex International FZE Limited, Dubai vs. Vendata Aluminium Ltd.:</a:t>
            </a:r>
          </a:p>
          <a:p>
            <a:r>
              <a:rPr lang="en-US" dirty="0"/>
              <a:t>In this case law the parties agreed on all the terms and legally entered into a contract through emails. The Supreme Court held the contract valid as the contract was entered through proper consent, there was a intention to create legal relationships and was followed by due procedure of law. The court did not annul the contract because it was through email.</a:t>
            </a:r>
          </a:p>
          <a:p>
            <a:r>
              <a:rPr lang="en-US" dirty="0"/>
              <a:t>This shows that the contracts through email and other online mode can also be valid if all the essentials to a contract are satisfied. Thos also shows the validity of the communication through online mode in the Indian courts.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DD7857-4579-5B41-99C2-042A3783240A}"/>
              </a:ext>
            </a:extLst>
          </p:cNvPr>
          <p:cNvSpPr txBox="1"/>
          <p:nvPr/>
        </p:nvSpPr>
        <p:spPr>
          <a:xfrm>
            <a:off x="796396" y="1762663"/>
            <a:ext cx="10170367" cy="4247317"/>
          </a:xfrm>
          <a:prstGeom prst="rect">
            <a:avLst/>
          </a:prstGeom>
          <a:noFill/>
        </p:spPr>
        <p:txBody>
          <a:bodyPr wrap="square" rtlCol="0">
            <a:spAutoFit/>
          </a:bodyPr>
          <a:lstStyle/>
          <a:p>
            <a:r>
              <a:rPr lang="en-US" sz="2000" dirty="0">
                <a:latin typeface="Arial" pitchFamily="34" charset="0"/>
                <a:cs typeface="Arial" pitchFamily="34" charset="0"/>
              </a:rPr>
              <a:t>  </a:t>
            </a:r>
            <a:r>
              <a:rPr lang="en-US" sz="2400" dirty="0">
                <a:solidFill>
                  <a:srgbClr val="252525"/>
                </a:solidFill>
                <a:latin typeface="Arial" pitchFamily="34" charset="0"/>
                <a:cs typeface="Arial" pitchFamily="34" charset="0"/>
              </a:rPr>
              <a:t>E-Contracts Can Mainly Be Of Three Types:</a:t>
            </a:r>
          </a:p>
          <a:p>
            <a:endParaRPr lang="en-US" b="1" dirty="0">
              <a:solidFill>
                <a:srgbClr val="252525"/>
              </a:solidFill>
              <a:latin typeface="Berlin Sans FB Demi" pitchFamily="34" charset="0"/>
            </a:endParaRPr>
          </a:p>
          <a:p>
            <a:pPr marL="914400" lvl="1" indent="-457200">
              <a:buFont typeface="+mj-lt"/>
              <a:buAutoNum type="arabicPeriod"/>
            </a:pPr>
            <a:r>
              <a:rPr lang="en-US" sz="2400" b="1" dirty="0">
                <a:solidFill>
                  <a:srgbClr val="252525"/>
                </a:solidFill>
                <a:latin typeface="Arial" pitchFamily="34" charset="0"/>
                <a:cs typeface="Arial" pitchFamily="34" charset="0"/>
              </a:rPr>
              <a:t>Click-Wrap Agreements</a:t>
            </a:r>
          </a:p>
          <a:p>
            <a:pPr marL="914400" lvl="1" indent="-457200">
              <a:buFont typeface="+mj-lt"/>
              <a:buAutoNum type="arabicPeriod"/>
            </a:pPr>
            <a:r>
              <a:rPr lang="en-US" sz="2400" b="1" dirty="0">
                <a:solidFill>
                  <a:srgbClr val="252525"/>
                </a:solidFill>
                <a:latin typeface="Arial" pitchFamily="34" charset="0"/>
                <a:cs typeface="Arial" pitchFamily="34" charset="0"/>
              </a:rPr>
              <a:t>Browse-Wrap Agreement</a:t>
            </a:r>
          </a:p>
          <a:p>
            <a:pPr marL="914400" lvl="1" indent="-457200">
              <a:buFont typeface="+mj-lt"/>
              <a:buAutoNum type="arabicPeriod"/>
            </a:pPr>
            <a:r>
              <a:rPr lang="en-US" sz="2400" b="1" dirty="0">
                <a:solidFill>
                  <a:srgbClr val="252525"/>
                </a:solidFill>
                <a:latin typeface="Arial" pitchFamily="34" charset="0"/>
                <a:cs typeface="Arial" pitchFamily="34" charset="0"/>
              </a:rPr>
              <a:t>Shrink-Wrap Agreement</a:t>
            </a:r>
          </a:p>
          <a:p>
            <a:pPr>
              <a:buFont typeface="Arial"/>
              <a:buChar char="•"/>
            </a:pPr>
            <a:endParaRPr lang="en-US" sz="2400" b="1" dirty="0">
              <a:solidFill>
                <a:srgbClr val="252525"/>
              </a:solidFill>
              <a:latin typeface="Arial" pitchFamily="34" charset="0"/>
              <a:cs typeface="Arial" pitchFamily="34" charset="0"/>
            </a:endParaRPr>
          </a:p>
          <a:p>
            <a:r>
              <a:rPr lang="en-US" sz="2400" dirty="0">
                <a:solidFill>
                  <a:srgbClr val="252525"/>
                </a:solidFill>
                <a:latin typeface="Arial" pitchFamily="34" charset="0"/>
                <a:cs typeface="Arial" pitchFamily="34" charset="0"/>
              </a:rPr>
              <a:t>Other types of online agreements include contracts for consultants, employees, contractors, sales and resale agreements, distributors, software developer and licensing agreements, and contracts for source-code escrow.</a:t>
            </a:r>
          </a:p>
          <a:p>
            <a:endParaRPr lang="en-US" sz="1800" dirty="0">
              <a:solidFill>
                <a:srgbClr val="252525"/>
              </a:solidFill>
            </a:endParaRPr>
          </a:p>
          <a:p>
            <a:endParaRPr lang="en-IN" dirty="0"/>
          </a:p>
        </p:txBody>
      </p:sp>
      <p:sp>
        <p:nvSpPr>
          <p:cNvPr id="3" name="Rectangle 2"/>
          <p:cNvSpPr/>
          <p:nvPr/>
        </p:nvSpPr>
        <p:spPr>
          <a:xfrm>
            <a:off x="860612" y="573758"/>
            <a:ext cx="10650071" cy="707886"/>
          </a:xfrm>
          <a:prstGeom prst="rect">
            <a:avLst/>
          </a:prstGeom>
          <a:solidFill>
            <a:schemeClr val="tx1"/>
          </a:solidFill>
        </p:spPr>
        <p:txBody>
          <a:bodyPr wrap="square" lIns="91440" tIns="45720" rIns="91440" bIns="45720">
            <a:spAutoFit/>
          </a:bodyPr>
          <a:lstStyle/>
          <a:p>
            <a:pPr marL="457200" indent="-457200"/>
            <a:r>
              <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erlin Sans FB Demi" pitchFamily="34" charset="0"/>
              </a:rPr>
              <a:t>Types Of E-contract:</a:t>
            </a:r>
          </a:p>
        </p:txBody>
      </p:sp>
    </p:spTree>
    <p:extLst>
      <p:ext uri="{BB962C8B-B14F-4D97-AF65-F5344CB8AC3E}">
        <p14:creationId xmlns:p14="http://schemas.microsoft.com/office/powerpoint/2010/main" val="4225298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4137" y="940525"/>
            <a:ext cx="10384971" cy="6140142"/>
          </a:xfrm>
          <a:prstGeom prst="rect">
            <a:avLst/>
          </a:prstGeom>
          <a:noFill/>
        </p:spPr>
        <p:txBody>
          <a:bodyPr wrap="square" rtlCol="0">
            <a:spAutoFit/>
          </a:bodyPr>
          <a:lstStyle/>
          <a:p>
            <a:pPr>
              <a:spcBef>
                <a:spcPts val="600"/>
              </a:spcBef>
              <a:spcAft>
                <a:spcPts val="600"/>
              </a:spcAft>
              <a:buFont typeface="Arial" pitchFamily="34" charset="0"/>
              <a:buChar char="•"/>
            </a:pPr>
            <a:r>
              <a:rPr lang="en-US" sz="2200" dirty="0">
                <a:latin typeface="Arial" pitchFamily="34" charset="0"/>
                <a:cs typeface="Arial" pitchFamily="34" charset="0"/>
              </a:rPr>
              <a:t>Clickwrap contracts refer to those familiar and long blocks of text that nobody reads, detailing the terms and conditions for using a web-based service, software, etc. </a:t>
            </a:r>
          </a:p>
          <a:p>
            <a:pPr>
              <a:spcBef>
                <a:spcPts val="600"/>
              </a:spcBef>
              <a:spcAft>
                <a:spcPts val="600"/>
              </a:spcAft>
              <a:buFont typeface="Arial" pitchFamily="34" charset="0"/>
              <a:buChar char="•"/>
            </a:pPr>
            <a:r>
              <a:rPr lang="en-US" sz="2200" dirty="0">
                <a:latin typeface="Arial" pitchFamily="34" charset="0"/>
                <a:cs typeface="Arial" pitchFamily="34" charset="0"/>
              </a:rPr>
              <a:t>They’re called </a:t>
            </a:r>
            <a:r>
              <a:rPr lang="en-US" sz="2200" dirty="0">
                <a:latin typeface="Arial" pitchFamily="34" charset="0"/>
                <a:cs typeface="Arial" pitchFamily="34" charset="0"/>
                <a:hlinkClick r:id="rId2"/>
              </a:rPr>
              <a:t>clickwrap contracts</a:t>
            </a:r>
            <a:r>
              <a:rPr lang="en-US" sz="2200" dirty="0">
                <a:latin typeface="Arial" pitchFamily="34" charset="0"/>
                <a:cs typeface="Arial" pitchFamily="34" charset="0"/>
              </a:rPr>
              <a:t> because the user typically has to click a button or check a box to indicate that they accept the contract. </a:t>
            </a:r>
          </a:p>
          <a:p>
            <a:pPr>
              <a:spcBef>
                <a:spcPts val="600"/>
              </a:spcBef>
              <a:spcAft>
                <a:spcPts val="600"/>
              </a:spcAft>
              <a:buFont typeface="Arial" pitchFamily="34" charset="0"/>
              <a:buChar char="•"/>
            </a:pPr>
            <a:r>
              <a:rPr lang="en-US" sz="2200" dirty="0">
                <a:latin typeface="Arial" pitchFamily="34" charset="0"/>
                <a:cs typeface="Arial" pitchFamily="34" charset="0"/>
              </a:rPr>
              <a:t>If the customer/client wants to avail of the service, he shall click on “I accept” or “I agree” or “Ok”. Similarly, if he wants to reject the service then he can simply click “Cancel” or close the window directly.</a:t>
            </a:r>
          </a:p>
          <a:p>
            <a:pPr>
              <a:spcBef>
                <a:spcPts val="600"/>
              </a:spcBef>
              <a:spcAft>
                <a:spcPts val="600"/>
              </a:spcAft>
              <a:buFont typeface="Arial" pitchFamily="34" charset="0"/>
              <a:buChar char="•"/>
            </a:pPr>
            <a:r>
              <a:rPr lang="en-US" sz="2200" dirty="0">
                <a:latin typeface="Arial" pitchFamily="34" charset="0"/>
                <a:cs typeface="Arial" pitchFamily="34" charset="0"/>
              </a:rPr>
              <a:t>This agreement is discovered as part of the installation process of software packages and is also known as a “click-through agreement” or “take-it-or-leave-it” Because there user has only two options they can agree or reject it.</a:t>
            </a:r>
          </a:p>
          <a:p>
            <a:pPr>
              <a:spcBef>
                <a:spcPts val="600"/>
              </a:spcBef>
              <a:spcAft>
                <a:spcPts val="600"/>
              </a:spcAft>
              <a:buFont typeface="Arial" pitchFamily="34" charset="0"/>
              <a:buChar char="•"/>
            </a:pPr>
            <a:r>
              <a:rPr lang="en-US" sz="2200" dirty="0">
                <a:latin typeface="Arial" pitchFamily="34" charset="0"/>
                <a:cs typeface="Arial" pitchFamily="34" charset="0"/>
              </a:rPr>
              <a:t>Ex.when we visit any websites first time or install any app/software Then we see a pop-up appear on the display containing the terms and conditions and an "I agree" button. If you wish to use the Service you must agree to those terms and conditions otherwise you may not use it.</a:t>
            </a:r>
          </a:p>
          <a:p>
            <a:pPr>
              <a:buFont typeface="Arial" pitchFamily="34" charset="0"/>
              <a:buChar char="•"/>
            </a:pPr>
            <a:endParaRPr lang="en-US" dirty="0"/>
          </a:p>
        </p:txBody>
      </p:sp>
      <p:sp>
        <p:nvSpPr>
          <p:cNvPr id="4" name="TextBox 3"/>
          <p:cNvSpPr txBox="1"/>
          <p:nvPr/>
        </p:nvSpPr>
        <p:spPr>
          <a:xfrm>
            <a:off x="470263" y="235133"/>
            <a:ext cx="10933611" cy="64633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182880">
              <a:spcBef>
                <a:spcPts val="600"/>
              </a:spcBef>
              <a:spcAft>
                <a:spcPts val="600"/>
              </a:spcAft>
            </a:pPr>
            <a:r>
              <a:rPr lang="en-US" sz="3600" b="1" dirty="0">
                <a:latin typeface="Berlin Sans FB Demi" pitchFamily="34" charset="0"/>
                <a:cs typeface="Arial" pitchFamily="34" charset="0"/>
              </a:rPr>
              <a:t>1. Click wrap contract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9896" y="496389"/>
            <a:ext cx="6141425" cy="584775"/>
          </a:xfrm>
          <a:prstGeom prst="rect">
            <a:avLst/>
          </a:prstGeom>
          <a:noFill/>
        </p:spPr>
        <p:txBody>
          <a:bodyPr wrap="none" rtlCol="0">
            <a:spAutoFit/>
          </a:bodyPr>
          <a:lstStyle/>
          <a:p>
            <a:r>
              <a:rPr lang="en-US" sz="3200" b="1" dirty="0">
                <a:latin typeface="Berlin Sans FB Demi" pitchFamily="34" charset="0"/>
              </a:rPr>
              <a:t>Examples of click wrap contract-</a:t>
            </a:r>
          </a:p>
        </p:txBody>
      </p:sp>
      <p:pic>
        <p:nvPicPr>
          <p:cNvPr id="4" name="Picture 3" descr="1_click-wrap-example.jpg"/>
          <p:cNvPicPr>
            <a:picLocks noChangeAspect="1"/>
          </p:cNvPicPr>
          <p:nvPr/>
        </p:nvPicPr>
        <p:blipFill>
          <a:blip r:embed="rId2"/>
          <a:srcRect l="2762" t="5010" r="2583" b="4341"/>
          <a:stretch>
            <a:fillRect/>
          </a:stretch>
        </p:blipFill>
        <p:spPr>
          <a:xfrm>
            <a:off x="849084" y="1541416"/>
            <a:ext cx="6193049" cy="4767943"/>
          </a:xfrm>
          <a:prstGeom prst="rect">
            <a:avLst/>
          </a:prstGeom>
        </p:spPr>
      </p:pic>
      <p:pic>
        <p:nvPicPr>
          <p:cNvPr id="5" name="Picture 4" descr="adobe-id-sign-agree-terms-privacy-clickwrap-example.jpg"/>
          <p:cNvPicPr>
            <a:picLocks noChangeAspect="1"/>
          </p:cNvPicPr>
          <p:nvPr/>
        </p:nvPicPr>
        <p:blipFill>
          <a:blip r:embed="rId3"/>
          <a:srcRect t="12381" b="6476"/>
          <a:stretch>
            <a:fillRect/>
          </a:stretch>
        </p:blipFill>
        <p:spPr>
          <a:xfrm>
            <a:off x="7249886" y="1476104"/>
            <a:ext cx="3540034" cy="4902374"/>
          </a:xfrm>
          <a:prstGeom prst="rect">
            <a:avLst/>
          </a:prstGeom>
          <a:ln>
            <a:solidFill>
              <a:schemeClr val="tx1"/>
            </a:solidFill>
          </a:ln>
          <a:effectLst>
            <a:outerShdw blurRad="50800" dist="38100" dir="18900000" algn="bl" rotWithShape="0">
              <a:prstClr val="black">
                <a:alpha val="40000"/>
              </a:prstClr>
            </a:outerShdw>
          </a:effectLst>
        </p:spPr>
      </p:pic>
      <p:sp>
        <p:nvSpPr>
          <p:cNvPr id="9" name="Oval 8"/>
          <p:cNvSpPr/>
          <p:nvPr/>
        </p:nvSpPr>
        <p:spPr>
          <a:xfrm>
            <a:off x="4493623" y="5773783"/>
            <a:ext cx="1084217" cy="33963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58091" y="5068389"/>
            <a:ext cx="5682343" cy="4833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6406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8639" y="1254035"/>
            <a:ext cx="10933611" cy="4678204"/>
          </a:xfrm>
          <a:prstGeom prst="rect">
            <a:avLst/>
          </a:prstGeom>
          <a:noFill/>
        </p:spPr>
        <p:txBody>
          <a:bodyPr wrap="square" rtlCol="0">
            <a:spAutoFit/>
          </a:bodyPr>
          <a:lstStyle/>
          <a:p>
            <a:endParaRPr lang="en-US" dirty="0"/>
          </a:p>
          <a:p>
            <a:pPr>
              <a:spcBef>
                <a:spcPts val="1200"/>
              </a:spcBef>
              <a:buFont typeface="Arial" pitchFamily="34" charset="0"/>
              <a:buChar char="•"/>
            </a:pPr>
            <a:r>
              <a:rPr lang="en-US" sz="2000" dirty="0"/>
              <a:t>A </a:t>
            </a:r>
            <a:r>
              <a:rPr lang="en-US" sz="2000" i="1" dirty="0"/>
              <a:t>browse wrap</a:t>
            </a:r>
            <a:r>
              <a:rPr lang="en-US" sz="2000" dirty="0"/>
              <a:t> agreement is intended to be binding on the contracting party by the use of the website. </a:t>
            </a:r>
          </a:p>
          <a:p>
            <a:pPr>
              <a:spcBef>
                <a:spcPts val="1200"/>
              </a:spcBef>
              <a:buFont typeface="Arial" pitchFamily="34" charset="0"/>
              <a:buChar char="•"/>
            </a:pPr>
            <a:r>
              <a:rPr lang="en-US" sz="2000" dirty="0"/>
              <a:t>In Browse Wrap agreements, a hyperlink is mentioned on the website which contains the terms and conditions regarding the usage of the website. These terms and conditions generally claim that by the usage of the website, the person has voluntarily consented to be bound by the terms and conditions mentioned.</a:t>
            </a:r>
          </a:p>
          <a:p>
            <a:pPr>
              <a:spcBef>
                <a:spcPts val="1200"/>
              </a:spcBef>
              <a:buFont typeface="Arial" pitchFamily="34" charset="0"/>
              <a:buChar char="•"/>
            </a:pPr>
            <a:r>
              <a:rPr lang="en-US" sz="2000" dirty="0"/>
              <a:t>For example, e-commerce websites such as Amazon, Flipkart, Myntra, Snapdeal, etc, display a hyperlink on their websites under the tab of </a:t>
            </a:r>
            <a:r>
              <a:rPr lang="en-US" sz="2000" b="1" dirty="0"/>
              <a:t>“Terms and conditions” </a:t>
            </a:r>
            <a:r>
              <a:rPr lang="en-US" sz="2000" dirty="0"/>
              <a:t>or </a:t>
            </a:r>
            <a:r>
              <a:rPr lang="en-US" sz="2000" b="1" dirty="0"/>
              <a:t>“Terms of Use”. </a:t>
            </a:r>
          </a:p>
          <a:p>
            <a:pPr>
              <a:spcBef>
                <a:spcPts val="1200"/>
              </a:spcBef>
              <a:buFont typeface="Arial" pitchFamily="34" charset="0"/>
              <a:buChar char="•"/>
            </a:pPr>
            <a:r>
              <a:rPr lang="en-US" sz="2000" dirty="0"/>
              <a:t>By clicking the hyperlink, it directs the client/customer to a page displaying the terms and conditions in detail. These terms and conditions contain a precise statement, stating that by accessing, browsing, or using the website, the client/customer indicates his consent to all the terms and conditions of the website. </a:t>
            </a:r>
          </a:p>
        </p:txBody>
      </p:sp>
      <p:sp>
        <p:nvSpPr>
          <p:cNvPr id="7" name="Rectangle 6"/>
          <p:cNvSpPr/>
          <p:nvPr/>
        </p:nvSpPr>
        <p:spPr>
          <a:xfrm>
            <a:off x="679269" y="511518"/>
            <a:ext cx="10750731" cy="707886"/>
          </a:xfrm>
          <a:prstGeom prst="rect">
            <a:avLst/>
          </a:prstGeom>
          <a:solidFill>
            <a:schemeClr val="tx1"/>
          </a:solidFill>
        </p:spPr>
        <p:txBody>
          <a:bodyPr wrap="square" lIns="91440" tIns="45720" rIns="91440" bIns="45720">
            <a:spAutoFit/>
          </a:bodyPr>
          <a:lstStyle/>
          <a:p>
            <a:r>
              <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erlin Sans FB Demi" pitchFamily="34" charset="0"/>
              </a:rPr>
              <a:t> 2. Browse wrap contract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D81AF0-F153-1532-7945-964D578A180C}"/>
              </a:ext>
            </a:extLst>
          </p:cNvPr>
          <p:cNvSpPr txBox="1"/>
          <p:nvPr/>
        </p:nvSpPr>
        <p:spPr>
          <a:xfrm>
            <a:off x="952067" y="364238"/>
            <a:ext cx="10777491" cy="736035"/>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lvl="1" indent="-285750" fontAlgn="base">
              <a:lnSpc>
                <a:spcPct val="150000"/>
              </a:lnSpc>
            </a:pPr>
            <a:r>
              <a:rPr lang="en-US" sz="3200" b="1" i="0" dirty="0">
                <a:solidFill>
                  <a:schemeClr val="tx1"/>
                </a:solidFill>
                <a:effectLst/>
                <a:latin typeface="Berlin Sans FB Demi" pitchFamily="34" charset="0"/>
              </a:rPr>
              <a:t>Examples of Browse wrap contract:</a:t>
            </a:r>
            <a:endParaRPr lang="en-IN" sz="2000" dirty="0">
              <a:solidFill>
                <a:schemeClr val="tx1"/>
              </a:solidFill>
              <a:latin typeface="Berlin Sans FB Demi" pitchFamily="34" charset="0"/>
            </a:endParaRPr>
          </a:p>
        </p:txBody>
      </p:sp>
      <p:pic>
        <p:nvPicPr>
          <p:cNvPr id="3" name="Picture 2" descr="1663425197459.jpg"/>
          <p:cNvPicPr>
            <a:picLocks noChangeAspect="1"/>
          </p:cNvPicPr>
          <p:nvPr/>
        </p:nvPicPr>
        <p:blipFill>
          <a:blip r:embed="rId2" cstate="print"/>
          <a:srcRect t="10857" b="7048"/>
          <a:stretch>
            <a:fillRect/>
          </a:stretch>
        </p:blipFill>
        <p:spPr>
          <a:xfrm>
            <a:off x="1495865" y="1645919"/>
            <a:ext cx="2614437" cy="4650377"/>
          </a:xfrm>
          <a:prstGeom prst="rect">
            <a:avLst/>
          </a:prstGeom>
          <a:ln>
            <a:solidFill>
              <a:schemeClr val="bg1"/>
            </a:solidFill>
          </a:ln>
          <a:effectLst>
            <a:outerShdw blurRad="50800" dist="38100" dir="2700000" algn="tl" rotWithShape="0">
              <a:prstClr val="black">
                <a:alpha val="40000"/>
              </a:prstClr>
            </a:outerShdw>
          </a:effectLst>
        </p:spPr>
      </p:pic>
      <p:pic>
        <p:nvPicPr>
          <p:cNvPr id="4" name="Picture 3" descr="1663425197474.jpg"/>
          <p:cNvPicPr>
            <a:picLocks noChangeAspect="1"/>
          </p:cNvPicPr>
          <p:nvPr/>
        </p:nvPicPr>
        <p:blipFill>
          <a:blip r:embed="rId3" cstate="print"/>
          <a:srcRect t="3908" b="6568"/>
          <a:stretch>
            <a:fillRect/>
          </a:stretch>
        </p:blipFill>
        <p:spPr>
          <a:xfrm>
            <a:off x="4506631" y="1319348"/>
            <a:ext cx="2704067" cy="5245031"/>
          </a:xfrm>
          <a:prstGeom prst="rect">
            <a:avLst/>
          </a:prstGeom>
          <a:ln>
            <a:solidFill>
              <a:schemeClr val="tx1"/>
            </a:solidFill>
          </a:ln>
        </p:spPr>
      </p:pic>
      <p:pic>
        <p:nvPicPr>
          <p:cNvPr id="5" name="Picture 4" descr="1663425197493.jpg"/>
          <p:cNvPicPr>
            <a:picLocks noChangeAspect="1"/>
          </p:cNvPicPr>
          <p:nvPr/>
        </p:nvPicPr>
        <p:blipFill>
          <a:blip r:embed="rId4" cstate="print"/>
          <a:srcRect t="10292" b="7041"/>
          <a:stretch>
            <a:fillRect/>
          </a:stretch>
        </p:blipFill>
        <p:spPr>
          <a:xfrm>
            <a:off x="7634963" y="1554481"/>
            <a:ext cx="2610951" cy="4676503"/>
          </a:xfrm>
          <a:prstGeom prst="rect">
            <a:avLst/>
          </a:prstGeom>
          <a:ln>
            <a:solidFill>
              <a:schemeClr val="tx1"/>
            </a:solidFill>
          </a:ln>
          <a:effectLst>
            <a:outerShdw blurRad="50800" dist="38100" dir="2700000" algn="tl" rotWithShape="0">
              <a:prstClr val="black">
                <a:alpha val="40000"/>
              </a:prstClr>
            </a:outerShdw>
          </a:effectLst>
        </p:spPr>
      </p:pic>
      <p:sp>
        <p:nvSpPr>
          <p:cNvPr id="6" name="Rectangle 5"/>
          <p:cNvSpPr/>
          <p:nvPr/>
        </p:nvSpPr>
        <p:spPr>
          <a:xfrm>
            <a:off x="4911634" y="6100355"/>
            <a:ext cx="705394" cy="1567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55075" y="5090161"/>
            <a:ext cx="944879" cy="2002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17578" y="5691052"/>
            <a:ext cx="705394" cy="1567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7553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7560477-DE15-9083-FDB0-289B9A5CB491}"/>
              </a:ext>
            </a:extLst>
          </p:cNvPr>
          <p:cNvGraphicFramePr>
            <a:graphicFrameLocks noGrp="1"/>
          </p:cNvGraphicFramePr>
          <p:nvPr>
            <p:extLst>
              <p:ext uri="{D42A27DB-BD31-4B8C-83A1-F6EECF244321}">
                <p14:modId xmlns:p14="http://schemas.microsoft.com/office/powerpoint/2010/main" val="1121931083"/>
              </p:ext>
            </p:extLst>
          </p:nvPr>
        </p:nvGraphicFramePr>
        <p:xfrm>
          <a:off x="879676" y="44765"/>
          <a:ext cx="9494802" cy="6813235"/>
        </p:xfrm>
        <a:graphic>
          <a:graphicData uri="http://schemas.openxmlformats.org/drawingml/2006/table">
            <a:tbl>
              <a:tblPr firstRow="1" bandRow="1">
                <a:tableStyleId>{FABFCF23-3B69-468F-B69F-88F6DE6A72F2}</a:tableStyleId>
              </a:tblPr>
              <a:tblGrid>
                <a:gridCol w="1348922">
                  <a:extLst>
                    <a:ext uri="{9D8B030D-6E8A-4147-A177-3AD203B41FA5}">
                      <a16:colId xmlns:a16="http://schemas.microsoft.com/office/drawing/2014/main" val="1467334571"/>
                    </a:ext>
                  </a:extLst>
                </a:gridCol>
                <a:gridCol w="8145880">
                  <a:extLst>
                    <a:ext uri="{9D8B030D-6E8A-4147-A177-3AD203B41FA5}">
                      <a16:colId xmlns:a16="http://schemas.microsoft.com/office/drawing/2014/main" val="2389342774"/>
                    </a:ext>
                  </a:extLst>
                </a:gridCol>
              </a:tblGrid>
              <a:tr h="586405">
                <a:tc>
                  <a:txBody>
                    <a:bodyPr/>
                    <a:lstStyle/>
                    <a:p>
                      <a:pPr algn="ctr"/>
                      <a:r>
                        <a:rPr lang="en-US" sz="2400" dirty="0"/>
                        <a:t> No</a:t>
                      </a:r>
                    </a:p>
                    <a:p>
                      <a:pPr algn="ctr"/>
                      <a:endParaRPr lang="en-IN" sz="2400" dirty="0">
                        <a:latin typeface="Berlin Sans FB Dem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Topic Name</a:t>
                      </a:r>
                      <a:endParaRPr lang="en-IN" sz="2400" dirty="0">
                        <a:latin typeface="Berlin Sans FB Dem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5126571"/>
                  </a:ext>
                </a:extLst>
              </a:tr>
              <a:tr h="525604">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INTRODUCTION OF CONTRACT AND E-CONTRACT</a:t>
                      </a:r>
                    </a:p>
                    <a:p>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7396247"/>
                  </a:ext>
                </a:extLst>
              </a:tr>
              <a:tr h="525604">
                <a:tc>
                  <a:txBody>
                    <a:bodyPr/>
                    <a:lstStyle/>
                    <a:p>
                      <a:pPr algn="ctr"/>
                      <a:r>
                        <a:rPr lang="en-US" dirty="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ELECTRONIC  SIGNATURE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2735888"/>
                  </a:ext>
                </a:extLst>
              </a:tr>
              <a:tr h="350403">
                <a:tc>
                  <a:txBody>
                    <a:bodyPr/>
                    <a:lstStyle/>
                    <a:p>
                      <a:pPr algn="ctr"/>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ESSENTIAL ELEMENT OF E-CONTRACT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253667"/>
                  </a:ext>
                </a:extLst>
              </a:tr>
              <a:tr h="503875">
                <a:tc>
                  <a:txBody>
                    <a:bodyPr/>
                    <a:lstStyle/>
                    <a:p>
                      <a:pPr algn="ctr"/>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PARTIES OF E- CONTRACT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6987414"/>
                  </a:ext>
                </a:extLst>
              </a:tr>
              <a:tr h="613204">
                <a:tc>
                  <a:txBody>
                    <a:bodyPr/>
                    <a:lstStyle/>
                    <a:p>
                      <a:pPr algn="ctr"/>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NATURE OF E-CONTRACT</a:t>
                      </a:r>
                    </a:p>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2249632"/>
                  </a:ext>
                </a:extLst>
              </a:tr>
              <a:tr h="788406">
                <a:tc>
                  <a:txBody>
                    <a:bodyPr/>
                    <a:lstStyle/>
                    <a:p>
                      <a:pPr algn="ctr"/>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VALIDITY OF E –CONTRACT </a:t>
                      </a:r>
                    </a:p>
                    <a:p>
                      <a:endParaRPr lang="en-I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25604">
                <a:tc>
                  <a:txBody>
                    <a:bodyPr/>
                    <a:lstStyle/>
                    <a:p>
                      <a:pPr algn="ctr"/>
                      <a:r>
                        <a:rPr lang="en-US" dirty="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FORMATION OF E-CONTRACT</a:t>
                      </a:r>
                    </a:p>
                    <a:p>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1138539"/>
                  </a:ext>
                </a:extLst>
              </a:tr>
              <a:tr h="544743">
                <a:tc>
                  <a:txBody>
                    <a:bodyPr/>
                    <a:lstStyle/>
                    <a:p>
                      <a:pPr algn="ctr"/>
                      <a:r>
                        <a:rPr lang="en-US" dirty="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TYPES  OF E-CONTRACT</a:t>
                      </a:r>
                      <a:endParaRPr lang="en-IN" sz="1800" dirty="0"/>
                    </a:p>
                    <a:p>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73552"/>
                  </a:ext>
                </a:extLst>
              </a:tr>
              <a:tr h="544743">
                <a:tc>
                  <a:txBody>
                    <a:bodyPr/>
                    <a:lstStyle/>
                    <a:p>
                      <a:pPr algn="ctr"/>
                      <a:r>
                        <a:rPr lang="en-US" dirty="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ONLINE STORE AND PRICING MISTAKE </a:t>
                      </a:r>
                      <a:r>
                        <a:rPr lang="en-IN" sz="1800" baseline="0" dirty="0"/>
                        <a:t>(Snapping up)</a:t>
                      </a:r>
                    </a:p>
                    <a:p>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2741108"/>
                  </a:ext>
                </a:extLst>
              </a:tr>
              <a:tr h="350403">
                <a:tc>
                  <a:txBody>
                    <a:bodyPr/>
                    <a:lstStyle/>
                    <a:p>
                      <a:pPr algn="ctr"/>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CASE STUDY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5987277"/>
                  </a:ext>
                </a:extLst>
              </a:tr>
              <a:tr h="525604">
                <a:tc>
                  <a:txBody>
                    <a:bodyPr/>
                    <a:lstStyle/>
                    <a:p>
                      <a:pPr algn="ctr"/>
                      <a:r>
                        <a:rPr lang="en-US" dirty="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CONLUCTION</a:t>
                      </a:r>
                    </a:p>
                    <a:p>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6992779"/>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5"/>
          </a:xfrm>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pPr marL="274320"/>
            <a:r>
              <a:rPr lang="en-US" sz="4000" dirty="0">
                <a:latin typeface="Berlin Sans FB Demi" pitchFamily="34" charset="0"/>
              </a:rPr>
              <a:t>3. Shrink wrap contract</a:t>
            </a:r>
          </a:p>
        </p:txBody>
      </p:sp>
      <p:sp>
        <p:nvSpPr>
          <p:cNvPr id="3" name="Content Placeholder 2"/>
          <p:cNvSpPr>
            <a:spLocks noGrp="1"/>
          </p:cNvSpPr>
          <p:nvPr>
            <p:ph idx="1"/>
          </p:nvPr>
        </p:nvSpPr>
        <p:spPr>
          <a:xfrm>
            <a:off x="796834" y="1254034"/>
            <a:ext cx="10530840" cy="5603966"/>
          </a:xfrm>
        </p:spPr>
        <p:txBody>
          <a:bodyPr>
            <a:noAutofit/>
          </a:bodyPr>
          <a:lstStyle/>
          <a:p>
            <a:pPr>
              <a:lnSpc>
                <a:spcPct val="100000"/>
              </a:lnSpc>
              <a:spcBef>
                <a:spcPts val="600"/>
              </a:spcBef>
            </a:pPr>
            <a:r>
              <a:rPr lang="en-US" sz="2000" dirty="0">
                <a:latin typeface="Arial" pitchFamily="34" charset="0"/>
                <a:cs typeface="Arial" pitchFamily="34" charset="0"/>
              </a:rPr>
              <a:t>Shrink-wrap contracts are typically licensing agreements for software. </a:t>
            </a:r>
          </a:p>
          <a:p>
            <a:pPr>
              <a:lnSpc>
                <a:spcPct val="100000"/>
              </a:lnSpc>
              <a:spcBef>
                <a:spcPts val="600"/>
              </a:spcBef>
            </a:pPr>
            <a:r>
              <a:rPr lang="en-US" sz="2000" dirty="0">
                <a:latin typeface="Arial" pitchFamily="34" charset="0"/>
                <a:cs typeface="Arial" pitchFamily="34" charset="0"/>
              </a:rPr>
              <a:t>Shrink wrap contracts are contracts packaged with products. By using the product you are agreed that contract.</a:t>
            </a:r>
          </a:p>
          <a:p>
            <a:pPr>
              <a:lnSpc>
                <a:spcPct val="100000"/>
              </a:lnSpc>
              <a:spcBef>
                <a:spcPts val="600"/>
              </a:spcBef>
            </a:pPr>
            <a:r>
              <a:rPr lang="en-US" sz="2000" dirty="0">
                <a:latin typeface="Arial" pitchFamily="34" charset="0"/>
                <a:cs typeface="Arial" pitchFamily="34" charset="0"/>
              </a:rPr>
              <a:t>The Shrink Wrap Agreement is similar to the Click Wrap Agreement except that it is a physical document.</a:t>
            </a:r>
          </a:p>
          <a:p>
            <a:pPr>
              <a:lnSpc>
                <a:spcPct val="100000"/>
              </a:lnSpc>
              <a:spcBef>
                <a:spcPts val="600"/>
              </a:spcBef>
            </a:pPr>
            <a:r>
              <a:rPr lang="en-US" sz="2000" dirty="0">
                <a:latin typeface="Arial" pitchFamily="34" charset="0"/>
                <a:cs typeface="Arial" pitchFamily="34" charset="0"/>
              </a:rPr>
              <a:t>The name derives from the shrink wrap packaging of the CD-ROMs in which software used to be distributed. In cases when licensing contracts are packaged along with the software, the contract begins when the user tears open the shrink wrap to use the software. </a:t>
            </a:r>
          </a:p>
          <a:p>
            <a:pPr>
              <a:lnSpc>
                <a:spcPct val="100000"/>
              </a:lnSpc>
              <a:spcBef>
                <a:spcPts val="600"/>
              </a:spcBef>
            </a:pPr>
            <a:r>
              <a:rPr lang="en-US" sz="2000" dirty="0">
                <a:latin typeface="Arial" pitchFamily="34" charset="0"/>
                <a:cs typeface="Arial" pitchFamily="34" charset="0"/>
              </a:rPr>
              <a:t>Licensing agreements these days are usually not delivered with the packaging and instead show up before installing the software in question. </a:t>
            </a:r>
          </a:p>
          <a:p>
            <a:pPr>
              <a:lnSpc>
                <a:spcPct val="100000"/>
              </a:lnSpc>
              <a:spcBef>
                <a:spcPts val="600"/>
              </a:spcBef>
            </a:pPr>
            <a:r>
              <a:rPr lang="en-US" sz="2000" b="1" dirty="0">
                <a:latin typeface="Arial" pitchFamily="34" charset="0"/>
                <a:cs typeface="Arial" pitchFamily="34" charset="0"/>
                <a:hlinkClick r:id="rId2"/>
              </a:rPr>
              <a:t>Shrink wrap</a:t>
            </a:r>
            <a:r>
              <a:rPr lang="en-US" sz="2000" b="1" dirty="0">
                <a:latin typeface="Arial" pitchFamily="34" charset="0"/>
                <a:cs typeface="Arial" pitchFamily="34" charset="0"/>
              </a:rPr>
              <a:t> </a:t>
            </a:r>
            <a:r>
              <a:rPr lang="en-US" sz="2000" dirty="0">
                <a:latin typeface="Arial" pitchFamily="34" charset="0"/>
                <a:cs typeface="Arial" pitchFamily="34" charset="0"/>
              </a:rPr>
              <a:t>contracts, as we shall see, have a decided advantage over other types of </a:t>
            </a:r>
            <a:r>
              <a:rPr lang="en-US" sz="2000" dirty="0">
                <a:latin typeface="Arial" pitchFamily="34" charset="0"/>
                <a:cs typeface="Arial" pitchFamily="34" charset="0"/>
                <a:hlinkClick r:id="rId3"/>
              </a:rPr>
              <a:t>electronic contracts</a:t>
            </a:r>
            <a:r>
              <a:rPr lang="en-US" sz="2000" dirty="0">
                <a:latin typeface="Arial" pitchFamily="34" charset="0"/>
                <a:cs typeface="Arial" pitchFamily="34" charset="0"/>
              </a:rPr>
              <a:t> in that their acceptance can be reversed by returning the product.</a:t>
            </a:r>
          </a:p>
          <a:p>
            <a:pPr>
              <a:lnSpc>
                <a:spcPct val="100000"/>
              </a:lnSpc>
              <a:spcBef>
                <a:spcPts val="600"/>
              </a:spcBef>
            </a:pPr>
            <a:r>
              <a:rPr lang="en-US" sz="2000" dirty="0">
                <a:latin typeface="Arial" pitchFamily="34" charset="0"/>
                <a:cs typeface="Arial" pitchFamily="34" charset="0"/>
              </a:rPr>
              <a:t>An example of a shrink-wrap agreement is an End User License Agreement (EULA).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582" y="587194"/>
            <a:ext cx="10711543" cy="692964"/>
          </a:xfrm>
          <a:solidFill>
            <a:schemeClr val="tx1">
              <a:lumMod val="85000"/>
              <a:lumOff val="15000"/>
            </a:schemeClr>
          </a:solidFill>
        </p:spPr>
        <p:txBody>
          <a:bodyPr>
            <a:normAutofit/>
          </a:bodyPr>
          <a:lstStyle/>
          <a:p>
            <a:r>
              <a:rPr lang="en-US" sz="3600" b="1" dirty="0">
                <a:solidFill>
                  <a:schemeClr val="bg1"/>
                </a:solidFill>
                <a:latin typeface="Berlin Sans FB Demi" pitchFamily="34" charset="0"/>
                <a:cs typeface="Aharoni" pitchFamily="2" charset="-79"/>
              </a:rPr>
              <a:t>Online store &amp; pricing mistakes(Snapping up):</a:t>
            </a:r>
            <a:endParaRPr lang="en-US" sz="4000" dirty="0">
              <a:solidFill>
                <a:schemeClr val="bg1"/>
              </a:solidFill>
              <a:latin typeface="Berlin Sans FB Demi" pitchFamily="34" charset="0"/>
            </a:endParaRPr>
          </a:p>
        </p:txBody>
      </p:sp>
      <p:sp>
        <p:nvSpPr>
          <p:cNvPr id="3" name="Content Placeholder 2"/>
          <p:cNvSpPr>
            <a:spLocks noGrp="1"/>
          </p:cNvSpPr>
          <p:nvPr>
            <p:ph idx="1"/>
          </p:nvPr>
        </p:nvSpPr>
        <p:spPr>
          <a:xfrm>
            <a:off x="838200" y="1825625"/>
            <a:ext cx="10474233" cy="4351338"/>
          </a:xfrm>
        </p:spPr>
        <p:txBody>
          <a:bodyPr>
            <a:normAutofit lnSpcReduction="10000"/>
          </a:bodyPr>
          <a:lstStyle/>
          <a:p>
            <a:r>
              <a:rPr lang="en-US" dirty="0">
                <a:latin typeface="Arial" pitchFamily="34" charset="0"/>
                <a:cs typeface="Arial" pitchFamily="34" charset="0"/>
              </a:rPr>
              <a:t>The case whereperson, realisingthe mistake of the other, gets into a contract to take advantage of the mistake is known as “</a:t>
            </a:r>
            <a:r>
              <a:rPr lang="en-US" b="1" dirty="0">
                <a:latin typeface="Arial" pitchFamily="34" charset="0"/>
                <a:cs typeface="Arial" pitchFamily="34" charset="0"/>
              </a:rPr>
              <a:t>snapping up</a:t>
            </a:r>
            <a:r>
              <a:rPr lang="en-US" dirty="0">
                <a:latin typeface="Arial" pitchFamily="34" charset="0"/>
                <a:cs typeface="Arial" pitchFamily="34" charset="0"/>
              </a:rPr>
              <a:t>”.</a:t>
            </a:r>
          </a:p>
          <a:p>
            <a:r>
              <a:rPr lang="en-US" dirty="0">
                <a:latin typeface="Arial" pitchFamily="34" charset="0"/>
                <a:cs typeface="Arial" pitchFamily="34" charset="0"/>
              </a:rPr>
              <a:t>The essence of snapping up is in taking advantage of a known or prerceived error.</a:t>
            </a:r>
          </a:p>
          <a:p>
            <a:r>
              <a:rPr lang="en-US" dirty="0">
                <a:latin typeface="Arial" pitchFamily="34" charset="0"/>
                <a:cs typeface="Arial" pitchFamily="34" charset="0"/>
              </a:rPr>
              <a:t>In the case of snapping-up, the law takes it that there is no agreement (meeting of minds), as the parties have different things in their minds. Thus, a snapping-up contract is void and not binding on the parties.</a:t>
            </a:r>
          </a:p>
          <a:p>
            <a:r>
              <a:rPr lang="en-US" dirty="0">
                <a:latin typeface="Arial" pitchFamily="34" charset="0"/>
                <a:cs typeface="Arial" pitchFamily="34" charset="0"/>
              </a:rPr>
              <a:t>Chwee kin keong v. digilandmanll.com Pte Ltd from the singapore High court is a leading case on the snapping Up.</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303" y="0"/>
            <a:ext cx="6340351" cy="744584"/>
          </a:xfrm>
          <a:noFill/>
          <a:ln>
            <a:noFill/>
          </a:ln>
        </p:spPr>
        <p:style>
          <a:lnRef idx="2">
            <a:schemeClr val="accent6"/>
          </a:lnRef>
          <a:fillRef idx="1">
            <a:schemeClr val="lt1"/>
          </a:fillRef>
          <a:effectRef idx="0">
            <a:schemeClr val="accent6"/>
          </a:effectRef>
          <a:fontRef idx="minor">
            <a:schemeClr val="dk1"/>
          </a:fontRef>
        </p:style>
        <p:txBody>
          <a:bodyPr>
            <a:normAutofit/>
          </a:bodyPr>
          <a:lstStyle/>
          <a:p>
            <a:r>
              <a:rPr lang="en-US" sz="3600" dirty="0">
                <a:solidFill>
                  <a:schemeClr val="tx1"/>
                </a:solidFill>
                <a:latin typeface="Berlin Sans FB Demi" pitchFamily="34" charset="0"/>
              </a:rPr>
              <a:t>Case on Snapping up:</a:t>
            </a:r>
          </a:p>
        </p:txBody>
      </p:sp>
      <p:sp>
        <p:nvSpPr>
          <p:cNvPr id="3" name="Content Placeholder 2"/>
          <p:cNvSpPr>
            <a:spLocks noGrp="1"/>
          </p:cNvSpPr>
          <p:nvPr>
            <p:ph idx="1"/>
          </p:nvPr>
        </p:nvSpPr>
        <p:spPr>
          <a:xfrm>
            <a:off x="313510" y="689156"/>
            <a:ext cx="11521440" cy="6573793"/>
          </a:xfrm>
        </p:spPr>
        <p:txBody>
          <a:bodyPr>
            <a:noAutofit/>
          </a:bodyPr>
          <a:lstStyle/>
          <a:p>
            <a:pPr>
              <a:lnSpc>
                <a:spcPct val="120000"/>
              </a:lnSpc>
              <a:spcBef>
                <a:spcPts val="600"/>
              </a:spcBef>
              <a:buFont typeface="Wingdings" pitchFamily="2" charset="2"/>
              <a:buChar char="q"/>
            </a:pPr>
            <a:r>
              <a:rPr lang="en-US" sz="1800" b="1" dirty="0"/>
              <a:t>Chwee kin keong v. Digilandmall.com Pte Ltd.</a:t>
            </a:r>
          </a:p>
          <a:p>
            <a:pPr>
              <a:lnSpc>
                <a:spcPct val="120000"/>
              </a:lnSpc>
              <a:spcBef>
                <a:spcPts val="600"/>
              </a:spcBef>
              <a:spcAft>
                <a:spcPts val="600"/>
              </a:spcAft>
            </a:pPr>
            <a:r>
              <a:rPr lang="en-US" sz="1800" b="1" dirty="0">
                <a:latin typeface="Berlin Sans FB Demi" pitchFamily="34" charset="0"/>
              </a:rPr>
              <a:t>Facts:</a:t>
            </a:r>
            <a:r>
              <a:rPr lang="en-US" sz="1800" dirty="0">
                <a:latin typeface="Arial" pitchFamily="34" charset="0"/>
                <a:cs typeface="Arial" pitchFamily="34" charset="0"/>
              </a:rPr>
              <a:t>The defendant, Digilandmall.com Pte Ltd, were an online IT company that sold related software and hardware from Singapore. They were selling a HP laser printer and an employee accidently made a mistake as to the price of the printer on their website. It was listed at the price of $66, when it was advertised on the official HP website for $3,854. This was not noticed by the company until over 4,000 printers were ordered. The complainants had ordered over 100 printers each at this price. When the defendants discovered this mistake on their website, they sent an email to the complainants to say they would not be fulfilling this order.</a:t>
            </a:r>
          </a:p>
          <a:p>
            <a:pPr>
              <a:lnSpc>
                <a:spcPct val="120000"/>
              </a:lnSpc>
              <a:spcBef>
                <a:spcPts val="600"/>
              </a:spcBef>
              <a:spcAft>
                <a:spcPts val="600"/>
              </a:spcAft>
            </a:pPr>
            <a:r>
              <a:rPr lang="en-US" sz="1800" b="1" dirty="0">
                <a:latin typeface="Berlin Sans FB Demi" pitchFamily="34" charset="0"/>
                <a:cs typeface="Arial" pitchFamily="34" charset="0"/>
              </a:rPr>
              <a:t>Issues</a:t>
            </a:r>
            <a:r>
              <a:rPr lang="en-US" sz="1800" b="1" dirty="0">
                <a:latin typeface="Arial" pitchFamily="34" charset="0"/>
                <a:cs typeface="Arial" pitchFamily="34" charset="0"/>
              </a:rPr>
              <a:t>:</a:t>
            </a:r>
            <a:r>
              <a:rPr lang="en-US" sz="1800" dirty="0">
                <a:latin typeface="Arial" pitchFamily="34" charset="0"/>
                <a:cs typeface="Arial" pitchFamily="34" charset="0"/>
              </a:rPr>
              <a:t>The complainants argued that they were not aware that this price was a mistake and wanted the binding contract to be fulfilled. The defendants argued this pricing was a unilateral mistake and that the complainants took advantage of this. The issue in this case was whether the pricing was a mistake and if the contract would be fulfilled.</a:t>
            </a:r>
          </a:p>
          <a:p>
            <a:pPr>
              <a:lnSpc>
                <a:spcPct val="120000"/>
              </a:lnSpc>
              <a:spcBef>
                <a:spcPts val="600"/>
              </a:spcBef>
              <a:spcAft>
                <a:spcPts val="600"/>
              </a:spcAft>
            </a:pPr>
            <a:r>
              <a:rPr lang="en-US" sz="1800" b="1" dirty="0">
                <a:latin typeface="Berlin Sans FB Demi" pitchFamily="34" charset="0"/>
                <a:cs typeface="Arial" pitchFamily="34" charset="0"/>
              </a:rPr>
              <a:t>Decision/Outcome:</a:t>
            </a:r>
            <a:r>
              <a:rPr lang="en-US" sz="1800" dirty="0">
                <a:latin typeface="Arial" pitchFamily="34" charset="0"/>
                <a:cs typeface="Arial" pitchFamily="34" charset="0"/>
              </a:rPr>
              <a:t>It was held that the contract between the parties was void. This pricing was a mistake, which was fundamental to the contract and the complainants must have known that this ‘absurdly low’ pricing was an error by the defendants. In this case, there was no meeting of the minds between the parties, which meant that there could be no binding contract between them.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5F7533-430A-05D9-6DF3-B27E42C5E78F}"/>
              </a:ext>
            </a:extLst>
          </p:cNvPr>
          <p:cNvSpPr txBox="1"/>
          <p:nvPr/>
        </p:nvSpPr>
        <p:spPr>
          <a:xfrm>
            <a:off x="806822" y="1148164"/>
            <a:ext cx="10832841" cy="6140142"/>
          </a:xfrm>
          <a:prstGeom prst="rect">
            <a:avLst/>
          </a:prstGeom>
          <a:noFill/>
        </p:spPr>
        <p:txBody>
          <a:bodyPr wrap="square" rtlCol="0">
            <a:spAutoFit/>
          </a:bodyPr>
          <a:lstStyle/>
          <a:p>
            <a:pPr>
              <a:spcBef>
                <a:spcPts val="600"/>
              </a:spcBef>
            </a:pPr>
            <a:r>
              <a:rPr lang="en-US" sz="2000" dirty="0">
                <a:solidFill>
                  <a:srgbClr val="252525"/>
                </a:solidFill>
                <a:latin typeface="Arial" pitchFamily="34" charset="0"/>
                <a:cs typeface="Arial" pitchFamily="34" charset="0"/>
              </a:rPr>
              <a:t>The e-contract is also consisting an offer  and acceptance. Also, it is enforceable by law. The e-contract is formed online. There are some common procedures that are used for the formation of E-Contracts:</a:t>
            </a:r>
            <a:endParaRPr lang="en-US" sz="2000" dirty="0">
              <a:latin typeface="Arial" pitchFamily="34" charset="0"/>
              <a:cs typeface="Arial" pitchFamily="34" charset="0"/>
            </a:endParaRPr>
          </a:p>
          <a:p>
            <a:pPr>
              <a:spcBef>
                <a:spcPts val="600"/>
              </a:spcBef>
              <a:buFont typeface="Arial" pitchFamily="34" charset="0"/>
              <a:buChar char="•"/>
            </a:pPr>
            <a:r>
              <a:rPr lang="en-US" sz="2000" b="1" dirty="0">
                <a:solidFill>
                  <a:srgbClr val="252525"/>
                </a:solidFill>
                <a:latin typeface="Berlin Sans FB Demi" pitchFamily="34" charset="0"/>
                <a:cs typeface="Arial" pitchFamily="34" charset="0"/>
              </a:rPr>
              <a:t>End-User License Agreements(EULA):</a:t>
            </a:r>
            <a:endParaRPr lang="en-US" sz="2000" dirty="0">
              <a:latin typeface="Berlin Sans FB Demi" pitchFamily="34" charset="0"/>
              <a:cs typeface="Arial" pitchFamily="34" charset="0"/>
            </a:endParaRPr>
          </a:p>
          <a:p>
            <a:pPr marL="182880">
              <a:spcBef>
                <a:spcPts val="600"/>
              </a:spcBef>
            </a:pPr>
            <a:r>
              <a:rPr lang="en-US" sz="2000" dirty="0">
                <a:solidFill>
                  <a:srgbClr val="252525"/>
                </a:solidFill>
                <a:latin typeface="Arial" pitchFamily="34" charset="0"/>
                <a:cs typeface="Arial" pitchFamily="34" charset="0"/>
              </a:rPr>
              <a:t>It happens many times that we click on “I accept” or “I accept the terms and conditions” to install software or anything while using the electronic device. It is a valid form of contract because we are accepting the proposal of the company online.</a:t>
            </a:r>
            <a:endParaRPr lang="en-US" sz="2000" dirty="0">
              <a:latin typeface="Arial" pitchFamily="34" charset="0"/>
              <a:cs typeface="Arial" pitchFamily="34" charset="0"/>
            </a:endParaRPr>
          </a:p>
          <a:p>
            <a:pPr>
              <a:spcBef>
                <a:spcPts val="600"/>
              </a:spcBef>
              <a:buFont typeface="Arial" pitchFamily="34" charset="0"/>
              <a:buChar char="•"/>
            </a:pPr>
            <a:r>
              <a:rPr lang="en-US" sz="2000" b="1" dirty="0">
                <a:solidFill>
                  <a:srgbClr val="252525"/>
                </a:solidFill>
                <a:latin typeface="Berlin Sans FB Demi" pitchFamily="34" charset="0"/>
                <a:cs typeface="Arial" pitchFamily="34" charset="0"/>
              </a:rPr>
              <a:t>Emails:</a:t>
            </a:r>
            <a:endParaRPr lang="en-US" sz="2000" dirty="0">
              <a:latin typeface="Berlin Sans FB Demi" pitchFamily="34" charset="0"/>
              <a:cs typeface="Arial" pitchFamily="34" charset="0"/>
            </a:endParaRPr>
          </a:p>
          <a:p>
            <a:pPr marL="182880">
              <a:spcBef>
                <a:spcPts val="600"/>
              </a:spcBef>
            </a:pPr>
            <a:r>
              <a:rPr lang="en-US" sz="2000" dirty="0">
                <a:solidFill>
                  <a:srgbClr val="222222"/>
                </a:solidFill>
                <a:latin typeface="Arial" pitchFamily="34" charset="0"/>
                <a:cs typeface="Arial" pitchFamily="34" charset="0"/>
              </a:rPr>
              <a:t>T</a:t>
            </a:r>
            <a:r>
              <a:rPr lang="en-US" sz="2000" b="0" i="0" dirty="0">
                <a:solidFill>
                  <a:srgbClr val="222222"/>
                </a:solidFill>
                <a:effectLst/>
                <a:latin typeface="Arial" pitchFamily="34" charset="0"/>
                <a:cs typeface="Arial" pitchFamily="34" charset="0"/>
              </a:rPr>
              <a:t>he parties may create a valid contract by exchanging e-mail communications. Offers or acceptances can be completely exchanged via e-mail, or combined with paper documents, faxes, and oral debates.</a:t>
            </a:r>
            <a:endParaRPr lang="en-US" sz="2000" dirty="0">
              <a:latin typeface="Arial" pitchFamily="34" charset="0"/>
              <a:cs typeface="Arial" pitchFamily="34" charset="0"/>
            </a:endParaRPr>
          </a:p>
          <a:p>
            <a:pPr>
              <a:spcBef>
                <a:spcPts val="600"/>
              </a:spcBef>
              <a:buFont typeface="Arial" pitchFamily="34" charset="0"/>
              <a:buChar char="•"/>
            </a:pPr>
            <a:r>
              <a:rPr lang="en-US" sz="2000" b="1" dirty="0">
                <a:solidFill>
                  <a:srgbClr val="252525"/>
                </a:solidFill>
                <a:latin typeface="Berlin Sans FB Demi" pitchFamily="34" charset="0"/>
                <a:cs typeface="Arial" pitchFamily="34" charset="0"/>
              </a:rPr>
              <a:t>Websites forms:</a:t>
            </a:r>
            <a:endParaRPr lang="en-US" sz="2000" dirty="0">
              <a:latin typeface="Berlin Sans FB Demi" pitchFamily="34" charset="0"/>
              <a:cs typeface="Arial" pitchFamily="34" charset="0"/>
            </a:endParaRPr>
          </a:p>
          <a:p>
            <a:pPr marL="182880">
              <a:spcBef>
                <a:spcPts val="600"/>
              </a:spcBef>
            </a:pPr>
            <a:r>
              <a:rPr lang="en-US" sz="2000" dirty="0">
                <a:solidFill>
                  <a:srgbClr val="252525"/>
                </a:solidFill>
                <a:latin typeface="Arial" pitchFamily="34" charset="0"/>
                <a:cs typeface="Arial" pitchFamily="34" charset="0"/>
              </a:rPr>
              <a:t>When we use the e-commerce website to purchase the online product, we will the order form where we mention our name and how many quantities of the product we want. This form is an e-contract. We fill the form and place the order. Now the order will be delivered to the address given by us.</a:t>
            </a:r>
          </a:p>
          <a:p>
            <a:pPr>
              <a:spcBef>
                <a:spcPts val="600"/>
              </a:spcBef>
            </a:pPr>
            <a:endParaRPr lang="en-US" sz="2000" dirty="0">
              <a:solidFill>
                <a:srgbClr val="252525"/>
              </a:solidFill>
              <a:latin typeface="Arial" pitchFamily="34" charset="0"/>
              <a:cs typeface="Arial" pitchFamily="34" charset="0"/>
            </a:endParaRPr>
          </a:p>
          <a:p>
            <a:endParaRPr lang="en-IN" dirty="0">
              <a:latin typeface="Arial" pitchFamily="34" charset="0"/>
              <a:cs typeface="Arial" pitchFamily="34" charset="0"/>
            </a:endParaRPr>
          </a:p>
        </p:txBody>
      </p:sp>
      <p:sp>
        <p:nvSpPr>
          <p:cNvPr id="3" name="Rectangle 2"/>
          <p:cNvSpPr/>
          <p:nvPr/>
        </p:nvSpPr>
        <p:spPr>
          <a:xfrm>
            <a:off x="781381" y="398948"/>
            <a:ext cx="10621725" cy="707886"/>
          </a:xfrm>
          <a:prstGeom prst="rect">
            <a:avLst/>
          </a:prstGeom>
          <a:solidFill>
            <a:schemeClr val="tx1"/>
          </a:solidFill>
        </p:spPr>
        <p:txBody>
          <a:bodyPr wrap="square" lIns="91440" tIns="45720" rIns="91440" bIns="45720">
            <a:spAutoFit/>
          </a:bodyPr>
          <a:lstStyle/>
          <a:p>
            <a:pPr marL="457200" indent="-457200"/>
            <a:r>
              <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erlin Sans FB Demi" pitchFamily="34" charset="0"/>
              </a:rPr>
              <a:t>Formation of E-Contracts </a:t>
            </a:r>
          </a:p>
        </p:txBody>
      </p:sp>
    </p:spTree>
    <p:extLst>
      <p:ext uri="{BB962C8B-B14F-4D97-AF65-F5344CB8AC3E}">
        <p14:creationId xmlns:p14="http://schemas.microsoft.com/office/powerpoint/2010/main" val="1649547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8E3225-59AC-6896-1E34-21F77B0F9F17}"/>
              </a:ext>
            </a:extLst>
          </p:cNvPr>
          <p:cNvSpPr txBox="1"/>
          <p:nvPr/>
        </p:nvSpPr>
        <p:spPr>
          <a:xfrm>
            <a:off x="731520" y="248194"/>
            <a:ext cx="11142617" cy="7294305"/>
          </a:xfrm>
          <a:prstGeom prst="rect">
            <a:avLst/>
          </a:prstGeom>
          <a:noFill/>
        </p:spPr>
        <p:txBody>
          <a:bodyPr wrap="square" rtlCol="0">
            <a:spAutoFit/>
          </a:bodyPr>
          <a:lstStyle/>
          <a:p>
            <a:pPr marL="285750" indent="-285750"/>
            <a:r>
              <a:rPr lang="en-US" sz="3200" b="1" i="0" dirty="0">
                <a:solidFill>
                  <a:srgbClr val="333333"/>
                </a:solidFill>
                <a:effectLst/>
                <a:latin typeface="Berlin Sans FB Demi" pitchFamily="34" charset="0"/>
              </a:rPr>
              <a:t>Case Study:</a:t>
            </a:r>
          </a:p>
          <a:p>
            <a:br>
              <a:rPr lang="en-US" dirty="0"/>
            </a:br>
            <a:r>
              <a:rPr lang="en-US" sz="2400" b="1" i="0" dirty="0">
                <a:solidFill>
                  <a:srgbClr val="333333"/>
                </a:solidFill>
                <a:effectLst/>
              </a:rPr>
              <a:t>Case Name: P.R. Transport Agency vs. Union of India &amp; others</a:t>
            </a:r>
            <a:endParaRPr lang="en-US" b="1" dirty="0">
              <a:solidFill>
                <a:srgbClr val="333333"/>
              </a:solidFill>
            </a:endParaRPr>
          </a:p>
          <a:p>
            <a:pPr>
              <a:spcBef>
                <a:spcPts val="600"/>
              </a:spcBef>
            </a:pPr>
            <a:r>
              <a:rPr lang="en-US" sz="2000" b="1" i="0" dirty="0">
                <a:solidFill>
                  <a:srgbClr val="333333"/>
                </a:solidFill>
                <a:effectLst/>
                <a:latin typeface="Berlin Sans FB Demi" pitchFamily="34" charset="0"/>
              </a:rPr>
              <a:t>Facts</a:t>
            </a:r>
            <a:r>
              <a:rPr lang="en-US" b="1" i="0" dirty="0">
                <a:solidFill>
                  <a:srgbClr val="333333"/>
                </a:solidFill>
                <a:effectLst/>
              </a:rPr>
              <a:t>:</a:t>
            </a:r>
          </a:p>
          <a:p>
            <a:pPr>
              <a:spcBef>
                <a:spcPts val="600"/>
              </a:spcBef>
              <a:buFont typeface="Arial" pitchFamily="34" charset="0"/>
              <a:buChar char="•"/>
            </a:pPr>
            <a:r>
              <a:rPr lang="en-US" b="0" i="0" dirty="0">
                <a:solidFill>
                  <a:srgbClr val="333333"/>
                </a:solidFill>
                <a:effectLst/>
              </a:rPr>
              <a:t>In this case, an e-auction was held by Bharat Coking Coal, (here it is referred to as BCC for the allocation of coal. BCC accepted the bid of P.R. Transport Agency) ( referred to as PRTA) for 4000 metric tons of coal at Rs. 1,625/- per metric tons from Dobari Colliery.</a:t>
            </a:r>
          </a:p>
          <a:p>
            <a:pPr>
              <a:spcBef>
                <a:spcPts val="600"/>
              </a:spcBef>
              <a:buFont typeface="Arial" pitchFamily="34" charset="0"/>
              <a:buChar char="•"/>
            </a:pPr>
            <a:r>
              <a:rPr lang="en-US" b="0" i="0" dirty="0">
                <a:solidFill>
                  <a:srgbClr val="333333"/>
                </a:solidFill>
                <a:effectLst/>
              </a:rPr>
              <a:t>On 19th July the acceptance letter of the bid was sent via e-mail to PRTransport Agency's e-mail address. A sum of Rs. 81.12 Lakhs was deposited by PRTA to the cheque drawn in favor of BCC in terms of ‘Terms of Allocation'. PRTA anyways accepted the cheque but failed to deliver the coal.</a:t>
            </a:r>
          </a:p>
          <a:p>
            <a:pPr>
              <a:spcBef>
                <a:spcPts val="600"/>
              </a:spcBef>
              <a:buFont typeface="Arial" pitchFamily="34" charset="0"/>
              <a:buChar char="•"/>
            </a:pPr>
            <a:r>
              <a:rPr lang="en-US" b="0" i="0" dirty="0">
                <a:solidFill>
                  <a:srgbClr val="333333"/>
                </a:solidFill>
                <a:effectLst/>
              </a:rPr>
              <a:t>An e-mail was sent by BCC for canceling the cheque deposited by PRTA because, of technical issues and unavoidable reasons. However, the actual reason was something different. It was that some other person's bid was higher than that of PRTA. The higher bid was not taken into consideration due to a flaw in the software. PRTA went to the Hon'ble High Court of Allahabad, aggrieved by this letter.</a:t>
            </a:r>
          </a:p>
          <a:p>
            <a:pPr>
              <a:spcBef>
                <a:spcPts val="600"/>
              </a:spcBef>
            </a:pPr>
            <a:r>
              <a:rPr lang="en-US" sz="2000" dirty="0">
                <a:solidFill>
                  <a:srgbClr val="333333"/>
                </a:solidFill>
                <a:latin typeface="Berlin Sans FB Demi" pitchFamily="34" charset="0"/>
              </a:rPr>
              <a:t>Decision:</a:t>
            </a:r>
          </a:p>
          <a:p>
            <a:pPr>
              <a:spcBef>
                <a:spcPts val="600"/>
              </a:spcBef>
            </a:pPr>
            <a:r>
              <a:rPr lang="en-US" dirty="0"/>
              <a:t>The Court, based on Section 13(3) of the IT Act, held that the acceptance of tender by e-mail would be deemed to have been received by the petitioner at Varanasi or Chandauli, which are the only two places where the petitioner has his place of business. As both these places fell within the territorial jurisdiction of the Allahabad High Court, the Court assumed the jurisdiction to try the dispute.</a:t>
            </a:r>
            <a:br>
              <a:rPr lang="en-US" dirty="0"/>
            </a:br>
            <a:r>
              <a:rPr lang="en-US" dirty="0"/>
              <a:t> </a:t>
            </a:r>
            <a:br>
              <a:rPr lang="en-US" dirty="0"/>
            </a:br>
            <a:endParaRPr lang="en-US" dirty="0"/>
          </a:p>
          <a:p>
            <a:endParaRPr lang="en-IN" dirty="0"/>
          </a:p>
        </p:txBody>
      </p:sp>
    </p:spTree>
    <p:extLst>
      <p:ext uri="{BB962C8B-B14F-4D97-AF65-F5344CB8AC3E}">
        <p14:creationId xmlns:p14="http://schemas.microsoft.com/office/powerpoint/2010/main" val="2363116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388" y="587195"/>
            <a:ext cx="10515600" cy="666840"/>
          </a:xfrm>
          <a:solidFill>
            <a:schemeClr val="tx1"/>
          </a:solidFill>
        </p:spPr>
        <p:txBody>
          <a:bodyPr>
            <a:normAutofit fontScale="90000"/>
          </a:bodyPr>
          <a:lstStyle/>
          <a:p>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erlin Sans FB Demi" pitchFamily="34" charset="0"/>
                <a:cs typeface="Aharoni" pitchFamily="2" charset="-79"/>
              </a:rPr>
              <a:t> Conclusion</a:t>
            </a:r>
          </a:p>
        </p:txBody>
      </p:sp>
      <p:sp>
        <p:nvSpPr>
          <p:cNvPr id="3" name="Content Placeholder 2"/>
          <p:cNvSpPr>
            <a:spLocks noGrp="1"/>
          </p:cNvSpPr>
          <p:nvPr>
            <p:ph idx="1"/>
          </p:nvPr>
        </p:nvSpPr>
        <p:spPr>
          <a:xfrm>
            <a:off x="838200" y="1642745"/>
            <a:ext cx="10515600" cy="4351338"/>
          </a:xfrm>
        </p:spPr>
        <p:txBody>
          <a:bodyPr>
            <a:normAutofit fontScale="85000" lnSpcReduction="20000"/>
          </a:bodyPr>
          <a:lstStyle/>
          <a:p>
            <a:r>
              <a:rPr lang="en-US" dirty="0"/>
              <a:t>After knowing about the validity of the online contracts in Indian context and the key essentials to form an online contract, we can conclude that there are not many cases which talk about the contracts formed through online mode. It is still debatable as to when email contracts are concluded and are binding. Yet when we read Indian Contract Act, 1872 with the Information technology act, 2000, we get to know that these define the online contracts and contracts through emails.</a:t>
            </a:r>
            <a:br>
              <a:rPr lang="en-US" dirty="0"/>
            </a:br>
            <a:endParaRPr lang="en-US" dirty="0"/>
          </a:p>
          <a:p>
            <a:r>
              <a:rPr lang="en-US" dirty="0"/>
              <a:t>Also in the Covid times, where everyone is shifting to online mode there is a need to bring a separate legislation in India so as to bring better validity to the contracts and make them legally binding. It should also be made more protective so that people could rely more on these modes of communication by legal status to the concept of digital signature. When the social distancing has become the norm for life, there is a need to make ratify the international conventions and a make a more reliable law for India in response to the online contracts and contracts made through email.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0BBCDA-F062-24DB-D37F-943F1BC6891D}"/>
              </a:ext>
            </a:extLst>
          </p:cNvPr>
          <p:cNvSpPr txBox="1"/>
          <p:nvPr/>
        </p:nvSpPr>
        <p:spPr>
          <a:xfrm>
            <a:off x="850790" y="803082"/>
            <a:ext cx="10829676" cy="3600986"/>
          </a:xfrm>
          <a:prstGeom prst="rect">
            <a:avLst/>
          </a:prstGeom>
          <a:noFill/>
        </p:spPr>
        <p:txBody>
          <a:bodyPr wrap="square" rtlCol="0">
            <a:spAutoFit/>
          </a:bodyPr>
          <a:lstStyle/>
          <a:p>
            <a:r>
              <a:rPr lang="en-US" b="0" i="0" dirty="0">
                <a:solidFill>
                  <a:srgbClr val="222222"/>
                </a:solidFill>
                <a:effectLst/>
              </a:rPr>
              <a:t>Conclusio</a:t>
            </a:r>
            <a:r>
              <a:rPr lang="en-US" dirty="0">
                <a:solidFill>
                  <a:srgbClr val="222222"/>
                </a:solidFill>
              </a:rPr>
              <a:t>n continue….</a:t>
            </a:r>
          </a:p>
          <a:p>
            <a:endParaRPr lang="en-US" dirty="0">
              <a:solidFill>
                <a:srgbClr val="222222"/>
              </a:solidFill>
            </a:endParaRPr>
          </a:p>
          <a:p>
            <a:endParaRPr lang="en-US" sz="2400" dirty="0">
              <a:solidFill>
                <a:srgbClr val="222222"/>
              </a:solidFill>
            </a:endParaRPr>
          </a:p>
          <a:p>
            <a:pPr marL="342900" indent="-342900">
              <a:buFont typeface="Arial" panose="020B0604020202020204" pitchFamily="34" charset="0"/>
              <a:buChar char="•"/>
            </a:pPr>
            <a:r>
              <a:rPr lang="en-US" sz="2400" b="0" i="0" dirty="0">
                <a:solidFill>
                  <a:srgbClr val="222222"/>
                </a:solidFill>
                <a:effectLst/>
              </a:rPr>
              <a:t>It is quintessential that the administration keeps an eye on these as development and technological advancement never stops. There are problems of continuous monitoring and authentication when it comes to E contracts. Along with these the problem of solving disputes arises as a non-complimenting party should perform corrective action. There are many other problems like this and government has to be vigilant and responsive as the application of e-contract will only increase in the future.</a:t>
            </a:r>
            <a:endParaRPr lang="en-IN" sz="2400" dirty="0"/>
          </a:p>
        </p:txBody>
      </p:sp>
    </p:spTree>
    <p:extLst>
      <p:ext uri="{BB962C8B-B14F-4D97-AF65-F5344CB8AC3E}">
        <p14:creationId xmlns:p14="http://schemas.microsoft.com/office/powerpoint/2010/main" val="12652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650" y="574768"/>
            <a:ext cx="10334897" cy="718455"/>
          </a:xfrm>
          <a:solidFill>
            <a:schemeClr val="tx1"/>
          </a:solidFill>
        </p:spPr>
        <p:txBody>
          <a:bodyPr>
            <a:normAutofit/>
          </a:bodyPr>
          <a:lstStyle/>
          <a:p>
            <a:pPr marL="274320">
              <a:lnSpc>
                <a:spcPct val="100000"/>
              </a:lnSpc>
            </a:pPr>
            <a:r>
              <a:rPr lang="en-IN" sz="3500" b="1" dirty="0">
                <a:solidFill>
                  <a:schemeClr val="bg1"/>
                </a:solidFill>
                <a:latin typeface="Berlin Sans FB Demi" pitchFamily="34" charset="0"/>
              </a:rPr>
              <a:t>Introduction </a:t>
            </a:r>
            <a:r>
              <a:rPr lang="en-IN" sz="3500" dirty="0">
                <a:solidFill>
                  <a:schemeClr val="bg1"/>
                </a:solidFill>
                <a:latin typeface="Berlin Sans FB Demi" pitchFamily="34" charset="0"/>
              </a:rPr>
              <a:t>Contract And Online-contract:</a:t>
            </a:r>
            <a:endParaRPr lang="en-US" sz="3500" dirty="0">
              <a:solidFill>
                <a:schemeClr val="bg1"/>
              </a:solidFill>
              <a:latin typeface="Berlin Sans FB Demi" pitchFamily="34" charset="0"/>
            </a:endParaRPr>
          </a:p>
        </p:txBody>
      </p:sp>
      <p:sp>
        <p:nvSpPr>
          <p:cNvPr id="3" name="Content Placeholder 2"/>
          <p:cNvSpPr>
            <a:spLocks noGrp="1"/>
          </p:cNvSpPr>
          <p:nvPr>
            <p:ph idx="1"/>
          </p:nvPr>
        </p:nvSpPr>
        <p:spPr/>
        <p:txBody>
          <a:bodyPr>
            <a:normAutofit fontScale="92500"/>
          </a:bodyPr>
          <a:lstStyle/>
          <a:p>
            <a:r>
              <a:rPr lang="en-IN" dirty="0"/>
              <a:t>Under the Indian Contract Act 1872, the term contract is defined under Section 2(H), which states that </a:t>
            </a:r>
            <a:r>
              <a:rPr lang="en-IN" b="1" dirty="0"/>
              <a:t>an agreement that is enforceable by the law</a:t>
            </a:r>
            <a:r>
              <a:rPr lang="en-IN" dirty="0"/>
              <a:t> is known as a Contract. In contract, there must be an intent to create legal relationships not social, moral, or religious.</a:t>
            </a:r>
            <a:br>
              <a:rPr lang="en-IN" dirty="0"/>
            </a:br>
            <a:endParaRPr lang="en-IN" dirty="0"/>
          </a:p>
          <a:p>
            <a:r>
              <a:rPr lang="en-IN" dirty="0"/>
              <a:t>Electronic Contract refers to </a:t>
            </a:r>
            <a:r>
              <a:rPr lang="en-IN" b="1" dirty="0"/>
              <a:t>a contract that takes place through e-commerce, often without the parties meeting each other</a:t>
            </a:r>
            <a:r>
              <a:rPr lang="en-IN" dirty="0"/>
              <a:t>. It refers to commercial transactions conducted and concluded electronically.</a:t>
            </a:r>
          </a:p>
          <a:p>
            <a:r>
              <a:rPr lang="en-IN" dirty="0"/>
              <a:t>Under the provisions of the Information Technology Act, 2000 particularly Section 10-A, </a:t>
            </a:r>
            <a:r>
              <a:rPr lang="en-IN" b="1" dirty="0"/>
              <a:t>an electronic contract is valid and enforceable</a:t>
            </a:r>
            <a:r>
              <a:rPr lang="en-IN" dirty="0"/>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012" y="534943"/>
            <a:ext cx="10515600" cy="954224"/>
          </a:xfrm>
        </p:spPr>
        <p:txBody>
          <a:bodyPr>
            <a:normAutofit/>
          </a:bodyPr>
          <a:lstStyle/>
          <a:p>
            <a:pPr lvl="1" algn="l" rtl="0">
              <a:lnSpc>
                <a:spcPct val="90000"/>
              </a:lnSpc>
              <a:spcBef>
                <a:spcPct val="0"/>
              </a:spcBef>
            </a:pPr>
            <a:r>
              <a:rPr lang="en-IN" sz="4000" b="1" u="sng" dirty="0">
                <a:latin typeface="Berlin Sans FB Demi" pitchFamily="34" charset="0"/>
              </a:rPr>
              <a:t>Contract :</a:t>
            </a:r>
            <a:endParaRPr lang="en-US" sz="4000" dirty="0">
              <a:latin typeface="Berlin Sans FB Demi" pitchFamily="34" charset="0"/>
            </a:endParaRPr>
          </a:p>
        </p:txBody>
      </p:sp>
      <p:sp>
        <p:nvSpPr>
          <p:cNvPr id="3" name="Content Placeholder 2"/>
          <p:cNvSpPr>
            <a:spLocks noGrp="1"/>
          </p:cNvSpPr>
          <p:nvPr>
            <p:ph idx="1"/>
          </p:nvPr>
        </p:nvSpPr>
        <p:spPr/>
        <p:txBody>
          <a:bodyPr/>
          <a:lstStyle/>
          <a:p>
            <a:pPr>
              <a:lnSpc>
                <a:spcPct val="100000"/>
              </a:lnSpc>
            </a:pPr>
            <a:r>
              <a:rPr lang="en-IN" sz="2400" dirty="0">
                <a:latin typeface="Arial" pitchFamily="34" charset="0"/>
                <a:cs typeface="Arial" pitchFamily="34" charset="0"/>
              </a:rPr>
              <a:t>“A  contract is an agreement between private parties creating mutual obligation enforceble by law”</a:t>
            </a:r>
          </a:p>
          <a:p>
            <a:pPr>
              <a:lnSpc>
                <a:spcPct val="100000"/>
              </a:lnSpc>
            </a:pPr>
            <a:r>
              <a:rPr lang="en-IN" sz="2400" dirty="0">
                <a:latin typeface="Arial" pitchFamily="34" charset="0"/>
                <a:cs typeface="Arial" pitchFamily="34" charset="0"/>
              </a:rPr>
              <a:t>The definition of a contract is </a:t>
            </a:r>
            <a:r>
              <a:rPr lang="en-IN" sz="2400" b="1" dirty="0">
                <a:latin typeface="Arial" pitchFamily="34" charset="0"/>
                <a:cs typeface="Arial" pitchFamily="34" charset="0"/>
              </a:rPr>
              <a:t>an agreement between two or more people to do something</a:t>
            </a:r>
            <a:r>
              <a:rPr lang="en-IN" sz="2400" dirty="0">
                <a:latin typeface="Arial" pitchFamily="34" charset="0"/>
                <a:cs typeface="Arial" pitchFamily="34" charset="0"/>
              </a:rPr>
              <a:t>.</a:t>
            </a:r>
          </a:p>
          <a:p>
            <a:pPr>
              <a:lnSpc>
                <a:spcPct val="100000"/>
              </a:lnSpc>
              <a:spcBef>
                <a:spcPts val="1200"/>
              </a:spcBef>
              <a:buNone/>
            </a:pPr>
            <a:r>
              <a:rPr lang="en-IN" u="sng" dirty="0">
                <a:latin typeface="Berlin Sans FB Demi" pitchFamily="34" charset="0"/>
                <a:cs typeface="Arial" pitchFamily="34" charset="0"/>
              </a:rPr>
              <a:t>some of the benefits of contracting:-</a:t>
            </a:r>
          </a:p>
          <a:p>
            <a:pPr marL="457200" indent="-457200">
              <a:lnSpc>
                <a:spcPct val="100000"/>
              </a:lnSpc>
              <a:buNone/>
            </a:pPr>
            <a:r>
              <a:rPr lang="en-IN" sz="2400" dirty="0">
                <a:latin typeface="Arial" pitchFamily="34" charset="0"/>
                <a:cs typeface="Arial" pitchFamily="34" charset="0"/>
              </a:rPr>
              <a:t>   1.Higher pay</a:t>
            </a:r>
          </a:p>
          <a:p>
            <a:pPr marL="457200">
              <a:lnSpc>
                <a:spcPct val="100000"/>
              </a:lnSpc>
              <a:buNone/>
            </a:pPr>
            <a:r>
              <a:rPr lang="en-IN" sz="2400" dirty="0">
                <a:latin typeface="Arial" pitchFamily="34" charset="0"/>
                <a:cs typeface="Arial" pitchFamily="34" charset="0"/>
              </a:rPr>
              <a:t>2.improved professional satisfaction</a:t>
            </a:r>
          </a:p>
          <a:p>
            <a:pPr marL="457200">
              <a:lnSpc>
                <a:spcPct val="100000"/>
              </a:lnSpc>
              <a:buNone/>
            </a:pPr>
            <a:r>
              <a:rPr lang="en-IN" sz="2400" dirty="0">
                <a:latin typeface="Arial" pitchFamily="34" charset="0"/>
                <a:cs typeface="Arial" pitchFamily="34" charset="0"/>
              </a:rPr>
              <a:t>3.greater flexibility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389" y="639446"/>
            <a:ext cx="10515600" cy="719092"/>
          </a:xfrm>
        </p:spPr>
        <p:txBody>
          <a:bodyPr>
            <a:normAutofit/>
          </a:bodyPr>
          <a:lstStyle/>
          <a:p>
            <a:pPr lvl="1" algn="l" rtl="0">
              <a:lnSpc>
                <a:spcPct val="90000"/>
              </a:lnSpc>
              <a:spcBef>
                <a:spcPct val="0"/>
              </a:spcBef>
            </a:pPr>
            <a:r>
              <a:rPr lang="en-IN" sz="3600" b="1" u="sng" dirty="0">
                <a:latin typeface="Berlin Sans FB Demi" pitchFamily="34" charset="0"/>
              </a:rPr>
              <a:t>E-contracts:</a:t>
            </a:r>
            <a:endParaRPr lang="en-US" sz="2400" dirty="0">
              <a:latin typeface="Berlin Sans FB Demi" pitchFamily="34" charset="0"/>
            </a:endParaRPr>
          </a:p>
        </p:txBody>
      </p:sp>
      <p:sp>
        <p:nvSpPr>
          <p:cNvPr id="3" name="Content Placeholder 2"/>
          <p:cNvSpPr>
            <a:spLocks noGrp="1"/>
          </p:cNvSpPr>
          <p:nvPr>
            <p:ph idx="1"/>
          </p:nvPr>
        </p:nvSpPr>
        <p:spPr>
          <a:xfrm>
            <a:off x="838200" y="1567543"/>
            <a:ext cx="10515600" cy="4609420"/>
          </a:xfrm>
        </p:spPr>
        <p:txBody>
          <a:bodyPr/>
          <a:lstStyle/>
          <a:p>
            <a:r>
              <a:rPr lang="en-IN" sz="2400" dirty="0"/>
              <a:t>“Electronic Contract refers to </a:t>
            </a:r>
            <a:r>
              <a:rPr lang="en-IN" sz="2400" b="1" dirty="0"/>
              <a:t>a contract that takes place through e-commerce, often without the parties meeting each other.”</a:t>
            </a:r>
            <a:endParaRPr lang="en-IN" sz="2400" dirty="0"/>
          </a:p>
          <a:p>
            <a:pPr marL="0" indent="-457200">
              <a:lnSpc>
                <a:spcPct val="100000"/>
              </a:lnSpc>
            </a:pPr>
            <a:r>
              <a:rPr lang="en-IN" sz="2400" dirty="0"/>
              <a:t>Electronic contracts are the </a:t>
            </a:r>
            <a:r>
              <a:rPr lang="en-IN" sz="2400" b="1" dirty="0"/>
              <a:t>contracts which take place through e-commerce, without meeting of the parties to the contract</a:t>
            </a:r>
            <a:r>
              <a:rPr lang="en-IN" sz="2400" dirty="0"/>
              <a:t>. These contracts are generally very similar to the paper based commercial contracts in which the commercial transactions conducted and concluded electronically.</a:t>
            </a:r>
          </a:p>
          <a:p>
            <a:pPr>
              <a:buNone/>
            </a:pPr>
            <a:r>
              <a:rPr lang="en-IN" b="1" u="sng" dirty="0">
                <a:latin typeface="Berlin Sans FB Demi" pitchFamily="34" charset="0"/>
              </a:rPr>
              <a:t>Benefits of e-contracting:-</a:t>
            </a:r>
          </a:p>
          <a:p>
            <a:pPr marL="457200" indent="-457200">
              <a:buFont typeface="+mj-lt"/>
              <a:buAutoNum type="arabicPeriod"/>
            </a:pPr>
            <a:r>
              <a:rPr lang="en-IN" sz="2400" dirty="0"/>
              <a:t>protect contractual partners in electronic environments.</a:t>
            </a:r>
          </a:p>
          <a:p>
            <a:pPr marL="457200" indent="-457200">
              <a:buFont typeface="+mj-lt"/>
              <a:buAutoNum type="arabicPeriod"/>
            </a:pPr>
            <a:r>
              <a:rPr lang="en-IN" sz="2400" dirty="0"/>
              <a:t>reduce time-to-contract. </a:t>
            </a:r>
          </a:p>
          <a:p>
            <a:pPr marL="457200" indent="-457200">
              <a:buFont typeface="+mj-lt"/>
              <a:buAutoNum type="arabicPeriod"/>
            </a:pPr>
            <a:r>
              <a:rPr lang="en-IN" sz="2400" dirty="0"/>
              <a:t>reduce process costs.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F53CDD-AC80-E00D-A4E8-71A4D7E09D76}"/>
              </a:ext>
            </a:extLst>
          </p:cNvPr>
          <p:cNvSpPr txBox="1"/>
          <p:nvPr/>
        </p:nvSpPr>
        <p:spPr>
          <a:xfrm>
            <a:off x="901337" y="1256467"/>
            <a:ext cx="10868297" cy="4970591"/>
          </a:xfrm>
          <a:prstGeom prst="rect">
            <a:avLst/>
          </a:prstGeom>
          <a:noFill/>
        </p:spPr>
        <p:txBody>
          <a:bodyPr wrap="square" rtlCol="0">
            <a:spAutoFit/>
          </a:bodyPr>
          <a:lstStyle/>
          <a:p>
            <a:pPr>
              <a:spcBef>
                <a:spcPts val="600"/>
              </a:spcBef>
              <a:spcAft>
                <a:spcPts val="600"/>
              </a:spcAft>
              <a:buFont typeface="Arial" pitchFamily="34" charset="0"/>
              <a:buChar char="•"/>
            </a:pPr>
            <a:r>
              <a:rPr lang="en-IN" sz="2400" dirty="0">
                <a:latin typeface="Arial" pitchFamily="34" charset="0"/>
                <a:cs typeface="Arial" pitchFamily="34" charset="0"/>
              </a:rPr>
              <a:t>An electronic signature is defined as "</a:t>
            </a:r>
            <a:r>
              <a:rPr lang="en-IN" sz="2400" b="1" dirty="0">
                <a:latin typeface="Arial" pitchFamily="34" charset="0"/>
                <a:cs typeface="Arial" pitchFamily="34" charset="0"/>
              </a:rPr>
              <a:t>data in electronic form which is attached to or logically associated with other data in electronic form and which is used by the signatory to sign</a:t>
            </a:r>
            <a:r>
              <a:rPr lang="en-IN" sz="2400" dirty="0">
                <a:latin typeface="Arial" pitchFamily="34" charset="0"/>
                <a:cs typeface="Arial" pitchFamily="34" charset="0"/>
              </a:rPr>
              <a:t>" </a:t>
            </a:r>
          </a:p>
          <a:p>
            <a:pPr>
              <a:spcBef>
                <a:spcPts val="600"/>
              </a:spcBef>
              <a:spcAft>
                <a:spcPts val="600"/>
              </a:spcAft>
            </a:pPr>
            <a:r>
              <a:rPr lang="en-IN" sz="2800" b="1" u="sng" dirty="0">
                <a:latin typeface="Berlin Sans FB Demi" pitchFamily="34" charset="0"/>
                <a:cs typeface="Arial" pitchFamily="34" charset="0"/>
              </a:rPr>
              <a:t>When to use an e-signature:</a:t>
            </a:r>
            <a:r>
              <a:rPr lang="en-IN" sz="2800" b="1" dirty="0">
                <a:latin typeface="Berlin Sans FB Demi" pitchFamily="34" charset="0"/>
                <a:cs typeface="Arial" pitchFamily="34" charset="0"/>
              </a:rPr>
              <a:t>-</a:t>
            </a:r>
          </a:p>
          <a:p>
            <a:pPr>
              <a:spcBef>
                <a:spcPts val="600"/>
              </a:spcBef>
              <a:spcAft>
                <a:spcPts val="600"/>
              </a:spcAft>
              <a:buFont typeface="Arial" pitchFamily="34" charset="0"/>
              <a:buChar char="•"/>
            </a:pPr>
            <a:r>
              <a:rPr lang="en-IN" sz="2400" dirty="0">
                <a:latin typeface="Arial" pitchFamily="34" charset="0"/>
                <a:cs typeface="Arial" pitchFamily="34" charset="0"/>
              </a:rPr>
              <a:t>There’s a good chance you use e-signatures on a regular basis as they’re the preferred signature method for a wide range of purposes. A few common electronic signature examples include:</a:t>
            </a:r>
          </a:p>
          <a:p>
            <a:pPr marL="182880"/>
            <a:r>
              <a:rPr lang="en-IN" sz="2400" dirty="0">
                <a:latin typeface="Arial" pitchFamily="34" charset="0"/>
                <a:cs typeface="Arial" pitchFamily="34" charset="0"/>
              </a:rPr>
              <a:t>1.Agreeing to the terms of an online subscription.</a:t>
            </a:r>
          </a:p>
          <a:p>
            <a:pPr marL="182880"/>
            <a:r>
              <a:rPr lang="en-IN" sz="2400" dirty="0">
                <a:latin typeface="Arial" pitchFamily="34" charset="0"/>
                <a:cs typeface="Arial" pitchFamily="34" charset="0"/>
              </a:rPr>
              <a:t>2.Signing your e-filed tax return.</a:t>
            </a:r>
          </a:p>
          <a:p>
            <a:pPr marL="182880"/>
            <a:r>
              <a:rPr lang="en-IN" sz="2400" dirty="0">
                <a:latin typeface="Arial" pitchFamily="34" charset="0"/>
                <a:cs typeface="Arial" pitchFamily="34" charset="0"/>
              </a:rPr>
              <a:t>3.Including your typed name at the bottom of an email.</a:t>
            </a:r>
          </a:p>
          <a:p>
            <a:pPr marL="182880"/>
            <a:r>
              <a:rPr lang="en-IN" sz="2400" dirty="0">
                <a:latin typeface="Arial" pitchFamily="34" charset="0"/>
                <a:cs typeface="Arial" pitchFamily="34" charset="0"/>
              </a:rPr>
              <a:t>4.Using your PIN at an ATM.</a:t>
            </a:r>
          </a:p>
          <a:p>
            <a:pPr marL="182880"/>
            <a:r>
              <a:rPr lang="en-IN" sz="2400" dirty="0">
                <a:latin typeface="Arial" pitchFamily="34" charset="0"/>
                <a:cs typeface="Arial" pitchFamily="34" charset="0"/>
              </a:rPr>
              <a:t>5.Signing for charges on a screen at a register.</a:t>
            </a:r>
          </a:p>
        </p:txBody>
      </p:sp>
      <p:sp>
        <p:nvSpPr>
          <p:cNvPr id="4" name="TextBox 3"/>
          <p:cNvSpPr txBox="1"/>
          <p:nvPr/>
        </p:nvSpPr>
        <p:spPr>
          <a:xfrm>
            <a:off x="914400" y="404949"/>
            <a:ext cx="10829109" cy="707886"/>
          </a:xfrm>
          <a:prstGeom prst="rect">
            <a:avLst/>
          </a:prstGeom>
          <a:solidFill>
            <a:schemeClr val="tx1"/>
          </a:solidFill>
        </p:spPr>
        <p:txBody>
          <a:bodyPr wrap="square" rtlCol="0">
            <a:spAutoFit/>
          </a:bodyPr>
          <a:lstStyle/>
          <a:p>
            <a:pPr>
              <a:spcBef>
                <a:spcPts val="600"/>
              </a:spcBef>
              <a:spcAft>
                <a:spcPts val="1200"/>
              </a:spcAft>
            </a:pPr>
            <a:r>
              <a:rPr lang="en-US" sz="4000" dirty="0">
                <a:solidFill>
                  <a:schemeClr val="bg1"/>
                </a:solidFill>
                <a:latin typeface="Berlin Sans FB Demi" pitchFamily="34" charset="0"/>
              </a:rPr>
              <a:t> </a:t>
            </a:r>
            <a:r>
              <a:rPr lang="en-IN" sz="3200" u="sng" dirty="0">
                <a:solidFill>
                  <a:schemeClr val="bg1"/>
                </a:solidFill>
                <a:latin typeface="Berlin Sans FB Demi" pitchFamily="34" charset="0"/>
              </a:rPr>
              <a:t>Electronic Signature:</a:t>
            </a:r>
            <a:endParaRPr lang="en-IN" sz="2800" dirty="0">
              <a:solidFill>
                <a:schemeClr val="bg1"/>
              </a:solidFill>
              <a:latin typeface="Berlin Sans FB Demi" pitchFamily="34" charset="0"/>
            </a:endParaRPr>
          </a:p>
        </p:txBody>
      </p:sp>
    </p:spTree>
    <p:extLst>
      <p:ext uri="{BB962C8B-B14F-4D97-AF65-F5344CB8AC3E}">
        <p14:creationId xmlns:p14="http://schemas.microsoft.com/office/powerpoint/2010/main" val="3527809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u="sng" dirty="0">
                <a:latin typeface="Berlin Sans FB Demi" pitchFamily="34" charset="0"/>
              </a:rPr>
              <a:t>Benefits of electronic signature:</a:t>
            </a:r>
            <a:endParaRPr lang="en-US" sz="4000" u="sng" dirty="0">
              <a:latin typeface="Berlin Sans FB Demi" pitchFamily="34" charset="0"/>
            </a:endParaRPr>
          </a:p>
        </p:txBody>
      </p:sp>
      <p:sp>
        <p:nvSpPr>
          <p:cNvPr id="3" name="Content Placeholder 2"/>
          <p:cNvSpPr>
            <a:spLocks noGrp="1"/>
          </p:cNvSpPr>
          <p:nvPr>
            <p:ph idx="1"/>
          </p:nvPr>
        </p:nvSpPr>
        <p:spPr>
          <a:xfrm>
            <a:off x="929639" y="1446802"/>
            <a:ext cx="10515600" cy="5202192"/>
          </a:xfrm>
        </p:spPr>
        <p:txBody>
          <a:bodyPr>
            <a:normAutofit/>
          </a:bodyPr>
          <a:lstStyle/>
          <a:p>
            <a:pPr>
              <a:lnSpc>
                <a:spcPct val="120000"/>
              </a:lnSpc>
              <a:spcBef>
                <a:spcPts val="0"/>
              </a:spcBef>
            </a:pPr>
            <a:r>
              <a:rPr lang="en-IN" sz="2600" dirty="0">
                <a:latin typeface="Arial" pitchFamily="34" charset="0"/>
                <a:cs typeface="Arial" pitchFamily="34" charset="0"/>
              </a:rPr>
              <a:t>Electronic signature is reliable. ...</a:t>
            </a:r>
          </a:p>
          <a:p>
            <a:pPr>
              <a:lnSpc>
                <a:spcPct val="120000"/>
              </a:lnSpc>
              <a:spcBef>
                <a:spcPts val="0"/>
              </a:spcBef>
            </a:pPr>
            <a:r>
              <a:rPr lang="en-IN" sz="2600" dirty="0">
                <a:latin typeface="Arial" pitchFamily="34" charset="0"/>
                <a:cs typeface="Arial" pitchFamily="34" charset="0"/>
              </a:rPr>
              <a:t>Independent of location and time. ...</a:t>
            </a:r>
          </a:p>
          <a:p>
            <a:pPr>
              <a:lnSpc>
                <a:spcPct val="120000"/>
              </a:lnSpc>
              <a:spcBef>
                <a:spcPts val="0"/>
              </a:spcBef>
            </a:pPr>
            <a:r>
              <a:rPr lang="en-IN" sz="2600" dirty="0">
                <a:latin typeface="Arial" pitchFamily="34" charset="0"/>
                <a:cs typeface="Arial" pitchFamily="34" charset="0"/>
              </a:rPr>
              <a:t>Fast and cost-effective. ...</a:t>
            </a:r>
          </a:p>
          <a:p>
            <a:pPr>
              <a:lnSpc>
                <a:spcPct val="120000"/>
              </a:lnSpc>
              <a:spcBef>
                <a:spcPts val="0"/>
              </a:spcBef>
            </a:pPr>
            <a:r>
              <a:rPr lang="en-IN" sz="2600" dirty="0">
                <a:latin typeface="Arial" pitchFamily="34" charset="0"/>
                <a:cs typeface="Arial" pitchFamily="34" charset="0"/>
              </a:rPr>
              <a:t>Less paper – an environmentally friendly choice. ...</a:t>
            </a:r>
          </a:p>
          <a:p>
            <a:pPr>
              <a:lnSpc>
                <a:spcPct val="120000"/>
              </a:lnSpc>
              <a:spcBef>
                <a:spcPts val="0"/>
              </a:spcBef>
            </a:pPr>
            <a:r>
              <a:rPr lang="en-IN" sz="2600" dirty="0">
                <a:latin typeface="Arial" pitchFamily="34" charset="0"/>
                <a:cs typeface="Arial" pitchFamily="34" charset="0"/>
              </a:rPr>
              <a:t>No scanning – the text remains machine-readable. ...</a:t>
            </a:r>
          </a:p>
          <a:p>
            <a:pPr>
              <a:lnSpc>
                <a:spcPct val="120000"/>
              </a:lnSpc>
              <a:spcBef>
                <a:spcPts val="0"/>
              </a:spcBef>
            </a:pPr>
            <a:r>
              <a:rPr lang="en-IN" sz="2600" dirty="0">
                <a:latin typeface="Arial" pitchFamily="34" charset="0"/>
                <a:cs typeface="Arial" pitchFamily="34" charset="0"/>
              </a:rPr>
              <a:t>Method of signing across borders. ...</a:t>
            </a:r>
          </a:p>
          <a:p>
            <a:pPr>
              <a:lnSpc>
                <a:spcPct val="120000"/>
              </a:lnSpc>
              <a:spcBef>
                <a:spcPts val="0"/>
              </a:spcBef>
            </a:pPr>
            <a:r>
              <a:rPr lang="en-IN" sz="2600" dirty="0">
                <a:latin typeface="Arial" pitchFamily="34" charset="0"/>
                <a:cs typeface="Arial" pitchFamily="34" charset="0"/>
              </a:rPr>
              <a:t>Several applications.</a:t>
            </a:r>
          </a:p>
          <a:p>
            <a:pPr>
              <a:spcBef>
                <a:spcPts val="1200"/>
              </a:spcBef>
              <a:spcAft>
                <a:spcPts val="600"/>
              </a:spcAft>
              <a:buNone/>
            </a:pPr>
            <a:r>
              <a:rPr lang="en-IN" b="1" dirty="0">
                <a:latin typeface="Arial" pitchFamily="34" charset="0"/>
                <a:cs typeface="Arial" pitchFamily="34" charset="0"/>
                <a:hlinkClick r:id="rId2"/>
              </a:rPr>
              <a:t>Example:</a:t>
            </a:r>
          </a:p>
          <a:p>
            <a:pPr>
              <a:spcBef>
                <a:spcPts val="0"/>
              </a:spcBef>
            </a:pPr>
            <a:r>
              <a:rPr lang="en-IN" sz="2600" dirty="0">
                <a:latin typeface="Arial" pitchFamily="34" charset="0"/>
                <a:cs typeface="Arial" pitchFamily="34" charset="0"/>
              </a:rPr>
              <a:t>a log in using a username and password.</a:t>
            </a:r>
          </a:p>
          <a:p>
            <a:pPr>
              <a:spcBef>
                <a:spcPts val="0"/>
              </a:spcBef>
            </a:pPr>
            <a:r>
              <a:rPr lang="en-IN" sz="2600" dirty="0">
                <a:latin typeface="Arial" pitchFamily="34" charset="0"/>
                <a:cs typeface="Arial" pitchFamily="34" charset="0"/>
              </a:rPr>
              <a:t>scanning a hand-signed paper document and sending it by email.</a:t>
            </a:r>
          </a:p>
          <a:p>
            <a:pPr>
              <a:spcBef>
                <a:spcPts val="0"/>
              </a:spcBef>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19" y="365125"/>
            <a:ext cx="10998927" cy="1325563"/>
          </a:xfrm>
        </p:spPr>
        <p:txBody>
          <a:bodyPr>
            <a:noAutofit/>
          </a:bodyPr>
          <a:lstStyle/>
          <a:p>
            <a:r>
              <a:rPr lang="en-US" sz="2400" b="1" dirty="0">
                <a:latin typeface="Arial" pitchFamily="34" charset="0"/>
                <a:cs typeface="Arial" pitchFamily="34" charset="0"/>
              </a:rPr>
              <a:t>According to the United Nations Commission on International Trade Law(UNCITRAL) MODEL LAW on Electronic Signatures, the following technologies are presently in use −</a:t>
            </a:r>
            <a:endParaRPr lang="en-US" sz="2400" dirty="0">
              <a:latin typeface="Arial" pitchFamily="34" charset="0"/>
              <a:cs typeface="Arial" pitchFamily="34" charset="0"/>
            </a:endParaRPr>
          </a:p>
        </p:txBody>
      </p:sp>
      <p:sp>
        <p:nvSpPr>
          <p:cNvPr id="3" name="Content Placeholder 2"/>
          <p:cNvSpPr>
            <a:spLocks noGrp="1"/>
          </p:cNvSpPr>
          <p:nvPr>
            <p:ph idx="1"/>
          </p:nvPr>
        </p:nvSpPr>
        <p:spPr/>
        <p:txBody>
          <a:bodyPr>
            <a:normAutofit lnSpcReduction="10000"/>
          </a:bodyPr>
          <a:lstStyle/>
          <a:p>
            <a:r>
              <a:rPr lang="en-US" dirty="0"/>
              <a:t>Digital Signature within a public key infrastructure (PKI)</a:t>
            </a:r>
          </a:p>
          <a:p>
            <a:r>
              <a:rPr lang="en-US" dirty="0"/>
              <a:t>Biometric Device-</a:t>
            </a:r>
          </a:p>
          <a:p>
            <a:pPr lvl="1">
              <a:buFont typeface="Courier New" pitchFamily="49" charset="0"/>
              <a:buChar char="o"/>
            </a:pPr>
            <a:r>
              <a:rPr lang="en-US" dirty="0"/>
              <a:t>Voice Recognition.</a:t>
            </a:r>
          </a:p>
          <a:p>
            <a:pPr lvl="1">
              <a:buFont typeface="Courier New" pitchFamily="49" charset="0"/>
              <a:buChar char="o"/>
            </a:pPr>
            <a:r>
              <a:rPr lang="en-US" dirty="0"/>
              <a:t>Fingerprint Scanning.</a:t>
            </a:r>
          </a:p>
          <a:p>
            <a:pPr lvl="1">
              <a:buFont typeface="Courier New" pitchFamily="49" charset="0"/>
              <a:buChar char="o"/>
            </a:pPr>
            <a:r>
              <a:rPr lang="en-US" dirty="0"/>
              <a:t>Facial Recognition.</a:t>
            </a:r>
          </a:p>
          <a:p>
            <a:r>
              <a:rPr lang="en-US" dirty="0"/>
              <a:t>PINs</a:t>
            </a:r>
          </a:p>
          <a:p>
            <a:r>
              <a:rPr lang="en-US" dirty="0"/>
              <a:t>Passwords</a:t>
            </a:r>
          </a:p>
          <a:p>
            <a:r>
              <a:rPr lang="en-US" dirty="0"/>
              <a:t>Scanned handwritten signature</a:t>
            </a:r>
          </a:p>
          <a:p>
            <a:r>
              <a:rPr lang="en-US" dirty="0"/>
              <a:t>Signature by Digital Pen</a:t>
            </a:r>
          </a:p>
          <a:p>
            <a:r>
              <a:rPr lang="en-US" dirty="0"/>
              <a:t>Clickable “OK” or “I Accept” or “I Agree” click boxes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E8CB91-281C-86C3-4CB4-24544844B6A9}"/>
              </a:ext>
            </a:extLst>
          </p:cNvPr>
          <p:cNvSpPr txBox="1"/>
          <p:nvPr/>
        </p:nvSpPr>
        <p:spPr>
          <a:xfrm>
            <a:off x="814873" y="740068"/>
            <a:ext cx="10445309" cy="5755422"/>
          </a:xfrm>
          <a:prstGeom prst="rect">
            <a:avLst/>
          </a:prstGeom>
          <a:noFill/>
        </p:spPr>
        <p:txBody>
          <a:bodyPr wrap="square" rtlCol="0">
            <a:spAutoFit/>
          </a:bodyPr>
          <a:lstStyle/>
          <a:p>
            <a:pPr marL="457200" indent="-457200"/>
            <a:r>
              <a:rPr lang="en-US" sz="3200" u="sng" dirty="0">
                <a:solidFill>
                  <a:srgbClr val="252525"/>
                </a:solidFill>
                <a:latin typeface="Berlin Sans FB Demi" pitchFamily="34" charset="0"/>
              </a:rPr>
              <a:t>The 2 main parties to an e-contract are:</a:t>
            </a:r>
          </a:p>
          <a:p>
            <a:r>
              <a:rPr lang="en-US" sz="2800" dirty="0"/>
              <a:t> </a:t>
            </a:r>
          </a:p>
          <a:p>
            <a:pPr marL="457200" indent="-457200">
              <a:buFont typeface="Arial" pitchFamily="34" charset="0"/>
              <a:buChar char="•"/>
            </a:pPr>
            <a:r>
              <a:rPr lang="en-US" sz="2800" dirty="0">
                <a:solidFill>
                  <a:srgbClr val="252525"/>
                </a:solidFill>
                <a:latin typeface="Arial" pitchFamily="34" charset="0"/>
                <a:cs typeface="Arial" pitchFamily="34" charset="0"/>
              </a:rPr>
              <a:t>The Originator and the Addressee.</a:t>
            </a:r>
          </a:p>
          <a:p>
            <a:r>
              <a:rPr lang="en-US" sz="2800" dirty="0">
                <a:latin typeface="Arial" pitchFamily="34" charset="0"/>
                <a:cs typeface="Arial" pitchFamily="34" charset="0"/>
              </a:rPr>
              <a:t> </a:t>
            </a:r>
          </a:p>
          <a:p>
            <a:pPr>
              <a:spcBef>
                <a:spcPts val="600"/>
              </a:spcBef>
              <a:spcAft>
                <a:spcPts val="600"/>
              </a:spcAft>
            </a:pPr>
            <a:r>
              <a:rPr lang="en-US" sz="2400" b="1" dirty="0">
                <a:solidFill>
                  <a:srgbClr val="252525"/>
                </a:solidFill>
                <a:latin typeface="Arial" pitchFamily="34" charset="0"/>
                <a:cs typeface="Arial" pitchFamily="34" charset="0"/>
              </a:rPr>
              <a:t>1. The Originator </a:t>
            </a:r>
            <a:endParaRPr lang="en-US" sz="1800" dirty="0">
              <a:solidFill>
                <a:srgbClr val="252525"/>
              </a:solidFill>
              <a:latin typeface="Arial" pitchFamily="34" charset="0"/>
              <a:cs typeface="Arial" pitchFamily="34" charset="0"/>
            </a:endParaRPr>
          </a:p>
          <a:p>
            <a:pPr>
              <a:spcBef>
                <a:spcPts val="600"/>
              </a:spcBef>
              <a:spcAft>
                <a:spcPts val="600"/>
              </a:spcAft>
            </a:pPr>
            <a:r>
              <a:rPr lang="en-US" sz="1800" dirty="0">
                <a:solidFill>
                  <a:srgbClr val="252525"/>
                </a:solidFill>
                <a:latin typeface="Arial" pitchFamily="34" charset="0"/>
                <a:cs typeface="Arial" pitchFamily="34" charset="0"/>
              </a:rPr>
              <a:t>An Originator, as per the IT Act, 2008, states that it is a person who sends, generates, stores, or transmits any electronic message to be sent, generated, stored, or transmitted to some other person, and does not, include any Intermediary.</a:t>
            </a:r>
          </a:p>
          <a:p>
            <a:pPr>
              <a:spcBef>
                <a:spcPts val="600"/>
              </a:spcBef>
              <a:spcAft>
                <a:spcPts val="600"/>
              </a:spcAft>
            </a:pPr>
            <a:endParaRPr lang="en-US" sz="1800" dirty="0">
              <a:solidFill>
                <a:srgbClr val="252525"/>
              </a:solidFill>
              <a:latin typeface="Arial" pitchFamily="34" charset="0"/>
              <a:cs typeface="Arial" pitchFamily="34" charset="0"/>
            </a:endParaRPr>
          </a:p>
          <a:p>
            <a:pPr>
              <a:spcBef>
                <a:spcPts val="600"/>
              </a:spcBef>
              <a:spcAft>
                <a:spcPts val="600"/>
              </a:spcAft>
            </a:pPr>
            <a:r>
              <a:rPr lang="en-US" sz="2400" b="1" dirty="0">
                <a:solidFill>
                  <a:srgbClr val="252525"/>
                </a:solidFill>
                <a:latin typeface="Arial" pitchFamily="34" charset="0"/>
                <a:cs typeface="Arial" pitchFamily="34" charset="0"/>
              </a:rPr>
              <a:t>2. The Addressee.</a:t>
            </a:r>
            <a:endParaRPr lang="en-US" b="1" dirty="0">
              <a:solidFill>
                <a:srgbClr val="252525"/>
              </a:solidFill>
              <a:latin typeface="Arial" pitchFamily="34" charset="0"/>
              <a:cs typeface="Arial" pitchFamily="34" charset="0"/>
            </a:endParaRPr>
          </a:p>
          <a:p>
            <a:pPr>
              <a:spcBef>
                <a:spcPts val="600"/>
              </a:spcBef>
              <a:spcAft>
                <a:spcPts val="600"/>
              </a:spcAft>
            </a:pPr>
            <a:r>
              <a:rPr lang="en-US" sz="1800" dirty="0">
                <a:solidFill>
                  <a:srgbClr val="252525"/>
                </a:solidFill>
                <a:latin typeface="Arial" pitchFamily="34" charset="0"/>
                <a:cs typeface="Arial" pitchFamily="34" charset="0"/>
              </a:rPr>
              <a:t>An Addressee, as per the IT Act, 2008, states that it is a person who is intended by the originator, to receive the electronic record, but does not, include any Intermediary.</a:t>
            </a:r>
          </a:p>
          <a:p>
            <a:pPr>
              <a:spcBef>
                <a:spcPts val="600"/>
              </a:spcBef>
              <a:spcAft>
                <a:spcPts val="600"/>
              </a:spcAft>
            </a:pPr>
            <a:r>
              <a:rPr lang="en-US" sz="1800" dirty="0">
                <a:solidFill>
                  <a:srgbClr val="252525"/>
                </a:solidFill>
                <a:latin typeface="Arial" pitchFamily="34" charset="0"/>
                <a:cs typeface="Arial" pitchFamily="34" charset="0"/>
              </a:rPr>
              <a:t> </a:t>
            </a:r>
          </a:p>
          <a:p>
            <a:endParaRPr lang="en-IN" dirty="0"/>
          </a:p>
        </p:txBody>
      </p:sp>
    </p:spTree>
    <p:extLst>
      <p:ext uri="{BB962C8B-B14F-4D97-AF65-F5344CB8AC3E}">
        <p14:creationId xmlns:p14="http://schemas.microsoft.com/office/powerpoint/2010/main" val="808524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1173</TotalTime>
  <Words>3680</Words>
  <Application>Microsoft Office PowerPoint</Application>
  <PresentationFormat>Widescreen</PresentationFormat>
  <Paragraphs>223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 </vt:lpstr>
      <vt:lpstr>PowerPoint Presentation</vt:lpstr>
      <vt:lpstr>Introduction Contract And Online-contract:</vt:lpstr>
      <vt:lpstr>Contract :</vt:lpstr>
      <vt:lpstr>E-contracts:</vt:lpstr>
      <vt:lpstr>PowerPoint Presentation</vt:lpstr>
      <vt:lpstr>Benefits of electronic signature:</vt:lpstr>
      <vt:lpstr>According to the United Nations Commission on International Trade Law(UNCITRAL) MODEL LAW on Electronic Signatures, the following technologies are presently in use −</vt:lpstr>
      <vt:lpstr>PowerPoint Presentation</vt:lpstr>
      <vt:lpstr>PowerPoint Presentation</vt:lpstr>
      <vt:lpstr>PowerPoint Presentation</vt:lpstr>
      <vt:lpstr>PowerPoint Presentation</vt:lpstr>
      <vt:lpstr>PowerPoint Presentation</vt:lpstr>
      <vt:lpstr>Case on validity of Online Contract</vt:lpstr>
      <vt:lpstr>PowerPoint Presentation</vt:lpstr>
      <vt:lpstr>PowerPoint Presentation</vt:lpstr>
      <vt:lpstr>PowerPoint Presentation</vt:lpstr>
      <vt:lpstr>PowerPoint Presentation</vt:lpstr>
      <vt:lpstr>PowerPoint Presentation</vt:lpstr>
      <vt:lpstr>3. Shrink wrap contract</vt:lpstr>
      <vt:lpstr>Online store &amp; pricing mistakes(Snapping up):</vt:lpstr>
      <vt:lpstr>Case on Snapping up:</vt:lpstr>
      <vt:lpstr>PowerPoint Presentation</vt:lpstr>
      <vt:lpstr>PowerPoint Presentation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Manba Chauhan</dc:creator>
  <cp:lastModifiedBy>919662252163</cp:lastModifiedBy>
  <cp:revision>91</cp:revision>
  <dcterms:created xsi:type="dcterms:W3CDTF">2022-09-13T06:00:22Z</dcterms:created>
  <dcterms:modified xsi:type="dcterms:W3CDTF">2022-09-26T12:47:37Z</dcterms:modified>
</cp:coreProperties>
</file>