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7F0C04-5F17-4DBC-B29B-C3DDDB733BCE}"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189989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F0C04-5F17-4DBC-B29B-C3DDDB733BCE}"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64942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F0C04-5F17-4DBC-B29B-C3DDDB733BCE}"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128541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F0C04-5F17-4DBC-B29B-C3DDDB733BCE}"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93A70-E0D5-4BC4-AAA7-2C236562728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609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F0C04-5F17-4DBC-B29B-C3DDDB733BCE}"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211641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7F0C04-5F17-4DBC-B29B-C3DDDB733BCE}"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2365471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7F0C04-5F17-4DBC-B29B-C3DDDB733BCE}"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2729547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F0C04-5F17-4DBC-B29B-C3DDDB733BCE}"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1666949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F0C04-5F17-4DBC-B29B-C3DDDB733BCE}"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336899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7F0C04-5F17-4DBC-B29B-C3DDDB733BCE}"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2592513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F0C04-5F17-4DBC-B29B-C3DDDB733BCE}"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48439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7F0C04-5F17-4DBC-B29B-C3DDDB733BCE}"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244146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F0C04-5F17-4DBC-B29B-C3DDDB733BCE}"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333488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7F0C04-5F17-4DBC-B29B-C3DDDB733BCE}"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410171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F0C04-5F17-4DBC-B29B-C3DDDB733BCE}" type="datetimeFigureOut">
              <a:rPr lang="en-IN" smtClean="0"/>
              <a:t>19-09-2022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382532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F0C04-5F17-4DBC-B29B-C3DDDB733BCE}"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284352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7F0C04-5F17-4DBC-B29B-C3DDDB733BCE}"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93A70-E0D5-4BC4-AAA7-2C236562728D}" type="slidenum">
              <a:rPr lang="en-IN" smtClean="0"/>
              <a:t>‹#›</a:t>
            </a:fld>
            <a:endParaRPr lang="en-IN"/>
          </a:p>
        </p:txBody>
      </p:sp>
    </p:spTree>
    <p:extLst>
      <p:ext uri="{BB962C8B-B14F-4D97-AF65-F5344CB8AC3E}">
        <p14:creationId xmlns:p14="http://schemas.microsoft.com/office/powerpoint/2010/main" val="177064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67F0C04-5F17-4DBC-B29B-C3DDDB733BCE}" type="datetimeFigureOut">
              <a:rPr lang="en-IN" smtClean="0"/>
              <a:t>19-09-2022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5B93A70-E0D5-4BC4-AAA7-2C236562728D}" type="slidenum">
              <a:rPr lang="en-IN" smtClean="0"/>
              <a:t>‹#›</a:t>
            </a:fld>
            <a:endParaRPr lang="en-IN"/>
          </a:p>
        </p:txBody>
      </p:sp>
    </p:spTree>
    <p:extLst>
      <p:ext uri="{BB962C8B-B14F-4D97-AF65-F5344CB8AC3E}">
        <p14:creationId xmlns:p14="http://schemas.microsoft.com/office/powerpoint/2010/main" val="1359690652"/>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cyberlawconsulting.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1ACCD-26FC-2FE3-BDB9-3EEE3697C63A}"/>
              </a:ext>
            </a:extLst>
          </p:cNvPr>
          <p:cNvSpPr>
            <a:spLocks noGrp="1"/>
          </p:cNvSpPr>
          <p:nvPr>
            <p:ph type="ctrTitle"/>
          </p:nvPr>
        </p:nvSpPr>
        <p:spPr>
          <a:xfrm>
            <a:off x="1524000" y="-98612"/>
            <a:ext cx="9144000" cy="5029200"/>
          </a:xfrm>
        </p:spPr>
        <p:txBody>
          <a:bodyPr>
            <a:normAutofit/>
          </a:bodyPr>
          <a:lstStyle/>
          <a:p>
            <a:r>
              <a:rPr lang="en-US" sz="3200" dirty="0"/>
              <a:t>K.S SCHOOL OF BUSINESS INFORMATION AND INFORMATION TECHNOLOGY</a:t>
            </a:r>
            <a:br>
              <a:rPr lang="en-US" sz="3200" dirty="0"/>
            </a:br>
            <a:br>
              <a:rPr lang="en-US" sz="3200" dirty="0"/>
            </a:br>
            <a:br>
              <a:rPr lang="en-US" sz="3200" dirty="0"/>
            </a:br>
            <a:br>
              <a:rPr lang="en-US" sz="3200" dirty="0"/>
            </a:br>
            <a:r>
              <a:rPr lang="en-US" sz="4800" b="1" dirty="0"/>
              <a:t>TRADEMARK ISSUES IN CYBER SPACE</a:t>
            </a:r>
            <a:br>
              <a:rPr lang="en-US" sz="4800" b="1" dirty="0"/>
            </a:br>
            <a:r>
              <a:rPr lang="en-US" sz="1800" b="1" dirty="0"/>
              <a:t>Faculty : Moinuddin </a:t>
            </a:r>
            <a:r>
              <a:rPr lang="en-US" sz="1800" b="1" dirty="0" err="1"/>
              <a:t>Quraishu</a:t>
            </a:r>
            <a:br>
              <a:rPr lang="en-US" sz="3200" dirty="0"/>
            </a:br>
            <a:endParaRPr lang="en-IN" sz="3200" dirty="0"/>
          </a:p>
        </p:txBody>
      </p:sp>
      <p:sp>
        <p:nvSpPr>
          <p:cNvPr id="3" name="Subtitle 2">
            <a:extLst>
              <a:ext uri="{FF2B5EF4-FFF2-40B4-BE49-F238E27FC236}">
                <a16:creationId xmlns:a16="http://schemas.microsoft.com/office/drawing/2014/main" id="{31E64EF3-5443-5CE2-F984-3285485E4125}"/>
              </a:ext>
            </a:extLst>
          </p:cNvPr>
          <p:cNvSpPr>
            <a:spLocks noGrp="1"/>
          </p:cNvSpPr>
          <p:nvPr>
            <p:ph type="subTitle" idx="1"/>
          </p:nvPr>
        </p:nvSpPr>
        <p:spPr>
          <a:xfrm>
            <a:off x="-134471" y="5033262"/>
            <a:ext cx="4410635" cy="1655762"/>
          </a:xfrm>
        </p:spPr>
        <p:txBody>
          <a:bodyPr>
            <a:normAutofit/>
          </a:bodyPr>
          <a:lstStyle/>
          <a:p>
            <a:r>
              <a:rPr lang="en-US" b="1" dirty="0"/>
              <a:t>3241 Shah Jolly</a:t>
            </a:r>
          </a:p>
          <a:p>
            <a:r>
              <a:rPr lang="en-US" b="1" dirty="0"/>
              <a:t>3246 Thakkar </a:t>
            </a:r>
            <a:r>
              <a:rPr lang="en-US" b="1" dirty="0" err="1"/>
              <a:t>Akshi</a:t>
            </a:r>
            <a:endParaRPr lang="en-US" b="1" dirty="0"/>
          </a:p>
          <a:p>
            <a:r>
              <a:rPr lang="en-US" b="1" dirty="0"/>
              <a:t>3248 Thakkar Krupa</a:t>
            </a:r>
            <a:endParaRPr lang="en-IN" b="1" dirty="0"/>
          </a:p>
        </p:txBody>
      </p:sp>
    </p:spTree>
    <p:extLst>
      <p:ext uri="{BB962C8B-B14F-4D97-AF65-F5344CB8AC3E}">
        <p14:creationId xmlns:p14="http://schemas.microsoft.com/office/powerpoint/2010/main" val="202336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21A5-DF5A-0370-91F6-16B8114630D7}"/>
              </a:ext>
            </a:extLst>
          </p:cNvPr>
          <p:cNvSpPr>
            <a:spLocks noGrp="1"/>
          </p:cNvSpPr>
          <p:nvPr>
            <p:ph type="title"/>
          </p:nvPr>
        </p:nvSpPr>
        <p:spPr/>
        <p:txBody>
          <a:bodyPr/>
          <a:lstStyle/>
          <a:p>
            <a:r>
              <a:rPr lang="en-US" dirty="0"/>
              <a:t>UNDER WIPO, CYBERSUATTING IS </a:t>
            </a:r>
            <a:endParaRPr lang="en-IN" dirty="0"/>
          </a:p>
        </p:txBody>
      </p:sp>
      <p:sp>
        <p:nvSpPr>
          <p:cNvPr id="3" name="Content Placeholder 2">
            <a:extLst>
              <a:ext uri="{FF2B5EF4-FFF2-40B4-BE49-F238E27FC236}">
                <a16:creationId xmlns:a16="http://schemas.microsoft.com/office/drawing/2014/main" id="{6399AEFE-9E87-F492-D60E-9F20B5F25DA2}"/>
              </a:ext>
            </a:extLst>
          </p:cNvPr>
          <p:cNvSpPr>
            <a:spLocks noGrp="1"/>
          </p:cNvSpPr>
          <p:nvPr>
            <p:ph idx="1"/>
          </p:nvPr>
        </p:nvSpPr>
        <p:spPr>
          <a:xfrm>
            <a:off x="1008529" y="2336613"/>
            <a:ext cx="8565776" cy="4351338"/>
          </a:xfrm>
        </p:spPr>
        <p:txBody>
          <a:bodyPr/>
          <a:lstStyle/>
          <a:p>
            <a:pPr marL="2286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domain is identified or misleadingly similar to trade or service mark in which the complainant has a right</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holder of the domain name has no right or legitimate interest in respect of the domain name; and</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domain name has been registered and is used in bad faith</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11199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4772-64DD-B273-E200-877BAA0E3B3D}"/>
              </a:ext>
            </a:extLst>
          </p:cNvPr>
          <p:cNvSpPr>
            <a:spLocks noGrp="1"/>
          </p:cNvSpPr>
          <p:nvPr>
            <p:ph type="title"/>
          </p:nvPr>
        </p:nvSpPr>
        <p:spPr/>
        <p:txBody>
          <a:bodyPr/>
          <a:lstStyle/>
          <a:p>
            <a:r>
              <a:rPr lang="en-US" dirty="0"/>
              <a:t>EXPLANATION </a:t>
            </a:r>
            <a:endParaRPr lang="en-IN" dirty="0"/>
          </a:p>
        </p:txBody>
      </p:sp>
      <p:sp>
        <p:nvSpPr>
          <p:cNvPr id="3" name="Content Placeholder 2">
            <a:extLst>
              <a:ext uri="{FF2B5EF4-FFF2-40B4-BE49-F238E27FC236}">
                <a16:creationId xmlns:a16="http://schemas.microsoft.com/office/drawing/2014/main" id="{1C7583CB-2C9A-CE94-45A4-CE3A528540DA}"/>
              </a:ext>
            </a:extLst>
          </p:cNvPr>
          <p:cNvSpPr>
            <a:spLocks noGrp="1"/>
          </p:cNvSpPr>
          <p:nvPr>
            <p:ph idx="1"/>
          </p:nvPr>
        </p:nvSpPr>
        <p:spPr>
          <a:xfrm>
            <a:off x="913795" y="2193178"/>
            <a:ext cx="9668435" cy="4351338"/>
          </a:xfrm>
        </p:spPr>
        <p:txBody>
          <a:bodyPr/>
          <a:lstStyle/>
          <a:p>
            <a:pPr marL="228600">
              <a:lnSpc>
                <a:spcPct val="107000"/>
              </a:lnSpc>
              <a:spcAft>
                <a:spcPts val="800"/>
              </a:spcAft>
            </a:pPr>
            <a:r>
              <a:rPr lang="en-IN" sz="2600" dirty="0">
                <a:effectLst/>
                <a:latin typeface="Calibri" panose="020F0502020204030204" pitchFamily="34" charset="0"/>
                <a:ea typeface="Calibri" panose="020F0502020204030204" pitchFamily="34" charset="0"/>
                <a:cs typeface="Times New Roman" panose="02020603050405020304" pitchFamily="18" charset="0"/>
              </a:rPr>
              <a:t>Cybersquatting is a huge problem in internet today. It Is the most crucial type of domain dispute prevalent around the word.</a:t>
            </a:r>
          </a:p>
          <a:p>
            <a:pPr marL="228600">
              <a:lnSpc>
                <a:spcPct val="107000"/>
              </a:lnSpc>
              <a:spcAft>
                <a:spcPts val="800"/>
              </a:spcAft>
            </a:pPr>
            <a:r>
              <a:rPr lang="en-IN" sz="2600" dirty="0">
                <a:effectLst/>
                <a:latin typeface="Calibri" panose="020F0502020204030204" pitchFamily="34" charset="0"/>
                <a:ea typeface="Calibri" panose="020F0502020204030204" pitchFamily="34" charset="0"/>
                <a:cs typeface="Times New Roman" panose="02020603050405020304" pitchFamily="18" charset="0"/>
              </a:rPr>
              <a:t> It is a practice where individual by domain names reflecting the name of existing companies, with an intention to sell the names back to attain profit when they want to set up their own websites.</a:t>
            </a:r>
          </a:p>
          <a:p>
            <a:pPr marL="228600">
              <a:lnSpc>
                <a:spcPct val="107000"/>
              </a:lnSpc>
              <a:spcAft>
                <a:spcPts val="800"/>
              </a:spcAft>
            </a:pPr>
            <a:r>
              <a:rPr lang="en-IN" sz="2600" dirty="0">
                <a:effectLst/>
                <a:latin typeface="Calibri" panose="020F0502020204030204" pitchFamily="34" charset="0"/>
                <a:ea typeface="Calibri" panose="020F0502020204030204" pitchFamily="34" charset="0"/>
                <a:cs typeface="Times New Roman" panose="02020603050405020304" pitchFamily="18" charset="0"/>
              </a:rPr>
              <a:t> Many multinational companies like Tata, Bennett &amp; Coleman, Mc Donald’s etc. Were among the first victim of cybersquatting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43013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7C3F-63C3-442F-9BB7-1EFD2E827675}"/>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E636F552-08DE-6B97-C0F6-0C8509BFACC7}"/>
              </a:ext>
            </a:extLst>
          </p:cNvPr>
          <p:cNvSpPr>
            <a:spLocks noGrp="1"/>
          </p:cNvSpPr>
          <p:nvPr>
            <p:ph idx="1"/>
          </p:nvPr>
        </p:nvSpPr>
        <p:spPr>
          <a:xfrm>
            <a:off x="913795" y="2202142"/>
            <a:ext cx="5320553" cy="4933763"/>
          </a:xfrm>
        </p:spPr>
        <p:txBody>
          <a:bodyPr>
            <a:normAutofit fontScale="55000" lnSpcReduction="20000"/>
          </a:bodyPr>
          <a:lstStyle/>
          <a:p>
            <a:pPr marL="228600" indent="228600">
              <a:lnSpc>
                <a:spcPct val="107000"/>
              </a:lnSpc>
              <a:spcAft>
                <a:spcPts val="800"/>
              </a:spcAft>
            </a:pPr>
            <a:r>
              <a:rPr lang="en-IN" sz="4400" dirty="0">
                <a:effectLst/>
                <a:latin typeface="Calibri" panose="020F0502020204030204" pitchFamily="34" charset="0"/>
                <a:ea typeface="Calibri" panose="020F0502020204030204" pitchFamily="34" charset="0"/>
                <a:cs typeface="Times New Roman" panose="02020603050405020304" pitchFamily="18" charset="0"/>
              </a:rPr>
              <a:t>The domain name system is that it serves as the “phone book” for the Internet by translating human-friendly computer hostnames into IP address. For Example, </a:t>
            </a:r>
            <a:r>
              <a:rPr lang="en-IN" sz="4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www.cyberlawconsulting.com</a:t>
            </a:r>
            <a:r>
              <a:rPr lang="en-IN" sz="4400" dirty="0">
                <a:effectLst/>
                <a:latin typeface="Calibri" panose="020F0502020204030204" pitchFamily="34" charset="0"/>
                <a:ea typeface="Calibri" panose="020F0502020204030204" pitchFamily="34" charset="0"/>
                <a:cs typeface="Times New Roman" panose="02020603050405020304" pitchFamily="18" charset="0"/>
              </a:rPr>
              <a:t> translate to 208.77.188.166</a:t>
            </a:r>
          </a:p>
          <a:p>
            <a:pPr marL="228600" indent="228600">
              <a:lnSpc>
                <a:spcPct val="107000"/>
              </a:lnSpc>
              <a:spcAft>
                <a:spcPts val="800"/>
              </a:spcAft>
            </a:pPr>
            <a:r>
              <a:rPr lang="en-IN" sz="4400" dirty="0">
                <a:effectLst/>
                <a:latin typeface="Calibri" panose="020F0502020204030204" pitchFamily="34" charset="0"/>
                <a:ea typeface="Calibri" panose="020F0502020204030204" pitchFamily="34" charset="0"/>
                <a:cs typeface="Times New Roman" panose="02020603050405020304" pitchFamily="18" charset="0"/>
              </a:rPr>
              <a:t>Domain name are used in a variety of context for identification, reference, and access to internet resources. They can appear as component of ‘Web sites</a:t>
            </a:r>
            <a:r>
              <a:rPr lang="en-IN" sz="3800" dirty="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674ABF51-5483-EBA6-42C8-FA4C1AFAF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130" y="2958351"/>
            <a:ext cx="5486400" cy="3012144"/>
          </a:xfrm>
          <a:prstGeom prst="rect">
            <a:avLst/>
          </a:prstGeom>
        </p:spPr>
      </p:pic>
    </p:spTree>
    <p:extLst>
      <p:ext uri="{BB962C8B-B14F-4D97-AF65-F5344CB8AC3E}">
        <p14:creationId xmlns:p14="http://schemas.microsoft.com/office/powerpoint/2010/main" val="308806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838E2-8A72-5780-6D97-91671177DC96}"/>
              </a:ext>
            </a:extLst>
          </p:cNvPr>
          <p:cNvSpPr>
            <a:spLocks noGrp="1"/>
          </p:cNvSpPr>
          <p:nvPr>
            <p:ph type="title"/>
          </p:nvPr>
        </p:nvSpPr>
        <p:spPr/>
        <p:txBody>
          <a:bodyPr/>
          <a:lstStyle/>
          <a:p>
            <a:r>
              <a:rPr lang="en-US" dirty="0"/>
              <a:t>PASSING OF CYBERSUATTING</a:t>
            </a:r>
            <a:endParaRPr lang="en-IN" dirty="0"/>
          </a:p>
        </p:txBody>
      </p:sp>
      <p:sp>
        <p:nvSpPr>
          <p:cNvPr id="3" name="Content Placeholder 2">
            <a:extLst>
              <a:ext uri="{FF2B5EF4-FFF2-40B4-BE49-F238E27FC236}">
                <a16:creationId xmlns:a16="http://schemas.microsoft.com/office/drawing/2014/main" id="{E0CCE6C2-816C-DF8C-0AB7-CF43491ECAEA}"/>
              </a:ext>
            </a:extLst>
          </p:cNvPr>
          <p:cNvSpPr>
            <a:spLocks noGrp="1"/>
          </p:cNvSpPr>
          <p:nvPr>
            <p:ph idx="1"/>
          </p:nvPr>
        </p:nvSpPr>
        <p:spPr>
          <a:xfrm>
            <a:off x="838200" y="1825625"/>
            <a:ext cx="10000129" cy="4351338"/>
          </a:xfrm>
        </p:spPr>
        <p:txBody>
          <a:bodyPr>
            <a:normAutofit lnSpcReduction="10000"/>
          </a:bodyPr>
          <a:lstStyle/>
          <a:p>
            <a:pPr marL="571500" indent="-3429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Passing off action is where the defendant is restrained from using the name of the complaint to pass off the goods or services to the public as that of the complainant.</a:t>
            </a:r>
          </a:p>
          <a:p>
            <a:pPr marL="571500" indent="-3429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It is an action to preserve the goodwill of the complaint and also to safeguard the public.</a:t>
            </a:r>
          </a:p>
          <a:p>
            <a:pPr marL="571500" indent="-3429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In India cybersquatting cases are decided through the principle of passing off.</a:t>
            </a:r>
          </a:p>
          <a:p>
            <a:pPr marL="571500" indent="-3429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India does not have a law for prohibition of cybersquatting. Therefore, courts interpret the principle of passing off regard to domain names.</a:t>
            </a:r>
          </a:p>
          <a:p>
            <a:endParaRPr lang="en-IN" dirty="0"/>
          </a:p>
        </p:txBody>
      </p:sp>
    </p:spTree>
    <p:extLst>
      <p:ext uri="{BB962C8B-B14F-4D97-AF65-F5344CB8AC3E}">
        <p14:creationId xmlns:p14="http://schemas.microsoft.com/office/powerpoint/2010/main" val="147349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0421-5291-3AB9-05D2-112699394E7D}"/>
              </a:ext>
            </a:extLst>
          </p:cNvPr>
          <p:cNvSpPr>
            <a:spLocks noGrp="1"/>
          </p:cNvSpPr>
          <p:nvPr>
            <p:ph type="title"/>
          </p:nvPr>
        </p:nvSpPr>
        <p:spPr/>
        <p:txBody>
          <a:bodyPr/>
          <a:lstStyle/>
          <a:p>
            <a:r>
              <a:rPr lang="en-US" dirty="0"/>
              <a:t>ICANN</a:t>
            </a:r>
            <a:endParaRPr lang="en-IN" dirty="0"/>
          </a:p>
        </p:txBody>
      </p:sp>
      <p:sp>
        <p:nvSpPr>
          <p:cNvPr id="3" name="Content Placeholder 2">
            <a:extLst>
              <a:ext uri="{FF2B5EF4-FFF2-40B4-BE49-F238E27FC236}">
                <a16:creationId xmlns:a16="http://schemas.microsoft.com/office/drawing/2014/main" id="{F6AA290B-DE97-689E-A1E7-50C0D4AF014B}"/>
              </a:ext>
            </a:extLst>
          </p:cNvPr>
          <p:cNvSpPr>
            <a:spLocks noGrp="1"/>
          </p:cNvSpPr>
          <p:nvPr>
            <p:ph idx="1"/>
          </p:nvPr>
        </p:nvSpPr>
        <p:spPr>
          <a:xfrm>
            <a:off x="838200" y="1825625"/>
            <a:ext cx="9695329" cy="4351338"/>
          </a:xfrm>
        </p:spPr>
        <p:txBody>
          <a:bodyPr>
            <a:normAutofit fontScale="77500" lnSpcReduction="20000"/>
          </a:bodyPr>
          <a:lstStyle/>
          <a:p>
            <a:r>
              <a:rPr lang="en-US" sz="2600" dirty="0"/>
              <a:t>ICANN stands for Internet corporation for Assigned Names and Numbers.</a:t>
            </a:r>
          </a:p>
          <a:p>
            <a:pPr marL="285750" lvl="0" indent="-285750">
              <a:buFont typeface="Arial" panose="020B0604020202020204" pitchFamily="34" charset="0"/>
              <a:buChar char="•"/>
            </a:pPr>
            <a:r>
              <a:rPr lang="en-US" sz="2600" dirty="0">
                <a:latin typeface="Microsoft YaHei" panose="020B0503020204020204" pitchFamily="34" charset="-122"/>
                <a:ea typeface="Microsoft YaHei" panose="020B0503020204020204" pitchFamily="34" charset="-122"/>
              </a:rPr>
              <a:t>The right to use a domain name is delegated by domain name registrars.</a:t>
            </a:r>
            <a:endParaRPr lang="en-IN" sz="2600" dirty="0">
              <a:latin typeface="Microsoft YaHei" panose="020B0503020204020204" pitchFamily="34" charset="-122"/>
              <a:ea typeface="Microsoft YaHei" panose="020B0503020204020204" pitchFamily="34" charset="-122"/>
            </a:endParaRPr>
          </a:p>
          <a:p>
            <a:pPr marL="285750" lvl="0" indent="-285750">
              <a:buFont typeface="Arial" panose="020B0604020202020204" pitchFamily="34" charset="0"/>
              <a:buChar char="•"/>
            </a:pPr>
            <a:r>
              <a:rPr lang="en-US" sz="2600" dirty="0">
                <a:latin typeface="Microsoft YaHei" panose="020B0503020204020204" pitchFamily="34" charset="-122"/>
                <a:ea typeface="Microsoft YaHei" panose="020B0503020204020204" pitchFamily="34" charset="-122"/>
              </a:rPr>
              <a:t>Formed in 1998.</a:t>
            </a:r>
            <a:endParaRPr lang="en-IN" sz="2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US" sz="2600" dirty="0">
                <a:latin typeface="Microsoft YaHei" panose="020B0503020204020204" pitchFamily="34" charset="-122"/>
                <a:ea typeface="Microsoft YaHei" panose="020B0503020204020204" pitchFamily="34" charset="-122"/>
              </a:rPr>
              <a:t>Each level domain is maintained and serviced technically by sponsoring organization, the Registry.</a:t>
            </a:r>
          </a:p>
          <a:p>
            <a:pPr marL="285750" indent="-285750">
              <a:buFont typeface="Arial" panose="020B0604020202020204" pitchFamily="34" charset="0"/>
              <a:buChar char="•"/>
            </a:pPr>
            <a:r>
              <a:rPr lang="en-US" sz="2600" dirty="0"/>
              <a:t>NATIONAL INTERNET EXCHANGE OF INDIA</a:t>
            </a:r>
            <a:endParaRPr lang="en-IN" sz="2600" dirty="0"/>
          </a:p>
          <a:p>
            <a:pPr marL="285750" indent="-285750">
              <a:buFont typeface="Arial" panose="020B0604020202020204" pitchFamily="34" charset="0"/>
              <a:buChar char="•"/>
            </a:pPr>
            <a:r>
              <a:rPr lang="en-US" sz="2600" dirty="0"/>
              <a:t>TLD Database(Top-level domain)</a:t>
            </a:r>
          </a:p>
          <a:p>
            <a:pPr marL="285750" indent="-285750">
              <a:buFont typeface="Arial" panose="020B0604020202020204" pitchFamily="34" charset="0"/>
              <a:buChar char="•"/>
            </a:pPr>
            <a:r>
              <a:rPr lang="en-US" sz="2600" dirty="0">
                <a:latin typeface="Microsoft YaHei" panose="020B0503020204020204" pitchFamily="34" charset="-122"/>
                <a:ea typeface="Microsoft YaHei" panose="020B0503020204020204" pitchFamily="34" charset="-122"/>
              </a:rPr>
              <a:t>The rules of assignment specify that no legal ownership is conferred with such transaction, only the right of exclusive use and the authority to the name space. </a:t>
            </a:r>
            <a:endParaRPr lang="en-IN" sz="2600" dirty="0">
              <a:latin typeface="Microsoft YaHei" panose="020B0503020204020204" pitchFamily="34" charset="-122"/>
              <a:ea typeface="Microsoft YaHei" panose="020B0503020204020204" pitchFamily="34" charset="-122"/>
            </a:endParaRPr>
          </a:p>
          <a:p>
            <a:endParaRPr lang="en-IN" dirty="0"/>
          </a:p>
        </p:txBody>
      </p:sp>
    </p:spTree>
    <p:extLst>
      <p:ext uri="{BB962C8B-B14F-4D97-AF65-F5344CB8AC3E}">
        <p14:creationId xmlns:p14="http://schemas.microsoft.com/office/powerpoint/2010/main" val="1752909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4139-CD16-BBC6-9B10-A21C71B76FF4}"/>
              </a:ext>
            </a:extLst>
          </p:cNvPr>
          <p:cNvSpPr>
            <a:spLocks noGrp="1"/>
          </p:cNvSpPr>
          <p:nvPr>
            <p:ph type="title"/>
          </p:nvPr>
        </p:nvSpPr>
        <p:spPr/>
        <p:txBody>
          <a:bodyPr/>
          <a:lstStyle/>
          <a:p>
            <a:r>
              <a:rPr lang="en-US" dirty="0"/>
              <a:t>WHAT DOES ICANN DO ?</a:t>
            </a:r>
            <a:endParaRPr lang="en-IN" dirty="0"/>
          </a:p>
        </p:txBody>
      </p:sp>
      <p:sp>
        <p:nvSpPr>
          <p:cNvPr id="3" name="Content Placeholder 2">
            <a:extLst>
              <a:ext uri="{FF2B5EF4-FFF2-40B4-BE49-F238E27FC236}">
                <a16:creationId xmlns:a16="http://schemas.microsoft.com/office/drawing/2014/main" id="{F60CAB41-C2CA-136F-7AF0-C2B2BE800BFA}"/>
              </a:ext>
            </a:extLst>
          </p:cNvPr>
          <p:cNvSpPr>
            <a:spLocks noGrp="1"/>
          </p:cNvSpPr>
          <p:nvPr>
            <p:ph idx="1"/>
          </p:nvPr>
        </p:nvSpPr>
        <p:spPr>
          <a:xfrm>
            <a:off x="838200" y="1825625"/>
            <a:ext cx="6494929" cy="4351338"/>
          </a:xfrm>
        </p:spPr>
        <p:txBody>
          <a:bodyPr>
            <a:noAutofit/>
          </a:bodyPr>
          <a:lstStyle/>
          <a:p>
            <a:pPr algn="just"/>
            <a:r>
              <a:rPr lang="en-US" sz="2400" dirty="0"/>
              <a:t>To reach another person on the Internet you have to type an address into your device – a name or a number . That address must be unique , so computers will know where to find each other . ICANN maintains and administers these unique identifiers across the world .Without ICANN's management of this system ,known as the Domain Name System ( DNS ) , we wouldn't have a global , scalable Internet where we can find each other .</a:t>
            </a:r>
            <a:endParaRPr lang="en-IN" sz="2400" dirty="0"/>
          </a:p>
        </p:txBody>
      </p:sp>
      <p:pic>
        <p:nvPicPr>
          <p:cNvPr id="4" name="Picture 3">
            <a:extLst>
              <a:ext uri="{FF2B5EF4-FFF2-40B4-BE49-F238E27FC236}">
                <a16:creationId xmlns:a16="http://schemas.microsoft.com/office/drawing/2014/main" id="{AA2E3059-CE74-9583-DE92-37C33CE4A55F}"/>
              </a:ext>
            </a:extLst>
          </p:cNvPr>
          <p:cNvPicPr>
            <a:picLocks noChangeAspect="1"/>
          </p:cNvPicPr>
          <p:nvPr/>
        </p:nvPicPr>
        <p:blipFill rotWithShape="1">
          <a:blip r:embed="rId2"/>
          <a:srcRect t="8395" r="-178" b="16699"/>
          <a:stretch/>
        </p:blipFill>
        <p:spPr>
          <a:xfrm>
            <a:off x="7476565" y="1935921"/>
            <a:ext cx="4625788" cy="4750106"/>
          </a:xfrm>
          <a:prstGeom prst="rect">
            <a:avLst/>
          </a:prstGeom>
        </p:spPr>
      </p:pic>
    </p:spTree>
    <p:extLst>
      <p:ext uri="{BB962C8B-B14F-4D97-AF65-F5344CB8AC3E}">
        <p14:creationId xmlns:p14="http://schemas.microsoft.com/office/powerpoint/2010/main" val="252651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E638-3F8E-B496-EC8C-C774CFF3C582}"/>
              </a:ext>
            </a:extLst>
          </p:cNvPr>
          <p:cNvSpPr>
            <a:spLocks noGrp="1"/>
          </p:cNvSpPr>
          <p:nvPr>
            <p:ph type="title"/>
          </p:nvPr>
        </p:nvSpPr>
        <p:spPr/>
        <p:txBody>
          <a:bodyPr/>
          <a:lstStyle/>
          <a:p>
            <a:r>
              <a:rPr lang="en-US" dirty="0"/>
              <a:t>ICANN’S ROLE</a:t>
            </a:r>
            <a:endParaRPr lang="en-IN" dirty="0"/>
          </a:p>
        </p:txBody>
      </p:sp>
      <p:sp>
        <p:nvSpPr>
          <p:cNvPr id="3" name="Content Placeholder 2">
            <a:extLst>
              <a:ext uri="{FF2B5EF4-FFF2-40B4-BE49-F238E27FC236}">
                <a16:creationId xmlns:a16="http://schemas.microsoft.com/office/drawing/2014/main" id="{4E4DFF10-4C76-8ABF-66A0-277E70001C48}"/>
              </a:ext>
            </a:extLst>
          </p:cNvPr>
          <p:cNvSpPr>
            <a:spLocks noGrp="1"/>
          </p:cNvSpPr>
          <p:nvPr>
            <p:ph idx="1"/>
          </p:nvPr>
        </p:nvSpPr>
        <p:spPr>
          <a:xfrm>
            <a:off x="838199" y="1837765"/>
            <a:ext cx="9793941" cy="4186517"/>
          </a:xfrm>
        </p:spPr>
        <p:txBody>
          <a:bodyPr>
            <a:normAutofit fontScale="92500"/>
          </a:bodyPr>
          <a:lstStyle/>
          <a:p>
            <a:pPr marL="457200" lvl="1" indent="-457200">
              <a:spcBef>
                <a:spcPts val="600"/>
              </a:spcBef>
              <a:buClr>
                <a:srgbClr val="60A2FF"/>
              </a:buClr>
            </a:pPr>
            <a:r>
              <a:rPr lang="en-US" sz="2800" dirty="0">
                <a:latin typeface="STIXGeneral-Regular" charset="0"/>
                <a:ea typeface="ヒラギノ角ゴ ProN W3" charset="0"/>
                <a:cs typeface="ヒラギノ角ゴ ProN W3" charset="0"/>
              </a:rPr>
              <a:t>ICANN is responsible for coordination of the global internet’s unique identifiers; to ensure secure and stable operation of these systems </a:t>
            </a:r>
          </a:p>
          <a:p>
            <a:pPr marL="457200" lvl="1" indent="-457200">
              <a:spcBef>
                <a:spcPts val="600"/>
              </a:spcBef>
              <a:buClr>
                <a:srgbClr val="60A2FF"/>
              </a:buClr>
            </a:pPr>
            <a:r>
              <a:rPr lang="en-US" sz="2800" dirty="0">
                <a:latin typeface="STIXGeneral-Regular" charset="0"/>
                <a:ea typeface="ヒラギノ角ゴ ProN W3" charset="0"/>
                <a:cs typeface="ヒラギノ角ゴ ProN W3" charset="0"/>
              </a:rPr>
              <a:t>ICANN staff does not create policy; we support and resource the worldwide community, who determine Internet policy in “bottom up” manner</a:t>
            </a:r>
          </a:p>
          <a:p>
            <a:pPr marL="457200" lvl="1" indent="-457200">
              <a:spcBef>
                <a:spcPts val="600"/>
              </a:spcBef>
              <a:buClr>
                <a:srgbClr val="60A2FF"/>
              </a:buClr>
            </a:pPr>
            <a:r>
              <a:rPr lang="en-US" sz="2800" dirty="0">
                <a:latin typeface="STIXGeneral-Regular" charset="0"/>
                <a:ea typeface="ヒラギノ角ゴ ProN W3" charset="0"/>
                <a:cs typeface="ヒラギノ角ゴ ProN W3" charset="0"/>
              </a:rPr>
              <a:t>ICANN mandate is to make competition and choice available in a safe, secure operating environment. Examples are new gTLDs and IDN’s</a:t>
            </a:r>
          </a:p>
          <a:p>
            <a:pPr marL="0" indent="0">
              <a:buNone/>
            </a:pPr>
            <a:endParaRPr lang="en-IN" dirty="0"/>
          </a:p>
        </p:txBody>
      </p:sp>
    </p:spTree>
    <p:extLst>
      <p:ext uri="{BB962C8B-B14F-4D97-AF65-F5344CB8AC3E}">
        <p14:creationId xmlns:p14="http://schemas.microsoft.com/office/powerpoint/2010/main" val="3216509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B1BA-C2E2-7895-DCFE-153BADEE64DA}"/>
              </a:ext>
            </a:extLst>
          </p:cNvPr>
          <p:cNvSpPr>
            <a:spLocks noGrp="1"/>
          </p:cNvSpPr>
          <p:nvPr>
            <p:ph type="title"/>
          </p:nvPr>
        </p:nvSpPr>
        <p:spPr/>
        <p:txBody>
          <a:bodyPr/>
          <a:lstStyle/>
          <a:p>
            <a:r>
              <a:rPr lang="en-US" dirty="0"/>
              <a:t>CASE LAW</a:t>
            </a:r>
            <a:endParaRPr lang="en-IN" dirty="0"/>
          </a:p>
        </p:txBody>
      </p:sp>
      <p:sp>
        <p:nvSpPr>
          <p:cNvPr id="3" name="Content Placeholder 2">
            <a:extLst>
              <a:ext uri="{FF2B5EF4-FFF2-40B4-BE49-F238E27FC236}">
                <a16:creationId xmlns:a16="http://schemas.microsoft.com/office/drawing/2014/main" id="{C4A0CE0D-7378-ED54-90E6-49088C99891F}"/>
              </a:ext>
            </a:extLst>
          </p:cNvPr>
          <p:cNvSpPr>
            <a:spLocks noGrp="1"/>
          </p:cNvSpPr>
          <p:nvPr>
            <p:ph idx="1"/>
          </p:nvPr>
        </p:nvSpPr>
        <p:spPr/>
        <p:txBody>
          <a:bodyPr>
            <a:normAutofit/>
          </a:bodyPr>
          <a:lstStyle/>
          <a:p>
            <a:r>
              <a:rPr lang="en-US" dirty="0"/>
              <a:t>The first case in India with regard to cybersquatting was Yahoo Inc. vs Akash Arora, where the defendant launched a website nearly identical to the plaintiff’s renowned website and also provided similar services. Here the court ruled in </a:t>
            </a:r>
            <a:r>
              <a:rPr lang="en-US" dirty="0" err="1"/>
              <a:t>favour</a:t>
            </a:r>
            <a:r>
              <a:rPr lang="en-US" dirty="0"/>
              <a:t> of trademark rights of U.S based </a:t>
            </a:r>
            <a:r>
              <a:rPr lang="en-US" dirty="0" err="1"/>
              <a:t>Yahoo.Inc</a:t>
            </a:r>
            <a:r>
              <a:rPr lang="en-US" dirty="0"/>
              <a:t> and against the defendant, that had registered itself as YahooIndia.com. The court observed, ”It was an effort to trade on the fame of yahoo’s trademark. A domain name registrant does not obtain any legal right to use that particular domain name simply because he has registered the domain name, he could still be liable for trademark infringement”.</a:t>
            </a:r>
            <a:endParaRPr lang="en-IN" dirty="0"/>
          </a:p>
        </p:txBody>
      </p:sp>
    </p:spTree>
    <p:extLst>
      <p:ext uri="{BB962C8B-B14F-4D97-AF65-F5344CB8AC3E}">
        <p14:creationId xmlns:p14="http://schemas.microsoft.com/office/powerpoint/2010/main" val="234620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076C-9746-F575-9242-04D9896341A4}"/>
              </a:ext>
            </a:extLst>
          </p:cNvPr>
          <p:cNvSpPr>
            <a:spLocks noGrp="1"/>
          </p:cNvSpPr>
          <p:nvPr>
            <p:ph type="title"/>
          </p:nvPr>
        </p:nvSpPr>
        <p:spPr>
          <a:xfrm>
            <a:off x="838200" y="365125"/>
            <a:ext cx="8763000" cy="1212663"/>
          </a:xfrm>
        </p:spPr>
        <p:txBody>
          <a:bodyPr>
            <a:normAutofit/>
          </a:bodyPr>
          <a:lstStyle/>
          <a:p>
            <a:pPr fontAlgn="base"/>
            <a:r>
              <a:rPr lang="en-IN" b="1" i="0" dirty="0">
                <a:effectLst/>
                <a:latin typeface="+mn-lt"/>
              </a:rPr>
              <a:t>CONCLUSION</a:t>
            </a:r>
            <a:endParaRPr lang="en-IN" dirty="0">
              <a:latin typeface="+mn-lt"/>
            </a:endParaRPr>
          </a:p>
        </p:txBody>
      </p:sp>
      <p:sp>
        <p:nvSpPr>
          <p:cNvPr id="3" name="Content Placeholder 2">
            <a:extLst>
              <a:ext uri="{FF2B5EF4-FFF2-40B4-BE49-F238E27FC236}">
                <a16:creationId xmlns:a16="http://schemas.microsoft.com/office/drawing/2014/main" id="{0ED38BD7-E73A-F677-1DB9-7BC69CE9A428}"/>
              </a:ext>
            </a:extLst>
          </p:cNvPr>
          <p:cNvSpPr>
            <a:spLocks noGrp="1"/>
          </p:cNvSpPr>
          <p:nvPr>
            <p:ph idx="1"/>
          </p:nvPr>
        </p:nvSpPr>
        <p:spPr>
          <a:xfrm>
            <a:off x="913795" y="2122958"/>
            <a:ext cx="10353762" cy="3695136"/>
          </a:xfrm>
        </p:spPr>
        <p:txBody>
          <a:bodyPr>
            <a:normAutofit/>
          </a:bodyPr>
          <a:lstStyle/>
          <a:p>
            <a:r>
              <a:rPr lang="en-US" b="0" i="0" dirty="0">
                <a:effectLst/>
              </a:rPr>
              <a:t>The development of the internet services has changed the face of the world and has affected all aspects of the society. The Domain names have become an important element in the cyberspace and the crimes regarding the same are on the rise in context to trademarks. </a:t>
            </a:r>
          </a:p>
          <a:p>
            <a:r>
              <a:rPr lang="en-US" dirty="0"/>
              <a:t>Cybersquatting has opened the eyes of governments across the world and has prompted them to look into this phenomenon in a serious manner. The united states by enacting the ACPA, has taken a monumental step in protecting domain names in its cyberspace. It is high time Indi and other countries come out with legislations to protect this virus from spreading.</a:t>
            </a:r>
            <a:endParaRPr lang="en-IN" dirty="0"/>
          </a:p>
        </p:txBody>
      </p:sp>
    </p:spTree>
    <p:extLst>
      <p:ext uri="{BB962C8B-B14F-4D97-AF65-F5344CB8AC3E}">
        <p14:creationId xmlns:p14="http://schemas.microsoft.com/office/powerpoint/2010/main" val="1235365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4616-C534-F997-1A24-1542E66B9CA9}"/>
              </a:ext>
            </a:extLst>
          </p:cNvPr>
          <p:cNvSpPr>
            <a:spLocks noGrp="1"/>
          </p:cNvSpPr>
          <p:nvPr>
            <p:ph type="title"/>
          </p:nvPr>
        </p:nvSpPr>
        <p:spPr>
          <a:xfrm>
            <a:off x="838200" y="2624231"/>
            <a:ext cx="10515600" cy="1642969"/>
          </a:xfrm>
        </p:spPr>
        <p:txBody>
          <a:bodyPr/>
          <a:lstStyle/>
          <a:p>
            <a:r>
              <a:rPr lang="en-US" dirty="0"/>
              <a:t>				</a:t>
            </a:r>
            <a:r>
              <a:rPr lang="en-US" sz="5400" b="1" dirty="0"/>
              <a:t>THANK YOU</a:t>
            </a:r>
            <a:endParaRPr lang="en-IN" sz="5400" b="1" dirty="0"/>
          </a:p>
        </p:txBody>
      </p:sp>
    </p:spTree>
    <p:extLst>
      <p:ext uri="{BB962C8B-B14F-4D97-AF65-F5344CB8AC3E}">
        <p14:creationId xmlns:p14="http://schemas.microsoft.com/office/powerpoint/2010/main" val="398458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F3D1-1007-5E20-B68C-97F8A75165BA}"/>
              </a:ext>
            </a:extLst>
          </p:cNvPr>
          <p:cNvSpPr>
            <a:spLocks noGrp="1"/>
          </p:cNvSpPr>
          <p:nvPr>
            <p:ph type="title"/>
          </p:nvPr>
        </p:nvSpPr>
        <p:spPr/>
        <p:txBody>
          <a:bodyPr/>
          <a:lstStyle/>
          <a:p>
            <a:r>
              <a:rPr lang="en-US" dirty="0"/>
              <a:t>WHAT IS TRADEMARK?</a:t>
            </a:r>
            <a:endParaRPr lang="en-IN" dirty="0"/>
          </a:p>
        </p:txBody>
      </p:sp>
      <p:sp>
        <p:nvSpPr>
          <p:cNvPr id="3" name="Content Placeholder 2">
            <a:extLst>
              <a:ext uri="{FF2B5EF4-FFF2-40B4-BE49-F238E27FC236}">
                <a16:creationId xmlns:a16="http://schemas.microsoft.com/office/drawing/2014/main" id="{B7BABBBF-6792-18BA-8EB6-6A88D80734A0}"/>
              </a:ext>
            </a:extLst>
          </p:cNvPr>
          <p:cNvSpPr>
            <a:spLocks noGrp="1"/>
          </p:cNvSpPr>
          <p:nvPr>
            <p:ph idx="1"/>
          </p:nvPr>
        </p:nvSpPr>
        <p:spPr>
          <a:xfrm>
            <a:off x="838200" y="1825625"/>
            <a:ext cx="4378377" cy="4351338"/>
          </a:xfrm>
        </p:spPr>
        <p:txBody>
          <a:bodyPr>
            <a:normAutofit fontScale="92500"/>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A trademark is a recognizable insignia, phrase, word, or symbol that denotes a specific product and legally differentiates it from all other products of its kind. A trademark exclusively identifies a product as belonging to a specific company and recognizes the company's ownership of the brand.</a:t>
            </a:r>
          </a:p>
          <a:p>
            <a:pPr marL="0" indent="0">
              <a:buNone/>
            </a:pPr>
            <a:endParaRPr lang="en-IN" dirty="0"/>
          </a:p>
        </p:txBody>
      </p:sp>
      <p:pic>
        <p:nvPicPr>
          <p:cNvPr id="5" name="Picture 4">
            <a:extLst>
              <a:ext uri="{FF2B5EF4-FFF2-40B4-BE49-F238E27FC236}">
                <a16:creationId xmlns:a16="http://schemas.microsoft.com/office/drawing/2014/main" id="{7736D806-263B-BB37-A523-1DB1E2DE3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137" y="2034602"/>
            <a:ext cx="4975331" cy="3316887"/>
          </a:xfrm>
          <a:prstGeom prst="rect">
            <a:avLst/>
          </a:prstGeom>
        </p:spPr>
      </p:pic>
    </p:spTree>
    <p:extLst>
      <p:ext uri="{BB962C8B-B14F-4D97-AF65-F5344CB8AC3E}">
        <p14:creationId xmlns:p14="http://schemas.microsoft.com/office/powerpoint/2010/main" val="72221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18BD-6398-011E-813A-012EB5E0C3F8}"/>
              </a:ext>
            </a:extLst>
          </p:cNvPr>
          <p:cNvSpPr>
            <a:spLocks noGrp="1"/>
          </p:cNvSpPr>
          <p:nvPr>
            <p:ph type="title"/>
          </p:nvPr>
        </p:nvSpPr>
        <p:spPr>
          <a:xfrm>
            <a:off x="493427" y="604969"/>
            <a:ext cx="8770496" cy="1041816"/>
          </a:xfrm>
        </p:spPr>
        <p:txBody>
          <a:bodyPr>
            <a:normAutofit/>
          </a:bodyPr>
          <a:lstStyle/>
          <a:p>
            <a:r>
              <a:rPr lang="en-US" dirty="0"/>
              <a:t>TRADEMARK ISSUE IN CYBER SPACE</a:t>
            </a:r>
            <a:endParaRPr lang="en-IN" dirty="0"/>
          </a:p>
        </p:txBody>
      </p:sp>
      <p:sp>
        <p:nvSpPr>
          <p:cNvPr id="3" name="Content Placeholder 2">
            <a:extLst>
              <a:ext uri="{FF2B5EF4-FFF2-40B4-BE49-F238E27FC236}">
                <a16:creationId xmlns:a16="http://schemas.microsoft.com/office/drawing/2014/main" id="{49C63144-4D4E-C639-7035-DBA6DB2C9C14}"/>
              </a:ext>
            </a:extLst>
          </p:cNvPr>
          <p:cNvSpPr>
            <a:spLocks noGrp="1"/>
          </p:cNvSpPr>
          <p:nvPr>
            <p:ph idx="1"/>
          </p:nvPr>
        </p:nvSpPr>
        <p:spPr>
          <a:xfrm>
            <a:off x="473437" y="1797644"/>
            <a:ext cx="7076607" cy="4933896"/>
          </a:xfrm>
        </p:spPr>
        <p:txBody>
          <a:bodyPr>
            <a:normAutofit fontScale="92500" lnSpcReduction="20000"/>
          </a:bodyPr>
          <a:lstStyle/>
          <a:p>
            <a:pPr algn="just"/>
            <a:r>
              <a:rPr lang="en-US" sz="2000" b="0" i="0" dirty="0">
                <a:effectLst/>
                <a:latin typeface="Verdana" panose="020B0604030504040204" pitchFamily="34" charset="0"/>
              </a:rPr>
              <a:t>The development of internet and the exchange of data amongst different computers led to major technological as well as telecommunication revolutions.</a:t>
            </a:r>
          </a:p>
          <a:p>
            <a:pPr algn="just"/>
            <a:r>
              <a:rPr lang="en-US" sz="2000" b="0" i="0" dirty="0">
                <a:effectLst/>
                <a:latin typeface="Verdana" panose="020B0604030504040204" pitchFamily="34" charset="0"/>
              </a:rPr>
              <a:t>2016 report of PWC emphasized that at a global level cyber crime is the second most reported crime in the world.</a:t>
            </a:r>
            <a:endParaRPr lang="en-US" sz="2000" dirty="0">
              <a:latin typeface="Verdana" panose="020B0604030504040204" pitchFamily="34" charset="0"/>
            </a:endParaRPr>
          </a:p>
          <a:p>
            <a:pPr algn="just"/>
            <a:r>
              <a:rPr lang="en-US" sz="2000" dirty="0">
                <a:latin typeface="Verdana" panose="020B0604030504040204" pitchFamily="34" charset="0"/>
              </a:rPr>
              <a:t>There are mainly 5 trademark issues in cyber space:</a:t>
            </a:r>
          </a:p>
          <a:p>
            <a:pPr marL="0" indent="0" algn="just">
              <a:buNone/>
            </a:pPr>
            <a:r>
              <a:rPr lang="en-US" sz="2000" dirty="0">
                <a:latin typeface="Verdana" panose="020B0604030504040204" pitchFamily="34" charset="0"/>
              </a:rPr>
              <a:t>	1. domain name</a:t>
            </a:r>
          </a:p>
          <a:p>
            <a:pPr marL="0" indent="0" algn="just">
              <a:buNone/>
            </a:pPr>
            <a:r>
              <a:rPr lang="en-US" sz="2000" dirty="0">
                <a:latin typeface="Verdana" panose="020B0604030504040204" pitchFamily="34" charset="0"/>
              </a:rPr>
              <a:t>	2.linking &amp; framing</a:t>
            </a:r>
          </a:p>
          <a:p>
            <a:pPr marL="0" indent="0" algn="just">
              <a:buNone/>
            </a:pPr>
            <a:r>
              <a:rPr lang="en-US" sz="2000" dirty="0">
                <a:latin typeface="Verdana" panose="020B0604030504040204" pitchFamily="34" charset="0"/>
              </a:rPr>
              <a:t>	3.meta tagging</a:t>
            </a:r>
          </a:p>
          <a:p>
            <a:pPr marL="0" indent="0" algn="just">
              <a:buNone/>
            </a:pPr>
            <a:r>
              <a:rPr lang="en-US" sz="2000" dirty="0">
                <a:latin typeface="Verdana" panose="020B0604030504040204" pitchFamily="34" charset="0"/>
              </a:rPr>
              <a:t>	4.jurisdiction issues</a:t>
            </a:r>
          </a:p>
          <a:p>
            <a:pPr marL="0" indent="0" algn="just">
              <a:buNone/>
            </a:pPr>
            <a:r>
              <a:rPr lang="en-US" sz="2000" dirty="0">
                <a:latin typeface="Verdana" panose="020B0604030504040204" pitchFamily="34" charset="0"/>
              </a:rPr>
              <a:t>	5.dilution</a:t>
            </a:r>
            <a:endParaRPr lang="en-IN" sz="2000" dirty="0"/>
          </a:p>
        </p:txBody>
      </p:sp>
      <p:pic>
        <p:nvPicPr>
          <p:cNvPr id="5" name="Picture 4">
            <a:extLst>
              <a:ext uri="{FF2B5EF4-FFF2-40B4-BE49-F238E27FC236}">
                <a16:creationId xmlns:a16="http://schemas.microsoft.com/office/drawing/2014/main" id="{20C9AFD0-3CA3-685D-EB29-03A08A3A3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044" y="2353455"/>
            <a:ext cx="4641956" cy="3312827"/>
          </a:xfrm>
          <a:prstGeom prst="rect">
            <a:avLst/>
          </a:prstGeom>
        </p:spPr>
      </p:pic>
    </p:spTree>
    <p:extLst>
      <p:ext uri="{BB962C8B-B14F-4D97-AF65-F5344CB8AC3E}">
        <p14:creationId xmlns:p14="http://schemas.microsoft.com/office/powerpoint/2010/main" val="92508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EA0F-2C53-7AA9-258E-722D2AEDAC40}"/>
              </a:ext>
            </a:extLst>
          </p:cNvPr>
          <p:cNvSpPr>
            <a:spLocks noGrp="1"/>
          </p:cNvSpPr>
          <p:nvPr>
            <p:ph type="title"/>
          </p:nvPr>
        </p:nvSpPr>
        <p:spPr>
          <a:xfrm>
            <a:off x="838200" y="365125"/>
            <a:ext cx="10515600" cy="1118901"/>
          </a:xfrm>
        </p:spPr>
        <p:txBody>
          <a:bodyPr/>
          <a:lstStyle/>
          <a:p>
            <a:r>
              <a:rPr lang="en-US" dirty="0"/>
              <a:t>ORIGIN OF DOMAIN NAME</a:t>
            </a:r>
            <a:endParaRPr lang="en-IN" dirty="0"/>
          </a:p>
        </p:txBody>
      </p:sp>
      <p:sp>
        <p:nvSpPr>
          <p:cNvPr id="3" name="Content Placeholder 2">
            <a:extLst>
              <a:ext uri="{FF2B5EF4-FFF2-40B4-BE49-F238E27FC236}">
                <a16:creationId xmlns:a16="http://schemas.microsoft.com/office/drawing/2014/main" id="{5D96C145-71B8-9EAC-79AD-F9459F54D1D3}"/>
              </a:ext>
            </a:extLst>
          </p:cNvPr>
          <p:cNvSpPr>
            <a:spLocks noGrp="1"/>
          </p:cNvSpPr>
          <p:nvPr>
            <p:ph idx="1"/>
          </p:nvPr>
        </p:nvSpPr>
        <p:spPr>
          <a:xfrm>
            <a:off x="838200" y="2001922"/>
            <a:ext cx="6327098" cy="4408124"/>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Domain name are created out of naming space and methodology that was first defined by Paul Mockapetris in IETF publication RFC 882 and RFC 883 (1983) and used in first expansion of the ARPANET. a predecessor of today’s Internet.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8ED0F6D3-73DB-AB45-E6F4-143E28A8E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980" y="2340069"/>
            <a:ext cx="4596653" cy="2993932"/>
          </a:xfrm>
          <a:prstGeom prst="rect">
            <a:avLst/>
          </a:prstGeom>
        </p:spPr>
      </p:pic>
    </p:spTree>
    <p:extLst>
      <p:ext uri="{BB962C8B-B14F-4D97-AF65-F5344CB8AC3E}">
        <p14:creationId xmlns:p14="http://schemas.microsoft.com/office/powerpoint/2010/main" val="257820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872-066F-EE83-A53E-90DA86ED5A4C}"/>
              </a:ext>
            </a:extLst>
          </p:cNvPr>
          <p:cNvSpPr>
            <a:spLocks noGrp="1"/>
          </p:cNvSpPr>
          <p:nvPr>
            <p:ph type="title"/>
          </p:nvPr>
        </p:nvSpPr>
        <p:spPr/>
        <p:txBody>
          <a:bodyPr/>
          <a:lstStyle/>
          <a:p>
            <a:r>
              <a:rPr lang="en-US" dirty="0"/>
              <a:t>DOMAIN NAMES</a:t>
            </a:r>
            <a:endParaRPr lang="en-IN" dirty="0"/>
          </a:p>
        </p:txBody>
      </p:sp>
      <p:sp>
        <p:nvSpPr>
          <p:cNvPr id="3" name="Content Placeholder 2">
            <a:extLst>
              <a:ext uri="{FF2B5EF4-FFF2-40B4-BE49-F238E27FC236}">
                <a16:creationId xmlns:a16="http://schemas.microsoft.com/office/drawing/2014/main" id="{E50933F6-21AB-29DA-C888-0BEE299342EA}"/>
              </a:ext>
            </a:extLst>
          </p:cNvPr>
          <p:cNvSpPr>
            <a:spLocks noGrp="1"/>
          </p:cNvSpPr>
          <p:nvPr>
            <p:ph idx="1"/>
          </p:nvPr>
        </p:nvSpPr>
        <p:spPr>
          <a:xfrm>
            <a:off x="838199" y="1825625"/>
            <a:ext cx="10209551" cy="4351338"/>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We have address for our home and offices. The same way domain names are simple from of addresses on the internet. This address unable users to locate Website on the net in an easy manner.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 Domain names correspond to various IP (Internet protocol) numbers which connect various computers and enable direct network routing system to direct data request to the correct addressee.</a:t>
            </a:r>
          </a:p>
          <a:p>
            <a:r>
              <a:rPr lang="en-US" dirty="0">
                <a:effectLst/>
                <a:latin typeface="Calibri" panose="020F0502020204030204" pitchFamily="34" charset="0"/>
                <a:ea typeface="Calibri" panose="020F0502020204030204" pitchFamily="34" charset="0"/>
                <a:cs typeface="Times New Roman" panose="02020603050405020304" pitchFamily="18" charset="0"/>
              </a:rPr>
              <a:t>In other words, a domain name is a “uniform resource locator “. Besides locating sites, domain names also have a function to identify businesses and there and their goods and services on the net, which gives them an edge over their competitors.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451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18EB-B2BA-BE1C-8252-2B68FDF21022}"/>
              </a:ext>
            </a:extLst>
          </p:cNvPr>
          <p:cNvSpPr>
            <a:spLocks noGrp="1"/>
          </p:cNvSpPr>
          <p:nvPr>
            <p:ph type="title"/>
          </p:nvPr>
        </p:nvSpPr>
        <p:spPr>
          <a:xfrm>
            <a:off x="913793" y="265056"/>
            <a:ext cx="10353761" cy="1326321"/>
          </a:xfrm>
        </p:spPr>
        <p:txBody>
          <a:bodyPr/>
          <a:lstStyle/>
          <a:p>
            <a:r>
              <a:rPr lang="en-US" dirty="0"/>
              <a:t>EXAMPLE OF DOMAIN NAME</a:t>
            </a:r>
            <a:endParaRPr lang="en-IN" dirty="0"/>
          </a:p>
        </p:txBody>
      </p:sp>
      <p:sp>
        <p:nvSpPr>
          <p:cNvPr id="3" name="Content Placeholder 2">
            <a:extLst>
              <a:ext uri="{FF2B5EF4-FFF2-40B4-BE49-F238E27FC236}">
                <a16:creationId xmlns:a16="http://schemas.microsoft.com/office/drawing/2014/main" id="{6A0E60EB-31DF-0094-6D2B-A1721147B13E}"/>
              </a:ext>
            </a:extLst>
          </p:cNvPr>
          <p:cNvSpPr>
            <a:spLocks noGrp="1"/>
          </p:cNvSpPr>
          <p:nvPr>
            <p:ph idx="1"/>
          </p:nvPr>
        </p:nvSpPr>
        <p:spPr>
          <a:xfrm>
            <a:off x="955022" y="4423941"/>
            <a:ext cx="9677400" cy="2160775"/>
          </a:xfrm>
        </p:spPr>
        <p:txBody>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.com .</a:t>
            </a:r>
            <a:r>
              <a:rPr lang="en-US" dirty="0" err="1">
                <a:effectLst/>
                <a:latin typeface="Calibri" panose="020F0502020204030204" pitchFamily="34" charset="0"/>
                <a:ea typeface="Calibri" panose="020F0502020204030204" pitchFamily="34" charset="0"/>
                <a:cs typeface="Times New Roman" panose="02020603050405020304" pitchFamily="18" charset="0"/>
              </a:rPr>
              <a:t>edu</a:t>
            </a:r>
            <a:r>
              <a:rPr lang="en-US" dirty="0">
                <a:effectLst/>
                <a:latin typeface="Calibri" panose="020F0502020204030204" pitchFamily="34" charset="0"/>
                <a:ea typeface="Calibri" panose="020F0502020204030204" pitchFamily="34" charset="0"/>
                <a:cs typeface="Times New Roman" panose="02020603050405020304" pitchFamily="18" charset="0"/>
              </a:rPr>
              <a:t> .org . gov      	top level domain name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.in .</a:t>
            </a:r>
            <a:r>
              <a:rPr lang="en-US" dirty="0" err="1">
                <a:effectLst/>
                <a:latin typeface="Calibri" panose="020F0502020204030204" pitchFamily="34" charset="0"/>
                <a:ea typeface="Calibri" panose="020F0502020204030204" pitchFamily="34" charset="0"/>
                <a:cs typeface="Times New Roman" panose="02020603050405020304" pitchFamily="18" charset="0"/>
              </a:rPr>
              <a:t>uk</a:t>
            </a:r>
            <a:r>
              <a:rPr lang="en-US" dirty="0">
                <a:effectLst/>
                <a:latin typeface="Calibri" panose="020F0502020204030204" pitchFamily="34" charset="0"/>
                <a:ea typeface="Calibri" panose="020F0502020204030204" pitchFamily="34" charset="0"/>
                <a:cs typeface="Times New Roman" panose="02020603050405020304" pitchFamily="18" charset="0"/>
              </a:rPr>
              <a:t>			Country code top-level domain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t>
            </a:r>
            <a:r>
              <a:rPr lang="en-US" dirty="0" err="1">
                <a:effectLst/>
                <a:latin typeface="Calibri" panose="020F0502020204030204" pitchFamily="34" charset="0"/>
                <a:ea typeface="Calibri" panose="020F0502020204030204" pitchFamily="34" charset="0"/>
                <a:cs typeface="Times New Roman" panose="02020603050405020304" pitchFamily="18" charset="0"/>
              </a:rPr>
              <a:t>london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asia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Geodomain</a:t>
            </a:r>
            <a:r>
              <a:rPr lang="en-US" dirty="0">
                <a:effectLst/>
                <a:latin typeface="Calibri" panose="020F0502020204030204" pitchFamily="34" charset="0"/>
                <a:ea typeface="Calibri" panose="020F0502020204030204" pitchFamily="34" charset="0"/>
                <a:cs typeface="Times New Roman" panose="02020603050405020304" pitchFamily="18" charset="0"/>
              </a:rPr>
              <a:t> name (graphical </a:t>
            </a:r>
            <a:r>
              <a:rPr lang="en-US" dirty="0" err="1">
                <a:effectLst/>
                <a:latin typeface="Calibri" panose="020F0502020204030204" pitchFamily="34" charset="0"/>
                <a:ea typeface="Calibri" panose="020F0502020204030204" pitchFamily="34" charset="0"/>
                <a:cs typeface="Times New Roman" panose="02020603050405020304" pitchFamily="18" charset="0"/>
              </a:rPr>
              <a:t>entites</a:t>
            </a:r>
            <a:r>
              <a:rPr lang="en-US"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0C5CED93-BD8B-6C28-C20E-BD17DE634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564" y="1676401"/>
            <a:ext cx="9794221" cy="2662516"/>
          </a:xfrm>
          <a:prstGeom prst="rect">
            <a:avLst/>
          </a:prstGeom>
        </p:spPr>
      </p:pic>
    </p:spTree>
    <p:extLst>
      <p:ext uri="{BB962C8B-B14F-4D97-AF65-F5344CB8AC3E}">
        <p14:creationId xmlns:p14="http://schemas.microsoft.com/office/powerpoint/2010/main" val="30064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88B6-C548-1B01-0C79-B67C00924362}"/>
              </a:ext>
            </a:extLst>
          </p:cNvPr>
          <p:cNvSpPr>
            <a:spLocks noGrp="1"/>
          </p:cNvSpPr>
          <p:nvPr>
            <p:ph type="title"/>
          </p:nvPr>
        </p:nvSpPr>
        <p:spPr/>
        <p:txBody>
          <a:bodyPr>
            <a:normAutofit/>
          </a:bodyPr>
          <a:lstStyle/>
          <a:p>
            <a:r>
              <a:rPr lang="en-US" dirty="0"/>
              <a:t>MARKET VALUE OF DOMAIN NAME</a:t>
            </a:r>
            <a:endParaRPr lang="en-IN" dirty="0"/>
          </a:p>
        </p:txBody>
      </p:sp>
      <p:sp>
        <p:nvSpPr>
          <p:cNvPr id="3" name="Content Placeholder 2">
            <a:extLst>
              <a:ext uri="{FF2B5EF4-FFF2-40B4-BE49-F238E27FC236}">
                <a16:creationId xmlns:a16="http://schemas.microsoft.com/office/drawing/2014/main" id="{B6932A70-E12B-5329-33F9-F02AAED5539E}"/>
              </a:ext>
            </a:extLst>
          </p:cNvPr>
          <p:cNvSpPr>
            <a:spLocks noGrp="1"/>
          </p:cNvSpPr>
          <p:nvPr>
            <p:ph idx="1"/>
          </p:nvPr>
        </p:nvSpPr>
        <p:spPr>
          <a:xfrm>
            <a:off x="838200" y="1825625"/>
            <a:ext cx="10269071" cy="4351338"/>
          </a:xfrm>
        </p:spPr>
        <p:txBody>
          <a:bodyPr>
            <a:normAutofit lnSpcReduction="10000"/>
          </a:bodyPr>
          <a:lstStyle/>
          <a:p>
            <a:pPr>
              <a:lnSpc>
                <a:spcPct val="107000"/>
              </a:lnSpc>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Various factors influence the perceived value or market value of a domain name. They include: </a:t>
            </a:r>
          </a:p>
          <a:p>
            <a:pPr marL="914400" lvl="1" indent="-457200">
              <a:lnSpc>
                <a:spcPct val="107000"/>
              </a:lnSpc>
              <a:spcAft>
                <a:spcPts val="80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The natural or “organic” traffic that can be attributed to web suffers typing in a domain name in their web browser as opposed to doing a search for the site through a search engine.</a:t>
            </a:r>
          </a:p>
          <a:p>
            <a:pPr marL="914400" lvl="1" indent="-457200">
              <a:lnSpc>
                <a:spcPct val="107000"/>
              </a:lnSpc>
              <a:spcAft>
                <a:spcPts val="800"/>
              </a:spcAft>
              <a:buFont typeface="+mj-lt"/>
              <a:buAutoNum type="arabicPeriod"/>
            </a:pPr>
            <a:r>
              <a:rPr lang="en-US" sz="2600" dirty="0">
                <a:effectLst/>
                <a:latin typeface="Calibri" panose="020F0502020204030204" pitchFamily="34" charset="0"/>
                <a:ea typeface="Calibri" panose="020F0502020204030204" pitchFamily="34" charset="0"/>
                <a:cs typeface="Times New Roman" panose="02020603050405020304" pitchFamily="18" charset="0"/>
              </a:rPr>
              <a:t>Branding opportunity. The ability to have a term recognized and easily recalled as brand for a company or entity.</a:t>
            </a:r>
            <a:r>
              <a:rPr lang="en-US" sz="2600" dirty="0">
                <a:latin typeface="Calibri" panose="020F0502020204030204" pitchFamily="34" charset="0"/>
                <a:ea typeface="Calibri" panose="020F0502020204030204" pitchFamily="34" charset="0"/>
                <a:cs typeface="Times New Roman" panose="02020603050405020304" pitchFamily="18" charset="0"/>
              </a:rPr>
              <a:t>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2600" dirty="0">
                <a:effectLst/>
                <a:latin typeface="Calibri" panose="020F0502020204030204" pitchFamily="34" charset="0"/>
                <a:ea typeface="Calibri" panose="020F0502020204030204" pitchFamily="34" charset="0"/>
                <a:cs typeface="Times New Roman" panose="02020603050405020304" pitchFamily="18" charset="0"/>
              </a:rPr>
              <a:t>Re-sale value. the ability to spot trends and predict the value of name based on its length, clarity, and commercial use.</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4991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5D72-35EC-CB36-B876-192A2E03C1DF}"/>
              </a:ext>
            </a:extLst>
          </p:cNvPr>
          <p:cNvSpPr>
            <a:spLocks noGrp="1"/>
          </p:cNvSpPr>
          <p:nvPr>
            <p:ph type="title"/>
          </p:nvPr>
        </p:nvSpPr>
        <p:spPr/>
        <p:txBody>
          <a:bodyPr/>
          <a:lstStyle/>
          <a:p>
            <a:r>
              <a:rPr lang="en-US" dirty="0"/>
              <a:t>DOMAIN NAME DISPUTE IN INDIA</a:t>
            </a:r>
            <a:endParaRPr lang="en-IN" dirty="0"/>
          </a:p>
        </p:txBody>
      </p:sp>
      <p:sp>
        <p:nvSpPr>
          <p:cNvPr id="3" name="Content Placeholder 2">
            <a:extLst>
              <a:ext uri="{FF2B5EF4-FFF2-40B4-BE49-F238E27FC236}">
                <a16:creationId xmlns:a16="http://schemas.microsoft.com/office/drawing/2014/main" id="{F385B204-62DB-0343-C5A7-7C3A61238575}"/>
              </a:ext>
            </a:extLst>
          </p:cNvPr>
          <p:cNvSpPr>
            <a:spLocks noGrp="1"/>
          </p:cNvSpPr>
          <p:nvPr>
            <p:ph idx="1"/>
          </p:nvPr>
        </p:nvSpPr>
        <p:spPr/>
        <p:txBody>
          <a:bodyPr/>
          <a:lstStyle/>
          <a:p>
            <a:pPr marL="228600">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 domain name disputes a legal complaint made on the grounds that a domain name has been inappropriately and illegitimately used for assigned.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It is general practice where companies desire to obtain such domain names which can be easily identified with their establish trademarks.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helps the public to identify the company as the re is no physical contact between the two of them.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072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0AA2-D674-0E73-B6A3-C5B505875872}"/>
              </a:ext>
            </a:extLst>
          </p:cNvPr>
          <p:cNvSpPr>
            <a:spLocks noGrp="1"/>
          </p:cNvSpPr>
          <p:nvPr>
            <p:ph type="title"/>
          </p:nvPr>
        </p:nvSpPr>
        <p:spPr/>
        <p:txBody>
          <a:bodyPr/>
          <a:lstStyle/>
          <a:p>
            <a:r>
              <a:rPr lang="en-US" dirty="0"/>
              <a:t>CYBERSQUATING</a:t>
            </a:r>
            <a:endParaRPr lang="en-IN" dirty="0"/>
          </a:p>
        </p:txBody>
      </p:sp>
      <p:sp>
        <p:nvSpPr>
          <p:cNvPr id="3" name="Content Placeholder 2">
            <a:extLst>
              <a:ext uri="{FF2B5EF4-FFF2-40B4-BE49-F238E27FC236}">
                <a16:creationId xmlns:a16="http://schemas.microsoft.com/office/drawing/2014/main" id="{D1981F2C-515D-834D-81CF-D3C623130D00}"/>
              </a:ext>
            </a:extLst>
          </p:cNvPr>
          <p:cNvSpPr>
            <a:spLocks noGrp="1"/>
          </p:cNvSpPr>
          <p:nvPr>
            <p:ph idx="1"/>
          </p:nvPr>
        </p:nvSpPr>
        <p:spPr>
          <a:xfrm>
            <a:off x="838200" y="1825625"/>
            <a:ext cx="4271682" cy="4351338"/>
          </a:xfrm>
        </p:spPr>
        <p:txBody>
          <a:bodyPr/>
          <a:lstStyle/>
          <a:p>
            <a:r>
              <a:rPr lang="en-IN" sz="3600" dirty="0">
                <a:effectLst/>
                <a:latin typeface="Calibri" panose="020F0502020204030204" pitchFamily="34" charset="0"/>
                <a:ea typeface="Calibri" panose="020F0502020204030204" pitchFamily="34" charset="0"/>
                <a:cs typeface="Times New Roman" panose="02020603050405020304" pitchFamily="18" charset="0"/>
              </a:rPr>
              <a:t>“</a:t>
            </a:r>
            <a:r>
              <a:rPr lang="en-IN" sz="3200" dirty="0">
                <a:effectLst/>
                <a:latin typeface="Calibri" panose="020F0502020204030204" pitchFamily="34" charset="0"/>
                <a:ea typeface="Calibri" panose="020F0502020204030204" pitchFamily="34" charset="0"/>
                <a:cs typeface="Times New Roman" panose="02020603050405020304" pitchFamily="18" charset="0"/>
              </a:rPr>
              <a:t>An act of obtaining fraudulent registration with an intent to sell the domain name to the lawful owner of name at a premium.”</a:t>
            </a:r>
          </a:p>
          <a:p>
            <a:endParaRPr lang="en-IN" dirty="0"/>
          </a:p>
        </p:txBody>
      </p:sp>
      <p:pic>
        <p:nvPicPr>
          <p:cNvPr id="5" name="Picture 4">
            <a:extLst>
              <a:ext uri="{FF2B5EF4-FFF2-40B4-BE49-F238E27FC236}">
                <a16:creationId xmlns:a16="http://schemas.microsoft.com/office/drawing/2014/main" id="{968542C6-6766-8889-1738-6B122D380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034" y="2356878"/>
            <a:ext cx="5277131" cy="3138488"/>
          </a:xfrm>
          <a:prstGeom prst="rect">
            <a:avLst/>
          </a:prstGeom>
        </p:spPr>
      </p:pic>
    </p:spTree>
    <p:extLst>
      <p:ext uri="{BB962C8B-B14F-4D97-AF65-F5344CB8AC3E}">
        <p14:creationId xmlns:p14="http://schemas.microsoft.com/office/powerpoint/2010/main" val="213596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146</TotalTime>
  <Words>1367</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Microsoft YaHei</vt:lpstr>
      <vt:lpstr>Arial</vt:lpstr>
      <vt:lpstr>Bookman Old Style</vt:lpstr>
      <vt:lpstr>Calibri</vt:lpstr>
      <vt:lpstr>Rockwell</vt:lpstr>
      <vt:lpstr>STIXGeneral-Regular</vt:lpstr>
      <vt:lpstr>Verdana</vt:lpstr>
      <vt:lpstr>Damask</vt:lpstr>
      <vt:lpstr>K.S SCHOOL OF BUSINESS INFORMATION AND INFORMATION TECHNOLOGY    TRADEMARK ISSUES IN CYBER SPACE Faculty : Moinuddin Quraishu </vt:lpstr>
      <vt:lpstr>WHAT IS TRADEMARK?</vt:lpstr>
      <vt:lpstr>TRADEMARK ISSUE IN CYBER SPACE</vt:lpstr>
      <vt:lpstr>ORIGIN OF DOMAIN NAME</vt:lpstr>
      <vt:lpstr>DOMAIN NAMES</vt:lpstr>
      <vt:lpstr>EXAMPLE OF DOMAIN NAME</vt:lpstr>
      <vt:lpstr>MARKET VALUE OF DOMAIN NAME</vt:lpstr>
      <vt:lpstr>DOMAIN NAME DISPUTE IN INDIA</vt:lpstr>
      <vt:lpstr>CYBERSQUATING</vt:lpstr>
      <vt:lpstr>UNDER WIPO, CYBERSUATTING IS </vt:lpstr>
      <vt:lpstr>EXPLANATION </vt:lpstr>
      <vt:lpstr>EXPLANATION</vt:lpstr>
      <vt:lpstr>PASSING OF CYBERSUATTING</vt:lpstr>
      <vt:lpstr>ICANN</vt:lpstr>
      <vt:lpstr>WHAT DOES ICANN DO ?</vt:lpstr>
      <vt:lpstr>ICANN’S ROLE</vt:lpstr>
      <vt:lpstr>CASE LAW</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thakkar krupa</dc:creator>
  <cp:lastModifiedBy>thakkar krupa</cp:lastModifiedBy>
  <cp:revision>2</cp:revision>
  <dcterms:created xsi:type="dcterms:W3CDTF">2022-09-18T17:05:37Z</dcterms:created>
  <dcterms:modified xsi:type="dcterms:W3CDTF">2022-09-19T13:09:16Z</dcterms:modified>
</cp:coreProperties>
</file>