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3"/>
  </p:notesMasterIdLst>
  <p:sldIdLst>
    <p:sldId id="256" r:id="rId2"/>
    <p:sldId id="259" r:id="rId3"/>
    <p:sldId id="261" r:id="rId4"/>
    <p:sldId id="263" r:id="rId5"/>
    <p:sldId id="337" r:id="rId6"/>
    <p:sldId id="332" r:id="rId7"/>
    <p:sldId id="333" r:id="rId8"/>
    <p:sldId id="334" r:id="rId9"/>
    <p:sldId id="260" r:id="rId10"/>
    <p:sldId id="335" r:id="rId11"/>
    <p:sldId id="336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Ubuntu" panose="020B0604020202020204" charset="0"/>
      <p:regular r:id="rId18"/>
      <p:bold r:id="rId19"/>
      <p:italic r:id="rId20"/>
      <p:boldItalic r:id="rId21"/>
    </p:embeddedFont>
    <p:embeddedFont>
      <p:font typeface="Yanone Kaffeesatz" panose="020B0604020202020204" charset="0"/>
      <p:regular r:id="rId22"/>
      <p:bold r:id="rId23"/>
    </p:embeddedFont>
    <p:embeddedFont>
      <p:font typeface="Fira Sans Condensed" panose="020B0604020202020204" charset="0"/>
      <p:regular r:id="rId24"/>
      <p:bold r:id="rId25"/>
      <p:italic r:id="rId26"/>
      <p:boldItalic r:id="rId27"/>
    </p:embeddedFont>
    <p:embeddedFont>
      <p:font typeface="Montserrat Alternates" panose="020B0604020202020204" charset="0"/>
      <p:regular r:id="rId28"/>
      <p:bold r:id="rId29"/>
      <p:italic r:id="rId30"/>
      <p:boldItalic r:id="rId31"/>
    </p:embeddedFont>
    <p:embeddedFont>
      <p:font typeface="Montserrat ExtraBold" panose="020B060402020202020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88EEE5-D85B-4DDA-AAB8-6E5944FE6656}">
  <a:tblStyle styleId="{9988EEE5-D85B-4DDA-AAB8-6E5944FE66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87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b59caa6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b59caa6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b59caa6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b59caa6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34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6f078010ed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6f078010ed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1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75144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03956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9724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TITLE_AND_DESCRIPTION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2" hasCustomPrompt="1"/>
          </p:nvPr>
        </p:nvSpPr>
        <p:spPr>
          <a:xfrm>
            <a:off x="2477100" y="1022775"/>
            <a:ext cx="657000" cy="7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Barlow"/>
              <a:buNone/>
              <a:defRPr sz="24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 flipH="1">
            <a:off x="3139506" y="1259025"/>
            <a:ext cx="1779300" cy="2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veat"/>
              <a:buNone/>
              <a:defRPr sz="20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5152806" y="1220900"/>
            <a:ext cx="32013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4" hasCustomPrompt="1"/>
          </p:nvPr>
        </p:nvSpPr>
        <p:spPr>
          <a:xfrm>
            <a:off x="2477100" y="1772447"/>
            <a:ext cx="657000" cy="7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Barlow"/>
              <a:buNone/>
              <a:defRPr sz="24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5"/>
          </p:nvPr>
        </p:nvSpPr>
        <p:spPr>
          <a:xfrm flipH="1">
            <a:off x="3139506" y="2008700"/>
            <a:ext cx="1777200" cy="2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veat"/>
              <a:buNone/>
              <a:defRPr sz="20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6"/>
          </p:nvPr>
        </p:nvSpPr>
        <p:spPr>
          <a:xfrm>
            <a:off x="5146886" y="1970580"/>
            <a:ext cx="32064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7" hasCustomPrompt="1"/>
          </p:nvPr>
        </p:nvSpPr>
        <p:spPr>
          <a:xfrm>
            <a:off x="2477100" y="2522122"/>
            <a:ext cx="657000" cy="7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Barlow"/>
              <a:buNone/>
              <a:defRPr sz="24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8"/>
          </p:nvPr>
        </p:nvSpPr>
        <p:spPr>
          <a:xfrm flipH="1">
            <a:off x="3139506" y="2759849"/>
            <a:ext cx="1779300" cy="2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veat"/>
              <a:buNone/>
              <a:defRPr sz="20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9"/>
          </p:nvPr>
        </p:nvSpPr>
        <p:spPr>
          <a:xfrm>
            <a:off x="5143119" y="2721733"/>
            <a:ext cx="32013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13" hasCustomPrompt="1"/>
          </p:nvPr>
        </p:nvSpPr>
        <p:spPr>
          <a:xfrm>
            <a:off x="2477100" y="3275277"/>
            <a:ext cx="657000" cy="7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Barlow"/>
              <a:buNone/>
              <a:defRPr sz="24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4"/>
          </p:nvPr>
        </p:nvSpPr>
        <p:spPr>
          <a:xfrm flipH="1">
            <a:off x="3139506" y="3511527"/>
            <a:ext cx="1777200" cy="2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veat"/>
              <a:buNone/>
              <a:defRPr sz="20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5"/>
          </p:nvPr>
        </p:nvSpPr>
        <p:spPr>
          <a:xfrm>
            <a:off x="5142250" y="3473428"/>
            <a:ext cx="32064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16" hasCustomPrompt="1"/>
          </p:nvPr>
        </p:nvSpPr>
        <p:spPr>
          <a:xfrm>
            <a:off x="2477100" y="4021475"/>
            <a:ext cx="657000" cy="7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Barlow"/>
              <a:buNone/>
              <a:defRPr sz="24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Yanone Kaffeesatz"/>
              <a:buNone/>
              <a:defRPr sz="10000">
                <a:solidFill>
                  <a:schemeClr val="accent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7"/>
          </p:nvPr>
        </p:nvSpPr>
        <p:spPr>
          <a:xfrm flipH="1">
            <a:off x="3139506" y="4257750"/>
            <a:ext cx="1777200" cy="2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veat"/>
              <a:buNone/>
              <a:defRPr sz="20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Condensed"/>
              <a:buNone/>
              <a:defRPr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8"/>
          </p:nvPr>
        </p:nvSpPr>
        <p:spPr>
          <a:xfrm>
            <a:off x="5142250" y="4219650"/>
            <a:ext cx="32064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739" y="1960725"/>
            <a:ext cx="1888727" cy="3164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>
            <a:spLocks noGrp="1"/>
          </p:cNvSpPr>
          <p:nvPr>
            <p:ph type="title"/>
          </p:nvPr>
        </p:nvSpPr>
        <p:spPr>
          <a:xfrm>
            <a:off x="5150300" y="694050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1"/>
          </p:nvPr>
        </p:nvSpPr>
        <p:spPr>
          <a:xfrm>
            <a:off x="5150300" y="1535850"/>
            <a:ext cx="31566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4"/>
          <p:cNvSpPr txBox="1"/>
          <p:nvPr/>
        </p:nvSpPr>
        <p:spPr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0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PROJECT: OPEN DOOR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BY DETECTION FACE USING ESP 32 CAM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2477100" y="1772447"/>
            <a:ext cx="657000" cy="7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54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77100" y="1022775"/>
            <a:ext cx="657000" cy="7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4" name="Google Shape;354;p54"/>
          <p:cNvSpPr txBox="1">
            <a:spLocks noGrp="1"/>
          </p:cNvSpPr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will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do in the future</a:t>
            </a:r>
            <a:endParaRPr dirty="0"/>
          </a:p>
        </p:txBody>
      </p:sp>
      <p:sp>
        <p:nvSpPr>
          <p:cNvPr id="369" name="Google Shape;369;p54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54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71" name="Google Shape;371;p54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4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54">
            <a:hlinkClick r:id="rId4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74" name="Google Shape;374;p54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75" name="Google Shape;375;p54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54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3"/>
          </p:nvPr>
        </p:nvSpPr>
        <p:spPr>
          <a:xfrm>
            <a:off x="3958937" y="1277686"/>
            <a:ext cx="4260272" cy="374469"/>
          </a:xfrm>
        </p:spPr>
        <p:txBody>
          <a:bodyPr/>
          <a:lstStyle/>
          <a:p>
            <a:pPr algn="l"/>
            <a:r>
              <a:rPr lang="en-US" dirty="0" smtClean="0"/>
              <a:t>	new </a:t>
            </a:r>
            <a:r>
              <a:rPr lang="en-US" dirty="0"/>
              <a:t>emergency call feature to directly call the police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6"/>
          </p:nvPr>
        </p:nvSpPr>
        <p:spPr>
          <a:xfrm>
            <a:off x="3958937" y="1891145"/>
            <a:ext cx="4412214" cy="1153404"/>
          </a:xfrm>
        </p:spPr>
        <p:txBody>
          <a:bodyPr/>
          <a:lstStyle/>
          <a:p>
            <a:pPr algn="l"/>
            <a:r>
              <a:rPr lang="en-US" dirty="0" smtClean="0"/>
              <a:t>	new </a:t>
            </a:r>
            <a:r>
              <a:rPr lang="en-US" dirty="0"/>
              <a:t>feature for two-way </a:t>
            </a:r>
            <a:r>
              <a:rPr lang="en-US" dirty="0" smtClean="0"/>
              <a:t>communication between </a:t>
            </a:r>
            <a:r>
              <a:rPr lang="en-US" dirty="0"/>
              <a:t>the owner of the door and the guess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109"/>
          <p:cNvSpPr txBox="1">
            <a:spLocks noGrp="1"/>
          </p:cNvSpPr>
          <p:nvPr>
            <p:ph type="title"/>
          </p:nvPr>
        </p:nvSpPr>
        <p:spPr>
          <a:xfrm>
            <a:off x="5150300" y="694050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362" name="Google Shape;2362;p109"/>
          <p:cNvSpPr txBox="1">
            <a:spLocks noGrp="1"/>
          </p:cNvSpPr>
          <p:nvPr>
            <p:ph type="subTitle" idx="1"/>
          </p:nvPr>
        </p:nvSpPr>
        <p:spPr>
          <a:xfrm>
            <a:off x="5150300" y="1535850"/>
            <a:ext cx="31566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Do you have any questions?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pvtuong20it9@vku.udn.vn</a:t>
            </a:r>
            <a:endParaRPr dirty="0" smtClean="0"/>
          </a:p>
        </p:txBody>
      </p:sp>
      <p:sp>
        <p:nvSpPr>
          <p:cNvPr id="2363" name="Google Shape;2363;p109"/>
          <p:cNvSpPr/>
          <p:nvPr/>
        </p:nvSpPr>
        <p:spPr>
          <a:xfrm>
            <a:off x="5235196" y="4340304"/>
            <a:ext cx="281844" cy="282183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4" name="Google Shape;2364;p109"/>
          <p:cNvGrpSpPr/>
          <p:nvPr/>
        </p:nvGrpSpPr>
        <p:grpSpPr>
          <a:xfrm>
            <a:off x="5568236" y="4340575"/>
            <a:ext cx="282174" cy="281862"/>
            <a:chOff x="3303268" y="3817349"/>
            <a:chExt cx="346056" cy="345674"/>
          </a:xfrm>
        </p:grpSpPr>
        <p:sp>
          <p:nvSpPr>
            <p:cNvPr id="2365" name="Google Shape;2365;p10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0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0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0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109"/>
          <p:cNvGrpSpPr/>
          <p:nvPr/>
        </p:nvGrpSpPr>
        <p:grpSpPr>
          <a:xfrm>
            <a:off x="5901508" y="4340575"/>
            <a:ext cx="282174" cy="281862"/>
            <a:chOff x="3752358" y="3817349"/>
            <a:chExt cx="346056" cy="345674"/>
          </a:xfrm>
        </p:grpSpPr>
        <p:sp>
          <p:nvSpPr>
            <p:cNvPr id="2370" name="Google Shape;2370;p10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0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0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0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4" name="Google Shape;2374;p109"/>
          <p:cNvSpPr txBox="1"/>
          <p:nvPr/>
        </p:nvSpPr>
        <p:spPr>
          <a:xfrm>
            <a:off x="5150300" y="3892900"/>
            <a:ext cx="3447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Please keep this slide for attribution.</a:t>
            </a:r>
            <a:endParaRPr sz="1200" b="1">
              <a:solidFill>
                <a:schemeClr val="accent2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sp>
        <p:nvSpPr>
          <p:cNvPr id="2375" name="Google Shape;2375;p109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6" name="Google Shape;2376;p109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377" name="Google Shape;2377;p109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09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109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380" name="Google Shape;2380;p109">
            <a:hlinkClick r:id="" action="ppaction://noaction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381" name="Google Shape;2381;p109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2" name="Google Shape;2382;p109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82391" y="3314700"/>
            <a:ext cx="4436918" cy="1620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>
            <a:hlinkClick r:id="rId3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318" name="Google Shape;318;p5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lang="en-US" dirty="0"/>
          </a:p>
        </p:txBody>
      </p:sp>
      <p:sp>
        <p:nvSpPr>
          <p:cNvPr id="324" name="Google Shape;324;p5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My project</a:t>
            </a:r>
            <a:endParaRPr lang="en-US" dirty="0"/>
          </a:p>
        </p:txBody>
      </p:sp>
      <p:sp>
        <p:nvSpPr>
          <p:cNvPr id="326" name="Google Shape;326;p53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9" name="Google Shape;329;p53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330" name="Google Shape;330;p53"/>
          <p:cNvCxnSpPr/>
          <p:nvPr/>
        </p:nvCxnSpPr>
        <p:spPr>
          <a:xfrm rot="10800000">
            <a:off x="1675800" y="-64575"/>
            <a:ext cx="0" cy="1347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31" name="Google Shape;331;p53"/>
          <p:cNvCxnSpPr>
            <a:stCxn id="326" idx="0"/>
          </p:cNvCxnSpPr>
          <p:nvPr/>
        </p:nvCxnSpPr>
        <p:spPr>
          <a:xfrm rot="10800000">
            <a:off x="4572000" y="-50175"/>
            <a:ext cx="0" cy="1333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32" name="Google Shape;332;p53"/>
          <p:cNvCxnSpPr/>
          <p:nvPr/>
        </p:nvCxnSpPr>
        <p:spPr>
          <a:xfrm rot="10800000">
            <a:off x="10921405" y="-21353"/>
            <a:ext cx="0" cy="1333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33" name="Google Shape;333;p53"/>
          <p:cNvCxnSpPr>
            <a:stCxn id="329" idx="0"/>
          </p:cNvCxnSpPr>
          <p:nvPr/>
        </p:nvCxnSpPr>
        <p:spPr>
          <a:xfrm rot="10800000">
            <a:off x="3130775" y="-71785"/>
            <a:ext cx="0" cy="3087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34" name="Google Shape;334;p53"/>
          <p:cNvCxnSpPr/>
          <p:nvPr/>
        </p:nvCxnSpPr>
        <p:spPr>
          <a:xfrm rot="10800000">
            <a:off x="9466455" y="0"/>
            <a:ext cx="0" cy="303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5" name="Google Shape;335;p53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53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37" name="Google Shape;337;p53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3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53">
            <a:hlinkClick r:id="rId4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40" name="Google Shape;340;p53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1" name="Google Shape;341;p53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53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>
            <a:spLocks noGrp="1"/>
          </p:cNvSpPr>
          <p:nvPr>
            <p:ph type="title"/>
          </p:nvPr>
        </p:nvSpPr>
        <p:spPr>
          <a:xfrm>
            <a:off x="4338945" y="310761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2" name="Google Shape;382;p55"/>
          <p:cNvSpPr txBox="1">
            <a:spLocks noGrp="1"/>
          </p:cNvSpPr>
          <p:nvPr>
            <p:ph type="subTitle" idx="1"/>
          </p:nvPr>
        </p:nvSpPr>
        <p:spPr>
          <a:xfrm>
            <a:off x="3679115" y="1066461"/>
            <a:ext cx="4674860" cy="2429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	Anyone </a:t>
            </a:r>
            <a:r>
              <a:rPr lang="en-US" dirty="0"/>
              <a:t>nowadays is </a:t>
            </a:r>
            <a:r>
              <a:rPr lang="en-US" dirty="0" smtClean="0"/>
              <a:t>concerned about </a:t>
            </a:r>
            <a:r>
              <a:rPr lang="en-US" dirty="0"/>
              <a:t>security, whether it is data security or the security of their own home. Digital door locks have grown quite prevalent in recent years as technology has advanced and the use of </a:t>
            </a:r>
            <a:r>
              <a:rPr lang="en-US" dirty="0" err="1"/>
              <a:t>IoT</a:t>
            </a:r>
            <a:r>
              <a:rPr lang="en-US" dirty="0"/>
              <a:t> has increased. A digital lock does not require a physical key to operate, instead relying on </a:t>
            </a:r>
            <a:r>
              <a:rPr lang="en-US" dirty="0" smtClean="0"/>
              <a:t>Radio-Frequency </a:t>
            </a:r>
            <a:r>
              <a:rPr lang="en-US" dirty="0"/>
              <a:t>Identification (RFID), fingerprint, Face ID, pins, passwords, and other methods to do so. Using these diverse technologies, we have previously built a number of digital door lock applications. In this article, we'll use the </a:t>
            </a:r>
            <a:r>
              <a:rPr lang="en-US" dirty="0" err="1"/>
              <a:t>Espressif</a:t>
            </a:r>
            <a:r>
              <a:rPr lang="en-US" dirty="0"/>
              <a:t> Systems’ Camera (ESP32 CAM) to create an </a:t>
            </a:r>
            <a:r>
              <a:rPr lang="en-US" dirty="0" err="1"/>
              <a:t>IoT</a:t>
            </a:r>
            <a:r>
              <a:rPr lang="en-US" dirty="0"/>
              <a:t>-based Wi-Fi Door Lock system. </a:t>
            </a:r>
          </a:p>
          <a:p>
            <a:pPr algn="just"/>
            <a:r>
              <a:rPr lang="en-US" dirty="0"/>
              <a:t> </a:t>
            </a:r>
          </a:p>
        </p:txBody>
      </p:sp>
      <p:sp>
        <p:nvSpPr>
          <p:cNvPr id="383" name="Google Shape;383;p55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55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85" name="Google Shape;385;p55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5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55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88" name="Google Shape;388;p55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89" name="Google Shape;389;p55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5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315;p53">
            <a:hlinkClick r:id="rId4" action="ppaction://hlinksldjump"/>
          </p:cNvPr>
          <p:cNvSpPr txBox="1">
            <a:spLocks/>
          </p:cNvSpPr>
          <p:nvPr/>
        </p:nvSpPr>
        <p:spPr>
          <a:xfrm>
            <a:off x="1087507" y="481729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01</a:t>
            </a:r>
            <a:endParaRPr lang="e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" name="Google Shape;462;p57"/>
          <p:cNvGrpSpPr/>
          <p:nvPr/>
        </p:nvGrpSpPr>
        <p:grpSpPr>
          <a:xfrm>
            <a:off x="1170502" y="212889"/>
            <a:ext cx="3179836" cy="1027581"/>
            <a:chOff x="5017125" y="796150"/>
            <a:chExt cx="4246000" cy="1230900"/>
          </a:xfrm>
        </p:grpSpPr>
        <p:sp>
          <p:nvSpPr>
            <p:cNvPr id="14" name="Google Shape;463;p57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57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About </a:t>
            </a:r>
            <a:r>
              <a:rPr lang="en" dirty="0" smtClean="0"/>
              <a:t>My Project</a:t>
            </a:r>
            <a:endParaRPr dirty="0"/>
          </a:p>
        </p:txBody>
      </p:sp>
      <p:sp>
        <p:nvSpPr>
          <p:cNvPr id="452" name="Google Shape;452;p57"/>
          <p:cNvSpPr txBox="1">
            <a:spLocks noGrp="1"/>
          </p:cNvSpPr>
          <p:nvPr>
            <p:ph type="title" idx="2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53" name="Google Shape;453;p57"/>
          <p:cNvSpPr txBox="1">
            <a:spLocks noGrp="1"/>
          </p:cNvSpPr>
          <p:nvPr>
            <p:ph type="subTitle" idx="1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57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57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456" name="Google Shape;456;p57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7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57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459" name="Google Shape;459;p57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460" name="Google Shape;460;p57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7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62" name="Google Shape;462;p57"/>
          <p:cNvGrpSpPr/>
          <p:nvPr/>
        </p:nvGrpSpPr>
        <p:grpSpPr>
          <a:xfrm>
            <a:off x="5112425" y="790759"/>
            <a:ext cx="4246000" cy="1230900"/>
            <a:chOff x="5017125" y="796150"/>
            <a:chExt cx="4246000" cy="1230900"/>
          </a:xfrm>
        </p:grpSpPr>
        <p:sp>
          <p:nvSpPr>
            <p:cNvPr id="463" name="Google Shape;463;p57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7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76" y="0"/>
            <a:ext cx="6268299" cy="1096285"/>
          </a:xfrm>
        </p:spPr>
        <p:txBody>
          <a:bodyPr/>
          <a:lstStyle/>
          <a:p>
            <a:r>
              <a:rPr lang="en-US" dirty="0" smtClean="0"/>
              <a:t>02. ESP 32 Cam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5" y="1096285"/>
            <a:ext cx="4314531" cy="2303131"/>
          </a:xfrm>
        </p:spPr>
        <p:txBody>
          <a:bodyPr/>
          <a:lstStyle/>
          <a:p>
            <a:pPr marL="114300" indent="0" algn="l"/>
            <a:r>
              <a:rPr lang="en-US" sz="1300" dirty="0"/>
              <a:t>The ESP32-CAM AI-Thinker module is </a:t>
            </a:r>
            <a:r>
              <a:rPr lang="en-US" sz="1300" dirty="0" smtClean="0"/>
              <a:t>made up </a:t>
            </a:r>
            <a:r>
              <a:rPr lang="en-US" sz="1300" dirty="0"/>
              <a:t>of many </a:t>
            </a:r>
            <a:r>
              <a:rPr lang="en-US" sz="1300" dirty="0" smtClean="0"/>
              <a:t>elements, </a:t>
            </a:r>
            <a:r>
              <a:rPr lang="en-US" sz="1300" dirty="0"/>
              <a:t>including:</a:t>
            </a:r>
          </a:p>
          <a:p>
            <a:pPr marL="114300" indent="0" algn="l"/>
            <a:r>
              <a:rPr lang="en-US" sz="1300" dirty="0"/>
              <a:t>• ESP32-S Chip: The module's primary chip, which is </a:t>
            </a:r>
            <a:r>
              <a:rPr lang="en-US" sz="1300" dirty="0" err="1"/>
              <a:t>utilised</a:t>
            </a:r>
            <a:r>
              <a:rPr lang="en-US" sz="1300" dirty="0"/>
              <a:t> for all processing and functionality, has two very fast 32-bit LX6 CPUs and a 7-stage pipeline design.</a:t>
            </a:r>
          </a:p>
          <a:p>
            <a:pPr marL="114300" indent="0" algn="l"/>
            <a:r>
              <a:rPr lang="en-US" sz="1300" dirty="0"/>
              <a:t>• IPEX block output: The printed IPEX links GSM antennas to the transmitting signal. </a:t>
            </a:r>
          </a:p>
          <a:p>
            <a:pPr marL="114300" indent="0" algn="l"/>
            <a:r>
              <a:rPr lang="en-US" sz="1300" dirty="0"/>
              <a:t>• Tantalum capacitor: Small-size modules primarily employ this kind of capacitor. They are strong and provide fine signal quantity power supply filtering. </a:t>
            </a:r>
          </a:p>
          <a:p>
            <a:pPr marL="114300" indent="0" algn="l"/>
            <a:r>
              <a:rPr lang="en-US" sz="1300" dirty="0"/>
              <a:t>• Reset button: Pressing this button causes the module's code to be restarted.</a:t>
            </a:r>
          </a:p>
          <a:p>
            <a:pPr marL="114300" indent="0" algn="l"/>
            <a:r>
              <a:rPr lang="en-US" sz="1300" dirty="0"/>
              <a:t>• Voltage regulator chip: The module's voltage regulator chip keeps the output voltage constant despite changes in the input supply. The voltage is controlled at 3.3 volts.</a:t>
            </a:r>
          </a:p>
          <a:p>
            <a:pPr marL="114300" indent="0" algn="l"/>
            <a:endParaRPr lang="en-US" sz="1300" dirty="0"/>
          </a:p>
        </p:txBody>
      </p:sp>
      <p:pic>
        <p:nvPicPr>
          <p:cNvPr id="4" name="image6.png" descr="IMG_256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73213" y="753034"/>
            <a:ext cx="3926541" cy="328108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40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129462" y="409398"/>
            <a:ext cx="4398600" cy="515100"/>
          </a:xfrm>
        </p:spPr>
        <p:txBody>
          <a:bodyPr/>
          <a:lstStyle/>
          <a:p>
            <a:r>
              <a:rPr lang="en-US" dirty="0" smtClean="0"/>
              <a:t>02. The flow of code</a:t>
            </a:r>
            <a:endParaRPr lang="en-US" dirty="0"/>
          </a:p>
        </p:txBody>
      </p:sp>
      <p:pic>
        <p:nvPicPr>
          <p:cNvPr id="5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3969" y="1313000"/>
            <a:ext cx="3863699" cy="3165482"/>
          </a:xfrm>
          <a:prstGeom prst="rect">
            <a:avLst/>
          </a:prstGeom>
          <a:ln/>
        </p:spPr>
      </p:pic>
      <p:pic>
        <p:nvPicPr>
          <p:cNvPr id="6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873" y="1312999"/>
            <a:ext cx="4260784" cy="32106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520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/>
              <a:t>The picture below is to represent the result of this work. In this IOT based working model, we have made a Smart WIFI door lock using ESP32-CAM. In this model, when someone look at the cam, the house owner will get a notification on the mobile. After checking the photo, visitor can unlock the door from a system.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93043" y="399006"/>
            <a:ext cx="4398600" cy="515100"/>
          </a:xfrm>
        </p:spPr>
        <p:txBody>
          <a:bodyPr/>
          <a:lstStyle/>
          <a:p>
            <a:r>
              <a:rPr lang="en-US" dirty="0" smtClean="0"/>
              <a:t>02. The final result</a:t>
            </a:r>
            <a:endParaRPr lang="en-US" dirty="0"/>
          </a:p>
        </p:txBody>
      </p:sp>
      <p:pic>
        <p:nvPicPr>
          <p:cNvPr id="5" name="image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03956" y="1313000"/>
            <a:ext cx="3768544" cy="3255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152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452" name="Google Shape;452;p57"/>
          <p:cNvSpPr txBox="1">
            <a:spLocks noGrp="1"/>
          </p:cNvSpPr>
          <p:nvPr>
            <p:ph type="title" idx="2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453" name="Google Shape;453;p57"/>
          <p:cNvSpPr txBox="1">
            <a:spLocks noGrp="1"/>
          </p:cNvSpPr>
          <p:nvPr>
            <p:ph type="subTitle" idx="1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57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57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456" name="Google Shape;456;p57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7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57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459" name="Google Shape;459;p57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460" name="Google Shape;460;p57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7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62" name="Google Shape;462;p57"/>
          <p:cNvGrpSpPr/>
          <p:nvPr/>
        </p:nvGrpSpPr>
        <p:grpSpPr>
          <a:xfrm>
            <a:off x="5112425" y="790759"/>
            <a:ext cx="4246000" cy="1230900"/>
            <a:chOff x="5017125" y="796150"/>
            <a:chExt cx="4246000" cy="1230900"/>
          </a:xfrm>
        </p:grpSpPr>
        <p:sp>
          <p:nvSpPr>
            <p:cNvPr id="463" name="Google Shape;463;p57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7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035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2477100" y="1772447"/>
            <a:ext cx="657000" cy="7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9" name="Google Shape;349;p54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2477100" y="3275277"/>
            <a:ext cx="657000" cy="7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2" name="Google Shape;352;p54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2477100" y="2522122"/>
            <a:ext cx="657000" cy="7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3" name="Google Shape;353;p54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77100" y="1022775"/>
            <a:ext cx="657000" cy="7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4" name="Google Shape;354;p54"/>
          <p:cNvSpPr txBox="1">
            <a:spLocks noGrp="1"/>
          </p:cNvSpPr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W</a:t>
            </a:r>
            <a:r>
              <a:rPr lang="en-US" dirty="0" smtClean="0"/>
              <a:t>hat I </a:t>
            </a:r>
            <a:r>
              <a:rPr lang="en-US" dirty="0"/>
              <a:t>achieved</a:t>
            </a:r>
            <a:endParaRPr dirty="0"/>
          </a:p>
        </p:txBody>
      </p:sp>
      <p:sp>
        <p:nvSpPr>
          <p:cNvPr id="369" name="Google Shape;369;p54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54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71" name="Google Shape;371;p54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4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54">
            <a:hlinkClick r:id="rId4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74" name="Google Shape;374;p54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75" name="Google Shape;375;p54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54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3"/>
          </p:nvPr>
        </p:nvSpPr>
        <p:spPr>
          <a:xfrm>
            <a:off x="4239491" y="1278646"/>
            <a:ext cx="4114615" cy="303153"/>
          </a:xfrm>
        </p:spPr>
        <p:txBody>
          <a:bodyPr/>
          <a:lstStyle/>
          <a:p>
            <a:r>
              <a:rPr lang="en-US" b="1" dirty="0"/>
              <a:t>Face Detection and Recognition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b="1" dirty="0"/>
              <a:t>Remote Door Control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b="1" dirty="0"/>
              <a:t>Notification </a:t>
            </a:r>
            <a:r>
              <a:rPr lang="en-US" b="1" dirty="0" smtClean="0"/>
              <a:t>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How to research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any Branding Guidelines XL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301</Words>
  <Application>Microsoft Office PowerPoint</Application>
  <PresentationFormat>On-screen Show (16:9)</PresentationFormat>
  <Paragraphs>66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Barlow</vt:lpstr>
      <vt:lpstr>Montserrat</vt:lpstr>
      <vt:lpstr>Ubuntu</vt:lpstr>
      <vt:lpstr>Yanone Kaffeesatz</vt:lpstr>
      <vt:lpstr>Fira Sans Condensed</vt:lpstr>
      <vt:lpstr>Arial</vt:lpstr>
      <vt:lpstr>Montserrat Alternates</vt:lpstr>
      <vt:lpstr>Montserrat ExtraBold</vt:lpstr>
      <vt:lpstr>Caveat</vt:lpstr>
      <vt:lpstr>Tech Company Branding Guidelines XL by Slidesgo</vt:lpstr>
      <vt:lpstr>PROJECT: OPEN DOOR BY DETECTION FACE USING ESP 32 CAM</vt:lpstr>
      <vt:lpstr>01</vt:lpstr>
      <vt:lpstr>Introduction</vt:lpstr>
      <vt:lpstr>All About My Project</vt:lpstr>
      <vt:lpstr>02. ESP 32 Cam</vt:lpstr>
      <vt:lpstr>02. The flow of code</vt:lpstr>
      <vt:lpstr>02. The final result</vt:lpstr>
      <vt:lpstr>Conclusion</vt:lpstr>
      <vt:lpstr>02</vt:lpstr>
      <vt:lpstr>02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OPEN DOOR BY DETECTION FACE USING ESP 32 CAM</dc:title>
  <cp:lastModifiedBy>Admin</cp:lastModifiedBy>
  <cp:revision>7</cp:revision>
  <dcterms:modified xsi:type="dcterms:W3CDTF">2023-12-21T02:16:31Z</dcterms:modified>
</cp:coreProperties>
</file>