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0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5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1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1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54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9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5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3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47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4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6D8-8068-4B2F-8A82-D13161FFA06A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F517-EBC1-4963-9E2B-B09927EE4A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2272F5-A345-E521-D4A3-CB96036D4A8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755438" y="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09445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209C-594A-71B5-923D-141A40264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Biblioteca Doenças Oculares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38A9E9-BB86-D290-E373-7BDB6B09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Wallace Meirelles</a:t>
            </a:r>
          </a:p>
        </p:txBody>
      </p:sp>
    </p:spTree>
    <p:extLst>
      <p:ext uri="{BB962C8B-B14F-4D97-AF65-F5344CB8AC3E}">
        <p14:creationId xmlns:p14="http://schemas.microsoft.com/office/powerpoint/2010/main" val="251928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6CF4D-D43F-F9C3-7E58-68803A7A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25" y="447675"/>
            <a:ext cx="4114800" cy="1600200"/>
          </a:xfrm>
        </p:spPr>
        <p:txBody>
          <a:bodyPr/>
          <a:lstStyle/>
          <a:p>
            <a:r>
              <a:rPr lang="pt-BR" dirty="0"/>
              <a:t>A Biblioteca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438E0-5FFA-423F-39BE-522AF8CA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43125"/>
            <a:ext cx="4114800" cy="40755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pt-BR" sz="1800" dirty="0" err="1"/>
              <a:t>ChemDiv</a:t>
            </a:r>
            <a:r>
              <a:rPr lang="pt-BR" sz="1800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Doenças Oculares: </a:t>
            </a:r>
          </a:p>
          <a:p>
            <a:pPr marL="742950" lvl="1" indent="-285750">
              <a:buFontTx/>
              <a:buChar char="-"/>
            </a:pPr>
            <a:r>
              <a:rPr lang="pt-BR" sz="1600" dirty="0"/>
              <a:t>Degeneração Macular Relacionado com a Idade</a:t>
            </a:r>
          </a:p>
          <a:p>
            <a:pPr marL="1200150" lvl="2" indent="-285750">
              <a:buFontTx/>
              <a:buChar char="-"/>
            </a:pPr>
            <a:r>
              <a:rPr lang="pt-BR" sz="1400" dirty="0" err="1"/>
              <a:t>Etinol-binding</a:t>
            </a:r>
            <a:r>
              <a:rPr lang="pt-BR" sz="1400" dirty="0"/>
              <a:t> </a:t>
            </a:r>
            <a:r>
              <a:rPr lang="pt-BR" sz="1400" dirty="0" err="1"/>
              <a:t>Protein</a:t>
            </a:r>
            <a:r>
              <a:rPr lang="pt-BR" sz="1400" dirty="0"/>
              <a:t> 4 (RBP4)</a:t>
            </a:r>
          </a:p>
          <a:p>
            <a:pPr marL="1200150" lvl="2" indent="-285750">
              <a:buFontTx/>
              <a:buChar char="-"/>
            </a:pPr>
            <a:r>
              <a:rPr lang="pt-BR" sz="1400" dirty="0"/>
              <a:t>Factor D</a:t>
            </a:r>
          </a:p>
          <a:p>
            <a:pPr marL="1200150" lvl="2" indent="-285750">
              <a:buFontTx/>
              <a:buChar char="-"/>
            </a:pPr>
            <a:r>
              <a:rPr lang="pt-BR" sz="1400" dirty="0"/>
              <a:t>VEGF </a:t>
            </a:r>
            <a:r>
              <a:rPr lang="pt-BR" sz="1400" dirty="0" err="1"/>
              <a:t>pathway</a:t>
            </a:r>
            <a:endParaRPr lang="pt-BR" sz="1400" dirty="0"/>
          </a:p>
          <a:p>
            <a:pPr marL="742950" lvl="1" indent="-285750">
              <a:buFontTx/>
              <a:buChar char="-"/>
            </a:pPr>
            <a:r>
              <a:rPr lang="pt-BR" sz="1600" dirty="0"/>
              <a:t>Edema Macular Diabético</a:t>
            </a:r>
          </a:p>
          <a:p>
            <a:pPr marL="1200150" lvl="2" indent="-285750">
              <a:buFontTx/>
              <a:buChar char="-"/>
            </a:pPr>
            <a:r>
              <a:rPr lang="pt-BR" sz="1400" dirty="0"/>
              <a:t>Vascular </a:t>
            </a:r>
            <a:r>
              <a:rPr lang="pt-BR" sz="1400" dirty="0" err="1"/>
              <a:t>Adhesion</a:t>
            </a:r>
            <a:r>
              <a:rPr lang="pt-BR" sz="1400" dirty="0"/>
              <a:t> Protein-1 (VAP-1)</a:t>
            </a:r>
          </a:p>
          <a:p>
            <a:pPr marL="742950" lvl="1" indent="-285750">
              <a:buFontTx/>
              <a:buChar char="-"/>
            </a:pPr>
            <a:r>
              <a:rPr lang="pt-BR" sz="1600" dirty="0"/>
              <a:t>Catarata</a:t>
            </a:r>
          </a:p>
          <a:p>
            <a:pPr marL="1200150" lvl="2" indent="-285750">
              <a:buFontTx/>
              <a:buChar char="-"/>
            </a:pPr>
            <a:r>
              <a:rPr lang="pt-BR" sz="1400" dirty="0"/>
              <a:t>Aldose </a:t>
            </a:r>
            <a:r>
              <a:rPr lang="pt-BR" sz="1400" dirty="0" err="1"/>
              <a:t>Reductase</a:t>
            </a:r>
            <a:endParaRPr lang="pt-BR" sz="1400" dirty="0"/>
          </a:p>
          <a:p>
            <a:pPr marL="742950" lvl="1" indent="-285750">
              <a:buFontTx/>
              <a:buChar char="-"/>
            </a:pPr>
            <a:r>
              <a:rPr lang="pt-BR" sz="1600" dirty="0"/>
              <a:t>Glaucoma:</a:t>
            </a:r>
          </a:p>
          <a:p>
            <a:pPr marL="1200150" lvl="2" indent="-285750">
              <a:buFontTx/>
              <a:buChar char="-"/>
            </a:pPr>
            <a:r>
              <a:rPr lang="pt-BR" sz="1400" dirty="0" err="1"/>
              <a:t>Carbonic</a:t>
            </a:r>
            <a:r>
              <a:rPr lang="pt-BR" sz="1400" dirty="0"/>
              <a:t> </a:t>
            </a:r>
            <a:r>
              <a:rPr lang="pt-BR" sz="1400" dirty="0" err="1"/>
              <a:t>Anhydrase</a:t>
            </a:r>
            <a:r>
              <a:rPr lang="pt-BR" sz="1400" dirty="0"/>
              <a:t> (CA)</a:t>
            </a:r>
          </a:p>
          <a:p>
            <a:pPr marL="1200150" lvl="2" indent="-285750">
              <a:buFontTx/>
              <a:buChar char="-"/>
            </a:pPr>
            <a:r>
              <a:rPr lang="pt-BR" sz="1400" dirty="0"/>
              <a:t>ROCK II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2266EC-BBD8-BEAB-3A0C-E290E25C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885" y="2063115"/>
            <a:ext cx="3276600" cy="914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49CF68-CB32-DB79-F151-197D0760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3429000"/>
            <a:ext cx="609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8EB4F-86A9-13C9-EF41-CF35E5C7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Absorção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31A8C1-3C2E-57CF-E1D3-BA897992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Log P – Quanto maior, melhor</a:t>
            </a:r>
          </a:p>
          <a:p>
            <a:pPr marL="285750" indent="-285750">
              <a:buFontTx/>
              <a:buChar char="-"/>
            </a:pPr>
            <a:r>
              <a:rPr lang="pt-BR" dirty="0"/>
              <a:t>Log S – Quanto menor, melhor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A8DEFD-AA1E-A887-7DA7-029640B2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54" y="1065450"/>
            <a:ext cx="7678956" cy="47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C4A0E-8A60-4216-2C61-6BEAC9FC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Absorção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F7D5A0-A27F-81BC-D6FD-8F7DD3CA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Área de Superfície Polar (PSA, em inglês)</a:t>
            </a:r>
          </a:p>
          <a:p>
            <a:pPr marL="742950" lvl="1" indent="-285750">
              <a:buFontTx/>
              <a:buChar char="-"/>
            </a:pPr>
            <a:r>
              <a:rPr lang="pt-BR" dirty="0"/>
              <a:t>Ideal &lt; 90 A²</a:t>
            </a:r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F08A76-F398-D1C1-BDE8-988D4712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3466"/>
            <a:ext cx="7375627" cy="49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125C6E-6219-442E-DD04-BFC89FCE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"/>
            <a:ext cx="12192000" cy="68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939D-53B6-18EC-449E-E2B9EEF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Peso Molar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583FE5-54D7-75F2-ABDC-FEE04FFB9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Absorção;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Metabolismo;</a:t>
            </a:r>
          </a:p>
          <a:p>
            <a:pPr marL="285750" indent="-285750">
              <a:buFontTx/>
              <a:buChar char="-"/>
            </a:pPr>
            <a:r>
              <a:rPr lang="pt-BR" dirty="0"/>
              <a:t>Distribuição;</a:t>
            </a:r>
          </a:p>
          <a:p>
            <a:pPr marL="285750" indent="-285750">
              <a:buFontTx/>
              <a:buChar char="-"/>
            </a:pPr>
            <a:r>
              <a:rPr lang="pt-BR" dirty="0"/>
              <a:t>Solubilidade;</a:t>
            </a:r>
          </a:p>
          <a:p>
            <a:pPr marL="285750" indent="-285750">
              <a:buFontTx/>
              <a:buChar char="-"/>
            </a:pPr>
            <a:r>
              <a:rPr lang="pt-BR" dirty="0"/>
              <a:t>Interação com o Alvo;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C6D31C-9054-4883-5A7E-64BEE0CA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1927378"/>
            <a:ext cx="6971030" cy="42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3B79B-38C5-16D5-25B1-052D8AA9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HBA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85C6D0-54E9-4BE9-DF3E-F65228E6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- Interação com o Alto, quanto maior, mais interage.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754524-764B-EAA4-AC5A-7A9F9720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71" y="1074261"/>
            <a:ext cx="7650329" cy="47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F0C4-B1B8-AEDD-8F90-1A50AEE4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HBD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3783-3047-C164-3B04-8F772F01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Maior parte dos dados entre 1,2 e 3</a:t>
            </a:r>
          </a:p>
          <a:p>
            <a:pPr marL="285750" indent="-285750">
              <a:buFontTx/>
              <a:buChar char="-"/>
            </a:pPr>
            <a:r>
              <a:rPr lang="pt-BR" dirty="0"/>
              <a:t>Homogeneidade no VAP1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B2BDE4-6A3B-9555-B175-BDF533BA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98" y="1523999"/>
            <a:ext cx="7287231" cy="4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054BB-74A5-B019-50FD-5BC46C1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853C4C-C271-9422-D01F-2B565E41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ChemDiv</a:t>
            </a:r>
            <a:r>
              <a:rPr lang="pt-BR" dirty="0"/>
              <a:t>. Disponível em: https://www.chemdiv.com/</a:t>
            </a:r>
            <a:r>
              <a:rPr lang="pt-BR" dirty="0" err="1"/>
              <a:t>company</a:t>
            </a:r>
            <a:r>
              <a:rPr lang="pt-BR" dirty="0"/>
              <a:t>/. Acesso em: 06/06/2023</a:t>
            </a:r>
          </a:p>
          <a:p>
            <a:endParaRPr lang="pt-BR" dirty="0"/>
          </a:p>
          <a:p>
            <a:r>
              <a:rPr lang="pt-BR" dirty="0"/>
              <a:t>Universidade de São Paulo (USP). Propriedades físico-químicas. Disponível em: https://edisciplinas.usp.br/</a:t>
            </a:r>
            <a:r>
              <a:rPr lang="pt-BR" dirty="0" err="1"/>
              <a:t>pluginfile.php</a:t>
            </a:r>
            <a:r>
              <a:rPr lang="pt-BR" dirty="0"/>
              <a:t>/804016/</a:t>
            </a:r>
            <a:r>
              <a:rPr lang="pt-BR" dirty="0" err="1"/>
              <a:t>mod_resource</a:t>
            </a:r>
            <a:r>
              <a:rPr lang="pt-BR" dirty="0"/>
              <a:t>/</a:t>
            </a:r>
            <a:r>
              <a:rPr lang="pt-BR" dirty="0" err="1"/>
              <a:t>content</a:t>
            </a:r>
            <a:r>
              <a:rPr lang="pt-BR" dirty="0"/>
              <a:t>/1/Propriedades%20f%c3%adsico-qu%c3%admicas.pdf. Acesso em: 07/06/2023</a:t>
            </a:r>
          </a:p>
          <a:p>
            <a:endParaRPr lang="pt-BR" dirty="0"/>
          </a:p>
          <a:p>
            <a:r>
              <a:rPr lang="pt-BR" dirty="0" err="1"/>
              <a:t>DrugBank</a:t>
            </a:r>
            <a:r>
              <a:rPr lang="pt-BR" dirty="0"/>
              <a:t>. Disponível em: https://dev.drugbank.com/. Acesso em: 07/06/2023</a:t>
            </a:r>
          </a:p>
          <a:p>
            <a:endParaRPr lang="pt-BR" dirty="0"/>
          </a:p>
          <a:p>
            <a:r>
              <a:rPr lang="pt-BR" dirty="0" err="1"/>
              <a:t>InfoEscola</a:t>
            </a:r>
            <a:r>
              <a:rPr lang="pt-BR" dirty="0"/>
              <a:t>. Lipossolubilidade. Disponível em: https://www.infoescola.com/</a:t>
            </a:r>
            <a:r>
              <a:rPr lang="pt-BR" dirty="0" err="1"/>
              <a:t>bioquimica</a:t>
            </a:r>
            <a:r>
              <a:rPr lang="pt-BR" dirty="0"/>
              <a:t>/lipossolubilidade/#:~:text=Em%20termos%20pr%C3%A1ticos%2C%20essa%20solubilidade%20precisa%20ser%20medida%2C,e%20vai%20atravessar%20mais%20facilmente%20a%20membrana%20biol%C3%B3gica.. Acesso em: 07/06/2023</a:t>
            </a:r>
          </a:p>
        </p:txBody>
      </p:sp>
    </p:spTree>
    <p:extLst>
      <p:ext uri="{BB962C8B-B14F-4D97-AF65-F5344CB8AC3E}">
        <p14:creationId xmlns:p14="http://schemas.microsoft.com/office/powerpoint/2010/main" val="332287669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0</TotalTime>
  <Words>277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Trilha de Vapor</vt:lpstr>
      <vt:lpstr>Biblioteca Doenças Oculares</vt:lpstr>
      <vt:lpstr>A Biblioteca</vt:lpstr>
      <vt:lpstr>Absorção</vt:lpstr>
      <vt:lpstr>Absorção</vt:lpstr>
      <vt:lpstr>Apresentação do PowerPoint</vt:lpstr>
      <vt:lpstr>Peso Molar</vt:lpstr>
      <vt:lpstr>HBA</vt:lpstr>
      <vt:lpstr>HBD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Doenças Oculares</dc:title>
  <dc:creator>Wallace Meirelles de Oliveira</dc:creator>
  <cp:lastModifiedBy>Wallace Meirelles de Oliveira</cp:lastModifiedBy>
  <cp:revision>1</cp:revision>
  <dcterms:created xsi:type="dcterms:W3CDTF">2023-06-08T15:08:29Z</dcterms:created>
  <dcterms:modified xsi:type="dcterms:W3CDTF">2023-06-08T15:39:06Z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2023-06-08T15:39:03Z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fa4bc026-ff0b-48f2-9adf-b1d0dad246bf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Trilha de Vapor:9</vt:lpwstr>
  </property>
  <property fmtid="{D5CDD505-2E9C-101B-9397-08002B2CF9AE}" pid="10" name="ClassificationContentMarkingHeaderText">
    <vt:lpwstr>#interna</vt:lpwstr>
  </property>
</Properties>
</file>