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3"/>
    <p:sldId id="257" r:id="rId4"/>
    <p:sldId id="258" r:id="rId5"/>
    <p:sldId id="265" r:id="rId6"/>
    <p:sldId id="264" r:id="rId7"/>
    <p:sldId id="266" r:id="rId8"/>
    <p:sldId id="267" r:id="rId9"/>
    <p:sldId id="268" r:id="rId10"/>
    <p:sldId id="261" r:id="rId1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34" d="100"/>
          <a:sy n="134" d="100"/>
        </p:scale>
        <p:origin x="-328" y="4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F99633E-214B-834B-AC50-073D8181713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0F5FBDC-83AB-DC40-8748-3976949D2187}"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F99633E-214B-834B-AC50-073D8181713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0F5FBDC-83AB-DC40-8748-3976949D2187}"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F99633E-214B-834B-AC50-073D8181713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0F5FBDC-83AB-DC40-8748-3976949D2187}"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F99633E-214B-834B-AC50-073D8181713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0F5FBDC-83AB-DC40-8748-3976949D2187}"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DF99633E-214B-834B-AC50-073D8181713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0F5FBDC-83AB-DC40-8748-3976949D2187}"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F99633E-214B-834B-AC50-073D8181713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0F5FBDC-83AB-DC40-8748-3976949D2187}"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F99633E-214B-834B-AC50-073D81817137}"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0F5FBDC-83AB-DC40-8748-3976949D2187}"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F99633E-214B-834B-AC50-073D81817137}"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0F5FBDC-83AB-DC40-8748-3976949D2187}"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99633E-214B-834B-AC50-073D81817137}"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0F5FBDC-83AB-DC40-8748-3976949D2187}"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DF99633E-214B-834B-AC50-073D8181713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0F5FBDC-83AB-DC40-8748-3976949D2187}"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DF99633E-214B-834B-AC50-073D8181713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0F5FBDC-83AB-DC40-8748-3976949D2187}"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9633E-214B-834B-AC50-073D81817137}"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5FBDC-83AB-DC40-8748-3976949D218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4" name="内容占位符 3" descr="ppt封面-恢复的.jpg"/>
          <p:cNvPicPr>
            <a:picLocks noChangeAspect="1"/>
          </p:cNvPicPr>
          <p:nvPr/>
        </p:nvPicPr>
        <p:blipFill>
          <a:blip r:embed="rId1">
            <a:extLst>
              <a:ext uri="{28A0092B-C50C-407E-A947-70E740481C1C}">
                <a14:useLocalDpi xmlns:a14="http://schemas.microsoft.com/office/drawing/2010/main" val="0"/>
              </a:ext>
            </a:extLst>
          </a:blip>
          <a:srcRect t="1115" b="1115"/>
          <a:stretch>
            <a:fillRect/>
          </a:stretch>
        </p:blipFill>
        <p:spPr>
          <a:xfrm>
            <a:off x="-473704" y="-206984"/>
            <a:ext cx="12846326" cy="706498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r>
              <a:rPr kumimoji="1" lang="zh-CN" altLang="en-US" dirty="0" smtClean="0"/>
              <a:t>上周计划完成进度</a:t>
            </a:r>
            <a:endParaRPr kumimoji="1" lang="en-US" altLang="zh-CN" dirty="0" smtClean="0"/>
          </a:p>
          <a:p>
            <a:r>
              <a:rPr kumimoji="1" lang="zh-CN" altLang="en-US" dirty="0" smtClean="0"/>
              <a:t>上周计划完成总结</a:t>
            </a:r>
            <a:endParaRPr kumimoji="1" lang="zh-CN" altLang="en-US" dirty="0" smtClean="0"/>
          </a:p>
          <a:p>
            <a:r>
              <a:rPr kumimoji="1" lang="zh-CN" altLang="en-US" dirty="0" smtClean="0"/>
              <a:t>本周计划安排</a:t>
            </a:r>
            <a:endParaRPr kumimoji="1" lang="en-US" altLang="zh-CN" dirty="0" smtClean="0"/>
          </a:p>
          <a:p>
            <a:pPr marL="0" indent="0">
              <a:buNone/>
            </a:pPr>
            <a:endParaRPr kumimoji="1" lang="zh-CN" altLang="en-US" dirty="0" smtClean="0"/>
          </a:p>
          <a:p>
            <a:endParaRPr kumimoji="1"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zh-CN" altLang="en-US" sz="3200" dirty="0" smtClean="0"/>
              <a:t>本周计划完成进度</a:t>
            </a:r>
            <a:endParaRPr kumimoji="1" lang="zh-CN" altLang="en-US" sz="3200" dirty="0"/>
          </a:p>
        </p:txBody>
      </p:sp>
      <p:sp>
        <p:nvSpPr>
          <p:cNvPr id="3" name="内容占位符 2"/>
          <p:cNvSpPr>
            <a:spLocks noGrp="1"/>
          </p:cNvSpPr>
          <p:nvPr>
            <p:ph idx="1"/>
          </p:nvPr>
        </p:nvSpPr>
        <p:spPr/>
        <p:txBody>
          <a:bodyPr>
            <a:normAutofit/>
          </a:bodyPr>
          <a:lstStyle/>
          <a:p>
            <a:pPr marL="0" indent="0">
              <a:buNone/>
            </a:pPr>
            <a:endParaRPr kumimoji="1" lang="zh-CN" altLang="en-US" sz="2400" dirty="0"/>
          </a:p>
        </p:txBody>
      </p:sp>
      <p:graphicFrame>
        <p:nvGraphicFramePr>
          <p:cNvPr id="7" name="表格 6"/>
          <p:cNvGraphicFramePr>
            <a:graphicFrameLocks noGrp="1"/>
          </p:cNvGraphicFramePr>
          <p:nvPr/>
        </p:nvGraphicFramePr>
        <p:xfrm>
          <a:off x="457200" y="1417637"/>
          <a:ext cx="6096000" cy="2306003"/>
        </p:xfrm>
        <a:graphic>
          <a:graphicData uri="http://schemas.openxmlformats.org/drawingml/2006/table">
            <a:tbl>
              <a:tblPr firstRow="1" bandRow="1">
                <a:tableStyleId>{7DF18680-E054-41AD-8BC1-D1AEF772440D}</a:tableStyleId>
              </a:tblPr>
              <a:tblGrid>
                <a:gridCol w="2032000"/>
                <a:gridCol w="2032000"/>
                <a:gridCol w="2032000"/>
              </a:tblGrid>
              <a:tr h="402723">
                <a:tc>
                  <a:txBody>
                    <a:bodyPr/>
                    <a:lstStyle/>
                    <a:p>
                      <a:r>
                        <a:rPr lang="zh-CN" altLang="en-US" dirty="0" smtClean="0"/>
                        <a:t>项目</a:t>
                      </a:r>
                      <a:endParaRPr lang="zh-CN" altLang="en-US" dirty="0"/>
                    </a:p>
                  </a:txBody>
                  <a:tcPr/>
                </a:tc>
                <a:tc>
                  <a:txBody>
                    <a:bodyPr/>
                    <a:lstStyle/>
                    <a:p>
                      <a:r>
                        <a:rPr lang="zh-CN" altLang="en-US" dirty="0" smtClean="0"/>
                        <a:t>状态</a:t>
                      </a:r>
                      <a:endParaRPr lang="zh-CN" altLang="en-US" dirty="0"/>
                    </a:p>
                  </a:txBody>
                  <a:tcPr/>
                </a:tc>
                <a:tc>
                  <a:txBody>
                    <a:bodyPr/>
                    <a:lstStyle/>
                    <a:p>
                      <a:r>
                        <a:rPr lang="zh-CN" altLang="en-US" dirty="0" smtClean="0"/>
                        <a:t>参与人员</a:t>
                      </a:r>
                      <a:endParaRPr lang="zh-CN" altLang="en-US" dirty="0"/>
                    </a:p>
                  </a:txBody>
                  <a:tcPr/>
                </a:tc>
              </a:tr>
              <a:tr h="402723">
                <a:tc>
                  <a:txBody>
                    <a:bodyPr/>
                    <a:lstStyle/>
                    <a:p>
                      <a:r>
                        <a:rPr lang="en-US" altLang="zh-CN" dirty="0" err="1" smtClean="0"/>
                        <a:t>Otg&amp;charm</a:t>
                      </a:r>
                      <a:r>
                        <a:rPr lang="zh-CN" altLang="en-US" dirty="0" smtClean="0"/>
                        <a:t>海报</a:t>
                      </a:r>
                      <a:endParaRPr lang="zh-CN" altLang="en-US" dirty="0"/>
                    </a:p>
                  </a:txBody>
                  <a:tcPr/>
                </a:tc>
                <a:tc>
                  <a:txBody>
                    <a:bodyPr/>
                    <a:lstStyle/>
                    <a:p>
                      <a:r>
                        <a:rPr lang="zh-CN" altLang="en-US" dirty="0" smtClean="0"/>
                        <a:t>完成</a:t>
                      </a:r>
                      <a:endParaRPr lang="zh-CN" altLang="en-US" dirty="0"/>
                    </a:p>
                  </a:txBody>
                  <a:tcPr/>
                </a:tc>
                <a:tc>
                  <a:txBody>
                    <a:bodyPr/>
                    <a:lstStyle/>
                    <a:p>
                      <a:r>
                        <a:rPr lang="en-US" altLang="zh-CN" dirty="0" smtClean="0"/>
                        <a:t>Neil</a:t>
                      </a:r>
                      <a:r>
                        <a:rPr lang="zh-CN" altLang="en-US" dirty="0" smtClean="0"/>
                        <a:t>，锦鸿</a:t>
                      </a:r>
                      <a:endParaRPr lang="zh-CN" altLang="en-US" dirty="0"/>
                    </a:p>
                  </a:txBody>
                  <a:tcPr/>
                </a:tc>
              </a:tr>
              <a:tr h="402723">
                <a:tc>
                  <a:txBody>
                    <a:bodyPr/>
                    <a:lstStyle/>
                    <a:p>
                      <a:r>
                        <a:rPr lang="en-US" altLang="zh-CN" dirty="0" err="1" smtClean="0"/>
                        <a:t>Otg&amp;charm</a:t>
                      </a:r>
                      <a:r>
                        <a:rPr lang="zh-CN" altLang="en-US" dirty="0" smtClean="0"/>
                        <a:t>微官网</a:t>
                      </a:r>
                      <a:endParaRPr lang="zh-CN" altLang="en-US" dirty="0"/>
                    </a:p>
                  </a:txBody>
                  <a:tcPr/>
                </a:tc>
                <a:tc>
                  <a:txBody>
                    <a:bodyPr/>
                    <a:lstStyle/>
                    <a:p>
                      <a:r>
                        <a:rPr lang="zh-CN" altLang="en-US" dirty="0" smtClean="0"/>
                        <a:t>完成</a:t>
                      </a:r>
                      <a:endParaRPr lang="zh-CN" altLang="en-US" dirty="0"/>
                    </a:p>
                  </a:txBody>
                  <a:tcPr/>
                </a:tc>
                <a:tc>
                  <a:txBody>
                    <a:bodyPr/>
                    <a:lstStyle/>
                    <a:p>
                      <a:r>
                        <a:rPr lang="zh-CN" altLang="en-US" dirty="0" smtClean="0"/>
                        <a:t>锦鸿，</a:t>
                      </a:r>
                      <a:r>
                        <a:rPr lang="en-US" altLang="zh-CN" dirty="0" err="1" smtClean="0"/>
                        <a:t>ivan</a:t>
                      </a:r>
                      <a:r>
                        <a:rPr lang="zh-CN" altLang="en-US" dirty="0" smtClean="0"/>
                        <a:t>，</a:t>
                      </a:r>
                      <a:r>
                        <a:rPr lang="en-US" altLang="zh-CN" dirty="0" err="1" smtClean="0"/>
                        <a:t>jill</a:t>
                      </a:r>
                      <a:endParaRPr lang="zh-CN" altLang="en-US" dirty="0"/>
                    </a:p>
                  </a:txBody>
                  <a:tcPr/>
                </a:tc>
              </a:tr>
              <a:tr h="402723">
                <a:tc>
                  <a:txBody>
                    <a:bodyPr/>
                    <a:lstStyle/>
                    <a:p>
                      <a:r>
                        <a:rPr lang="zh-CN" altLang="en-US" dirty="0" smtClean="0"/>
                        <a:t>学校网站前端编程</a:t>
                      </a:r>
                      <a:endParaRPr lang="zh-CN" altLang="en-US" dirty="0"/>
                    </a:p>
                  </a:txBody>
                  <a:tcPr/>
                </a:tc>
                <a:tc>
                  <a:txBody>
                    <a:bodyPr/>
                    <a:lstStyle/>
                    <a:p>
                      <a:r>
                        <a:rPr lang="zh-CN" altLang="en-US" dirty="0" smtClean="0"/>
                        <a:t>未完成</a:t>
                      </a:r>
                      <a:endParaRPr lang="zh-CN" altLang="en-US" dirty="0"/>
                    </a:p>
                  </a:txBody>
                  <a:tcPr/>
                </a:tc>
                <a:tc>
                  <a:txBody>
                    <a:bodyPr/>
                    <a:lstStyle/>
                    <a:p>
                      <a:r>
                        <a:rPr lang="zh-CN" altLang="en-US" dirty="0" smtClean="0"/>
                        <a:t>陈媛媛，</a:t>
                      </a:r>
                      <a:r>
                        <a:rPr lang="en-US" altLang="zh-CN" dirty="0" err="1" smtClean="0"/>
                        <a:t>nano</a:t>
                      </a:r>
                      <a:endParaRPr lang="zh-CN" altLang="en-US" dirty="0"/>
                    </a:p>
                  </a:txBody>
                  <a:tcPr/>
                </a:tc>
              </a:tr>
              <a:tr h="695111">
                <a:tc>
                  <a:txBody>
                    <a:bodyPr/>
                    <a:lstStyle/>
                    <a:p>
                      <a:r>
                        <a:rPr lang="zh-CN" altLang="en-US" dirty="0" smtClean="0"/>
                        <a:t>优韵宝问诊</a:t>
                      </a:r>
                      <a:r>
                        <a:rPr lang="en-US" altLang="zh-CN" dirty="0" smtClean="0"/>
                        <a:t>app&amp;</a:t>
                      </a:r>
                      <a:r>
                        <a:rPr lang="zh-CN" altLang="en-US" dirty="0" smtClean="0"/>
                        <a:t>微信端</a:t>
                      </a:r>
                      <a:endParaRPr lang="zh-CN" altLang="en-US" dirty="0"/>
                    </a:p>
                  </a:txBody>
                  <a:tcPr/>
                </a:tc>
                <a:tc>
                  <a:txBody>
                    <a:bodyPr/>
                    <a:lstStyle/>
                    <a:p>
                      <a:r>
                        <a:rPr lang="zh-CN" altLang="en-US" dirty="0" smtClean="0"/>
                        <a:t>完成与优韵宝公司的详细需求对接</a:t>
                      </a:r>
                      <a:endParaRPr lang="zh-CN" altLang="en-US" dirty="0"/>
                    </a:p>
                  </a:txBody>
                  <a:tcPr/>
                </a:tc>
                <a:tc>
                  <a:txBody>
                    <a:bodyPr/>
                    <a:lstStyle/>
                    <a:p>
                      <a:r>
                        <a:rPr lang="en-US" altLang="zh-CN" dirty="0" err="1" smtClean="0"/>
                        <a:t>Yukin</a:t>
                      </a:r>
                      <a:r>
                        <a:rPr lang="zh-CN" altLang="en-US" dirty="0" smtClean="0"/>
                        <a:t>，</a:t>
                      </a:r>
                      <a:r>
                        <a:rPr lang="en-US" altLang="zh-CN" dirty="0" smtClean="0"/>
                        <a:t>Neil</a:t>
                      </a:r>
                      <a:r>
                        <a:rPr lang="zh-CN" altLang="en-US" dirty="0" smtClean="0"/>
                        <a:t>，</a:t>
                      </a:r>
                      <a:r>
                        <a:rPr lang="en-US" altLang="zh-CN" dirty="0" err="1" smtClean="0"/>
                        <a:t>ivan,near</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endParaRPr kumimoji="1" lang="zh-CN" altLang="en-US" sz="3200" dirty="0"/>
          </a:p>
        </p:txBody>
      </p:sp>
      <p:sp>
        <p:nvSpPr>
          <p:cNvPr id="3" name="内容占位符 2"/>
          <p:cNvSpPr>
            <a:spLocks noGrp="1"/>
          </p:cNvSpPr>
          <p:nvPr>
            <p:ph idx="1"/>
          </p:nvPr>
        </p:nvSpPr>
        <p:spPr/>
        <p:txBody>
          <a:bodyPr>
            <a:normAutofit/>
          </a:bodyPr>
          <a:lstStyle/>
          <a:p>
            <a:pPr marL="0" indent="0">
              <a:buNone/>
            </a:pPr>
            <a:endParaRPr kumimoji="1" lang="zh-CN" altLang="en-US" sz="2400" dirty="0"/>
          </a:p>
        </p:txBody>
      </p:sp>
      <p:graphicFrame>
        <p:nvGraphicFramePr>
          <p:cNvPr id="7" name="表格 6"/>
          <p:cNvGraphicFramePr>
            <a:graphicFrameLocks noGrp="1"/>
          </p:cNvGraphicFramePr>
          <p:nvPr/>
        </p:nvGraphicFramePr>
        <p:xfrm>
          <a:off x="457200" y="1417637"/>
          <a:ext cx="6096000" cy="4261825"/>
        </p:xfrm>
        <a:graphic>
          <a:graphicData uri="http://schemas.openxmlformats.org/drawingml/2006/table">
            <a:tbl>
              <a:tblPr firstRow="1" bandRow="1">
                <a:tableStyleId>{7DF18680-E054-41AD-8BC1-D1AEF772440D}</a:tableStyleId>
              </a:tblPr>
              <a:tblGrid>
                <a:gridCol w="2032000"/>
                <a:gridCol w="2032000"/>
                <a:gridCol w="2032000"/>
              </a:tblGrid>
              <a:tr h="402723">
                <a:tc>
                  <a:txBody>
                    <a:bodyPr/>
                    <a:lstStyle/>
                    <a:p>
                      <a:r>
                        <a:rPr lang="zh-CN" altLang="en-US" dirty="0" smtClean="0"/>
                        <a:t>组别</a:t>
                      </a:r>
                      <a:endParaRPr lang="zh-CN" altLang="en-US" dirty="0"/>
                    </a:p>
                  </a:txBody>
                  <a:tcPr/>
                </a:tc>
                <a:tc>
                  <a:txBody>
                    <a:bodyPr/>
                    <a:lstStyle/>
                    <a:p>
                      <a:r>
                        <a:rPr lang="zh-CN" altLang="en-US" dirty="0" smtClean="0"/>
                        <a:t>文档提交状态</a:t>
                      </a:r>
                      <a:endParaRPr lang="zh-CN" altLang="en-US" dirty="0"/>
                    </a:p>
                  </a:txBody>
                  <a:tcPr/>
                </a:tc>
                <a:tc>
                  <a:txBody>
                    <a:bodyPr/>
                    <a:lstStyle/>
                    <a:p>
                      <a:r>
                        <a:rPr lang="zh-CN" altLang="en-US" dirty="0" smtClean="0"/>
                        <a:t>说明</a:t>
                      </a:r>
                      <a:endParaRPr lang="zh-CN" altLang="en-US" dirty="0"/>
                    </a:p>
                  </a:txBody>
                  <a:tcPr/>
                </a:tc>
              </a:tr>
              <a:tr h="402723">
                <a:tc>
                  <a:txBody>
                    <a:bodyPr/>
                    <a:lstStyle/>
                    <a:p>
                      <a:r>
                        <a:rPr lang="zh-CN" altLang="en-US" dirty="0" smtClean="0"/>
                        <a:t>前端组</a:t>
                      </a:r>
                      <a:endParaRPr lang="zh-CN" altLang="en-US" dirty="0"/>
                    </a:p>
                  </a:txBody>
                  <a:tcPr/>
                </a:tc>
                <a:tc>
                  <a:txBody>
                    <a:bodyPr/>
                    <a:lstStyle/>
                    <a:p>
                      <a:r>
                        <a:rPr lang="zh-CN" altLang="en-US" dirty="0" smtClean="0"/>
                        <a:t>未提交</a:t>
                      </a:r>
                      <a:endParaRPr lang="zh-CN" altLang="en-US" dirty="0"/>
                    </a:p>
                  </a:txBody>
                  <a:tcPr/>
                </a:tc>
                <a:tc>
                  <a:txBody>
                    <a:bodyPr/>
                    <a:lstStyle/>
                    <a:p>
                      <a:r>
                        <a:rPr lang="zh-CN" altLang="en-US" dirty="0" smtClean="0"/>
                        <a:t>与</a:t>
                      </a:r>
                      <a:r>
                        <a:rPr lang="en-US" altLang="zh-CN" dirty="0" err="1" smtClean="0"/>
                        <a:t>ui</a:t>
                      </a:r>
                      <a:r>
                        <a:rPr lang="zh-CN" altLang="en-US" dirty="0" smtClean="0"/>
                        <a:t>组进行跨组讨论</a:t>
                      </a:r>
                      <a:endParaRPr lang="zh-CN" altLang="en-US" dirty="0"/>
                    </a:p>
                  </a:txBody>
                  <a:tcPr/>
                </a:tc>
              </a:tr>
              <a:tr h="402723">
                <a:tc>
                  <a:txBody>
                    <a:bodyPr/>
                    <a:lstStyle/>
                    <a:p>
                      <a:r>
                        <a:rPr lang="zh-CN" altLang="en-US" dirty="0" smtClean="0"/>
                        <a:t>安卓组</a:t>
                      </a:r>
                      <a:endParaRPr lang="zh-CN" altLang="en-US" dirty="0"/>
                    </a:p>
                  </a:txBody>
                  <a:tcPr/>
                </a:tc>
                <a:tc>
                  <a:txBody>
                    <a:bodyPr/>
                    <a:lstStyle/>
                    <a:p>
                      <a:r>
                        <a:rPr lang="zh-CN" altLang="en-US" dirty="0" smtClean="0"/>
                        <a:t>未提交</a:t>
                      </a:r>
                      <a:endParaRPr lang="zh-CN" altLang="en-US" dirty="0"/>
                    </a:p>
                  </a:txBody>
                  <a:tcPr/>
                </a:tc>
                <a:tc>
                  <a:txBody>
                    <a:bodyPr/>
                    <a:lstStyle/>
                    <a:p>
                      <a:r>
                        <a:rPr lang="en-US" altLang="zh-CN" dirty="0" smtClean="0"/>
                        <a:t>Ivan</a:t>
                      </a:r>
                      <a:r>
                        <a:rPr lang="zh-CN" altLang="en-US" dirty="0" smtClean="0"/>
                        <a:t>进行安卓组技术的讨论，全组推进项目进度，计划完成乐趣出文档</a:t>
                      </a:r>
                      <a:endParaRPr lang="zh-CN" altLang="en-US" dirty="0"/>
                    </a:p>
                  </a:txBody>
                  <a:tcPr/>
                </a:tc>
              </a:tr>
              <a:tr h="402723">
                <a:tc>
                  <a:txBody>
                    <a:bodyPr/>
                    <a:lstStyle/>
                    <a:p>
                      <a:r>
                        <a:rPr lang="zh-CN" altLang="en-US" dirty="0" smtClean="0"/>
                        <a:t>后台组</a:t>
                      </a:r>
                      <a:endParaRPr lang="zh-CN" altLang="en-US" dirty="0"/>
                    </a:p>
                  </a:txBody>
                  <a:tcPr/>
                </a:tc>
                <a:tc>
                  <a:txBody>
                    <a:bodyPr/>
                    <a:lstStyle/>
                    <a:p>
                      <a:r>
                        <a:rPr lang="zh-CN" altLang="en-US" dirty="0" smtClean="0"/>
                        <a:t>未提交</a:t>
                      </a:r>
                      <a:endParaRPr lang="zh-CN" altLang="en-US" dirty="0"/>
                    </a:p>
                  </a:txBody>
                  <a:tcPr/>
                </a:tc>
                <a:tc>
                  <a:txBody>
                    <a:bodyPr/>
                    <a:lstStyle/>
                    <a:p>
                      <a:r>
                        <a:rPr lang="zh-CN" altLang="en-US" dirty="0" smtClean="0"/>
                        <a:t>周一早上</a:t>
                      </a:r>
                      <a:r>
                        <a:rPr lang="en-US" altLang="zh-CN" dirty="0" smtClean="0"/>
                        <a:t>9</a:t>
                      </a:r>
                      <a:r>
                        <a:rPr lang="zh-CN" altLang="en-US" dirty="0" smtClean="0"/>
                        <a:t>点前提交</a:t>
                      </a:r>
                      <a:endParaRPr lang="zh-CN" altLang="en-US" dirty="0"/>
                    </a:p>
                  </a:txBody>
                  <a:tcPr/>
                </a:tc>
              </a:tr>
              <a:tr h="695111">
                <a:tc>
                  <a:txBody>
                    <a:bodyPr/>
                    <a:lstStyle/>
                    <a:p>
                      <a:r>
                        <a:rPr lang="zh-CN" altLang="en-US" dirty="0" smtClean="0"/>
                        <a:t>设计组</a:t>
                      </a:r>
                      <a:endParaRPr lang="zh-CN" altLang="en-US" dirty="0"/>
                    </a:p>
                  </a:txBody>
                  <a:tcPr/>
                </a:tc>
                <a:tc>
                  <a:txBody>
                    <a:bodyPr/>
                    <a:lstStyle/>
                    <a:p>
                      <a:r>
                        <a:rPr lang="zh-CN" altLang="en-US" dirty="0" smtClean="0"/>
                        <a:t>未提交</a:t>
                      </a:r>
                      <a:endParaRPr lang="zh-CN" altLang="en-US" dirty="0"/>
                    </a:p>
                  </a:txBody>
                  <a:tcPr/>
                </a:tc>
                <a:tc>
                  <a:txBody>
                    <a:bodyPr/>
                    <a:lstStyle/>
                    <a:p>
                      <a:r>
                        <a:rPr lang="zh-CN" altLang="en-US" dirty="0" smtClean="0"/>
                        <a:t>与前端组进行跨组讨论</a:t>
                      </a:r>
                      <a:endParaRPr lang="zh-CN" altLang="en-US" dirty="0"/>
                    </a:p>
                  </a:txBody>
                  <a:tcPr/>
                </a:tc>
              </a:tr>
              <a:tr h="695111">
                <a:tc>
                  <a:txBody>
                    <a:bodyPr/>
                    <a:lstStyle/>
                    <a:p>
                      <a:r>
                        <a:rPr lang="en-US" altLang="zh-CN" dirty="0" err="1" smtClean="0"/>
                        <a:t>iOS</a:t>
                      </a:r>
                      <a:r>
                        <a:rPr lang="zh-CN" altLang="en-US" dirty="0" smtClean="0"/>
                        <a:t>组</a:t>
                      </a:r>
                      <a:endParaRPr lang="zh-CN" altLang="en-US" dirty="0"/>
                    </a:p>
                  </a:txBody>
                  <a:tcPr/>
                </a:tc>
                <a:tc>
                  <a:txBody>
                    <a:bodyPr/>
                    <a:lstStyle/>
                    <a:p>
                      <a:r>
                        <a:rPr lang="zh-CN" altLang="en-US" dirty="0" smtClean="0"/>
                        <a:t>已提交</a:t>
                      </a:r>
                      <a:endParaRPr lang="zh-CN" altLang="en-US" dirty="0"/>
                    </a:p>
                  </a:txBody>
                  <a:tcPr/>
                </a:tc>
                <a:tc>
                  <a:txBody>
                    <a:bodyPr/>
                    <a:lstStyle/>
                    <a:p>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zh-CN" altLang="en-US" sz="3200" dirty="0" smtClean="0"/>
              <a:t>本周计划完成总结</a:t>
            </a:r>
            <a:endParaRPr kumimoji="1" lang="zh-CN" altLang="en-US" sz="3200" dirty="0"/>
          </a:p>
        </p:txBody>
      </p:sp>
      <p:sp>
        <p:nvSpPr>
          <p:cNvPr id="3" name="内容占位符 2"/>
          <p:cNvSpPr>
            <a:spLocks noGrp="1"/>
          </p:cNvSpPr>
          <p:nvPr>
            <p:ph idx="1"/>
          </p:nvPr>
        </p:nvSpPr>
        <p:spPr/>
        <p:txBody>
          <a:bodyPr>
            <a:normAutofit/>
          </a:bodyPr>
          <a:lstStyle/>
          <a:p>
            <a:pPr marL="0" indent="0">
              <a:buNone/>
            </a:pPr>
            <a:r>
              <a:rPr kumimoji="1" lang="zh-CN" altLang="en-US" sz="2000" dirty="0" smtClean="0"/>
              <a:t>本周完成情况基本良好，在微官网搭建出现团队沟通协调问题导致差点在计划内不能完成，学校网站由于客户需求的调整变动导致交互和高保真需要修改和新增，前端工作量计划调整为下周完成。与优韵宝公司需求对接顺畅，对接的点比较全面，更深入挖掘到客户对产品对需求和预期，同时深入了解目标用户对真实使用场景，对产品的设计和技术架构的设计有重要的作用。</a:t>
            </a:r>
            <a:endParaRPr kumimoji="1" lang="zh-CN" alt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zh-CN" altLang="en-US" sz="3200" dirty="0" smtClean="0"/>
              <a:t>本周计划安排</a:t>
            </a:r>
            <a:endParaRPr kumimoji="1" lang="zh-CN" altLang="en-US" sz="3200" dirty="0"/>
          </a:p>
        </p:txBody>
      </p:sp>
      <p:sp>
        <p:nvSpPr>
          <p:cNvPr id="3" name="内容占位符 2"/>
          <p:cNvSpPr>
            <a:spLocks noGrp="1"/>
          </p:cNvSpPr>
          <p:nvPr>
            <p:ph idx="1"/>
          </p:nvPr>
        </p:nvSpPr>
        <p:spPr/>
        <p:txBody>
          <a:bodyPr>
            <a:normAutofit/>
          </a:bodyPr>
          <a:lstStyle/>
          <a:p>
            <a:pPr marL="0" indent="0">
              <a:buNone/>
            </a:pPr>
            <a:endParaRPr kumimoji="1" lang="zh-CN" altLang="en-US" sz="2400" dirty="0"/>
          </a:p>
        </p:txBody>
      </p:sp>
      <p:graphicFrame>
        <p:nvGraphicFramePr>
          <p:cNvPr id="7" name="表格 6"/>
          <p:cNvGraphicFramePr>
            <a:graphicFrameLocks noGrp="1"/>
          </p:cNvGraphicFramePr>
          <p:nvPr/>
        </p:nvGraphicFramePr>
        <p:xfrm>
          <a:off x="457200" y="1417637"/>
          <a:ext cx="6096000" cy="3457206"/>
        </p:xfrm>
        <a:graphic>
          <a:graphicData uri="http://schemas.openxmlformats.org/drawingml/2006/table">
            <a:tbl>
              <a:tblPr firstRow="1" bandRow="1">
                <a:tableStyleId>{7DF18680-E054-41AD-8BC1-D1AEF772440D}</a:tableStyleId>
              </a:tblPr>
              <a:tblGrid>
                <a:gridCol w="2032000"/>
                <a:gridCol w="2032000"/>
                <a:gridCol w="2032000"/>
              </a:tblGrid>
              <a:tr h="193501">
                <a:tc>
                  <a:txBody>
                    <a:bodyPr/>
                    <a:lstStyle/>
                    <a:p>
                      <a:r>
                        <a:rPr lang="zh-CN" altLang="en-US" sz="1200" dirty="0" smtClean="0"/>
                        <a:t>内容</a:t>
                      </a:r>
                      <a:endParaRPr lang="zh-CN" altLang="en-US" sz="1200" dirty="0"/>
                    </a:p>
                  </a:txBody>
                  <a:tcPr/>
                </a:tc>
                <a:tc>
                  <a:txBody>
                    <a:bodyPr/>
                    <a:lstStyle/>
                    <a:p>
                      <a:r>
                        <a:rPr lang="zh-CN" altLang="en-US" sz="1200" dirty="0" smtClean="0"/>
                        <a:t>组别</a:t>
                      </a:r>
                      <a:endParaRPr lang="zh-CN" altLang="en-US" sz="1200" dirty="0"/>
                    </a:p>
                  </a:txBody>
                  <a:tcPr/>
                </a:tc>
                <a:tc>
                  <a:txBody>
                    <a:bodyPr/>
                    <a:lstStyle/>
                    <a:p>
                      <a:r>
                        <a:rPr lang="zh-CN" altLang="en-US" sz="1200" dirty="0" smtClean="0"/>
                        <a:t>时间点</a:t>
                      </a:r>
                      <a:endParaRPr lang="zh-CN" altLang="en-US" sz="1200" dirty="0"/>
                    </a:p>
                  </a:txBody>
                  <a:tcPr/>
                </a:tc>
              </a:tr>
              <a:tr h="402723">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sz="1200" dirty="0" smtClean="0"/>
                        <a:t>优韵宝项目交互设计图（产品雏形）</a:t>
                      </a:r>
                      <a:endParaRPr lang="zh-CN" altLang="en-US" sz="1200" dirty="0" smtClean="0"/>
                    </a:p>
                  </a:txBody>
                  <a:tcPr/>
                </a:tc>
                <a:tc>
                  <a:txBody>
                    <a:bodyPr/>
                    <a:lstStyle/>
                    <a:p>
                      <a:r>
                        <a:rPr lang="en-US" altLang="zh-CN" sz="1200" dirty="0" smtClean="0"/>
                        <a:t>UI</a:t>
                      </a:r>
                      <a:r>
                        <a:rPr lang="zh-CN" altLang="en-US" sz="1200" dirty="0" smtClean="0"/>
                        <a:t>组</a:t>
                      </a:r>
                      <a:endParaRPr lang="zh-CN" altLang="en-US" sz="1200" dirty="0"/>
                    </a:p>
                  </a:txBody>
                  <a:tcPr/>
                </a:tc>
                <a:tc>
                  <a:txBody>
                    <a:bodyPr/>
                    <a:lstStyle/>
                    <a:p>
                      <a:r>
                        <a:rPr lang="zh-CN" altLang="en-US" sz="1200" dirty="0" smtClean="0"/>
                        <a:t>周</a:t>
                      </a:r>
                      <a:r>
                        <a:rPr lang="en-US" altLang="zh-CN" sz="1200" dirty="0" smtClean="0"/>
                        <a:t>1~</a:t>
                      </a:r>
                      <a:r>
                        <a:rPr lang="zh-CN" altLang="en-US" sz="1200" dirty="0" smtClean="0"/>
                        <a:t>周</a:t>
                      </a:r>
                      <a:r>
                        <a:rPr lang="en-US" altLang="zh-CN" sz="1200" dirty="0" smtClean="0"/>
                        <a:t>5</a:t>
                      </a:r>
                      <a:endParaRPr lang="zh-CN" altLang="en-US" sz="1200" dirty="0"/>
                    </a:p>
                  </a:txBody>
                  <a:tcPr/>
                </a:tc>
              </a:tr>
              <a:tr h="402723">
                <a:tc>
                  <a:txBody>
                    <a:bodyPr/>
                    <a:lstStyle/>
                    <a:p>
                      <a:r>
                        <a:rPr lang="zh-CN" altLang="en-US" sz="1200" smtClean="0"/>
                        <a:t>学校网站剩下</a:t>
                      </a:r>
                      <a:r>
                        <a:rPr lang="en-US" altLang="zh-CN" sz="1200" smtClean="0"/>
                        <a:t>UI</a:t>
                      </a:r>
                      <a:r>
                        <a:rPr lang="zh-CN" altLang="en-US" sz="1200" smtClean="0"/>
                        <a:t>图</a:t>
                      </a:r>
                      <a:endParaRPr lang="zh-CN" altLang="en-US" sz="1200" dirty="0"/>
                    </a:p>
                  </a:txBody>
                  <a:tcPr/>
                </a:tc>
                <a:tc>
                  <a:txBody>
                    <a:bodyPr/>
                    <a:lstStyle/>
                    <a:p>
                      <a:r>
                        <a:rPr lang="en-US" altLang="zh-CN" sz="1200" smtClean="0"/>
                        <a:t>UI</a:t>
                      </a:r>
                      <a:r>
                        <a:rPr lang="zh-CN" altLang="en-US" sz="1200" smtClean="0"/>
                        <a:t>组</a:t>
                      </a:r>
                      <a:endParaRPr lang="zh-CN" altLang="en-US" sz="1200" dirty="0"/>
                    </a:p>
                  </a:txBody>
                  <a:tcPr/>
                </a:tc>
                <a:tc>
                  <a:txBody>
                    <a:bodyPr/>
                    <a:lstStyle/>
                    <a:p>
                      <a:r>
                        <a:rPr lang="zh-CN" altLang="en-US" sz="1200" dirty="0" smtClean="0"/>
                        <a:t>周</a:t>
                      </a:r>
                      <a:r>
                        <a:rPr lang="en-US" altLang="zh-CN" sz="1200" dirty="0" smtClean="0"/>
                        <a:t>1~</a:t>
                      </a:r>
                      <a:r>
                        <a:rPr lang="zh-CN" altLang="en-US" sz="1200" dirty="0" smtClean="0"/>
                        <a:t>周</a:t>
                      </a:r>
                      <a:r>
                        <a:rPr lang="zh-CN" altLang="zh-CN" sz="1200" dirty="0" smtClean="0"/>
                        <a:t>2</a:t>
                      </a:r>
                      <a:endParaRPr lang="zh-CN" altLang="en-US" sz="1200" dirty="0"/>
                    </a:p>
                  </a:txBody>
                  <a:tcPr/>
                </a:tc>
              </a:tr>
              <a:tr h="402723">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sz="1200" dirty="0" smtClean="0"/>
                        <a:t>优韵宝项目</a:t>
                      </a:r>
                      <a:r>
                        <a:rPr lang="en-US" altLang="zh-CN" sz="1200" dirty="0" smtClean="0"/>
                        <a:t>UI</a:t>
                      </a:r>
                      <a:r>
                        <a:rPr lang="zh-CN" altLang="en-US" sz="1200" dirty="0" smtClean="0"/>
                        <a:t>高保真方案</a:t>
                      </a:r>
                      <a:endParaRPr lang="zh-CN" altLang="en-US" sz="1200" dirty="0" smtClean="0"/>
                    </a:p>
                  </a:txBody>
                  <a:tcPr/>
                </a:tc>
                <a:tc>
                  <a:txBody>
                    <a:bodyPr/>
                    <a:lstStyle/>
                    <a:p>
                      <a:r>
                        <a:rPr lang="en-US" altLang="zh-CN" sz="1200" dirty="0" smtClean="0"/>
                        <a:t>UI</a:t>
                      </a:r>
                      <a:r>
                        <a:rPr lang="zh-CN" altLang="en-US" sz="1200" dirty="0" smtClean="0"/>
                        <a:t>组</a:t>
                      </a:r>
                      <a:endParaRPr lang="zh-CN" altLang="en-US" sz="1200" dirty="0"/>
                    </a:p>
                  </a:txBody>
                  <a:tcPr/>
                </a:tc>
                <a:tc>
                  <a:txBody>
                    <a:bodyPr/>
                    <a:lstStyle/>
                    <a:p>
                      <a:r>
                        <a:rPr lang="zh-CN" altLang="en-US" sz="1200" dirty="0" smtClean="0"/>
                        <a:t>周</a:t>
                      </a:r>
                      <a:r>
                        <a:rPr lang="en-US" altLang="zh-CN" sz="1200" dirty="0" smtClean="0"/>
                        <a:t>1~</a:t>
                      </a:r>
                      <a:r>
                        <a:rPr lang="zh-CN" altLang="en-US" sz="1200" dirty="0" smtClean="0"/>
                        <a:t>周</a:t>
                      </a:r>
                      <a:r>
                        <a:rPr lang="en-US" altLang="zh-CN" sz="1200" dirty="0" smtClean="0"/>
                        <a:t>6</a:t>
                      </a:r>
                      <a:endParaRPr lang="zh-CN" altLang="en-US" sz="1200" dirty="0"/>
                    </a:p>
                  </a:txBody>
                  <a:tcPr/>
                </a:tc>
              </a:tr>
              <a:tr h="695111">
                <a:tc>
                  <a:txBody>
                    <a:bodyPr/>
                    <a:lstStyle/>
                    <a:p>
                      <a:r>
                        <a:rPr lang="zh-CN" altLang="en-US" sz="1200" dirty="0" smtClean="0"/>
                        <a:t>使用百度定位</a:t>
                      </a:r>
                      <a:r>
                        <a:rPr lang="en-US" altLang="zh-CN" sz="1200" dirty="0" smtClean="0"/>
                        <a:t>SDK</a:t>
                      </a:r>
                      <a:r>
                        <a:rPr lang="zh-CN" altLang="en-US" sz="1200" dirty="0" smtClean="0"/>
                        <a:t>获取当前经纬度并转换成地址</a:t>
                      </a:r>
                      <a:endParaRPr lang="zh-CN" altLang="en-US" sz="1200" dirty="0" smtClean="0"/>
                    </a:p>
                    <a:p>
                      <a:r>
                        <a:rPr lang="zh-CN" altLang="en-US" sz="1200" dirty="0" smtClean="0"/>
                        <a:t>使用百度地图</a:t>
                      </a:r>
                      <a:r>
                        <a:rPr lang="en-US" altLang="zh-CN" sz="1200" dirty="0" smtClean="0"/>
                        <a:t>SDK</a:t>
                      </a:r>
                      <a:r>
                        <a:rPr lang="zh-CN" altLang="en-US" sz="1200" dirty="0" smtClean="0"/>
                        <a:t>检索</a:t>
                      </a:r>
                      <a:r>
                        <a:rPr lang="en-US" altLang="zh-CN" sz="1200" dirty="0" smtClean="0"/>
                        <a:t>POI</a:t>
                      </a:r>
                      <a:r>
                        <a:rPr lang="zh-CN" altLang="en-US" sz="1200" dirty="0" smtClean="0"/>
                        <a:t>信息，目前项目需求是获取医院的</a:t>
                      </a:r>
                      <a:r>
                        <a:rPr lang="en-US" altLang="zh-CN" sz="1200" dirty="0" smtClean="0"/>
                        <a:t>POI</a:t>
                      </a:r>
                      <a:r>
                        <a:rPr lang="zh-CN" altLang="en-US" sz="1200" dirty="0" smtClean="0"/>
                        <a:t>信息，并得到医院的位置，名称，简介，地址，联系电话，图片简介。</a:t>
                      </a:r>
                      <a:endParaRPr lang="zh-CN" altLang="en-US" sz="1200" dirty="0" smtClean="0"/>
                    </a:p>
                    <a:p>
                      <a:r>
                        <a:rPr lang="zh-CN" altLang="en-US" sz="1200" dirty="0" smtClean="0"/>
                        <a:t>使用环信</a:t>
                      </a:r>
                      <a:r>
                        <a:rPr lang="en-US" altLang="zh-CN" sz="1200" dirty="0" smtClean="0"/>
                        <a:t>2.0SDK</a:t>
                      </a:r>
                      <a:r>
                        <a:rPr lang="zh-CN" altLang="en-US" sz="1200" dirty="0" smtClean="0"/>
                        <a:t>实现图文发送，音视频通话。</a:t>
                      </a:r>
                      <a:endParaRPr lang="zh-CN" altLang="en-US" sz="1200" dirty="0" smtClean="0"/>
                    </a:p>
                    <a:p>
                      <a:r>
                        <a:rPr lang="zh-CN" altLang="en-US" sz="1200" dirty="0" smtClean="0"/>
                        <a:t>基于</a:t>
                      </a:r>
                      <a:r>
                        <a:rPr lang="en-US" altLang="zh-CN" sz="1200" dirty="0" err="1" smtClean="0"/>
                        <a:t>tlint</a:t>
                      </a:r>
                      <a:r>
                        <a:rPr lang="zh-CN" altLang="en-US" sz="1200" dirty="0" smtClean="0"/>
                        <a:t>搭建新的项目架构。</a:t>
                      </a:r>
                      <a:endParaRPr lang="zh-CN" altLang="en-US" sz="1200" dirty="0"/>
                    </a:p>
                  </a:txBody>
                  <a:tcPr/>
                </a:tc>
                <a:tc>
                  <a:txBody>
                    <a:bodyPr/>
                    <a:lstStyle/>
                    <a:p>
                      <a:r>
                        <a:rPr lang="zh-CN" altLang="en-US" sz="1200" dirty="0" smtClean="0"/>
                        <a:t>安卓组</a:t>
                      </a:r>
                      <a:endParaRPr lang="zh-CN" altLang="en-US" sz="1200" dirty="0"/>
                    </a:p>
                  </a:txBody>
                  <a:tcPr/>
                </a:tc>
                <a:tc>
                  <a:txBody>
                    <a:bodyPr/>
                    <a:lstStyle/>
                    <a:p>
                      <a:r>
                        <a:rPr lang="zh-CN" altLang="en-US" sz="1200" dirty="0" smtClean="0"/>
                        <a:t>周</a:t>
                      </a:r>
                      <a:r>
                        <a:rPr lang="en-US" altLang="zh-CN" sz="1200" dirty="0" smtClean="0"/>
                        <a:t>1~</a:t>
                      </a:r>
                      <a:r>
                        <a:rPr lang="zh-CN" altLang="en-US" sz="1200" dirty="0" smtClean="0"/>
                        <a:t>周</a:t>
                      </a:r>
                      <a:r>
                        <a:rPr lang="en-US" altLang="zh-CN" sz="1200" dirty="0" smtClean="0"/>
                        <a:t>5</a:t>
                      </a:r>
                      <a:endParaRPr lang="zh-CN" altLang="en-US" sz="12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endParaRPr kumimoji="1" lang="zh-CN" altLang="en-US" sz="3200" dirty="0"/>
          </a:p>
        </p:txBody>
      </p:sp>
      <p:sp>
        <p:nvSpPr>
          <p:cNvPr id="3" name="内容占位符 2"/>
          <p:cNvSpPr>
            <a:spLocks noGrp="1"/>
          </p:cNvSpPr>
          <p:nvPr>
            <p:ph idx="1"/>
          </p:nvPr>
        </p:nvSpPr>
        <p:spPr/>
        <p:txBody>
          <a:bodyPr>
            <a:normAutofit/>
          </a:bodyPr>
          <a:lstStyle/>
          <a:p>
            <a:pPr marL="0" indent="0">
              <a:buNone/>
            </a:pPr>
            <a:endParaRPr kumimoji="1" lang="zh-CN" altLang="en-US" sz="2400" dirty="0"/>
          </a:p>
        </p:txBody>
      </p:sp>
      <p:graphicFrame>
        <p:nvGraphicFramePr>
          <p:cNvPr id="7" name="表格 6"/>
          <p:cNvGraphicFramePr>
            <a:graphicFrameLocks noGrp="1"/>
          </p:cNvGraphicFramePr>
          <p:nvPr/>
        </p:nvGraphicFramePr>
        <p:xfrm>
          <a:off x="457200" y="1417637"/>
          <a:ext cx="6096000" cy="4297680"/>
        </p:xfrm>
        <a:graphic>
          <a:graphicData uri="http://schemas.openxmlformats.org/drawingml/2006/table">
            <a:tbl>
              <a:tblPr firstRow="1" bandRow="1">
                <a:tableStyleId>{7DF18680-E054-41AD-8BC1-D1AEF772440D}</a:tableStyleId>
              </a:tblPr>
              <a:tblGrid>
                <a:gridCol w="2032000"/>
                <a:gridCol w="2032000"/>
                <a:gridCol w="2032000"/>
              </a:tblGrid>
              <a:tr h="193501">
                <a:tc>
                  <a:txBody>
                    <a:bodyPr/>
                    <a:lstStyle/>
                    <a:p>
                      <a:r>
                        <a:rPr lang="zh-CN" altLang="en-US" sz="1200" dirty="0" smtClean="0"/>
                        <a:t>内容</a:t>
                      </a:r>
                      <a:endParaRPr lang="zh-CN" altLang="en-US" sz="1200" dirty="0"/>
                    </a:p>
                  </a:txBody>
                  <a:tcPr/>
                </a:tc>
                <a:tc>
                  <a:txBody>
                    <a:bodyPr/>
                    <a:lstStyle/>
                    <a:p>
                      <a:r>
                        <a:rPr lang="zh-CN" altLang="en-US" sz="1200" dirty="0" smtClean="0"/>
                        <a:t>组别</a:t>
                      </a:r>
                      <a:endParaRPr lang="zh-CN" altLang="en-US" sz="1200" dirty="0"/>
                    </a:p>
                  </a:txBody>
                  <a:tcPr/>
                </a:tc>
                <a:tc>
                  <a:txBody>
                    <a:bodyPr/>
                    <a:lstStyle/>
                    <a:p>
                      <a:r>
                        <a:rPr lang="zh-CN" altLang="en-US" sz="1200" dirty="0" smtClean="0"/>
                        <a:t>时间点</a:t>
                      </a:r>
                      <a:endParaRPr lang="zh-CN" altLang="en-US" sz="1200" dirty="0"/>
                    </a:p>
                  </a:txBody>
                  <a:tcPr/>
                </a:tc>
              </a:tr>
              <a:tr h="402723">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sz="1200" dirty="0" smtClean="0"/>
                        <a:t>使用百度地图</a:t>
                      </a:r>
                      <a:r>
                        <a:rPr lang="en-US" altLang="zh-CN" sz="1200" dirty="0" smtClean="0"/>
                        <a:t>SDK</a:t>
                      </a:r>
                      <a:r>
                        <a:rPr lang="zh-CN" altLang="en-US" sz="1200" dirty="0" smtClean="0"/>
                        <a:t>获取当前经纬度并转换成地址</a:t>
                      </a:r>
                      <a:endParaRPr lang="zh-CN" altLang="en-US" sz="1200" dirty="0" smtClean="0"/>
                    </a:p>
                    <a:p>
                      <a:pPr marL="0" marR="0" indent="0" algn="l" defTabSz="457200" rtl="0" eaLnBrk="1" fontAlgn="auto" latinLnBrk="0" hangingPunct="1">
                        <a:lnSpc>
                          <a:spcPct val="100000"/>
                        </a:lnSpc>
                        <a:spcBef>
                          <a:spcPts val="0"/>
                        </a:spcBef>
                        <a:spcAft>
                          <a:spcPts val="0"/>
                        </a:spcAft>
                        <a:buClrTx/>
                        <a:buSzTx/>
                        <a:buFontTx/>
                        <a:buNone/>
                        <a:defRPr/>
                      </a:pPr>
                      <a:r>
                        <a:rPr lang="zh-CN" altLang="en-US" sz="1200" dirty="0" smtClean="0"/>
                        <a:t>使用百度地图</a:t>
                      </a:r>
                      <a:r>
                        <a:rPr lang="en-US" altLang="zh-CN" sz="1200" dirty="0" smtClean="0"/>
                        <a:t>SDK</a:t>
                      </a:r>
                      <a:r>
                        <a:rPr lang="zh-CN" altLang="en-US" sz="1200" dirty="0" smtClean="0"/>
                        <a:t>检索</a:t>
                      </a:r>
                      <a:r>
                        <a:rPr lang="en-US" altLang="zh-CN" sz="1200" dirty="0" smtClean="0"/>
                        <a:t>POI</a:t>
                      </a:r>
                      <a:r>
                        <a:rPr lang="zh-CN" altLang="en-US" sz="1200" dirty="0" smtClean="0"/>
                        <a:t>信息，目前项目需求是获取医院的</a:t>
                      </a:r>
                      <a:r>
                        <a:rPr lang="en-US" altLang="zh-CN" sz="1200" dirty="0" smtClean="0"/>
                        <a:t>POI</a:t>
                      </a:r>
                      <a:r>
                        <a:rPr lang="zh-CN" altLang="en-US" sz="1200" dirty="0" smtClean="0"/>
                        <a:t>信息，并得到医院的位置，名称，简介，地址，联系电话，图片简介。</a:t>
                      </a:r>
                      <a:endParaRPr lang="zh-CN" altLang="en-US" sz="1200" dirty="0" smtClean="0"/>
                    </a:p>
                    <a:p>
                      <a:pPr marL="0" marR="0" indent="0" algn="l" defTabSz="457200" rtl="0" eaLnBrk="1" fontAlgn="auto" latinLnBrk="0" hangingPunct="1">
                        <a:lnSpc>
                          <a:spcPct val="100000"/>
                        </a:lnSpc>
                        <a:spcBef>
                          <a:spcPts val="0"/>
                        </a:spcBef>
                        <a:spcAft>
                          <a:spcPts val="0"/>
                        </a:spcAft>
                        <a:buClrTx/>
                        <a:buSzTx/>
                        <a:buFontTx/>
                        <a:buNone/>
                        <a:defRPr/>
                      </a:pPr>
                      <a:r>
                        <a:rPr lang="zh-CN" altLang="en-US" sz="1200" dirty="0" smtClean="0"/>
                        <a:t>使用环信</a:t>
                      </a:r>
                      <a:r>
                        <a:rPr lang="en-US" altLang="zh-CN" sz="1200" dirty="0" smtClean="0"/>
                        <a:t>2.0SDK</a:t>
                      </a:r>
                      <a:r>
                        <a:rPr lang="zh-CN" altLang="en-US" sz="1200" dirty="0" smtClean="0"/>
                        <a:t>实现图文发送，音视频通话。</a:t>
                      </a:r>
                      <a:endParaRPr lang="zh-CN" altLang="en-US" sz="1200" dirty="0" smtClean="0"/>
                    </a:p>
                    <a:p>
                      <a:pPr marL="0" marR="0" indent="0" algn="l" defTabSz="457200" rtl="0" eaLnBrk="1" fontAlgn="auto" latinLnBrk="0" hangingPunct="1">
                        <a:lnSpc>
                          <a:spcPct val="100000"/>
                        </a:lnSpc>
                        <a:spcBef>
                          <a:spcPts val="0"/>
                        </a:spcBef>
                        <a:spcAft>
                          <a:spcPts val="0"/>
                        </a:spcAft>
                        <a:buClrTx/>
                        <a:buSzTx/>
                        <a:buFontTx/>
                        <a:buNone/>
                        <a:defRPr/>
                      </a:pPr>
                      <a:r>
                        <a:rPr lang="zh-CN" altLang="en-US" sz="1200" dirty="0" smtClean="0"/>
                        <a:t>在</a:t>
                      </a:r>
                      <a:r>
                        <a:rPr lang="en-US" altLang="zh-CN" sz="1200" dirty="0" smtClean="0"/>
                        <a:t>APP</a:t>
                      </a:r>
                      <a:r>
                        <a:rPr lang="zh-CN" altLang="en-US" sz="1200" dirty="0" smtClean="0"/>
                        <a:t>嵌入</a:t>
                      </a:r>
                      <a:r>
                        <a:rPr lang="en-US" altLang="zh-CN" sz="1200" dirty="0" err="1" smtClean="0"/>
                        <a:t>CordovaWebview</a:t>
                      </a:r>
                      <a:r>
                        <a:rPr lang="en-US" altLang="zh-CN" sz="1200" dirty="0" smtClean="0"/>
                        <a:t>,</a:t>
                      </a:r>
                      <a:r>
                        <a:rPr lang="zh-CN" altLang="en-US" sz="1200" dirty="0" smtClean="0"/>
                        <a:t>实现与</a:t>
                      </a:r>
                      <a:r>
                        <a:rPr lang="en-US" altLang="zh-CN" sz="1200" dirty="0" smtClean="0"/>
                        <a:t>APP</a:t>
                      </a:r>
                      <a:r>
                        <a:rPr lang="zh-CN" altLang="en-US" sz="1200" dirty="0" smtClean="0"/>
                        <a:t>与</a:t>
                      </a:r>
                      <a:r>
                        <a:rPr lang="en-US" altLang="zh-CN" sz="1200" dirty="0" smtClean="0"/>
                        <a:t>WEBVIEW</a:t>
                      </a:r>
                      <a:r>
                        <a:rPr lang="zh-CN" altLang="en-US" sz="1200" dirty="0" smtClean="0"/>
                        <a:t>通讯，即相互调用。</a:t>
                      </a:r>
                      <a:endParaRPr lang="zh-CN" altLang="en-US" sz="1200" dirty="0" smtClean="0"/>
                    </a:p>
                  </a:txBody>
                  <a:tcPr/>
                </a:tc>
                <a:tc>
                  <a:txBody>
                    <a:bodyPr/>
                    <a:lstStyle/>
                    <a:p>
                      <a:r>
                        <a:rPr lang="en-US" altLang="zh-CN" sz="1200" dirty="0" err="1" smtClean="0"/>
                        <a:t>iOS</a:t>
                      </a:r>
                      <a:r>
                        <a:rPr lang="zh-CN" altLang="en-US" sz="1200" dirty="0" smtClean="0"/>
                        <a:t>组</a:t>
                      </a:r>
                      <a:endParaRPr lang="zh-CN" altLang="en-US" sz="1200" dirty="0"/>
                    </a:p>
                  </a:txBody>
                  <a:tcPr/>
                </a:tc>
                <a:tc>
                  <a:txBody>
                    <a:bodyPr/>
                    <a:lstStyle/>
                    <a:p>
                      <a:r>
                        <a:rPr lang="zh-CN" altLang="en-US" sz="1200" dirty="0" smtClean="0"/>
                        <a:t>周</a:t>
                      </a:r>
                      <a:r>
                        <a:rPr lang="en-US" altLang="zh-CN" sz="1200" dirty="0" smtClean="0"/>
                        <a:t>1~</a:t>
                      </a:r>
                      <a:r>
                        <a:rPr lang="zh-CN" altLang="en-US" sz="1200" dirty="0" smtClean="0"/>
                        <a:t>周</a:t>
                      </a:r>
                      <a:r>
                        <a:rPr lang="en-US" altLang="zh-CN" sz="1200" dirty="0" smtClean="0"/>
                        <a:t>5</a:t>
                      </a:r>
                      <a:endParaRPr lang="zh-CN" altLang="en-US" sz="1200" dirty="0"/>
                    </a:p>
                  </a:txBody>
                  <a:tcPr/>
                </a:tc>
              </a:tr>
              <a:tr h="402723">
                <a:tc>
                  <a:txBody>
                    <a:bodyPr/>
                    <a:lstStyle/>
                    <a:p>
                      <a:r>
                        <a:rPr lang="zh-TW" altLang="en-US" sz="1200" dirty="0" smtClean="0"/>
                        <a:t>更换新的</a:t>
                      </a:r>
                      <a:r>
                        <a:rPr lang="en-US" altLang="zh-TW" sz="1200" dirty="0" smtClean="0"/>
                        <a:t>API</a:t>
                      </a:r>
                      <a:r>
                        <a:rPr lang="zh-TW" altLang="en-US" sz="1200" dirty="0" smtClean="0"/>
                        <a:t>管理工具（</a:t>
                      </a:r>
                      <a:r>
                        <a:rPr lang="en-US" altLang="zh-TW" sz="1200" dirty="0" smtClean="0"/>
                        <a:t>http://</a:t>
                      </a:r>
                      <a:r>
                        <a:rPr lang="en-US" altLang="zh-TW" sz="1200" dirty="0" err="1" smtClean="0"/>
                        <a:t>www.xiaoyaoji.com.cn</a:t>
                      </a:r>
                      <a:r>
                        <a:rPr lang="en-US" altLang="zh-TW" sz="1200" dirty="0" smtClean="0"/>
                        <a:t>/</a:t>
                      </a:r>
                      <a:r>
                        <a:rPr lang="zh-TW" altLang="en-US" sz="1200" dirty="0" smtClean="0"/>
                        <a:t>）</a:t>
                      </a:r>
                      <a:endParaRPr lang="zh-TW" altLang="en-US" sz="1200" dirty="0" smtClean="0"/>
                    </a:p>
                    <a:p>
                      <a:r>
                        <a:rPr lang="zh-TW" altLang="en-US" sz="1200" dirty="0" smtClean="0"/>
                        <a:t>完善</a:t>
                      </a:r>
                      <a:r>
                        <a:rPr lang="en-US" altLang="zh-TW" sz="1200" dirty="0" smtClean="0"/>
                        <a:t>WEB service </a:t>
                      </a:r>
                      <a:r>
                        <a:rPr lang="zh-TW" altLang="en-US" sz="1200" dirty="0" smtClean="0"/>
                        <a:t>文档规范</a:t>
                      </a:r>
                      <a:endParaRPr lang="zh-TW" altLang="en-US" sz="1200" dirty="0" smtClean="0"/>
                    </a:p>
                    <a:p>
                      <a:r>
                        <a:rPr lang="en-US" altLang="zh-TW" sz="1200" dirty="0" err="1" smtClean="0"/>
                        <a:t>Mysql</a:t>
                      </a:r>
                      <a:r>
                        <a:rPr lang="zh-TW" altLang="en-US" sz="1200" dirty="0" smtClean="0"/>
                        <a:t>优化相关，表的设计，慢查询，创建索引等。（相关视频链接</a:t>
                      </a:r>
                      <a:r>
                        <a:rPr lang="en-US" altLang="zh-TW" sz="1200" dirty="0" smtClean="0"/>
                        <a:t>: http://</a:t>
                      </a:r>
                      <a:r>
                        <a:rPr lang="en-US" altLang="zh-TW" sz="1200" dirty="0" err="1" smtClean="0"/>
                        <a:t>pan.baidu.com</a:t>
                      </a:r>
                      <a:r>
                        <a:rPr lang="en-US" altLang="zh-TW" sz="1200" dirty="0" smtClean="0"/>
                        <a:t>/s/1i4Tc5z3 </a:t>
                      </a:r>
                      <a:r>
                        <a:rPr lang="zh-TW" altLang="en-US" sz="1200" dirty="0" smtClean="0"/>
                        <a:t>密码</a:t>
                      </a:r>
                      <a:r>
                        <a:rPr lang="en-US" altLang="zh-TW" sz="1200" dirty="0" smtClean="0"/>
                        <a:t>: gc46</a:t>
                      </a:r>
                      <a:r>
                        <a:rPr lang="zh-TW" altLang="en-US" sz="1200" dirty="0" smtClean="0"/>
                        <a:t>）</a:t>
                      </a:r>
                      <a:endParaRPr lang="zh-TW" altLang="en-US" sz="1200" dirty="0" smtClean="0"/>
                    </a:p>
                  </a:txBody>
                  <a:tcPr/>
                </a:tc>
                <a:tc>
                  <a:txBody>
                    <a:bodyPr/>
                    <a:lstStyle/>
                    <a:p>
                      <a:r>
                        <a:rPr lang="en-US" altLang="zh-CN" sz="1200" dirty="0" smtClean="0"/>
                        <a:t>PHP</a:t>
                      </a:r>
                      <a:r>
                        <a:rPr lang="zh-CN" altLang="en-US" sz="1200" dirty="0" smtClean="0"/>
                        <a:t>组</a:t>
                      </a:r>
                      <a:endParaRPr lang="zh-CN" altLang="en-US" sz="1200" dirty="0"/>
                    </a:p>
                  </a:txBody>
                  <a:tcPr/>
                </a:tc>
                <a:tc>
                  <a:txBody>
                    <a:bodyPr/>
                    <a:lstStyle/>
                    <a:p>
                      <a:r>
                        <a:rPr lang="zh-CN" altLang="en-US" sz="1200" dirty="0" smtClean="0"/>
                        <a:t>周</a:t>
                      </a:r>
                      <a:r>
                        <a:rPr lang="en-US" altLang="zh-CN" sz="1200" dirty="0" smtClean="0"/>
                        <a:t>1~</a:t>
                      </a:r>
                      <a:r>
                        <a:rPr lang="zh-CN" altLang="en-US" sz="1200" dirty="0" smtClean="0"/>
                        <a:t>周</a:t>
                      </a:r>
                      <a:r>
                        <a:rPr lang="zh-CN" altLang="zh-CN" sz="1200" dirty="0" smtClean="0"/>
                        <a:t>5</a:t>
                      </a:r>
                      <a:endParaRPr lang="zh-CN" altLang="en-US" sz="1200"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endParaRPr kumimoji="1" lang="zh-CN" altLang="en-US" sz="3200" dirty="0"/>
          </a:p>
        </p:txBody>
      </p:sp>
      <p:sp>
        <p:nvSpPr>
          <p:cNvPr id="3" name="内容占位符 2"/>
          <p:cNvSpPr>
            <a:spLocks noGrp="1"/>
          </p:cNvSpPr>
          <p:nvPr>
            <p:ph idx="1"/>
          </p:nvPr>
        </p:nvSpPr>
        <p:spPr/>
        <p:txBody>
          <a:bodyPr>
            <a:normAutofit/>
          </a:bodyPr>
          <a:lstStyle/>
          <a:p>
            <a:pPr marL="0" indent="0">
              <a:buNone/>
            </a:pPr>
            <a:endParaRPr kumimoji="1" lang="zh-CN" altLang="en-US" sz="2400" dirty="0"/>
          </a:p>
        </p:txBody>
      </p:sp>
      <p:graphicFrame>
        <p:nvGraphicFramePr>
          <p:cNvPr id="7" name="表格 6"/>
          <p:cNvGraphicFramePr>
            <a:graphicFrameLocks noGrp="1"/>
          </p:cNvGraphicFramePr>
          <p:nvPr/>
        </p:nvGraphicFramePr>
        <p:xfrm>
          <a:off x="457200" y="1417637"/>
          <a:ext cx="6096000" cy="3091446"/>
        </p:xfrm>
        <a:graphic>
          <a:graphicData uri="http://schemas.openxmlformats.org/drawingml/2006/table">
            <a:tbl>
              <a:tblPr firstRow="1" bandRow="1">
                <a:tableStyleId>{7DF18680-E054-41AD-8BC1-D1AEF772440D}</a:tableStyleId>
              </a:tblPr>
              <a:tblGrid>
                <a:gridCol w="2032000"/>
                <a:gridCol w="2032000"/>
                <a:gridCol w="2032000"/>
              </a:tblGrid>
              <a:tr h="193501">
                <a:tc>
                  <a:txBody>
                    <a:bodyPr/>
                    <a:lstStyle/>
                    <a:p>
                      <a:r>
                        <a:rPr lang="zh-CN" altLang="en-US" sz="1200" dirty="0" smtClean="0"/>
                        <a:t>内容</a:t>
                      </a:r>
                      <a:endParaRPr lang="zh-CN" altLang="en-US" sz="1200" dirty="0"/>
                    </a:p>
                  </a:txBody>
                  <a:tcPr/>
                </a:tc>
                <a:tc>
                  <a:txBody>
                    <a:bodyPr/>
                    <a:lstStyle/>
                    <a:p>
                      <a:r>
                        <a:rPr lang="zh-CN" altLang="en-US" sz="1200" dirty="0" smtClean="0"/>
                        <a:t>组别</a:t>
                      </a:r>
                      <a:endParaRPr lang="zh-CN" altLang="en-US" sz="1200" dirty="0"/>
                    </a:p>
                  </a:txBody>
                  <a:tcPr/>
                </a:tc>
                <a:tc>
                  <a:txBody>
                    <a:bodyPr/>
                    <a:lstStyle/>
                    <a:p>
                      <a:r>
                        <a:rPr lang="zh-CN" altLang="en-US" sz="1200" dirty="0" smtClean="0"/>
                        <a:t>时间点</a:t>
                      </a:r>
                      <a:endParaRPr lang="zh-CN" altLang="en-US" sz="1200" dirty="0"/>
                    </a:p>
                  </a:txBody>
                  <a:tcPr/>
                </a:tc>
              </a:tr>
              <a:tr h="402723">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zh-TW" altLang="en-US" sz="1200" dirty="0" smtClean="0"/>
                        <a:t>使用常用插件：轮播插件（</a:t>
                      </a:r>
                      <a:r>
                        <a:rPr lang="en-US" altLang="zh-TW" sz="1200" dirty="0" err="1" smtClean="0"/>
                        <a:t>bxslider</a:t>
                      </a:r>
                      <a:r>
                        <a:rPr lang="en-US" altLang="zh-TW" sz="1200" dirty="0" smtClean="0"/>
                        <a:t>) </a:t>
                      </a:r>
                      <a:r>
                        <a:rPr lang="zh-TW" altLang="en-US" sz="1200" dirty="0" smtClean="0"/>
                        <a:t>，如何设置轮播时间，淡入淡出效果等。地址：</a:t>
                      </a:r>
                      <a:r>
                        <a:rPr lang="en-US" altLang="zh-TW" sz="1200" dirty="0" smtClean="0"/>
                        <a:t>https://</a:t>
                      </a:r>
                      <a:r>
                        <a:rPr lang="en-US" altLang="zh-TW" sz="1200" dirty="0" err="1" smtClean="0"/>
                        <a:t>github.com</a:t>
                      </a:r>
                      <a:r>
                        <a:rPr lang="en-US" altLang="zh-TW" sz="1200" dirty="0" smtClean="0"/>
                        <a:t>/</a:t>
                      </a:r>
                      <a:r>
                        <a:rPr lang="en-US" altLang="zh-TW" sz="1200" dirty="0" err="1" smtClean="0"/>
                        <a:t>stevenwanderski</a:t>
                      </a:r>
                      <a:r>
                        <a:rPr lang="en-US" altLang="zh-TW" sz="1200" dirty="0" smtClean="0"/>
                        <a:t>/bxslider-4</a:t>
                      </a:r>
                      <a:endParaRPr lang="en-US" altLang="zh-TW" sz="1200" dirty="0" smtClean="0"/>
                    </a:p>
                  </a:txBody>
                  <a:tcPr/>
                </a:tc>
                <a:tc>
                  <a:txBody>
                    <a:bodyPr/>
                    <a:lstStyle/>
                    <a:p>
                      <a:r>
                        <a:rPr lang="zh-CN" altLang="en-US" sz="1200" dirty="0" smtClean="0"/>
                        <a:t>前端组</a:t>
                      </a:r>
                      <a:endParaRPr lang="zh-CN" altLang="en-US" sz="1200" dirty="0"/>
                    </a:p>
                  </a:txBody>
                  <a:tcPr/>
                </a:tc>
                <a:tc>
                  <a:txBody>
                    <a:bodyPr/>
                    <a:lstStyle/>
                    <a:p>
                      <a:r>
                        <a:rPr lang="zh-CN" altLang="en-US" sz="1200" dirty="0" smtClean="0"/>
                        <a:t>周</a:t>
                      </a:r>
                      <a:r>
                        <a:rPr lang="en-US" altLang="zh-CN" sz="1200" dirty="0" smtClean="0"/>
                        <a:t>1~</a:t>
                      </a:r>
                      <a:r>
                        <a:rPr lang="zh-CN" altLang="en-US" sz="1200" dirty="0" smtClean="0"/>
                        <a:t>周</a:t>
                      </a:r>
                      <a:r>
                        <a:rPr lang="en-US" altLang="zh-CN" sz="1200" dirty="0" smtClean="0"/>
                        <a:t>5</a:t>
                      </a:r>
                      <a:endParaRPr lang="zh-CN" altLang="en-US" sz="1200" dirty="0"/>
                    </a:p>
                  </a:txBody>
                  <a:tcPr/>
                </a:tc>
              </a:tr>
              <a:tr h="402723">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sz="1200" dirty="0" smtClean="0"/>
                        <a:t>学校网站前端编程</a:t>
                      </a:r>
                      <a:endParaRPr lang="en-US" altLang="zh-TW" sz="1200" dirty="0" smtClean="0"/>
                    </a:p>
                  </a:txBody>
                  <a:tcPr/>
                </a:tc>
                <a:tc>
                  <a:txBody>
                    <a:bodyPr/>
                    <a:lstStyle/>
                    <a:p>
                      <a:r>
                        <a:rPr lang="zh-CN" altLang="en-US" sz="1200" dirty="0" smtClean="0"/>
                        <a:t>前端组</a:t>
                      </a:r>
                      <a:endParaRPr lang="zh-CN" altLang="en-US" sz="1200" dirty="0"/>
                    </a:p>
                  </a:txBody>
                  <a:tcPr/>
                </a:tc>
                <a:tc>
                  <a:txBody>
                    <a:bodyPr/>
                    <a:lstStyle/>
                    <a:p>
                      <a:r>
                        <a:rPr lang="zh-CN" altLang="en-US" sz="1200" dirty="0" smtClean="0"/>
                        <a:t>周</a:t>
                      </a:r>
                      <a:r>
                        <a:rPr lang="en-US" altLang="zh-CN" sz="1200" dirty="0" smtClean="0"/>
                        <a:t>1~</a:t>
                      </a:r>
                      <a:r>
                        <a:rPr lang="zh-CN" altLang="en-US" sz="1200" dirty="0" smtClean="0"/>
                        <a:t>周</a:t>
                      </a:r>
                      <a:r>
                        <a:rPr lang="en-US" altLang="zh-CN" sz="1200" dirty="0" smtClean="0"/>
                        <a:t>5</a:t>
                      </a:r>
                      <a:endParaRPr lang="zh-CN" altLang="en-US" sz="1200" dirty="0"/>
                    </a:p>
                  </a:txBody>
                  <a:tcPr/>
                </a:tc>
              </a:tr>
              <a:tr h="402723">
                <a:tc>
                  <a:txBody>
                    <a:bodyPr/>
                    <a:lstStyle/>
                    <a:p>
                      <a:r>
                        <a:rPr lang="zh-TW" altLang="en-US" sz="1200" dirty="0" smtClean="0"/>
                        <a:t>每人总结至少</a:t>
                      </a:r>
                      <a:r>
                        <a:rPr lang="en-US" altLang="zh-TW" sz="1200" dirty="0" smtClean="0"/>
                        <a:t>5</a:t>
                      </a:r>
                      <a:r>
                        <a:rPr lang="zh-TW" altLang="en-US" sz="1200" dirty="0" smtClean="0"/>
                        <a:t>种类型常用</a:t>
                      </a:r>
                      <a:r>
                        <a:rPr lang="en-US" altLang="zh-TW" sz="1200" dirty="0" smtClean="0"/>
                        <a:t>JQ</a:t>
                      </a:r>
                      <a:r>
                        <a:rPr lang="zh-TW" altLang="en-US" sz="1200" dirty="0" smtClean="0"/>
                        <a:t>插件，尽量不要总结相同类型。如弹出层、对话框、水平菜单导航，垂直菜单导航、悬停、图表等。</a:t>
                      </a:r>
                      <a:endParaRPr lang="zh-TW" altLang="en-US" sz="1200" dirty="0" smtClean="0"/>
                    </a:p>
                  </a:txBody>
                  <a:tcPr/>
                </a:tc>
                <a:tc>
                  <a:txBody>
                    <a:bodyPr/>
                    <a:lstStyle/>
                    <a:p>
                      <a:r>
                        <a:rPr lang="zh-CN" altLang="en-US" sz="1200" dirty="0" smtClean="0"/>
                        <a:t>所有组</a:t>
                      </a:r>
                      <a:endParaRPr lang="zh-CN" altLang="en-US" sz="1200" dirty="0"/>
                    </a:p>
                  </a:txBody>
                  <a:tcPr/>
                </a:tc>
                <a:tc>
                  <a:txBody>
                    <a:bodyPr/>
                    <a:lstStyle/>
                    <a:p>
                      <a:r>
                        <a:rPr lang="zh-CN" altLang="en-US" sz="1200" dirty="0" smtClean="0"/>
                        <a:t>周</a:t>
                      </a:r>
                      <a:r>
                        <a:rPr lang="en-US" altLang="zh-CN" sz="1200" dirty="0" smtClean="0"/>
                        <a:t>1~</a:t>
                      </a:r>
                      <a:r>
                        <a:rPr lang="zh-CN" altLang="en-US" sz="1200" dirty="0" smtClean="0"/>
                        <a:t>周</a:t>
                      </a:r>
                      <a:r>
                        <a:rPr lang="zh-CN" altLang="zh-CN" sz="1200" dirty="0" smtClean="0"/>
                        <a:t>5</a:t>
                      </a:r>
                      <a:endParaRPr lang="zh-CN" altLang="en-US" sz="1200" dirty="0"/>
                    </a:p>
                  </a:txBody>
                  <a:tcPr/>
                </a:tc>
              </a:tr>
              <a:tr h="402723">
                <a:tc>
                  <a:txBody>
                    <a:bodyPr/>
                    <a:lstStyle/>
                    <a:p>
                      <a:r>
                        <a:rPr lang="zh-CN" altLang="en-US" sz="1200" dirty="0" smtClean="0"/>
                        <a:t>技术研讨</a:t>
                      </a:r>
                      <a:endParaRPr lang="zh-TW" altLang="en-US" sz="1200" dirty="0" smtClean="0"/>
                    </a:p>
                  </a:txBody>
                  <a:tcPr/>
                </a:tc>
                <a:tc>
                  <a:txBody>
                    <a:bodyPr/>
                    <a:lstStyle/>
                    <a:p>
                      <a:r>
                        <a:rPr lang="zh-CN" altLang="en-US" sz="1200" dirty="0" smtClean="0"/>
                        <a:t>所有组</a:t>
                      </a:r>
                      <a:endParaRPr lang="zh-CN" altLang="en-US" sz="1200" dirty="0"/>
                    </a:p>
                  </a:txBody>
                  <a:tcPr/>
                </a:tc>
                <a:tc>
                  <a:txBody>
                    <a:bodyPr/>
                    <a:lstStyle/>
                    <a:p>
                      <a:r>
                        <a:rPr lang="zh-CN" altLang="en-US" sz="1200" dirty="0" smtClean="0"/>
                        <a:t>周</a:t>
                      </a:r>
                      <a:r>
                        <a:rPr lang="en-US" altLang="zh-CN" sz="1200" dirty="0" smtClean="0"/>
                        <a:t>6</a:t>
                      </a:r>
                      <a:endParaRPr lang="zh-CN" altLang="en-US" sz="12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descr="Thank You.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54220" t="-179920" r="-198847" b="-241973"/>
          <a:stretch>
            <a:fillRect/>
          </a:stretch>
        </p:blipFill>
        <p:spPr>
          <a:xfrm>
            <a:off x="-12700001" y="1600200"/>
            <a:ext cx="31387143" cy="4525963"/>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1137</Words>
  <Application>WPS 演示</Application>
  <PresentationFormat>全屏显示(4:3)</PresentationFormat>
  <Paragraphs>164</Paragraphs>
  <Slides>9</Slides>
  <Notes>0</Notes>
  <HiddenSlides>0</HiddenSlides>
  <MMClips>0</MMClips>
  <ScaleCrop>false</ScaleCrop>
  <HeadingPairs>
    <vt:vector size="6" baseType="variant">
      <vt:variant>
        <vt:lpstr>已用的字体</vt:lpstr>
      </vt:variant>
      <vt:variant>
        <vt:i4>2511</vt:i4>
      </vt:variant>
      <vt:variant>
        <vt:lpstr>主题</vt:lpstr>
      </vt:variant>
      <vt:variant>
        <vt:i4>1</vt:i4>
      </vt:variant>
      <vt:variant>
        <vt:lpstr>幻灯片标题</vt:lpstr>
      </vt:variant>
      <vt:variant>
        <vt:i4>9</vt:i4>
      </vt:variant>
    </vt:vector>
  </HeadingPairs>
  <TitlesOfParts>
    <vt:vector size="2521" baseType="lpstr">
      <vt:lpstr>Arial</vt:lpstr>
      <vt:lpstr>宋体</vt:lpstr>
      <vt:lpstr>Wingdings</vt:lpstr>
      <vt:lpstr>Arial</vt:lpstr>
      <vt:lpstr>Calibri</vt:lpstr>
      <vt:lpstr>微软雅黑</vt:lpstr>
      <vt:lpstr>PMingLiU</vt:lpstr>
      <vt:lpstr>MingLiU-ExtB</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Segoe Print</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Office 主题</vt:lpstr>
      <vt:lpstr>PowerPoint 演示文稿</vt:lpstr>
      <vt:lpstr>PowerPoint 演示文稿</vt:lpstr>
      <vt:lpstr>本周计划完成进度</vt:lpstr>
      <vt:lpstr>PowerPoint 演示文稿</vt:lpstr>
      <vt:lpstr>本周计划完成总结</vt:lpstr>
      <vt:lpstr>本周计划安排</vt:lpstr>
      <vt:lpstr>PowerPoint 演示文稿</vt:lpstr>
      <vt:lpstr>PowerPoint 演示文稿</vt:lpstr>
      <vt:lpstr>PowerPoint 演示文稿</vt:lpstr>
    </vt:vector>
  </TitlesOfParts>
  <Company>dankal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 neil</dc:creator>
  <cp:lastModifiedBy>Fred</cp:lastModifiedBy>
  <cp:revision>16</cp:revision>
  <dcterms:created xsi:type="dcterms:W3CDTF">2016-09-25T14:15:00Z</dcterms:created>
  <dcterms:modified xsi:type="dcterms:W3CDTF">2016-11-01T08:16:11Z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