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3004" autoAdjust="0"/>
    <p:restoredTop sz="94673" autoAdjust="0"/>
  </p:normalViewPr>
  <p:slideViewPr>
    <p:cSldViewPr snapToGrid="0" snapToObjects="1">
      <p:cViewPr varScale="1">
        <p:scale>
          <a:sx n="63" d="100"/>
          <a:sy n="63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2018-4-10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ftr" idx="2"/>
          </p:nvPr>
        </p:nvSpPr>
        <p:spPr>
          <a:xfrm rot="0">
            <a:off x="0" y="8685213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3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851667"/>
      </p:ext>
    </p:extLst>
  </p:cSld>
  <p:clrMap bg1="lt1" tx1="dk1" bg2="lt2" tx2="dk2" accent1="accent1" accent2="accent2" accent3="accent3" accent4="accent4" accent5="accent5" accent6="accent6" hlink="hlink" folHlink="folHlink"/>
  <p:hf sldNum="0" hdr="1" ftr="1" dt="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&lt;#&gt;</a:t>
            </a:fld>
            <a:endParaRPr lang="zh-CN" altLang="en-US" sz="1200"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DengXian" pitchFamily="0" charset="0"/>
                <a:ea typeface="DengXian" pitchFamily="0" charset="0"/>
                <a:cs typeface="DengXian" pitchFamily="0" charset="0"/>
              </a:rPr>
              <a:t>2018-4-10</a:t>
            </a:fld>
            <a:endParaRPr lang="zh-CN" altLang="en-US" sz="1200"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  <p:sp>
        <p:nvSpPr>
          <p:cNvPr id="1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1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二级</a:t>
            </a:r>
            <a:endParaRPr lang="en-US" altLang="zh-CN"/>
          </a:p>
          <a:p>
            <a:pPr lvl="2"/>
            <a:r>
              <a:rPr lang="zh-CN" altLang="en-US"/>
              <a:t>三级</a:t>
            </a:r>
            <a:endParaRPr lang="en-US" altLang="zh-CN"/>
          </a:p>
          <a:p>
            <a:pPr lvl="3"/>
            <a:r>
              <a:rPr lang="zh-CN" altLang="en-US"/>
              <a:t>四级</a:t>
            </a:r>
            <a:endParaRPr lang="en-US" altLang="zh-CN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40514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DengXian" pitchFamily="0" charset="0"/>
        <a:ea typeface="DengXian" pitchFamily="0" charset="0"/>
        <a:cs typeface="DengXian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DengXian" pitchFamily="0" charset="0"/>
        <a:ea typeface="DengXian" pitchFamily="0" charset="0"/>
        <a:cs typeface="DengXian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DengXian" pitchFamily="0" charset="0"/>
        <a:ea typeface="DengXian" pitchFamily="0" charset="0"/>
        <a:cs typeface="DengXian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DengXian" pitchFamily="0" charset="0"/>
        <a:ea typeface="DengXian" pitchFamily="0" charset="0"/>
        <a:cs typeface="DengXian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DengXian" pitchFamily="0" charset="0"/>
        <a:ea typeface="DengXian" pitchFamily="0" charset="0"/>
        <a:cs typeface="DengXian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DengXian" pitchFamily="0" charset="0"/>
        <a:ea typeface="DengXian" pitchFamily="0" charset="0"/>
        <a:cs typeface="DengXian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DengXian" pitchFamily="0" charset="0"/>
        <a:ea typeface="DengXian" pitchFamily="0" charset="0"/>
        <a:cs typeface="DengXian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DengXian" pitchFamily="0" charset="0"/>
        <a:ea typeface="DengXian" pitchFamily="0" charset="0"/>
        <a:cs typeface="DengXian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DengXian" pitchFamily="0" charset="0"/>
        <a:ea typeface="DengXian" pitchFamily="0" charset="0"/>
        <a:cs typeface="DengXian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1</a:t>
            </a:fld>
            <a:endParaRPr lang="zh-CN" altLang="en-US" sz="1200"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  <p:sp>
        <p:nvSpPr>
          <p:cNvPr id="27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1718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10</a:t>
            </a:fld>
            <a:endParaRPr lang="zh-CN" altLang="en-US" sz="1200"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70492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11</a:t>
            </a:fld>
            <a:endParaRPr lang="zh-CN" altLang="en-US" sz="1200"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286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12</a:t>
            </a:fld>
            <a:endParaRPr lang="zh-CN" altLang="en-US" sz="1200"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312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13</a:t>
            </a:fld>
            <a:endParaRPr lang="zh-CN" altLang="en-US" sz="1200"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72788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14</a:t>
            </a:fld>
            <a:endParaRPr lang="zh-CN" altLang="en-US" sz="1200"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10397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15</a:t>
            </a:fld>
            <a:endParaRPr lang="zh-CN" altLang="en-US" sz="1200"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36474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16</a:t>
            </a:fld>
            <a:endParaRPr lang="zh-CN" altLang="en-US" sz="1200"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34290"/>
      </p:ext>
    </p:extLst>
  </p:cSld>
  <p:clrMapOvr>
    <a:masterClrMapping/>
  </p:clrMapOvr>
</p:notes>
</file>

<file path=ppt/notesSlides/notesSlide1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17</a:t>
            </a:fld>
            <a:endParaRPr lang="zh-CN" altLang="en-US" sz="1200"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  <p:sp>
        <p:nvSpPr>
          <p:cNvPr id="160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374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2</a:t>
            </a:fld>
            <a:endParaRPr lang="zh-CN" altLang="en-US" sz="1200"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5871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3</a:t>
            </a:fld>
            <a:endParaRPr lang="zh-CN" altLang="en-US" sz="1200"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1333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4</a:t>
            </a:fld>
            <a:endParaRPr lang="zh-CN" altLang="en-US" sz="1200"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0164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5</a:t>
            </a:fld>
            <a:endParaRPr lang="zh-CN" altLang="en-US" sz="1200"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35769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6</a:t>
            </a:fld>
            <a:endParaRPr lang="zh-CN" altLang="en-US" sz="1200"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5589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7</a:t>
            </a:fld>
            <a:endParaRPr lang="zh-CN" altLang="en-US" sz="1200"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9215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8</a:t>
            </a:fld>
            <a:endParaRPr lang="zh-CN" altLang="en-US" sz="1200"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3375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9</a:t>
            </a:fld>
            <a:endParaRPr lang="zh-CN" altLang="en-US" sz="1200"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6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ctrTitle"/>
          </p:nvPr>
        </p:nvSpPr>
        <p:spPr>
          <a:xfrm rot="0">
            <a:off x="1524000" y="1122363"/>
            <a:ext cx="9144000" cy="23876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6000" b="0" i="0" u="none" strike="noStrike" kern="1200" cap="none" spc="0" baseline="0">
                <a:solidFill>
                  <a:schemeClr val="tx1"/>
                </a:solidFill>
                <a:latin typeface="DengXian Light" pitchFamily="0" charset="0"/>
                <a:ea typeface="DengXian Light" pitchFamily="0" charset="0"/>
                <a:cs typeface="Times New Roman" pitchFamily="0" charset="0"/>
              </a:rPr>
              <a:t>单击此处编辑母版标题样式</a:t>
            </a: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DengXian Light" pitchFamily="0" charset="0"/>
              <a:ea typeface="DengXian Light" pitchFamily="0" charset="0"/>
              <a:cs typeface="Times New Roman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3602038"/>
            <a:ext cx="9144000" cy="165576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DengXian" pitchFamily="0" charset="0"/>
                <a:ea typeface="DengXian" pitchFamily="0" charset="0"/>
                <a:cs typeface="Times New Roman" pitchFamily="0" charset="0"/>
              </a:rPr>
              <a:t>单击此处编辑母版副标题样式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engXian" pitchFamily="0" charset="0"/>
              <a:ea typeface="DengXian" pitchFamily="0" charset="0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0"/>
          </p:nvPr>
        </p:nvSpPr>
        <p:spPr>
          <a:xfrm rot="0">
            <a:off x="838200" y="6356349"/>
            <a:ext cx="2743200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ftr"/>
          </p:nvPr>
        </p:nvSpPr>
        <p:spPr>
          <a:xfrm rot="0">
            <a:off x="4038600" y="6356349"/>
            <a:ext cx="4114800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8610600" y="6356349"/>
            <a:ext cx="2743200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7562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033389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6427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" name="文本框"/>
          <p:cNvSpPr>
            <a:spLocks noGrp="1"/>
          </p:cNvSpPr>
          <p:nvPr>
            <p:ph type="body" idx="1"/>
          </p:nvPr>
        </p:nvSpPr>
        <p:spPr>
          <a:xfrm rot="0">
            <a:off x="838200" y="1825625"/>
            <a:ext cx="10515600" cy="435133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二级</a:t>
            </a:r>
            <a:endParaRPr lang="en-US" altLang="zh-CN"/>
          </a:p>
          <a:p>
            <a:pPr lvl="2"/>
            <a:r>
              <a:rPr lang="zh-CN" altLang="en-US"/>
              <a:t>三级</a:t>
            </a:r>
            <a:endParaRPr lang="en-US" altLang="zh-CN"/>
          </a:p>
          <a:p>
            <a:pPr lvl="3"/>
            <a:r>
              <a:rPr lang="zh-CN" altLang="en-US"/>
              <a:t>四级</a:t>
            </a:r>
            <a:endParaRPr lang="en-US" altLang="zh-CN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1" name="文本框"/>
          <p:cNvSpPr>
            <a:spLocks noGrp="1"/>
          </p:cNvSpPr>
          <p:nvPr>
            <p:ph type="dt" idx="10"/>
          </p:nvPr>
        </p:nvSpPr>
        <p:spPr>
          <a:xfrm rot="0">
            <a:off x="838200" y="6356349"/>
            <a:ext cx="2743200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solidFill>
                <a:srgbClr val="898989"/>
              </a:solidFill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ftr"/>
          </p:nvPr>
        </p:nvSpPr>
        <p:spPr>
          <a:xfrm rot="0">
            <a:off x="4038600" y="6356349"/>
            <a:ext cx="4114800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ldNum"/>
          </p:nvPr>
        </p:nvSpPr>
        <p:spPr>
          <a:xfrm rot="0">
            <a:off x="8610600" y="6356349"/>
            <a:ext cx="2743200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23385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09733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82377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6460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322091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65832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03539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33042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9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838200" y="1825625"/>
            <a:ext cx="10515600" cy="435133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二级</a:t>
            </a:r>
            <a:endParaRPr lang="en-US" altLang="zh-CN"/>
          </a:p>
          <a:p>
            <a:pPr lvl="2"/>
            <a:r>
              <a:rPr lang="zh-CN" altLang="en-US"/>
              <a:t>三级</a:t>
            </a:r>
            <a:endParaRPr lang="en-US" altLang="zh-CN"/>
          </a:p>
          <a:p>
            <a:pPr lvl="3"/>
            <a:r>
              <a:rPr lang="zh-CN" altLang="en-US"/>
              <a:t>四级</a:t>
            </a:r>
            <a:endParaRPr lang="en-US" altLang="zh-CN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838200" y="6356349"/>
            <a:ext cx="2743200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zh-CN" altLang="en-US" sz="1200">
                <a:solidFill>
                  <a:srgbClr val="898989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2018-4-10</a:t>
            </a:fld>
            <a:endParaRPr lang="zh-CN" altLang="en-US" sz="1200">
              <a:solidFill>
                <a:srgbClr val="898989"/>
              </a:solidFill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4038600" y="6356349"/>
            <a:ext cx="4114800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8610600" y="6356349"/>
            <a:ext cx="2743200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DengXian" pitchFamily="0" charset="0"/>
                <a:ea typeface="DengXian" pitchFamily="0" charset="0"/>
                <a:cs typeface="DengXian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DengXian" pitchFamily="0" charset="0"/>
              <a:ea typeface="DengXian" pitchFamily="0" charset="0"/>
              <a:cs typeface="DengXi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27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DengXian Light" pitchFamily="0" charset="0"/>
          <a:ea typeface="DengXian Light" pitchFamily="0" charset="0"/>
          <a:cs typeface="DengXian Light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None/>
        <a:defRPr sz="2800" kern="1200">
          <a:solidFill>
            <a:schemeClr val="tx1"/>
          </a:solidFill>
          <a:latin typeface="DengXian" pitchFamily="0" charset="0"/>
          <a:ea typeface="DengXian" pitchFamily="0" charset="0"/>
          <a:cs typeface="DengXian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2400" kern="1200">
          <a:solidFill>
            <a:schemeClr val="tx1"/>
          </a:solidFill>
          <a:latin typeface="DengXian" pitchFamily="0" charset="0"/>
          <a:ea typeface="DengXian" pitchFamily="0" charset="0"/>
          <a:cs typeface="DengXian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2000" kern="1200">
          <a:solidFill>
            <a:schemeClr val="tx1"/>
          </a:solidFill>
          <a:latin typeface="DengXian" pitchFamily="0" charset="0"/>
          <a:ea typeface="DengXian" pitchFamily="0" charset="0"/>
          <a:cs typeface="DengXian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1800" kern="1200">
          <a:solidFill>
            <a:schemeClr val="tx1"/>
          </a:solidFill>
          <a:latin typeface="DengXian" pitchFamily="0" charset="0"/>
          <a:ea typeface="DengXian" pitchFamily="0" charset="0"/>
          <a:cs typeface="DengXian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1800" kern="1200">
          <a:solidFill>
            <a:schemeClr val="tx1"/>
          </a:solidFill>
          <a:latin typeface="DengXian" pitchFamily="0" charset="0"/>
          <a:ea typeface="DengXian" pitchFamily="0" charset="0"/>
          <a:cs typeface="DengXian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1800" kern="1200">
          <a:solidFill>
            <a:schemeClr val="tx1"/>
          </a:solidFill>
          <a:latin typeface="DengXian" pitchFamily="0" charset="0"/>
          <a:ea typeface="DengXian" pitchFamily="0" charset="0"/>
          <a:cs typeface="DengXian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1800" kern="1200">
          <a:solidFill>
            <a:schemeClr val="tx1"/>
          </a:solidFill>
          <a:latin typeface="DengXian" pitchFamily="0" charset="0"/>
          <a:ea typeface="DengXian" pitchFamily="0" charset="0"/>
          <a:cs typeface="DengXian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1800" kern="1200">
          <a:solidFill>
            <a:schemeClr val="tx1"/>
          </a:solidFill>
          <a:latin typeface="DengXian" pitchFamily="0" charset="0"/>
          <a:ea typeface="DengXian" pitchFamily="0" charset="0"/>
          <a:cs typeface="DengXian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1800" kern="1200">
          <a:solidFill>
            <a:schemeClr val="tx1"/>
          </a:solidFill>
          <a:latin typeface="DengXian" pitchFamily="0" charset="0"/>
          <a:ea typeface="DengXian" pitchFamily="0" charset="0"/>
          <a:cs typeface="DengXian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2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"/>
          <p:cNvSpPr>
            <a:spLocks/>
          </p:cNvSpPr>
          <p:nvPr/>
        </p:nvSpPr>
        <p:spPr>
          <a:xfrm rot="0">
            <a:off x="1300292" y="1859219"/>
            <a:ext cx="9655728" cy="920114"/>
          </a:xfrm>
          <a:prstGeom prst="rect"/>
          <a:solidFill>
            <a:srgbClr val="314865"/>
          </a:solidFill>
          <a:ln w="9525" cmpd="sng" cap="flat">
            <a:solidFill>
              <a:srgbClr val="404040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0" baseline="0">
                <a:solidFill>
                  <a:schemeClr val="bg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Aa甜甜圈" pitchFamily="0" charset="-122"/>
                <a:ea typeface="Aa甜甜圈" pitchFamily="0" charset="-122"/>
                <a:cs typeface="DengXian" pitchFamily="0" charset="0"/>
              </a:rPr>
              <a:t>Http协议详解</a:t>
            </a:r>
            <a:endParaRPr lang="zh-CN" altLang="en-US" sz="5400" b="1" i="0" u="none" strike="noStrike" kern="1200" cap="none" spc="0" baseline="0">
              <a:solidFill>
                <a:schemeClr val="bg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Aa甜甜圈" pitchFamily="0" charset="-122"/>
              <a:ea typeface="Aa甜甜圈" pitchFamily="0" charset="-122"/>
              <a:cs typeface="DengXian" pitchFamily="0" charset="0"/>
              <a:sym typeface="Arial" pitchFamily="0" charset="0"/>
            </a:endParaRPr>
          </a:p>
        </p:txBody>
      </p:sp>
      <p:grpSp>
        <p:nvGrpSpPr>
          <p:cNvPr id="26" name="组合"/>
          <p:cNvGrpSpPr>
            <a:grpSpLocks/>
          </p:cNvGrpSpPr>
          <p:nvPr/>
        </p:nvGrpSpPr>
        <p:grpSpPr>
          <a:xfrm>
            <a:off x="3911608" y="3986700"/>
            <a:ext cx="4139180" cy="800100"/>
            <a:chOff x="3911608" y="3986700"/>
            <a:chExt cx="4139180" cy="800100"/>
          </a:xfrm>
        </p:grpSpPr>
        <p:sp>
          <p:nvSpPr>
            <p:cNvPr id="23" name="矩形"/>
            <p:cNvSpPr>
              <a:spLocks/>
            </p:cNvSpPr>
            <p:nvPr/>
          </p:nvSpPr>
          <p:spPr>
            <a:xfrm rot="0">
              <a:off x="4640374" y="3986700"/>
              <a:ext cx="2681651" cy="80010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  <a:spAutoFit/>
            </a:bodyPr>
            <a:lstStyle/>
            <a:p>
              <a:pPr mar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1" i="0" u="none" strike="noStrike" kern="1200" cap="none" spc="0" baseline="0">
                  <a:solidFill>
                    <a:srgbClr val="808080"/>
                  </a:solidFill>
                  <a:latin typeface="汉仪PP体简" pitchFamily="0" charset="-122"/>
                  <a:ea typeface="汉仪PP体简" pitchFamily="0" charset="-122"/>
                  <a:cs typeface="DengXian" pitchFamily="0" charset="0"/>
                  <a:sym typeface="Arial" pitchFamily="0" charset="0"/>
                </a:rPr>
                <a:t>制作时间：</a:t>
              </a:r>
              <a:r>
                <a:rPr lang="en-US" altLang="zh-CN" sz="1800" b="1" i="0" u="none" strike="noStrike" kern="1200" cap="none" spc="0" baseline="0">
                  <a:solidFill>
                    <a:srgbClr val="808080"/>
                  </a:solidFill>
                  <a:latin typeface="汉仪PP体简" pitchFamily="0" charset="-122"/>
                  <a:ea typeface="汉仪PP体简" pitchFamily="0" charset="-122"/>
                  <a:cs typeface="DengXian" pitchFamily="0" charset="0"/>
                  <a:sym typeface="Arial" pitchFamily="0" charset="0"/>
                </a:rPr>
                <a:t>2018</a:t>
              </a:r>
              <a:r>
                <a:rPr lang="zh-CN" altLang="en-US" sz="1800" b="1" i="0" u="none" strike="noStrike" kern="1200" cap="none" spc="0" baseline="0">
                  <a:solidFill>
                    <a:srgbClr val="808080"/>
                  </a:solidFill>
                  <a:latin typeface="汉仪PP体简" pitchFamily="0" charset="-122"/>
                  <a:ea typeface="汉仪PP体简" pitchFamily="0" charset="-122"/>
                  <a:cs typeface="DengXian" pitchFamily="0" charset="0"/>
                  <a:sym typeface="Arial" pitchFamily="0" charset="0"/>
                </a:rPr>
                <a:t>年</a:t>
              </a:r>
              <a:r>
                <a:rPr lang="en-US" altLang="zh-CN" sz="1800" b="1" i="0" u="none" strike="noStrike" kern="1200" cap="none" spc="0" baseline="0">
                  <a:solidFill>
                    <a:srgbClr val="808080"/>
                  </a:solidFill>
                  <a:latin typeface="汉仪PP体简" pitchFamily="0" charset="-122"/>
                  <a:ea typeface="汉仪PP体简" pitchFamily="0" charset="-122"/>
                  <a:cs typeface="DengXian" pitchFamily="0" charset="0"/>
                </a:rPr>
                <a:t>4</a:t>
              </a:r>
              <a:r>
                <a:rPr lang="zh-CN" altLang="en-US" sz="1800" b="1" i="0" u="none" strike="noStrike" kern="1200" cap="none" spc="0" baseline="0">
                  <a:solidFill>
                    <a:srgbClr val="808080"/>
                  </a:solidFill>
                  <a:latin typeface="汉仪PP体简" pitchFamily="0" charset="-122"/>
                  <a:ea typeface="汉仪PP体简" pitchFamily="0" charset="-122"/>
                  <a:cs typeface="DengXian" pitchFamily="0" charset="0"/>
                  <a:sym typeface="Arial" pitchFamily="0" charset="0"/>
                </a:rPr>
                <a:t>月      制作人：</a:t>
              </a:r>
              <a:r>
                <a:rPr lang="en-US" altLang="zh-CN" sz="1800" b="1" i="0" u="none" strike="noStrike" kern="1200" cap="none" spc="0" baseline="0">
                  <a:solidFill>
                    <a:srgbClr val="808080"/>
                  </a:solidFill>
                  <a:latin typeface="汉仪PP体简" pitchFamily="0" charset="-122"/>
                  <a:ea typeface="汉仪PP体简" pitchFamily="0" charset="-122"/>
                  <a:cs typeface="DengXian" pitchFamily="0" charset="0"/>
                </a:rPr>
                <a:t>IvanCai</a:t>
              </a:r>
              <a:endParaRPr lang="en-US" altLang="zh-CN" sz="1800" b="1" i="0" u="none" strike="noStrike" kern="1200" cap="none" spc="0" baseline="0">
                <a:solidFill>
                  <a:srgbClr val="808080"/>
                </a:solidFill>
                <a:latin typeface="汉仪PP体简" pitchFamily="0" charset="-122"/>
                <a:ea typeface="汉仪PP体简" pitchFamily="0" charset="-122"/>
                <a:cs typeface="DengXian" pitchFamily="0" charset="0"/>
                <a:sym typeface="Arial" pitchFamily="0" charset="0"/>
              </a:endParaRPr>
            </a:p>
            <a:p>
              <a:pPr mar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1" i="0" u="none" strike="noStrike" kern="1200" cap="none" spc="0" baseline="0">
                  <a:solidFill>
                    <a:srgbClr val="808080"/>
                  </a:solidFill>
                  <a:latin typeface="汉仪PP体简" pitchFamily="0" charset="-122"/>
                  <a:ea typeface="汉仪PP体简" pitchFamily="0" charset="-122"/>
                  <a:cs typeface="DengXian" pitchFamily="0" charset="0"/>
                  <a:sym typeface="Arial" pitchFamily="0" charset="0"/>
                </a:rPr>
                <a:t>版本号：</a:t>
              </a:r>
              <a:r>
                <a:rPr lang="en-US" altLang="zh-CN" sz="1800" b="1" i="0" u="none" strike="noStrike" kern="1200" cap="none" spc="0" baseline="0">
                  <a:solidFill>
                    <a:srgbClr val="808080"/>
                  </a:solidFill>
                  <a:latin typeface="汉仪PP体简" pitchFamily="0" charset="-122"/>
                  <a:ea typeface="汉仪PP体简" pitchFamily="0" charset="-122"/>
                  <a:cs typeface="DengXian" pitchFamily="0" charset="0"/>
                  <a:sym typeface="Arial" pitchFamily="0" charset="0"/>
                </a:rPr>
                <a:t>1.0</a:t>
              </a:r>
              <a:endParaRPr lang="zh-CN" altLang="en-US" sz="1800" b="1" i="0" u="none" strike="noStrike" kern="1200" cap="none" spc="0" baseline="0">
                <a:solidFill>
                  <a:srgbClr val="808080"/>
                </a:solidFill>
                <a:latin typeface="汉仪PP体简" pitchFamily="0" charset="-122"/>
                <a:ea typeface="汉仪PP体简" pitchFamily="0" charset="-122"/>
                <a:cs typeface="DengXian" pitchFamily="0" charset="0"/>
                <a:sym typeface="Arial" pitchFamily="0" charset="0"/>
              </a:endParaRPr>
            </a:p>
          </p:txBody>
        </p:sp>
        <p:sp>
          <p:nvSpPr>
            <p:cNvPr id="24" name="直线"/>
            <p:cNvSpPr>
              <a:spLocks/>
            </p:cNvSpPr>
            <p:nvPr/>
          </p:nvSpPr>
          <p:spPr>
            <a:xfrm flipH="1" rot="0">
              <a:off x="3911608" y="4094421"/>
              <a:ext cx="610790" cy="0"/>
            </a:xfrm>
            <a:prstGeom prst="line"/>
            <a:noFill/>
            <a:ln w="6350" cmpd="sng" cap="flat">
              <a:solidFill>
                <a:srgbClr val="262626"/>
              </a:solidFill>
              <a:prstDash val="dash"/>
              <a:round/>
              <a:headEnd type="oval" w="med" len="med"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rot="0">
              <a:off x="7440000" y="4094421"/>
              <a:ext cx="610788" cy="0"/>
            </a:xfrm>
            <a:prstGeom prst="line"/>
            <a:noFill/>
            <a:ln w="6350" cmpd="sng" cap="flat">
              <a:solidFill>
                <a:srgbClr val="262626"/>
              </a:solidFill>
              <a:prstDash val="dash"/>
              <a:round/>
              <a:headEnd type="oval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03332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</p:bldLst>
  </p:timing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文本框"/>
          <p:cNvSpPr>
            <a:spLocks noGrp="1"/>
          </p:cNvSpPr>
          <p:nvPr>
            <p:ph type="body" idx="1"/>
          </p:nvPr>
        </p:nvSpPr>
        <p:spPr>
          <a:xfrm rot="0">
            <a:off x="838200" y="498920"/>
            <a:ext cx="10515600" cy="567804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>
                <a:cs typeface="Times New Roman" pitchFamily="0" charset="0"/>
              </a:rPr>
              <a:t>·POST</a:t>
            </a:r>
            <a:endParaRPr lang="en-US" altLang="zh-CN">
              <a:cs typeface="Times New Roman" pitchFamily="0" charset="0"/>
            </a:endParaRPr>
          </a:p>
          <a:p>
            <a:r>
              <a:rPr lang="en-US" altLang="zh-CN">
                <a:cs typeface="Times New Roman" pitchFamily="0" charset="0"/>
              </a:rPr>
              <a:t>post请求方法的数据必须放在请求正文上,常用的Content-Type有以下几个.</a:t>
            </a:r>
            <a:endParaRPr lang="en-US" altLang="zh-CN">
              <a:cs typeface="Times New Roman" pitchFamily="0" charset="0"/>
            </a:endParaRPr>
          </a:p>
          <a:p>
            <a:pPr fontAlgn="t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cs typeface="Times New Roman" pitchFamily="0" charset="0"/>
              </a:rPr>
              <a:t>·</a:t>
            </a:r>
            <a:r>
              <a:rPr lang="en-US" altLang="zh-CN">
                <a:cs typeface="Times New Roman" pitchFamily="0" charset="0"/>
              </a:rPr>
              <a:t>x-www-form-urlencoded(普通的表单上传</a:t>
            </a:r>
            <a:r>
              <a:rPr lang="zh-CN" altLang="en-US">
                <a:cs typeface="Times New Roman" pitchFamily="0" charset="0"/>
              </a:rPr>
              <a:t>模式</a:t>
            </a:r>
            <a:r>
              <a:rPr lang="en-US" altLang="zh-CN">
                <a:cs typeface="Times New Roman" pitchFamily="0" charset="0"/>
              </a:rPr>
              <a:t>,不支持二进制文件,数据示例</a:t>
            </a:r>
            <a:r>
              <a:rPr lang="zh-CN" altLang="en-US">
                <a:cs typeface="Times New Roman" pitchFamily="0" charset="0"/>
              </a:rPr>
              <a:t>就是query string格式</a:t>
            </a:r>
            <a:r>
              <a:rPr lang="en-US" altLang="zh-CN">
                <a:cs typeface="Times New Roman" pitchFamily="0" charset="0"/>
              </a:rPr>
              <a:t>:name=ivan&amp;age=23)</a:t>
            </a:r>
            <a:endParaRPr lang="en-US" altLang="zh-CN">
              <a:cs typeface="Times New Roman" pitchFamily="0" charset="0"/>
            </a:endParaRPr>
          </a:p>
          <a:p>
            <a:pPr fontAlgn="t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cs typeface="Times New Roman" pitchFamily="0" charset="0"/>
              </a:rPr>
              <a:t>·</a:t>
            </a:r>
            <a:r>
              <a:rPr lang="en-US" altLang="zh-CN">
                <a:cs typeface="Times New Roman" pitchFamily="0" charset="0"/>
              </a:rPr>
              <a:t>multipart/form-data(支持二进制的表单上传模式)</a:t>
            </a:r>
            <a:endParaRPr lang="en-US" altLang="zh-CN">
              <a:cs typeface="Times New Roman" pitchFamily="0" charset="0"/>
            </a:endParaRPr>
          </a:p>
          <a:p>
            <a:pPr fontAlgn="t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cs typeface="Times New Roman" pitchFamily="0" charset="0"/>
              </a:rPr>
              <a:t>·application/json(json格式的数据)</a:t>
            </a:r>
            <a:endParaRPr lang="en-US" altLang="zh-CN">
              <a:cs typeface="Times New Roman" pitchFamily="0" charset="0"/>
            </a:endParaRPr>
          </a:p>
          <a:p>
            <a:pPr fontAlgn="t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cs typeface="Times New Roman" pitchFamily="0" charset="0"/>
              </a:rPr>
              <a:t>·</a:t>
            </a:r>
            <a:r>
              <a:rPr lang="en-US" altLang="zh-CN">
                <a:cs typeface="Times New Roman" pitchFamily="0" charset="0"/>
              </a:rPr>
              <a:t>application/octet-stream(只传输二进制流的,常用与需要加密传输的接口上,目前像微信等大型app用的就是这种传输格式)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6968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r>
              <a:rPr lang="en-US" altLang="zh-CN"/>
              <a:t>Http状态码</a:t>
            </a:r>
            <a:endParaRPr lang="zh-CN" altLang="en-US"/>
          </a:p>
        </p:txBody>
      </p:sp>
      <p:sp>
        <p:nvSpPr>
          <p:cNvPr id="190" name="文本框"/>
          <p:cNvSpPr>
            <a:spLocks noGrp="1"/>
          </p:cNvSpPr>
          <p:nvPr>
            <p:ph type="body" idx="1"/>
          </p:nvPr>
        </p:nvSpPr>
        <p:spPr>
          <a:xfrm rot="0">
            <a:off x="838200" y="1825625"/>
            <a:ext cx="10515600" cy="435133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2XX：成功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9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00021" y="2443125"/>
            <a:ext cx="11542124" cy="4314986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2736582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2386" y="214309"/>
            <a:ext cx="12061023" cy="5742505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8659547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0961" y="100010"/>
            <a:ext cx="11617677" cy="6718575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20209853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42861" y="461955"/>
            <a:ext cx="12275341" cy="4583496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89941484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1211498" cy="132556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 fontAlgn="t">
              <a:lnSpc>
                <a:spcPct val="100000"/>
              </a:lnSpc>
            </a:pPr>
            <a:r>
              <a:rPr lang="zh-CN" altLang="en-US" b="1"/>
              <a:t>中间人攻击技术(</a:t>
            </a:r>
            <a:r>
              <a:rPr lang="en-US" altLang="zh-CN" b="1"/>
              <a:t>man-in-the-middle attack</a:t>
            </a:r>
            <a:r>
              <a:rPr lang="en-US" altLang="zh-CN" b="1"/>
              <a:t>)</a:t>
            </a:r>
            <a:endParaRPr lang="zh-CN" altLang="en-US" b="1"/>
          </a:p>
        </p:txBody>
      </p:sp>
      <p:pic>
        <p:nvPicPr>
          <p:cNvPr id="20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738286" y="1562076"/>
            <a:ext cx="9706658" cy="4724328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09390860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5" name="文本框"/>
          <p:cNvSpPr>
            <a:spLocks noGrp="1"/>
          </p:cNvSpPr>
          <p:nvPr>
            <p:ph type="body" idx="1"/>
          </p:nvPr>
        </p:nvSpPr>
        <p:spPr>
          <a:xfrm rot="0">
            <a:off x="838200" y="1825625"/>
            <a:ext cx="10515600" cy="435133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57169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"/>
          <p:cNvSpPr>
            <a:spLocks/>
          </p:cNvSpPr>
          <p:nvPr/>
        </p:nvSpPr>
        <p:spPr>
          <a:xfrm rot="0">
            <a:off x="2075937" y="2380736"/>
            <a:ext cx="8940186" cy="14573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di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9600" b="1" i="0" u="none" strike="noStrike" kern="1200" cap="none" spc="0" baseline="0">
                <a:solidFill>
                  <a:srgbClr val="314865"/>
                </a:solidFill>
                <a:effectLst>
                  <a:innerShdw blurRad="63500" dir="13500000" dist="50800">
                    <a:srgbClr val="000000">
                      <a:alpha val="50000"/>
                    </a:srgbClr>
                  </a:innerShdw>
                </a:effectLst>
                <a:latin typeface="Arial" pitchFamily="0" charset="0"/>
                <a:ea typeface="微软雅黑" pitchFamily="0" charset="-122"/>
                <a:cs typeface="DengXian" pitchFamily="0" charset="0"/>
                <a:sym typeface="Arial" pitchFamily="0" charset="0"/>
              </a:rPr>
              <a:t>感谢观看！</a:t>
            </a:r>
            <a:endParaRPr lang="zh-CN" altLang="en-US" sz="9600" b="1" i="0" u="none" strike="noStrike" kern="1200" cap="none" spc="0" baseline="0">
              <a:solidFill>
                <a:srgbClr val="314865"/>
              </a:solidFill>
              <a:effectLst>
                <a:innerShdw blurRad="63500" dir="13500000" dist="50800">
                  <a:srgbClr val="000000">
                    <a:alpha val="50000"/>
                  </a:srgbClr>
                </a:innerShdw>
              </a:effectLst>
              <a:latin typeface="Arial" pitchFamily="0" charset="0"/>
              <a:ea typeface="微软雅黑" pitchFamily="0" charset="-122"/>
              <a:cs typeface="DengXian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r>
              <a:rPr lang="en-US" altLang="zh-CN"/>
              <a:t>OSI模型与TCP/IP模型</a:t>
            </a:r>
            <a:endParaRPr lang="zh-CN" altLang="en-US"/>
          </a:p>
        </p:txBody>
      </p:sp>
      <p:sp>
        <p:nvSpPr>
          <p:cNvPr id="177" name="文本框"/>
          <p:cNvSpPr>
            <a:spLocks noGrp="1"/>
          </p:cNvSpPr>
          <p:nvPr>
            <p:ph type="body" idx="1"/>
          </p:nvPr>
        </p:nvSpPr>
        <p:spPr>
          <a:xfrm rot="0">
            <a:off x="838200" y="1825625"/>
            <a:ext cx="10515600" cy="435133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pic>
        <p:nvPicPr>
          <p:cNvPr id="17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538373" y="1862109"/>
            <a:ext cx="7075380" cy="4253290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917172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r>
              <a:rPr lang="en-US" altLang="zh-CN"/>
              <a:t>Http</a:t>
            </a:r>
            <a:r>
              <a:rPr lang="zh-CN" altLang="en-US" b="1"/>
              <a:t>消息分类</a:t>
            </a:r>
            <a:endParaRPr lang="zh-CN" altLang="en-US" b="1"/>
          </a:p>
        </p:txBody>
      </p:sp>
      <p:sp>
        <p:nvSpPr>
          <p:cNvPr id="164" name="文本框"/>
          <p:cNvSpPr txBox="1">
            <a:spLocks/>
          </p:cNvSpPr>
          <p:nvPr/>
        </p:nvSpPr>
        <p:spPr>
          <a:xfrm rot="0">
            <a:off x="952485" y="1889852"/>
            <a:ext cx="10840192" cy="262077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31926" anchor="t" anchorCtr="0">
            <a:prstTxWarp prst="textNoShape"/>
            <a:spAutoFit/>
          </a:bodyPr>
          <a:lstStyle/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TTP消息（有的文章称之为报文）分为请求消息和响应消息两种基本分类。其中请求消息是客户端发送给服务器的用于请求服务和资源的消息，响应消息是服务器对请求消息的应答。一般来说，一个响应对应一个请求，不多也不少。</a:t>
            </a:r>
            <a:b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</a:b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2145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r>
              <a:rPr lang="en-US" altLang="zh-CN"/>
              <a:t>Http协议特点</a:t>
            </a:r>
            <a:endParaRPr lang="zh-CN" altLang="en-US"/>
          </a:p>
        </p:txBody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838200" y="1825625"/>
            <a:ext cx="10515600" cy="435133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fontAlgn="t">
              <a:lnSpc>
                <a:spcPct val="100000"/>
              </a:lnSpc>
              <a:spcBef>
                <a:spcPts val="0"/>
              </a:spcBef>
            </a:pPr>
            <a:r>
              <a:rPr lang="zh-CN" altLang="en-US"/>
              <a:t>无连接：无连接的含义是限制每次连接只处理一个请求。服务器处理完客户的请求，并收到客户的应答后，即断开连接。采用这种方式可以节省传输时间。</a:t>
            </a:r>
            <a:endParaRPr lang="en-US" altLang="zh-CN"/>
          </a:p>
          <a:p>
            <a:pPr fontAlgn="t">
              <a:lnSpc>
                <a:spcPct val="100000"/>
              </a:lnSpc>
              <a:spcBef>
                <a:spcPts val="0"/>
              </a:spcBef>
            </a:pPr>
            <a:endParaRPr lang="en-US" altLang="zh-CN"/>
          </a:p>
          <a:p>
            <a:pPr fontAlgn="t">
              <a:lnSpc>
                <a:spcPct val="100000"/>
              </a:lnSpc>
              <a:spcBef>
                <a:spcPts val="0"/>
              </a:spcBef>
            </a:pPr>
            <a:r>
              <a:rPr lang="zh-CN" altLang="en-US"/>
              <a:t>无状态： HTTP协议是无状态协议。无状态是指协议对于事务处理没有记忆能力。缺少状态意味着如果后续处理需要前面的信息，则它必须重传，这样可能导致每次连接传送的数据量增大。另一方面，在服务器不需要先前信息时它的应答就较快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1363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r>
              <a:rPr lang="zh-CN" altLang="en-US"/>
              <a:t>消息的基本格式</a:t>
            </a:r>
            <a:endParaRPr lang="zh-CN" altLang="en-US"/>
          </a:p>
        </p:txBody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838200" y="1825625"/>
            <a:ext cx="10515600" cy="435133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fontAlgn="t">
              <a:lnSpc>
                <a:spcPct val="100000"/>
              </a:lnSpc>
              <a:spcBef>
                <a:spcPts val="0"/>
              </a:spcBef>
            </a:pPr>
            <a:r>
              <a:rPr lang="en-US" altLang="zh-CN"/>
              <a:t>HTTP协议的请求消息和响应消息的格式</a:t>
            </a:r>
            <a:r>
              <a:rPr lang="zh-CN" altLang="en-US"/>
              <a:t>极其</a:t>
            </a:r>
            <a:r>
              <a:rPr lang="zh-CN" altLang="en-US"/>
              <a:t>相似。提炼出它们的共性，可以指出，HTTP消息分为三个部分：</a:t>
            </a:r>
            <a:endParaRPr lang="en-US" altLang="zh-CN"/>
          </a:p>
          <a:p>
            <a:pPr fontAlgn="t">
              <a:lnSpc>
                <a:spcPct val="100000"/>
              </a:lnSpc>
              <a:spcBef>
                <a:spcPts val="0"/>
              </a:spcBef>
            </a:pPr>
            <a:endParaRPr lang="en-US" altLang="zh-CN"/>
          </a:p>
          <a:p>
            <a:pPr fontAlgn="t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cs typeface="Times New Roman" pitchFamily="0" charset="0"/>
              </a:rPr>
              <a:t>·</a:t>
            </a:r>
            <a:r>
              <a:rPr lang="zh-CN" altLang="en-US"/>
              <a:t>首行</a:t>
            </a:r>
            <a:endParaRPr lang="en-US" altLang="zh-CN"/>
          </a:p>
          <a:p>
            <a:pPr fontAlgn="t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cs typeface="Times New Roman" pitchFamily="0" charset="0"/>
              </a:rPr>
              <a:t>·</a:t>
            </a:r>
            <a:r>
              <a:rPr lang="zh-CN" altLang="en-US"/>
              <a:t>头部（Header）</a:t>
            </a:r>
            <a:endParaRPr lang="en-US" altLang="zh-CN"/>
          </a:p>
          <a:p>
            <a:pPr fontAlgn="t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cs typeface="Times New Roman" pitchFamily="0" charset="0"/>
              </a:rPr>
              <a:t>·</a:t>
            </a:r>
            <a:r>
              <a:rPr lang="zh-CN" altLang="en-US"/>
              <a:t>正文（Body）</a:t>
            </a:r>
            <a:endParaRPr lang="en-US" altLang="zh-CN"/>
          </a:p>
          <a:p>
            <a:pPr fontAlgn="t">
              <a:lnSpc>
                <a:spcPct val="100000"/>
              </a:lnSpc>
              <a:spcBef>
                <a:spcPts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956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838200" y="302376"/>
            <a:ext cx="10515600" cy="587458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fontAlgn="t">
              <a:lnSpc>
                <a:spcPct val="100000"/>
              </a:lnSpc>
              <a:spcBef>
                <a:spcPts val="0"/>
              </a:spcBef>
            </a:pPr>
            <a:r>
              <a:rPr lang="zh-CN" altLang="en-US" sz="2000"/>
              <a:t>其中，头部用来指出HTTP消息的一些属性，它们有固定的格式；正文部分是传输的实际内容，它们的格式是任意的，通常用Content-Type头来指定。首行在请求消息和响应消息中具体格式略有区别，它们表示的按理说应该是HTTP消息最基本的部分。不论是HTTP请求还是HTTP响应，首行都是有的，否则会出现不可饶恕的解析错误；然而头部和正文是可选的，不过实际过程中，多多少少都要包含一些基本的头。</a:t>
            </a:r>
            <a:endParaRPr lang="en-US" altLang="zh-CN" sz="2000"/>
          </a:p>
          <a:p>
            <a:pPr fontAlgn="t">
              <a:lnSpc>
                <a:spcPct val="100000"/>
              </a:lnSpc>
              <a:spcBef>
                <a:spcPts val="0"/>
              </a:spcBef>
            </a:pPr>
            <a:endParaRPr lang="en-US" altLang="zh-CN" sz="2000"/>
          </a:p>
          <a:p>
            <a:pPr fontAlgn="t">
              <a:lnSpc>
                <a:spcPct val="100000"/>
              </a:lnSpc>
              <a:spcBef>
                <a:spcPts val="0"/>
              </a:spcBef>
            </a:pPr>
            <a:r>
              <a:rPr lang="en-US" altLang="zh-CN" sz="2000"/>
              <a:t>HTTP消息主要是基于ASCII编码的消息实体。主要的意思是指首行和头部都是以ASCII编码，而正文部分的编码就显得任意了。在实际的开发中，发送的文本消息时常会碰到乱码的问题。一种解决办法是，对于文本消息，约定以UTF-8格式进行编码和解码。</a:t>
            </a:r>
            <a:endParaRPr lang="en-US" altLang="zh-CN" sz="2000"/>
          </a:p>
          <a:p>
            <a:pPr fontAlgn="t">
              <a:lnSpc>
                <a:spcPct val="100000"/>
              </a:lnSpc>
              <a:spcBef>
                <a:spcPts val="0"/>
              </a:spcBef>
            </a:pPr>
            <a:endParaRPr lang="en-US" altLang="zh-CN" sz="2000"/>
          </a:p>
          <a:p>
            <a:pPr fontAlgn="t">
              <a:lnSpc>
                <a:spcPct val="100000"/>
              </a:lnSpc>
              <a:spcBef>
                <a:spcPts val="0"/>
              </a:spcBef>
            </a:pPr>
            <a:r>
              <a:rPr lang="zh-CN" altLang="en-US" sz="2000"/>
              <a:t>知道的人也许知道，HTTP消息是基于TCP协议的上层应用协议。TCP协议是网络流协议的一种。抽象地讲，就是从一台主机一个字节一个字节有序地传输到另一台主机。对于HTTP协议来说，自然保持了这种有序性，即按照首行、头部、正文的顺序进行传输。首行和头部都是ASCII文本流，正文部分是字节流。一个特殊的控制结构CRLF用来控制每个部分的结束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72880487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r>
              <a:rPr lang="zh-CN" altLang="en-US" b="1"/>
              <a:t>请求示例</a:t>
            </a:r>
            <a:endParaRPr lang="zh-CN" altLang="en-US" b="1"/>
          </a:p>
        </p:txBody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838200" y="1825625"/>
            <a:ext cx="10515600" cy="435133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pic>
        <p:nvPicPr>
          <p:cNvPr id="17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2463" y="1738286"/>
            <a:ext cx="10995160" cy="3263774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6989699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r>
              <a:rPr lang="en-US" altLang="zh-CN"/>
              <a:t>Http请求方法</a:t>
            </a:r>
            <a:endParaRPr lang="zh-CN" altLang="en-US"/>
          </a:p>
        </p:txBody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838200" y="1825625"/>
            <a:ext cx="10515600" cy="435133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fontAlgn="t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cs typeface="Times New Roman" pitchFamily="0" charset="0"/>
              </a:rPr>
              <a:t>·</a:t>
            </a:r>
            <a:r>
              <a:rPr lang="en-US" altLang="zh-CN"/>
              <a:t>GET</a:t>
            </a:r>
            <a:endParaRPr lang="en-US" altLang="zh-CN"/>
          </a:p>
          <a:p>
            <a:pPr fontAlgn="t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cs typeface="Times New Roman" pitchFamily="0" charset="0"/>
              </a:rPr>
              <a:t>·</a:t>
            </a:r>
            <a:r>
              <a:rPr lang="en-US" altLang="zh-CN"/>
              <a:t>POST</a:t>
            </a:r>
            <a:endParaRPr lang="en-US" altLang="zh-CN"/>
          </a:p>
          <a:p>
            <a:pPr fontAlgn="t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cs typeface="Times New Roman" pitchFamily="0" charset="0"/>
              </a:rPr>
              <a:t>·</a:t>
            </a:r>
            <a:r>
              <a:rPr lang="en-US" altLang="zh-CN"/>
              <a:t>PUT</a:t>
            </a:r>
            <a:endParaRPr lang="en-US" altLang="zh-CN"/>
          </a:p>
          <a:p>
            <a:pPr fontAlgn="t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cs typeface="Times New Roman" pitchFamily="0" charset="0"/>
              </a:rPr>
              <a:t>·</a:t>
            </a:r>
            <a:r>
              <a:rPr lang="en-US" altLang="zh-CN"/>
              <a:t>PATCH</a:t>
            </a:r>
            <a:endParaRPr lang="en-US" altLang="zh-CN"/>
          </a:p>
          <a:p>
            <a:pPr fontAlgn="t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cs typeface="Times New Roman" pitchFamily="0" charset="0"/>
              </a:rPr>
              <a:t>·</a:t>
            </a:r>
            <a:r>
              <a:rPr lang="en-US" altLang="zh-CN"/>
              <a:t>DELETE</a:t>
            </a:r>
            <a:endParaRPr lang="en-US" altLang="zh-CN"/>
          </a:p>
          <a:p>
            <a:pPr fontAlgn="t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cs typeface="Times New Roman" pitchFamily="0" charset="0"/>
              </a:rPr>
              <a:t>·</a:t>
            </a:r>
            <a:r>
              <a:rPr lang="en-US" altLang="zh-CN"/>
              <a:t>HEAD</a:t>
            </a:r>
            <a:endParaRPr lang="en-US" altLang="zh-CN"/>
          </a:p>
          <a:p>
            <a:pPr fontAlgn="t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cs typeface="Times New Roman" pitchFamily="0" charset="0"/>
              </a:rPr>
              <a:t>·</a:t>
            </a:r>
            <a:r>
              <a:rPr lang="en-US" altLang="zh-CN"/>
              <a:t>OPTIONS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95613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r>
              <a:rPr lang="zh-CN" altLang="en-US"/>
              <a:t>常用的数据请求格式</a:t>
            </a:r>
            <a:endParaRPr lang="zh-CN" altLang="en-US"/>
          </a:p>
        </p:txBody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838200" y="1825625"/>
            <a:ext cx="10515600" cy="435133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>
                <a:cs typeface="Times New Roman" pitchFamily="0" charset="0"/>
              </a:rPr>
              <a:t>·GET </a:t>
            </a:r>
            <a:endParaRPr lang="en-US" altLang="zh-CN">
              <a:cs typeface="Times New Roman" pitchFamily="0" charset="0"/>
            </a:endParaRPr>
          </a:p>
          <a:p>
            <a:r>
              <a:rPr lang="en-US" altLang="zh-CN">
                <a:cs typeface="Times New Roman" pitchFamily="0" charset="0"/>
              </a:rPr>
              <a:t> get请求一般使用</a:t>
            </a:r>
            <a:r>
              <a:rPr lang="en-US" altLang="zh-CN" b="1">
                <a:cs typeface="Times New Roman" pitchFamily="0" charset="0"/>
              </a:rPr>
              <a:t>query string</a:t>
            </a:r>
            <a:r>
              <a:rPr lang="zh-CN" altLang="en-US">
                <a:cs typeface="Times New Roman" pitchFamily="0" charset="0"/>
              </a:rPr>
              <a:t>传递数据，例如:nam=ivan&amp;age=23</a:t>
            </a:r>
            <a:endParaRPr lang="en-US" altLang="zh-CN">
              <a:cs typeface="Times New Roman" pitchFamily="0" charset="0"/>
            </a:endParaRPr>
          </a:p>
          <a:p>
            <a:r>
              <a:rPr lang="zh-CN" altLang="en-US">
                <a:cs typeface="Times New Roman" pitchFamily="0" charset="0"/>
              </a:rPr>
              <a:t>但与rest风格结合时有时还会使用</a:t>
            </a:r>
            <a:r>
              <a:rPr lang="en-US" altLang="zh-CN" b="1">
                <a:cs typeface="Times New Roman" pitchFamily="0" charset="0"/>
              </a:rPr>
              <a:t>path</a:t>
            </a:r>
            <a:r>
              <a:rPr lang="zh-CN" altLang="en-US" b="0">
                <a:cs typeface="Times New Roman" pitchFamily="0" charset="0"/>
              </a:rPr>
              <a:t>传递,例如一个获取用户详情的接口:api/user/{id}.</a:t>
            </a:r>
            <a:endParaRPr lang="en-US" altLang="zh-CN" b="0">
              <a:cs typeface="Times New Roman" pitchFamily="0" charset="0"/>
            </a:endParaRPr>
          </a:p>
          <a:p>
            <a:endParaRPr lang="en-US" altLang="zh-CN" b="0">
              <a:cs typeface="Times New Roman" pitchFamily="0" charset="0"/>
            </a:endParaRPr>
          </a:p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90091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15569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1342047386@qq.com</dc:creator>
  <cp:lastModifiedBy>ivan</cp:lastModifiedBy>
  <cp:revision>184</cp:revision>
  <dcterms:created xsi:type="dcterms:W3CDTF">2018-01-29T12:49:00Z</dcterms:created>
  <dcterms:modified xsi:type="dcterms:W3CDTF">2018-04-10T07:01:59Z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2052-10.1.0.7106</vt:lpwstr>
  </property>
</Properties>
</file>