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1428" autoAdjust="0"/>
    <p:restoredTop sz="100000" autoAdjust="0"/>
  </p:normalViewPr>
  <p:slide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3884340" y="8686668"/>
            <a:ext cx="2973554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&lt;#&gt;</a:t>
            </a:fld>
            <a:endParaRPr lang="zh-CN" altLang="en-US" sz="1400"/>
          </a:p>
        </p:txBody>
      </p:sp>
      <p:sp>
        <p:nvSpPr>
          <p:cNvPr id="16" name="对象"/>
          <p:cNvSpPr>
            <a:spLocks noGrp="1"/>
          </p:cNvSpPr>
          <p:nvPr>
            <p:ph type="sldImg"/>
          </p:nvPr>
        </p:nvSpPr>
        <p:spPr>
          <a:xfrm rot="0">
            <a:off x="1142982" y="685789"/>
            <a:ext cx="4571930" cy="3428947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17" name="文本框"/>
          <p:cNvSpPr>
            <a:spLocks noGrp="1"/>
          </p:cNvSpPr>
          <p:nvPr>
            <p:ph type="body"/>
          </p:nvPr>
        </p:nvSpPr>
        <p:spPr>
          <a:xfrm rot="0">
            <a:off x="914386" y="4343334"/>
            <a:ext cx="5029123" cy="41147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3555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endParaRPr lang="zh-CN" altLang="en-US" sz="1400"/>
          </a:p>
        </p:txBody>
      </p:sp>
      <p:sp>
        <p:nvSpPr>
          <p:cNvPr id="19" name="文本框"/>
          <p:cNvSpPr>
            <a:spLocks noGrp="1"/>
          </p:cNvSpPr>
          <p:nvPr>
            <p:ph type="dt"/>
          </p:nvPr>
        </p:nvSpPr>
        <p:spPr>
          <a:xfrm rot="0">
            <a:off x="3884340" y="0"/>
            <a:ext cx="2973554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algn="r"/>
            <a:endParaRPr lang="zh-CN" altLang="en-US" sz="1400"/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0" y="8686668"/>
            <a:ext cx="2973555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 upright="1">
            <a:prstTxWarp prst="textNoShape"/>
          </a:bodyPr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995445"/>
      </p:ext>
    </p:extLst>
  </p:cSld>
  <p:clrMap bg1="lt1" tx1="dk1" bg2="lt2" tx2="dk2" accent1="accent1" accent2="accent2" accent3="accent3" accent4="accent4" accent5="accent5" accent6="accent6" hlink="hlink" folHlink="folHlink"/>
  <p:hf sldNum="1" hdr="1" ftr="1" dt="1"/>
  <p:notesStyle>
    <a:lvl1pPr algn="l" defTabSz="914400" fontAlgn="base" hangingPunct="0">
      <a:defRPr sz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algn="l" defTabSz="914400" fontAlgn="base" hangingPunct="0">
      <a:defRPr sz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algn="l" defTabSz="914400" fontAlgn="base" hangingPunct="0">
      <a:defRPr sz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algn="l" defTabSz="914400" fontAlgn="base" hangingPunct="0">
      <a:defRPr sz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algn="l" defTabSz="914400" fontAlgn="base" hangingPunct="0">
      <a:defRPr sz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algn="l" defTabSz="914400" fontAlgn="base" hangingPunct="0">
      <a:defRPr sz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algn="l" defTabSz="914400" fontAlgn="base" hangingPunct="0">
      <a:defRPr sz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algn="l" defTabSz="914400" fontAlgn="base" hangingPunct="0">
      <a:defRPr sz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algn="l" defTabSz="914400" fontAlgn="base" hangingPunct="0">
      <a:defRPr sz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3884340" y="8686668"/>
            <a:ext cx="2973554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</a:t>
            </a:fld>
            <a:endParaRPr lang="zh-CN" altLang="en-US" sz="1400"/>
          </a:p>
        </p:txBody>
      </p:sp>
      <p:sp>
        <p:nvSpPr>
          <p:cNvPr id="14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15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278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3884340" y="8686668"/>
            <a:ext cx="2973554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86579508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3884340" y="8686668"/>
            <a:ext cx="2973554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3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2233857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3884340" y="8686668"/>
            <a:ext cx="2973554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4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663511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3884340" y="8686668"/>
            <a:ext cx="2973554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5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88658897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3884340" y="8686668"/>
            <a:ext cx="2973554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6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80929138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3884340" y="8686668"/>
            <a:ext cx="2973554" cy="45719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7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979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994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404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7099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0109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7470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7353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800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0793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8055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8784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193" y="273595"/>
            <a:ext cx="8233074" cy="114478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/>
          </p:nvPr>
        </p:nvSpPr>
        <p:spPr>
          <a:xfrm rot="0">
            <a:off x="457193" y="1601975"/>
            <a:ext cx="8233074" cy="452873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/>
          </p:nvPr>
        </p:nvSpPr>
        <p:spPr>
          <a:xfrm rot="0">
            <a:off x="463766" y="6245905"/>
            <a:ext cx="2165459" cy="4751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endParaRPr lang="zh-CN" altLang="en-US" sz="1400"/>
          </a:p>
        </p:txBody>
      </p:sp>
      <p:sp>
        <p:nvSpPr>
          <p:cNvPr id="5" name="文本框"/>
          <p:cNvSpPr>
            <a:spLocks noGrp="1"/>
          </p:cNvSpPr>
          <p:nvPr>
            <p:ph type="ftr"/>
          </p:nvPr>
        </p:nvSpPr>
        <p:spPr>
          <a:xfrm rot="0">
            <a:off x="3169676" y="6245905"/>
            <a:ext cx="2939620" cy="4751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algn="ctr"/>
            <a:endParaRPr lang="zh-CN" altLang="en-US" sz="1400"/>
          </a:p>
        </p:txBody>
      </p:sp>
      <p:sp>
        <p:nvSpPr>
          <p:cNvPr id="6" name="文本框"/>
          <p:cNvSpPr>
            <a:spLocks noGrp="1"/>
          </p:cNvSpPr>
          <p:nvPr>
            <p:ph type="sldNum"/>
          </p:nvPr>
        </p:nvSpPr>
        <p:spPr>
          <a:xfrm rot="0">
            <a:off x="6649747" y="6245905"/>
            <a:ext cx="2022585" cy="4751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&lt;#&gt;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32486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1" dt="1"/>
  <p:txStyles>
    <p:titleStyle>
      <a:lvl1pPr algn="ctr" defTabSz="914400" fontAlgn="base" hangingPunct="0">
        <a:buNone/>
        <a:defRPr sz="4400">
          <a:solidFill>
            <a:schemeClr val="tx2"/>
          </a:solidFill>
          <a:latin typeface="Times New Roman" pitchFamily="0" charset="0"/>
          <a:ea typeface="宋体" pitchFamily="0" charset="0"/>
          <a:cs typeface="Times New Roman" pitchFamily="0" charset="0"/>
        </a:defRPr>
      </a:lvl1pPr>
    </p:titleStyle>
    <p:bodyStyle>
      <a:lvl1pPr marL="342900" indent="-342900" defTabSz="914400" fontAlgn="base" hangingPunct="0">
        <a:spcBef>
          <a:spcPct val="20000"/>
        </a:spcBef>
        <a:buFont typeface="宋体" pitchFamily="0" charset="0"/>
        <a:buChar char="•"/>
        <a:defRPr sz="320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1pPr>
      <a:lvl2pPr marL="744220" indent="-287020" defTabSz="914400" fontAlgn="base" hangingPunct="0">
        <a:spcBef>
          <a:spcPct val="20000"/>
        </a:spcBef>
        <a:buFont typeface="宋体" pitchFamily="0" charset="0"/>
        <a:buChar char="–"/>
        <a:defRPr sz="280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2pPr>
      <a:lvl3pPr marL="1143000" indent="-228600" defTabSz="914400" fontAlgn="base" hangingPunct="0">
        <a:spcBef>
          <a:spcPct val="20000"/>
        </a:spcBef>
        <a:buFont typeface="宋体" pitchFamily="0" charset="0"/>
        <a:buChar char="•"/>
        <a:defRPr sz="240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3pPr>
      <a:lvl4pPr marL="1600200" indent="-228600" defTabSz="914400" fontAlgn="base" hangingPunct="0">
        <a:spcBef>
          <a:spcPct val="20000"/>
        </a:spcBef>
        <a:buFont typeface="宋体" pitchFamily="0" charset="0"/>
        <a:buChar char="–"/>
        <a:defRPr sz="200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4pPr>
      <a:lvl5pPr marL="2057400" indent="-228600" defTabSz="914400" fontAlgn="base" hangingPunct="0">
        <a:spcBef>
          <a:spcPct val="20000"/>
        </a:spcBef>
        <a:buFont typeface="宋体" pitchFamily="0" charset="0"/>
        <a:buChar char="•"/>
        <a:defRPr sz="200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5pPr>
      <a:lvl6pPr marL="2582545" indent="-360045" defTabSz="914400" fontAlgn="base" hangingPunct="0">
        <a:spcBef>
          <a:spcPct val="20000"/>
        </a:spcBef>
        <a:buFont typeface="宋体" pitchFamily="0" charset="0"/>
        <a:buChar char="–"/>
        <a:defRPr sz="200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6pPr>
      <a:lvl7pPr marL="3014345" indent="-360045" defTabSz="914400" fontAlgn="base" hangingPunct="0">
        <a:spcBef>
          <a:spcPct val="20000"/>
        </a:spcBef>
        <a:buFont typeface="宋体" pitchFamily="0" charset="0"/>
        <a:buChar char="•"/>
        <a:defRPr sz="200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7pPr>
      <a:lvl8pPr marL="3408045" indent="-360045" defTabSz="914400" fontAlgn="base" hangingPunct="0">
        <a:spcBef>
          <a:spcPct val="20000"/>
        </a:spcBef>
        <a:buFont typeface="宋体" pitchFamily="0" charset="0"/>
        <a:buChar char="–"/>
        <a:defRPr sz="200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8pPr>
      <a:lvl9pPr marL="3408045" indent="-360045" defTabSz="914400" fontAlgn="base" hangingPunct="0">
        <a:spcBef>
          <a:spcPct val="20000"/>
        </a:spcBef>
        <a:buFont typeface="宋体" pitchFamily="0" charset="0"/>
        <a:buChar char="–"/>
        <a:defRPr sz="200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>
            <a:spLocks/>
          </p:cNvSpPr>
          <p:nvPr/>
        </p:nvSpPr>
        <p:spPr>
          <a:xfrm rot="0">
            <a:off x="223983" y="1163904"/>
            <a:ext cx="8557067" cy="920114"/>
          </a:xfrm>
          <a:prstGeom prst="rect"/>
          <a:solidFill>
            <a:srgbClr val="314865"/>
          </a:solidFill>
          <a:ln w="9525" cmpd="sng" cap="flat">
            <a:solidFill>
              <a:srgbClr val="40404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a甜甜圈"/>
                <a:ea typeface="Aa甜甜圈"/>
                <a:cs typeface="DengXian"/>
              </a:rPr>
              <a:t>Git版本管理</a:t>
            </a:r>
            <a:endParaRPr lang="zh-CN" altLang="en-US" sz="5400" b="1" i="0" u="none" strike="noStrike" kern="1200" cap="none" spc="0" baseline="0">
              <a:solidFill>
                <a:schemeClr val="bg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Aa甜甜圈"/>
              <a:ea typeface="Aa甜甜圈"/>
              <a:cs typeface="DengXian"/>
              <a:sym typeface="Arial"/>
            </a:endParaRPr>
          </a:p>
        </p:txBody>
      </p:sp>
      <p:grpSp>
        <p:nvGrpSpPr>
          <p:cNvPr id="13" name="组合"/>
          <p:cNvGrpSpPr>
            <a:grpSpLocks/>
          </p:cNvGrpSpPr>
          <p:nvPr/>
        </p:nvGrpSpPr>
        <p:grpSpPr>
          <a:xfrm>
            <a:off x="2292382" y="3872401"/>
            <a:ext cx="4139180" cy="800100"/>
            <a:chOff x="2292382" y="3872401"/>
            <a:chExt cx="4139180" cy="800100"/>
          </a:xfrm>
        </p:grpSpPr>
        <p:sp>
          <p:nvSpPr>
            <p:cNvPr id="10" name="矩形"/>
            <p:cNvSpPr>
              <a:spLocks/>
            </p:cNvSpPr>
            <p:nvPr/>
          </p:nvSpPr>
          <p:spPr>
            <a:xfrm rot="0">
              <a:off x="3021148" y="3872401"/>
              <a:ext cx="2681651" cy="800100"/>
            </a:xfrm>
            <a:prstGeom prst="rect"/>
            <a:noFill/>
            <a:ln w="9525"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  <a:spAutoFit/>
            </a:bodyPr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808080"/>
                  </a:solidFill>
                  <a:latin typeface="汉仪PP体简"/>
                  <a:ea typeface="汉仪PP体简"/>
                  <a:cs typeface="DengXian"/>
                  <a:sym typeface="Arial"/>
                </a:rPr>
                <a:t>制作时间：</a:t>
              </a:r>
              <a:r>
                <a:rPr lang="en-US" altLang="zh-CN" sz="1800" b="1" i="0" u="none" strike="noStrike" kern="1200" cap="none" spc="0" baseline="0">
                  <a:solidFill>
                    <a:srgbClr val="808080"/>
                  </a:solidFill>
                  <a:latin typeface="汉仪PP体简"/>
                  <a:ea typeface="汉仪PP体简"/>
                  <a:cs typeface="DengXian"/>
                  <a:sym typeface="Arial"/>
                </a:rPr>
                <a:t>2018</a:t>
              </a:r>
              <a:r>
                <a:rPr lang="zh-CN" altLang="en-US" sz="1800" b="1" i="0" u="none" strike="noStrike" kern="1200" cap="none" spc="0" baseline="0">
                  <a:solidFill>
                    <a:srgbClr val="808080"/>
                  </a:solidFill>
                  <a:latin typeface="汉仪PP体简"/>
                  <a:ea typeface="汉仪PP体简"/>
                  <a:cs typeface="DengXian"/>
                  <a:sym typeface="Arial"/>
                </a:rPr>
                <a:t>年</a:t>
              </a:r>
              <a:r>
                <a:rPr lang="en-US" altLang="zh-CN" sz="1800" b="1" i="0" u="none" strike="noStrike" kern="1200" cap="none" spc="0" baseline="0">
                  <a:solidFill>
                    <a:srgbClr val="808080"/>
                  </a:solidFill>
                  <a:latin typeface="汉仪PP体简"/>
                  <a:ea typeface="汉仪PP体简"/>
                  <a:cs typeface="DengXian"/>
                </a:rPr>
                <a:t>4</a:t>
              </a:r>
              <a:r>
                <a:rPr lang="zh-CN" altLang="en-US" sz="1800" b="1" i="0" u="none" strike="noStrike" kern="1200" cap="none" spc="0" baseline="0">
                  <a:solidFill>
                    <a:srgbClr val="808080"/>
                  </a:solidFill>
                  <a:latin typeface="汉仪PP体简"/>
                  <a:ea typeface="汉仪PP体简"/>
                  <a:cs typeface="DengXian"/>
                  <a:sym typeface="Arial"/>
                </a:rPr>
                <a:t>月      制作人：</a:t>
              </a:r>
              <a:r>
                <a:rPr lang="en-US" altLang="zh-CN" sz="1800" b="1" i="0" u="none" strike="noStrike" kern="1200" cap="none" spc="0" baseline="0">
                  <a:solidFill>
                    <a:srgbClr val="808080"/>
                  </a:solidFill>
                  <a:latin typeface="汉仪PP体简"/>
                  <a:ea typeface="汉仪PP体简"/>
                  <a:cs typeface="DengXian"/>
                </a:rPr>
                <a:t>IvanCai</a:t>
              </a:r>
              <a:endParaRPr lang="en-US" altLang="zh-CN" sz="1800" b="1" i="0" u="none" strike="noStrike" kern="1200" cap="none" spc="0" baseline="0">
                <a:solidFill>
                  <a:srgbClr val="808080"/>
                </a:solidFill>
                <a:latin typeface="汉仪PP体简"/>
                <a:ea typeface="汉仪PP体简"/>
                <a:cs typeface="DengXian"/>
                <a:sym typeface="Arial"/>
              </a:endParaRPr>
            </a:p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1" i="0" u="none" strike="noStrike" kern="1200" cap="none" spc="0" baseline="0">
                  <a:solidFill>
                    <a:srgbClr val="808080"/>
                  </a:solidFill>
                  <a:latin typeface="汉仪PP体简"/>
                  <a:ea typeface="汉仪PP体简"/>
                  <a:cs typeface="DengXian"/>
                  <a:sym typeface="Arial"/>
                </a:rPr>
                <a:t>版本号：</a:t>
              </a:r>
              <a:r>
                <a:rPr lang="en-US" altLang="zh-CN" sz="1800" b="1" i="0" u="none" strike="noStrike" kern="1200" cap="none" spc="0" baseline="0">
                  <a:solidFill>
                    <a:srgbClr val="808080"/>
                  </a:solidFill>
                  <a:latin typeface="汉仪PP体简"/>
                  <a:ea typeface="汉仪PP体简"/>
                  <a:cs typeface="DengXian"/>
                  <a:sym typeface="Arial"/>
                </a:rPr>
                <a:t>1.0</a:t>
              </a:r>
              <a:endParaRPr lang="zh-CN" altLang="en-US" sz="1800" b="1" i="0" u="none" strike="noStrike" kern="1200" cap="none" spc="0" baseline="0">
                <a:solidFill>
                  <a:srgbClr val="808080"/>
                </a:solidFill>
                <a:latin typeface="汉仪PP体简"/>
                <a:ea typeface="汉仪PP体简"/>
                <a:cs typeface="DengXian"/>
                <a:sym typeface="Arial"/>
              </a:endParaRPr>
            </a:p>
          </p:txBody>
        </p:sp>
        <p:sp>
          <p:nvSpPr>
            <p:cNvPr id="11" name="直线"/>
            <p:cNvSpPr>
              <a:spLocks/>
            </p:cNvSpPr>
            <p:nvPr/>
          </p:nvSpPr>
          <p:spPr>
            <a:xfrm flipH="1" rot="0">
              <a:off x="2292382" y="3980123"/>
              <a:ext cx="610790" cy="0"/>
            </a:xfrm>
            <a:prstGeom prst="line"/>
            <a:noFill/>
            <a:ln w="6350" cmpd="sng" cap="flat">
              <a:solidFill>
                <a:srgbClr val="262626"/>
              </a:solidFill>
              <a:prstDash val="dash"/>
              <a:round/>
              <a:headEnd type="oval" w="med" len="med"/>
            </a:ln>
          </p:spPr>
        </p:sp>
        <p:sp>
          <p:nvSpPr>
            <p:cNvPr id="12" name="直线"/>
            <p:cNvSpPr>
              <a:spLocks/>
            </p:cNvSpPr>
            <p:nvPr/>
          </p:nvSpPr>
          <p:spPr>
            <a:xfrm rot="0">
              <a:off x="5820774" y="3980123"/>
              <a:ext cx="610788" cy="0"/>
            </a:xfrm>
            <a:prstGeom prst="line"/>
            <a:noFill/>
            <a:ln w="6350" cmpd="sng" cap="flat">
              <a:solidFill>
                <a:srgbClr val="262626"/>
              </a:solidFill>
              <a:prstDash val="dash"/>
              <a:round/>
              <a:headEnd type="oval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17923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title"/>
          </p:nvPr>
        </p:nvSpPr>
        <p:spPr>
          <a:xfrm rot="0">
            <a:off x="457193" y="273595"/>
            <a:ext cx="8233074" cy="114478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Git的分区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 rot="0">
            <a:off x="457193" y="1601975"/>
            <a:ext cx="8233074" cy="452873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>
              <a:spcBef>
                <a:spcPts val="0"/>
              </a:spcBef>
            </a:pPr>
            <a:r>
              <a:rPr lang="zh-CN" altLang="en-US" sz="1600" kern="100"/>
              <a:t>工作区：</a:t>
            </a:r>
            <a:r>
              <a:rPr lang="zh-CN" altLang="en-US" sz="1600" kern="100"/>
              <a:t>就是你在电脑里能看到的目录。</a:t>
            </a:r>
            <a:endParaRPr lang="en-US" altLang="zh-CN" sz="1600" kern="100"/>
          </a:p>
          <a:p>
            <a:pPr>
              <a:spcBef>
                <a:spcPts val="0"/>
              </a:spcBef>
            </a:pPr>
            <a:endParaRPr lang="en-US" altLang="zh-CN" sz="1600" kern="100"/>
          </a:p>
          <a:p>
            <a:pPr>
              <a:spcBef>
                <a:spcPts val="0"/>
              </a:spcBef>
            </a:pPr>
            <a:r>
              <a:rPr lang="zh-CN" altLang="en-US" sz="1600" kern="100"/>
              <a:t>暂存区：</a:t>
            </a:r>
            <a:r>
              <a:rPr lang="zh-CN" altLang="en-US" sz="1600" kern="100"/>
              <a:t>英文叫stage, 或index。一般存放在 ".git目录下" 下的index文件（.git/index）中，所以我们把暂存区有时也叫作索引（index）。</a:t>
            </a:r>
            <a:endParaRPr lang="en-US" altLang="zh-CN" sz="1600" kern="100"/>
          </a:p>
          <a:p>
            <a:pPr>
              <a:spcBef>
                <a:spcPts val="0"/>
              </a:spcBef>
            </a:pPr>
            <a:endParaRPr lang="en-US" altLang="zh-CN" sz="1600" kern="100"/>
          </a:p>
          <a:p>
            <a:pPr>
              <a:spcBef>
                <a:spcPts val="0"/>
              </a:spcBef>
            </a:pPr>
            <a:r>
              <a:rPr lang="zh-CN" altLang="en-US" sz="1600" kern="100"/>
              <a:t>版本库：</a:t>
            </a:r>
            <a:r>
              <a:rPr lang="zh-CN" altLang="en-US" sz="1600" kern="100"/>
              <a:t>工作区有一个隐藏目录.git，这个不算工作区，而是Git的版本库。</a:t>
            </a:r>
            <a:endParaRPr lang="en-US" altLang="zh-CN" sz="1600" kern="100"/>
          </a:p>
          <a:p>
            <a:pPr indent="0">
              <a:buNone/>
            </a:pPr>
            <a:endParaRPr lang="zh-CN" altLang="en-US"/>
          </a:p>
        </p:txBody>
      </p:sp>
      <p:pic>
        <p:nvPicPr>
          <p:cNvPr id="2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09645" y="3338461"/>
            <a:ext cx="6505476" cy="3400373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6345918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457193" y="273595"/>
            <a:ext cx="8233074" cy="114478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Git基本操作</a:t>
            </a:r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457193" y="1601975"/>
            <a:ext cx="8233074" cy="452873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创建仓库(git init)</a:t>
            </a:r>
            <a:endParaRPr lang="en-US" altLang="zh-CN"/>
          </a:p>
          <a:p>
            <a:r>
              <a:rPr lang="zh-CN" altLang="en-US"/>
              <a:t>克隆仓库(git clone)</a:t>
            </a:r>
            <a:endParaRPr lang="en-US" altLang="zh-CN"/>
          </a:p>
          <a:p>
            <a:r>
              <a:rPr lang="zh-CN" altLang="en-US"/>
              <a:t>查看代码变化(git status)</a:t>
            </a:r>
            <a:endParaRPr lang="en-US" altLang="zh-CN"/>
          </a:p>
          <a:p>
            <a:r>
              <a:rPr lang="zh-CN" altLang="en-US"/>
              <a:t>加入到暂存区(git add,-u)</a:t>
            </a:r>
            <a:endParaRPr lang="en-US" altLang="zh-CN"/>
          </a:p>
          <a:p>
            <a:r>
              <a:rPr lang="zh-CN" altLang="en-US"/>
              <a:t>加入到版本库(git commit)</a:t>
            </a:r>
            <a:endParaRPr lang="en-US" altLang="zh-CN"/>
          </a:p>
          <a:p>
            <a:r>
              <a:rPr lang="zh-CN" altLang="en-US"/>
              <a:t>查看分支(git branch,-a,-r)</a:t>
            </a:r>
            <a:endParaRPr lang="en-US" altLang="zh-CN"/>
          </a:p>
          <a:p>
            <a:r>
              <a:rPr lang="zh-CN" altLang="en-US"/>
              <a:t>切换分支(git checkout)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72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457193" y="273595"/>
            <a:ext cx="8233074" cy="114478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Git远程操作</a:t>
            </a:r>
            <a:endParaRPr lang="zh-CN" altLang="en-US"/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457193" y="1601975"/>
            <a:ext cx="8233074" cy="452873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查看远程仓库(git remote,-v)</a:t>
            </a:r>
            <a:endParaRPr lang="en-US" altLang="zh-CN"/>
          </a:p>
          <a:p>
            <a:r>
              <a:rPr lang="zh-CN" altLang="en-US"/>
              <a:t>检测远程仓库是否有内容更新(git fetch)</a:t>
            </a:r>
            <a:endParaRPr lang="en-US" altLang="zh-CN"/>
          </a:p>
          <a:p>
            <a:r>
              <a:rPr lang="zh-CN" altLang="en-US"/>
              <a:t>拉取并合并远程分支(git pull origin master:dev)</a:t>
            </a:r>
            <a:endParaRPr lang="en-US" altLang="zh-CN"/>
          </a:p>
          <a:p>
            <a:r>
              <a:rPr lang="zh-CN" altLang="en-US"/>
              <a:t>推送分支(git push origin master:dev,-f)</a:t>
            </a: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indent="0">
              <a:spcBef>
                <a:spcPts val="0"/>
              </a:spcBef>
              <a:buNone/>
            </a:pPr>
            <a:r>
              <a:rPr lang="en-US" altLang="zh-CN" kern="10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2018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 rot="0">
            <a:off x="457193" y="273595"/>
            <a:ext cx="8233074" cy="114478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git传输协议</a:t>
            </a:r>
            <a:endParaRPr lang="zh-CN" altLang="en-US"/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457193" y="1601975"/>
            <a:ext cx="8233074" cy="452873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http/https(基于http,特点是交互时每次都需要检验账号密码)</a:t>
            </a:r>
            <a:endParaRPr lang="en-US" altLang="zh-CN"/>
          </a:p>
          <a:p>
            <a:r>
              <a:rPr lang="en-US" altLang="zh-CN"/>
              <a:t>Ssh(基于RSA非对称加密技术的协议,只需在对应远程仓库平台上传对应公钥,就无需在每次远程交互时都要检验账号密码)</a:t>
            </a:r>
            <a:endParaRPr lang="en-US" altLang="zh-CN"/>
          </a:p>
          <a:p>
            <a:pPr>
              <a:spcBef>
                <a:spcPts val="0"/>
              </a:spcBef>
            </a:pPr>
            <a:r>
              <a:rPr lang="zh-CN" altLang="en-US"/>
              <a:t>生成ssh公私钥命令(</a:t>
            </a:r>
            <a:r>
              <a:rPr lang="en-US" altLang="zh-CN"/>
              <a:t>ssh-keygen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949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 rot="0">
            <a:off x="457193" y="273595"/>
            <a:ext cx="8233074" cy="114478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团队的工作流</a:t>
            </a:r>
            <a:endParaRPr lang="zh-CN" altLang="en-US"/>
          </a:p>
        </p:txBody>
      </p:sp>
      <p:pic>
        <p:nvPicPr>
          <p:cNvPr id="3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514451" y="2066893"/>
            <a:ext cx="5848261" cy="361944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021530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504817" y="593427"/>
            <a:ext cx="8233074" cy="584207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>
              <a:spcBef>
                <a:spcPts val="0"/>
              </a:spcBef>
            </a:pPr>
            <a:r>
              <a:rPr lang="en-US" altLang="zh-CN" sz="2000" kern="100"/>
              <a:t>Master(用于正式线上环境)</a:t>
            </a:r>
            <a:endParaRPr lang="en-US" altLang="zh-CN" sz="2000" kern="100"/>
          </a:p>
          <a:p>
            <a:pPr>
              <a:spcBef>
                <a:spcPts val="0"/>
              </a:spcBef>
            </a:pPr>
            <a:endParaRPr lang="en-US" altLang="zh-CN" sz="2000" kern="100"/>
          </a:p>
          <a:p>
            <a:pPr>
              <a:spcBef>
                <a:spcPts val="0"/>
              </a:spcBef>
            </a:pPr>
            <a:r>
              <a:rPr lang="en-US" altLang="zh-CN" sz="2000" kern="100"/>
              <a:t>Hotfix(用于线上bug修复使用的分支)</a:t>
            </a:r>
            <a:endParaRPr lang="en-US" altLang="zh-CN" sz="2000" kern="100"/>
          </a:p>
          <a:p>
            <a:pPr>
              <a:spcBef>
                <a:spcPts val="0"/>
              </a:spcBef>
            </a:pPr>
            <a:endParaRPr lang="en-US" altLang="zh-CN" sz="2000" kern="100"/>
          </a:p>
          <a:p>
            <a:pPr>
              <a:spcBef>
                <a:spcPts val="0"/>
              </a:spcBef>
            </a:pPr>
            <a:r>
              <a:rPr lang="en-US" altLang="zh-CN" sz="2000" kern="100"/>
              <a:t>Release(目前暂时作为测试环境分支使用)</a:t>
            </a:r>
            <a:endParaRPr lang="en-US" altLang="zh-CN" sz="2000" kern="100"/>
          </a:p>
          <a:p>
            <a:pPr>
              <a:spcBef>
                <a:spcPts val="0"/>
              </a:spcBef>
            </a:pPr>
            <a:endParaRPr lang="en-US" altLang="zh-CN" sz="2000" kern="100"/>
          </a:p>
          <a:p>
            <a:pPr>
              <a:spcBef>
                <a:spcPts val="0"/>
              </a:spcBef>
            </a:pPr>
            <a:r>
              <a:rPr lang="en-US" altLang="zh-CN" sz="2000" kern="100"/>
              <a:t>Develop(开发环境使用的分支,在完成每一个特性功能分支开发后需要合并到该分支)</a:t>
            </a:r>
            <a:endParaRPr lang="en-US" altLang="zh-CN" sz="2000" kern="100"/>
          </a:p>
          <a:p>
            <a:pPr indent="0">
              <a:spcBef>
                <a:spcPts val="0"/>
              </a:spcBef>
              <a:buNone/>
            </a:pPr>
            <a:endParaRPr lang="en-US" altLang="zh-CN" sz="2000" kern="100"/>
          </a:p>
          <a:p>
            <a:pPr>
              <a:spcBef>
                <a:spcPts val="0"/>
              </a:spcBef>
            </a:pPr>
            <a:r>
              <a:rPr lang="en-US" altLang="zh-CN" sz="2000" kern="100"/>
              <a:t>Featrue(功能性分支,实际上命名不要以Featrue1,Featrue2这样去命名，应该用Featrue-login,Featrue-personal去命名)</a:t>
            </a:r>
            <a:endParaRPr lang="en-US" altLang="zh-CN" sz="2000" kern="100"/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306894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默认设计模板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默认设计模板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59</TotalTime>
  <Application>Yozo_Office</Application>
  <Company>dankal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ivan</dc:creator>
  <cp:lastModifiedBy>ivan</cp:lastModifiedBy>
  <cp:revision>1</cp:revision>
  <dcterms:created xsi:type="dcterms:W3CDTF">2018-04-23T01:51:53Z</dcterms:created>
  <dcterms:modified xsi:type="dcterms:W3CDTF">2018-04-23T02:51:17Z</dcterms:modified>
</cp:coreProperties>
</file>