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0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59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0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31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90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218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12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0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77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41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0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9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5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01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65FA-CA32-4243-8B3E-8E33D3381923}" type="datetimeFigureOut">
              <a:rPr lang="pt-BR" smtClean="0"/>
              <a:t>03/08/2017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DFB03E-0BDD-4495-BE13-12E3CE4B8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Normas ABNT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16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4265">
            <a:off x="6353481" y="2584566"/>
            <a:ext cx="4933803" cy="352414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8086">
            <a:off x="969731" y="2162510"/>
            <a:ext cx="5588494" cy="32957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797" y="968727"/>
            <a:ext cx="9409201" cy="1420836"/>
          </a:xfrm>
        </p:spPr>
        <p:txBody>
          <a:bodyPr>
            <a:normAutofit fontScale="90000"/>
          </a:bodyPr>
          <a:lstStyle/>
          <a:p>
            <a:r>
              <a:rPr lang="pt-BR" sz="9600" b="1" dirty="0"/>
              <a:t>FIGURA</a:t>
            </a:r>
          </a:p>
        </p:txBody>
      </p:sp>
    </p:spTree>
    <p:extLst>
      <p:ext uri="{BB962C8B-B14F-4D97-AF65-F5344CB8AC3E}">
        <p14:creationId xmlns:p14="http://schemas.microsoft.com/office/powerpoint/2010/main" val="34551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FIGURA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inclui gráficos, ilustrações, desenhos, fotos, e qualquer outro material que não seja classificado como quadro nem tabela;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Pode ser usado em qualquer ponto do trabalho;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Pode ser digitalizada (</a:t>
            </a:r>
            <a:r>
              <a:rPr lang="pt-BR" sz="2400" dirty="0" err="1"/>
              <a:t>escaneada</a:t>
            </a:r>
            <a:r>
              <a:rPr lang="pt-BR" sz="2400" dirty="0"/>
              <a:t>), copiada e colada, feita no </a:t>
            </a:r>
            <a:r>
              <a:rPr lang="pt-BR" sz="2400" i="1" dirty="0" err="1"/>
              <a:t>powerpoint</a:t>
            </a:r>
            <a:r>
              <a:rPr lang="pt-BR" sz="2400" i="1" dirty="0"/>
              <a:t>,</a:t>
            </a:r>
            <a:r>
              <a:rPr lang="pt-BR" sz="2400" dirty="0"/>
              <a:t> no próprio Word, ou em outros softwares;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O número da figura e o título e a fonte devem vir abaixo da figura, conforme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425050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FIGURA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25671" y="978195"/>
            <a:ext cx="7371843" cy="521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800" dirty="0">
              <a:latin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pt-BR" altLang="pt-BR" sz="1000" dirty="0">
                <a:latin typeface="Calibri" panose="020F0502020204030204" pitchFamily="34" charset="0"/>
              </a:rPr>
              <a:t>Figura 1 - Fluxo de materiais </a:t>
            </a:r>
            <a:r>
              <a:rPr lang="pt-BR" altLang="pt-BR" sz="1000" i="1" dirty="0">
                <a:latin typeface="Calibri" panose="020F0502020204030204" pitchFamily="34" charset="0"/>
              </a:rPr>
              <a:t>off site</a:t>
            </a:r>
            <a:r>
              <a:rPr lang="pt-BR" altLang="pt-BR" sz="1000" dirty="0">
                <a:latin typeface="Times New Roman" panose="02020603050405020304" pitchFamily="18" charset="0"/>
              </a:rPr>
              <a:t>.</a:t>
            </a: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8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pt-BR" altLang="pt-BR" sz="1000" dirty="0">
                <a:latin typeface="Calibri" panose="020F0502020204030204" pitchFamily="34" charset="0"/>
              </a:rPr>
              <a:t>Fonte: Lacerda, 2003, p.10</a:t>
            </a:r>
          </a:p>
          <a:p>
            <a:pPr algn="ctr" eaLnBrk="0" fontAlgn="base" hangingPunct="0">
              <a:spcBef>
                <a:spcPct val="0"/>
              </a:spcBef>
              <a:spcAft>
                <a:spcPts val="800"/>
              </a:spcAft>
            </a:pPr>
            <a:endParaRPr lang="pt-BR" altLang="pt-BR" sz="1000" dirty="0">
              <a:latin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41814" y="3234652"/>
            <a:ext cx="130837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Sumário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41814" y="3234652"/>
            <a:ext cx="130837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Sumário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7621879-3E3D-4820-9571-6558B9F7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62" y="1930400"/>
            <a:ext cx="5939952" cy="31166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7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0042">
            <a:off x="3569540" y="-64477"/>
            <a:ext cx="7581222" cy="75414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9614" y="899291"/>
            <a:ext cx="7766936" cy="1646302"/>
          </a:xfrm>
        </p:spPr>
        <p:txBody>
          <a:bodyPr/>
          <a:lstStyle/>
          <a:p>
            <a:pPr algn="l"/>
            <a:r>
              <a:rPr lang="pt-BR" sz="8000" dirty="0"/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3217578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devemos entender por sumário? Sumário e Índice são a mesma coisa?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737365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A confusão semântica sobre a definição técnica das duas palavras é estabelecida pela NBR 6027</a:t>
            </a:r>
          </a:p>
        </p:txBody>
      </p:sp>
    </p:spTree>
    <p:extLst>
      <p:ext uri="{BB962C8B-B14F-4D97-AF65-F5344CB8AC3E}">
        <p14:creationId xmlns:p14="http://schemas.microsoft.com/office/powerpoint/2010/main" val="343602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NBR 6027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2160589"/>
            <a:ext cx="9254457" cy="3880773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"a enumeração das </a:t>
            </a:r>
            <a:r>
              <a:rPr lang="pt-BR" sz="2800" b="1" dirty="0"/>
              <a:t>principais divisões, seções e outras partes</a:t>
            </a:r>
            <a:r>
              <a:rPr lang="pt-BR" sz="2800" dirty="0"/>
              <a:t> de um documento chama-se "</a:t>
            </a:r>
            <a:r>
              <a:rPr lang="pt-BR" sz="2800" u="sng" dirty="0"/>
              <a:t>sumário</a:t>
            </a:r>
            <a:r>
              <a:rPr lang="pt-BR" sz="2800" dirty="0"/>
              <a:t>", ao passo que a </a:t>
            </a:r>
            <a:r>
              <a:rPr lang="pt-BR" sz="2800" b="1" dirty="0"/>
              <a:t>enumeração detalhada </a:t>
            </a:r>
            <a:r>
              <a:rPr lang="pt-BR" sz="2800" dirty="0"/>
              <a:t>dos assuntos, nomes de pessoas, nomes geográficos, acontecimentos, etc., </a:t>
            </a:r>
            <a:r>
              <a:rPr lang="pt-BR" sz="2800" b="1" dirty="0"/>
              <a:t>com a indicação de sua localização no texto</a:t>
            </a:r>
            <a:r>
              <a:rPr lang="pt-BR" sz="2800" dirty="0"/>
              <a:t>, chama-se “</a:t>
            </a:r>
            <a:r>
              <a:rPr lang="pt-BR" sz="2800" u="sng" dirty="0"/>
              <a:t>índice</a:t>
            </a:r>
            <a:r>
              <a:rPr lang="pt-BR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0770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não ficar  dúvida!!!!!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explicação simples, clara, concisa e objetiva veio da professora</a:t>
            </a:r>
            <a:r>
              <a:rPr lang="pt-BR" sz="2400" b="1" dirty="0"/>
              <a:t> </a:t>
            </a:r>
            <a:r>
              <a:rPr lang="pt-BR" sz="2400" b="1" dirty="0" err="1"/>
              <a:t>Ivanir</a:t>
            </a:r>
            <a:r>
              <a:rPr lang="pt-BR" sz="2400" b="1" dirty="0"/>
              <a:t> </a:t>
            </a:r>
            <a:r>
              <a:rPr lang="pt-BR" sz="2400" b="1" dirty="0" err="1"/>
              <a:t>Kotait</a:t>
            </a:r>
            <a:r>
              <a:rPr lang="pt-BR" sz="2400" dirty="0"/>
              <a:t>, doutora em editoração científica:</a:t>
            </a:r>
          </a:p>
          <a:p>
            <a:r>
              <a:rPr lang="pt-BR" sz="2400" i="1" u="sng" dirty="0"/>
              <a:t>Sumário</a:t>
            </a:r>
            <a:r>
              <a:rPr lang="pt-BR" sz="2400" i="1" dirty="0"/>
              <a:t> é a enumeração das principais divisões, seções e outras partes de um documento, na mesma ordem em que a matéria nele se sucede e </a:t>
            </a:r>
            <a:r>
              <a:rPr lang="pt-BR" sz="2400" i="1" u="sng" dirty="0"/>
              <a:t>índice</a:t>
            </a:r>
            <a:r>
              <a:rPr lang="pt-BR" sz="2400" i="1" dirty="0"/>
              <a:t> é uma enumeração detalhada, </a:t>
            </a:r>
            <a:r>
              <a:rPr lang="pt-BR" sz="2400" b="1" i="1" u="sng" dirty="0"/>
              <a:t>em ordem alfabética</a:t>
            </a:r>
            <a:r>
              <a:rPr lang="pt-BR" sz="2400" i="1" dirty="0"/>
              <a:t>, dos nomes de pessoas, nomes geográficos, acontecimentos, etc., com a indicação de sua localização no texto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032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533379"/>
            <a:ext cx="9338863" cy="4712676"/>
          </a:xfrm>
        </p:spPr>
        <p:txBody>
          <a:bodyPr>
            <a:normAutofit/>
          </a:bodyPr>
          <a:lstStyle/>
          <a:p>
            <a:r>
              <a:rPr lang="pt-BR" sz="2400" dirty="0"/>
              <a:t>A palavra sumário deve ser centralizada, em maiúsculo e negrito, e deve estar localizada no topo da página;</a:t>
            </a:r>
          </a:p>
          <a:p>
            <a:endParaRPr lang="pt-BR" sz="2400" dirty="0"/>
          </a:p>
          <a:p>
            <a:r>
              <a:rPr lang="pt-BR" sz="2400" dirty="0"/>
              <a:t>A formatação dos itens do sumário deve estar de acordo com os itens que fazem parte do texto;</a:t>
            </a:r>
          </a:p>
          <a:p>
            <a:endParaRPr lang="pt-BR" sz="2400" dirty="0"/>
          </a:p>
          <a:p>
            <a:r>
              <a:rPr lang="pt-BR" sz="2400" dirty="0"/>
              <a:t>Os elementos </a:t>
            </a:r>
            <a:r>
              <a:rPr lang="pt-BR" sz="2400" dirty="0" err="1"/>
              <a:t>pré</a:t>
            </a:r>
            <a:r>
              <a:rPr lang="pt-BR" sz="2400" dirty="0"/>
              <a:t>-textuais não devem constar no sumário;</a:t>
            </a:r>
          </a:p>
          <a:p>
            <a:endParaRPr lang="pt-BR" sz="2400" dirty="0"/>
          </a:p>
          <a:p>
            <a:r>
              <a:rPr lang="pt-BR" sz="2400" dirty="0"/>
              <a:t>Todos os indicativos das seções que compõem o sumário devem ser alinhados à esquerda;</a:t>
            </a:r>
          </a:p>
          <a:p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087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80763"/>
            <a:ext cx="8596668" cy="976506"/>
          </a:xfrm>
        </p:spPr>
        <p:txBody>
          <a:bodyPr>
            <a:normAutofit/>
          </a:bodyPr>
          <a:lstStyle/>
          <a:p>
            <a:r>
              <a:rPr lang="pt-BR" sz="2400" dirty="0"/>
              <a:t>Na apresentação das seções, deve-se proceder da seguinte forma: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9384"/>
              </p:ext>
            </p:extLst>
          </p:nvPr>
        </p:nvGraphicFramePr>
        <p:xfrm>
          <a:off x="1047261" y="30127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Formatação do 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Primária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Negrito e maiúsculo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Secundária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Apenas maiúsculo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Terciária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Minúsculo e negrito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Quaternária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Minúsculo e itálico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2.1.1.1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Quinária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Minúsculo e sublinhado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sng" dirty="0"/>
                        <a:t>2.1.1.1.1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668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19" y="539262"/>
            <a:ext cx="8596668" cy="1320800"/>
          </a:xfrm>
        </p:spPr>
        <p:txBody>
          <a:bodyPr>
            <a:normAutofit/>
          </a:bodyPr>
          <a:lstStyle/>
          <a:p>
            <a:r>
              <a:rPr lang="pt-BR" sz="4800" dirty="0"/>
              <a:t>SUMÁRIO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152840"/>
            <a:ext cx="6165042" cy="61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4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TABELAS, QUADROS E FIGURAS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9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000" dirty="0"/>
              <a:t>REFERÊNCIAS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90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Referências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dirty="0"/>
              <a:t>É um conjunto de elementos que permitem a identificação, no todo ou em parte, de documentos impressos ou registrados em diversos tipos de materiais" (ABNT-NBR 6023)</a:t>
            </a:r>
          </a:p>
        </p:txBody>
      </p:sp>
    </p:spTree>
    <p:extLst>
      <p:ext uri="{BB962C8B-B14F-4D97-AF65-F5344CB8AC3E}">
        <p14:creationId xmlns:p14="http://schemas.microsoft.com/office/powerpoint/2010/main" val="41750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Referências Bibliográficas ou </a:t>
            </a:r>
            <a:br>
              <a:rPr lang="pt-BR" b="1" dirty="0"/>
            </a:br>
            <a:r>
              <a:rPr lang="pt-BR" b="1" dirty="0"/>
              <a:t>Bibliografia?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3880773"/>
          </a:xfrm>
        </p:spPr>
        <p:txBody>
          <a:bodyPr>
            <a:normAutofit/>
          </a:bodyPr>
          <a:lstStyle/>
          <a:p>
            <a:r>
              <a:rPr lang="pt-BR" sz="3200" b="1" u="sng" dirty="0"/>
              <a:t>Bibliografia</a:t>
            </a:r>
            <a:r>
              <a:rPr lang="pt-BR" sz="3200" dirty="0"/>
              <a:t>: relação de obras sobre um determinado assunto. </a:t>
            </a:r>
            <a:br>
              <a:rPr lang="pt-BR" sz="3200" dirty="0"/>
            </a:br>
            <a:br>
              <a:rPr lang="pt-BR" sz="3200" dirty="0"/>
            </a:br>
            <a:r>
              <a:rPr lang="pt-BR" sz="3200" b="1" u="sng" dirty="0"/>
              <a:t>Referência bibliográfica</a:t>
            </a:r>
            <a:r>
              <a:rPr lang="pt-BR" sz="3200" dirty="0"/>
              <a:t>: relação de obras citadas pelo autor em artigos, livros, etc., e utilizadas para elaboração do texto.</a:t>
            </a:r>
          </a:p>
        </p:txBody>
      </p:sp>
    </p:spTree>
    <p:extLst>
      <p:ext uri="{BB962C8B-B14F-4D97-AF65-F5344CB8AC3E}">
        <p14:creationId xmlns:p14="http://schemas.microsoft.com/office/powerpoint/2010/main" val="140167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Essenciais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São aqueles indispensáveis para a identificação de publicações em qualquer trabalho</a:t>
            </a:r>
          </a:p>
          <a:p>
            <a:pPr lvl="1"/>
            <a:r>
              <a:rPr lang="pt-BR" sz="2800" dirty="0"/>
              <a:t>Autor </a:t>
            </a:r>
          </a:p>
          <a:p>
            <a:pPr lvl="1"/>
            <a:r>
              <a:rPr lang="pt-BR" sz="2800" dirty="0"/>
              <a:t>Título </a:t>
            </a:r>
          </a:p>
          <a:p>
            <a:pPr lvl="1"/>
            <a:r>
              <a:rPr lang="pt-BR" sz="2800" dirty="0" err="1"/>
              <a:t>Imprenta</a:t>
            </a:r>
            <a:r>
              <a:rPr lang="pt-BR" sz="2800" dirty="0"/>
              <a:t> (local, casa publicadora, data)</a:t>
            </a:r>
          </a:p>
        </p:txBody>
      </p:sp>
    </p:spTree>
    <p:extLst>
      <p:ext uri="{BB962C8B-B14F-4D97-AF65-F5344CB8AC3E}">
        <p14:creationId xmlns:p14="http://schemas.microsoft.com/office/powerpoint/2010/main" val="2744271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Complementares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Elementos facultativos que, acrescentados aos essenciais, permitem caracterizar mais detalhadamente as publicações." </a:t>
            </a:r>
          </a:p>
          <a:p>
            <a:pPr lvl="1"/>
            <a:r>
              <a:rPr lang="pt-BR" sz="2400" dirty="0"/>
              <a:t>Edição </a:t>
            </a:r>
          </a:p>
          <a:p>
            <a:pPr lvl="1"/>
            <a:r>
              <a:rPr lang="pt-BR" sz="2400" dirty="0"/>
              <a:t>Tradutor </a:t>
            </a:r>
          </a:p>
          <a:p>
            <a:pPr lvl="1"/>
            <a:r>
              <a:rPr lang="pt-BR" sz="2400" dirty="0"/>
              <a:t>Revisor </a:t>
            </a:r>
          </a:p>
          <a:p>
            <a:pPr lvl="1"/>
            <a:r>
              <a:rPr lang="pt-BR" sz="2400" dirty="0"/>
              <a:t>Cooperador </a:t>
            </a:r>
          </a:p>
          <a:p>
            <a:pPr lvl="1"/>
            <a:r>
              <a:rPr lang="pt-BR" sz="2400" dirty="0"/>
              <a:t>Página </a:t>
            </a:r>
          </a:p>
          <a:p>
            <a:pPr lvl="1"/>
            <a:r>
              <a:rPr lang="pt-BR" sz="2400" dirty="0"/>
              <a:t>Ilustração</a:t>
            </a:r>
          </a:p>
        </p:txBody>
      </p:sp>
    </p:spTree>
    <p:extLst>
      <p:ext uri="{BB962C8B-B14F-4D97-AF65-F5344CB8AC3E}">
        <p14:creationId xmlns:p14="http://schemas.microsoft.com/office/powerpoint/2010/main" val="4196014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9311"/>
            <a:ext cx="8596668" cy="4522051"/>
          </a:xfrm>
        </p:spPr>
        <p:txBody>
          <a:bodyPr>
            <a:normAutofit/>
          </a:bodyPr>
          <a:lstStyle/>
          <a:p>
            <a:r>
              <a:rPr lang="pt-BR" sz="2400" dirty="0"/>
              <a:t>As referências devem ser organizadas em ordem alfabética;</a:t>
            </a:r>
          </a:p>
          <a:p>
            <a:endParaRPr lang="pt-BR" sz="2400" dirty="0"/>
          </a:p>
          <a:p>
            <a:r>
              <a:rPr lang="pt-BR" sz="2400" dirty="0"/>
              <a:t>Podem ser localizadas no rodapé, no fim do texto ou capítulo ou em lista própria ao final do trabalho;</a:t>
            </a:r>
          </a:p>
          <a:p>
            <a:endParaRPr lang="pt-BR" sz="2400" dirty="0"/>
          </a:p>
          <a:p>
            <a:r>
              <a:rPr lang="pt-BR" sz="2400" dirty="0"/>
              <a:t>Seguem, de forma geral, a seguinte ordem de elementos: </a:t>
            </a:r>
          </a:p>
          <a:p>
            <a:pPr lvl="1"/>
            <a:r>
              <a:rPr lang="pt-BR" sz="2000" dirty="0"/>
              <a:t>Autoria, Título, N.º de edição, Local, Editora, Código de Barra, Data, N.º de páginas, Tradução e ISBN</a:t>
            </a:r>
          </a:p>
        </p:txBody>
      </p:sp>
    </p:spTree>
    <p:extLst>
      <p:ext uri="{BB962C8B-B14F-4D97-AF65-F5344CB8AC3E}">
        <p14:creationId xmlns:p14="http://schemas.microsoft.com/office/powerpoint/2010/main" val="315563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77316"/>
            <a:ext cx="8596668" cy="906168"/>
          </a:xfrm>
        </p:spPr>
        <p:txBody>
          <a:bodyPr/>
          <a:lstStyle/>
          <a:p>
            <a:r>
              <a:rPr lang="pt-BR" dirty="0"/>
              <a:t>BERGAMIN FILHO, A.; KIMATI, H.; AMORIM, L. Manual de fitopatologia: princípios e conceitos. 3.ed. São Paulo: Agronômica Ceres, 1995. 919 p.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590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DISSERTAÇÃO E TESE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3360041"/>
            <a:ext cx="8596668" cy="306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ARAÚJO, L. de F. Enriquecimento </a:t>
            </a:r>
            <a:r>
              <a:rPr lang="pt-BR" dirty="0" err="1"/>
              <a:t>protéico</a:t>
            </a:r>
            <a:r>
              <a:rPr lang="pt-BR" dirty="0"/>
              <a:t> do mandacaru sem espinhos (</a:t>
            </a:r>
            <a:r>
              <a:rPr lang="pt-BR" dirty="0" err="1"/>
              <a:t>Cereus</a:t>
            </a:r>
            <a:r>
              <a:rPr lang="pt-BR" dirty="0"/>
              <a:t> jamacaru P.DC) e palma forrageira (</a:t>
            </a:r>
            <a:r>
              <a:rPr lang="pt-BR" dirty="0" err="1"/>
              <a:t>Opuntia</a:t>
            </a:r>
            <a:r>
              <a:rPr lang="pt-BR" dirty="0"/>
              <a:t> fícus-indica Mill) por fermentação </a:t>
            </a:r>
            <a:r>
              <a:rPr lang="pt-BR" dirty="0" err="1"/>
              <a:t>semi-sólida</a:t>
            </a:r>
            <a:r>
              <a:rPr lang="pt-BR" dirty="0"/>
              <a:t>. 2004. 195 p. Tese (Doutorado em Engenharia de Processos) – Universidade Federal de Campina Grande, Campina Grande, 2004. </a:t>
            </a:r>
          </a:p>
          <a:p>
            <a:endParaRPr lang="pt-BR" dirty="0"/>
          </a:p>
          <a:p>
            <a:r>
              <a:rPr lang="pt-BR" dirty="0"/>
              <a:t>WEAVER, R. J. </a:t>
            </a:r>
            <a:r>
              <a:rPr lang="pt-BR" dirty="0" err="1"/>
              <a:t>Plant</a:t>
            </a:r>
            <a:r>
              <a:rPr lang="pt-BR" dirty="0"/>
              <a:t> </a:t>
            </a:r>
            <a:r>
              <a:rPr lang="pt-BR" dirty="0" err="1"/>
              <a:t>grouth</a:t>
            </a:r>
            <a:r>
              <a:rPr lang="pt-BR" dirty="0"/>
              <a:t> </a:t>
            </a:r>
            <a:r>
              <a:rPr lang="pt-BR" dirty="0" err="1"/>
              <a:t>substances</a:t>
            </a:r>
            <a:r>
              <a:rPr lang="pt-BR" dirty="0"/>
              <a:t> in </a:t>
            </a:r>
            <a:r>
              <a:rPr lang="pt-BR" dirty="0" err="1"/>
              <a:t>agriculture</a:t>
            </a:r>
            <a:r>
              <a:rPr lang="pt-BR" dirty="0"/>
              <a:t>. San Francisco: W. H. Freeman, 1972. 594 p.</a:t>
            </a:r>
          </a:p>
        </p:txBody>
      </p:sp>
    </p:spTree>
    <p:extLst>
      <p:ext uri="{BB962C8B-B14F-4D97-AF65-F5344CB8AC3E}">
        <p14:creationId xmlns:p14="http://schemas.microsoft.com/office/powerpoint/2010/main" val="178077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DE LIVRO E FOLHETOS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77316"/>
            <a:ext cx="8596668" cy="9061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BRUCKNER, C. H.; MELETTI, L. M. M.; OTONI, W. C.; ZERBINI JÚNIOR, F. M. Maracujazeiro. In: BRUCKNER, C. H. (Ed.). </a:t>
            </a:r>
            <a:r>
              <a:rPr lang="pt-BR" b="1" dirty="0"/>
              <a:t>Melhoramento de fruteiras tropicais</a:t>
            </a:r>
            <a:r>
              <a:rPr lang="pt-BR" dirty="0"/>
              <a:t>. Viçosa: UFV, 2002. p. 373-410.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590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REFERÊNCIAS DE TRABALHOS APRESENTADOS EM EVENTOS COMO CONGRESSOS, SIMPÓSIOS, </a:t>
            </a:r>
          </a:p>
          <a:p>
            <a:r>
              <a:rPr lang="pt-BR" dirty="0"/>
              <a:t>REUNIÕES, ENCONTROS,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4118916"/>
            <a:ext cx="8596668" cy="231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SOUTO, S. M. Aceitabilidade e persistência de forrageiras tropicais. In: REUNIÃO ANUAL DA SOCIEDADE BRASILEIRA DE ZOOTECNIA, 7., 1967, Piracicaba. </a:t>
            </a:r>
            <a:r>
              <a:rPr lang="pt-BR" b="1" dirty="0"/>
              <a:t>Anais. </a:t>
            </a:r>
            <a:r>
              <a:rPr lang="pt-BR" dirty="0"/>
              <a:t>Piracicaba: SBZ, 1967. p. 11-14.</a:t>
            </a:r>
          </a:p>
          <a:p>
            <a:r>
              <a:rPr lang="pt-BR" dirty="0"/>
              <a:t>BRAHIM, M.; SCHLONVOIGGT, A.; CAMARGO, C.; SOUZA, M. </a:t>
            </a:r>
            <a:r>
              <a:rPr lang="pt-BR" dirty="0" err="1"/>
              <a:t>Multistrata</a:t>
            </a:r>
            <a:r>
              <a:rPr lang="pt-BR" dirty="0"/>
              <a:t> </a:t>
            </a:r>
            <a:r>
              <a:rPr lang="pt-BR" dirty="0" err="1"/>
              <a:t>silvopastoral</a:t>
            </a:r>
            <a:r>
              <a:rPr lang="pt-BR" dirty="0"/>
              <a:t> systems for </a:t>
            </a:r>
            <a:r>
              <a:rPr lang="pt-BR" dirty="0" err="1"/>
              <a:t>increasing</a:t>
            </a:r>
            <a:r>
              <a:rPr lang="pt-BR" dirty="0"/>
              <a:t> </a:t>
            </a:r>
            <a:r>
              <a:rPr lang="pt-BR" dirty="0" err="1"/>
              <a:t>productivity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conservation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natural </a:t>
            </a:r>
            <a:r>
              <a:rPr lang="pt-BR" dirty="0" err="1"/>
              <a:t>resources</a:t>
            </a:r>
            <a:r>
              <a:rPr lang="pt-BR" dirty="0"/>
              <a:t> in Central </a:t>
            </a:r>
            <a:r>
              <a:rPr lang="pt-BR" dirty="0" err="1"/>
              <a:t>America</a:t>
            </a:r>
            <a:r>
              <a:rPr lang="pt-BR" dirty="0"/>
              <a:t>. In: INTERNATIONAL GRASSLAND CONGRESS, 19., 2001, Brasília. </a:t>
            </a:r>
            <a:r>
              <a:rPr lang="pt-BR" b="1" dirty="0" err="1"/>
              <a:t>Proceedings</a:t>
            </a:r>
            <a:r>
              <a:rPr lang="pt-BR" dirty="0"/>
              <a:t>. Brasília, Embrapa, 2001. p.645-649.</a:t>
            </a:r>
          </a:p>
        </p:txBody>
      </p:sp>
    </p:spTree>
    <p:extLst>
      <p:ext uri="{BB962C8B-B14F-4D97-AF65-F5344CB8AC3E}">
        <p14:creationId xmlns:p14="http://schemas.microsoft.com/office/powerpoint/2010/main" val="34616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ARTIGOS DE PERIÓDICOS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77316"/>
            <a:ext cx="8596668" cy="90616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PIMENTEL, L. D.; STENZEL, N. M. C.; CRUZ, C. D.; BRUCKNER, C. H. Seleção precoce de maracujazeiro pelo uso da correlação entre dados de produção mensal e anual. Pesquisa Agropecuária Brasileira, Brasília, v.43, n.10, p. 1304-1309, out. 2008.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590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PERIÓDICO NA INTERNET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3360041"/>
            <a:ext cx="8596668" cy="306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FERREIRA, D. E. Análise de variância multivariada. In: FERREIRA, D. E. (Ed.). Estatística multivariada. Lavras: UFLA, 2003. p. 218-231. Disponível em : &lt;</a:t>
            </a:r>
            <a:r>
              <a:rPr lang="pt-BR" u="sng" dirty="0"/>
              <a:t>http://www.dex.ufla.br/rdanie/ff/dex522.pdf</a:t>
            </a:r>
            <a:r>
              <a:rPr lang="pt-BR" dirty="0"/>
              <a:t>&gt;. Acesso em: 31 ago. 2003.</a:t>
            </a:r>
          </a:p>
          <a:p>
            <a:endParaRPr lang="pt-BR" dirty="0"/>
          </a:p>
          <a:p>
            <a:r>
              <a:rPr lang="pt-BR" dirty="0"/>
              <a:t>PAVINATO, P. S.; MERLIN, A.; ROSOLEM, C. A. </a:t>
            </a:r>
            <a:r>
              <a:rPr lang="pt-BR" dirty="0" err="1"/>
              <a:t>Organic</a:t>
            </a:r>
            <a:r>
              <a:rPr lang="pt-BR" dirty="0"/>
              <a:t> </a:t>
            </a:r>
            <a:r>
              <a:rPr lang="pt-BR" dirty="0" err="1"/>
              <a:t>compounds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plant</a:t>
            </a:r>
            <a:r>
              <a:rPr lang="pt-BR" dirty="0"/>
              <a:t> </a:t>
            </a:r>
            <a:r>
              <a:rPr lang="pt-BR" dirty="0" err="1"/>
              <a:t>extracts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effect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soil</a:t>
            </a:r>
            <a:r>
              <a:rPr lang="pt-BR" dirty="0"/>
              <a:t> </a:t>
            </a:r>
            <a:r>
              <a:rPr lang="pt-BR" dirty="0" err="1"/>
              <a:t>phosphorus</a:t>
            </a:r>
            <a:r>
              <a:rPr lang="pt-BR" dirty="0"/>
              <a:t> </a:t>
            </a:r>
            <a:r>
              <a:rPr lang="pt-BR" dirty="0" err="1"/>
              <a:t>availability</a:t>
            </a:r>
            <a:r>
              <a:rPr lang="pt-BR" dirty="0"/>
              <a:t>. Pesquisa Agropecuária Brasileira, Brasília, v. 43, n.10, p. 1379-1388, out. 2008. Disponível em: &lt;</a:t>
            </a:r>
            <a:r>
              <a:rPr lang="pt-BR" u="sng" dirty="0"/>
              <a:t>http://www.sct.embrapa.br/pab</a:t>
            </a:r>
            <a:r>
              <a:rPr lang="pt-BR" dirty="0"/>
              <a:t>&gt; . Acesso em: 20 out. 2008.</a:t>
            </a:r>
          </a:p>
        </p:txBody>
      </p:sp>
    </p:spTree>
    <p:extLst>
      <p:ext uri="{BB962C8B-B14F-4D97-AF65-F5344CB8AC3E}">
        <p14:creationId xmlns:p14="http://schemas.microsoft.com/office/powerpoint/2010/main" val="4043926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DOCUMENTOS E BOLETINS DE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77316"/>
            <a:ext cx="8596668" cy="9061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SANTOS, J. F. dos; LOPES, E. B.; BRITO, L. de M. P.; GRANGEIRO, J. I. T.; BRITO, C. H. de. Produção de batata (</a:t>
            </a:r>
            <a:r>
              <a:rPr lang="pt-BR" dirty="0" err="1"/>
              <a:t>Solanum</a:t>
            </a:r>
            <a:r>
              <a:rPr lang="pt-BR" dirty="0"/>
              <a:t> </a:t>
            </a:r>
            <a:r>
              <a:rPr lang="pt-BR" dirty="0" err="1"/>
              <a:t>tuberosum</a:t>
            </a:r>
            <a:r>
              <a:rPr lang="pt-BR" dirty="0"/>
              <a:t>): sistema de cultivo ecológico. João Pessoa, PB: </a:t>
            </a:r>
            <a:r>
              <a:rPr lang="pt-BR" dirty="0" err="1"/>
              <a:t>Emepa</a:t>
            </a:r>
            <a:r>
              <a:rPr lang="pt-BR" dirty="0"/>
              <a:t>, 2008. 32p. (</a:t>
            </a:r>
            <a:r>
              <a:rPr lang="pt-BR" dirty="0" err="1"/>
              <a:t>Emepa</a:t>
            </a:r>
            <a:r>
              <a:rPr lang="pt-BR" dirty="0"/>
              <a:t>. Documentos, 56).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77334" y="2590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MÍDIAS (VÍDEO/SOM)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3360041"/>
            <a:ext cx="8596668" cy="306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MENTES que brilham. Direção de Jodie Foster. Produção de Scott </a:t>
            </a:r>
            <a:r>
              <a:rPr lang="pt-BR" dirty="0" err="1"/>
              <a:t>Rudin</a:t>
            </a:r>
            <a:r>
              <a:rPr lang="pt-BR" dirty="0"/>
              <a:t>, Peggy </a:t>
            </a:r>
            <a:r>
              <a:rPr lang="pt-BR" dirty="0" err="1"/>
              <a:t>Rajski</a:t>
            </a:r>
            <a:r>
              <a:rPr lang="pt-BR" dirty="0"/>
              <a:t>. Intérpretes: Jodie Foster; Diane Wiest. Los Angeles: Warner Brothers, 1990. 1 DVD (115 min.), son., color</a:t>
            </a:r>
          </a:p>
          <a:p>
            <a:r>
              <a:rPr lang="pt-BR" dirty="0"/>
              <a:t>LUDWIG, Van Beethoven. Beethoven: com Pastoral </a:t>
            </a:r>
            <a:r>
              <a:rPr lang="pt-BR" dirty="0" err="1"/>
              <a:t>Emporor</a:t>
            </a:r>
            <a:r>
              <a:rPr lang="pt-BR" dirty="0"/>
              <a:t> </a:t>
            </a:r>
            <a:r>
              <a:rPr lang="pt-BR" dirty="0" err="1"/>
              <a:t>Moonlight</a:t>
            </a:r>
            <a:r>
              <a:rPr lang="pt-BR" dirty="0"/>
              <a:t> sonata. São Paulo: </a:t>
            </a:r>
            <a:r>
              <a:rPr lang="pt-BR" dirty="0" err="1"/>
              <a:t>movie</a:t>
            </a:r>
            <a:r>
              <a:rPr lang="pt-BR" dirty="0"/>
              <a:t> Play: 1993. 1 disco </a:t>
            </a:r>
            <a:r>
              <a:rPr lang="pt-BR" dirty="0" err="1"/>
              <a:t>compact</a:t>
            </a:r>
            <a:r>
              <a:rPr lang="pt-BR" dirty="0"/>
              <a:t> (60 + min.): digital, estéreo. GCH 2404. The </a:t>
            </a:r>
            <a:r>
              <a:rPr lang="pt-BR" dirty="0" err="1"/>
              <a:t>Grea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Classical</a:t>
            </a:r>
            <a:r>
              <a:rPr lang="pt-BR" dirty="0"/>
              <a:t> Hits</a:t>
            </a:r>
          </a:p>
        </p:txBody>
      </p:sp>
    </p:spTree>
    <p:extLst>
      <p:ext uri="{BB962C8B-B14F-4D97-AF65-F5344CB8AC3E}">
        <p14:creationId xmlns:p14="http://schemas.microsoft.com/office/powerpoint/2010/main" val="40294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QUADROS, TABELAS E FIGURAS: Como formatar, como citar, qual a diferença?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As normas ABNT especificam a formatação e a citação de quadros</a:t>
            </a:r>
          </a:p>
          <a:p>
            <a:r>
              <a:rPr lang="pt-BR" sz="3200" dirty="0"/>
              <a:t>Aqui apresentaremos a diferença entre quadros, figuras e tabelas, conforme a NBR 6023.</a:t>
            </a:r>
          </a:p>
        </p:txBody>
      </p:sp>
    </p:spTree>
    <p:extLst>
      <p:ext uri="{BB962C8B-B14F-4D97-AF65-F5344CB8AC3E}">
        <p14:creationId xmlns:p14="http://schemas.microsoft.com/office/powerpoint/2010/main" val="210575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227682"/>
            <a:ext cx="7766936" cy="1646302"/>
          </a:xfrm>
        </p:spPr>
        <p:txBody>
          <a:bodyPr/>
          <a:lstStyle/>
          <a:p>
            <a:r>
              <a:rPr lang="pt-BR" sz="8000" dirty="0"/>
              <a:t>APÊNDICE e ANEXOS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63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Apêndices e/ou Anexos?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Apêndices e Anexos costumam ser confundidos porque ambos são textos que buscam complementar a argumentação do autor.</a:t>
            </a:r>
          </a:p>
        </p:txBody>
      </p:sp>
    </p:spTree>
    <p:extLst>
      <p:ext uri="{BB962C8B-B14F-4D97-AF65-F5344CB8AC3E}">
        <p14:creationId xmlns:p14="http://schemas.microsoft.com/office/powerpoint/2010/main" val="1695040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APÊNDICES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3880773"/>
          </a:xfrm>
        </p:spPr>
        <p:txBody>
          <a:bodyPr>
            <a:normAutofit/>
          </a:bodyPr>
          <a:lstStyle/>
          <a:p>
            <a:r>
              <a:rPr lang="pt-BR" sz="4800" dirty="0"/>
              <a:t>Texto elaborado pelo próprio autor do trabalho, tese, monografia, </a:t>
            </a:r>
            <a:r>
              <a:rPr lang="pt-BR" sz="4800" dirty="0" err="1"/>
              <a:t>etc</a:t>
            </a:r>
            <a:r>
              <a:rPr lang="pt-BR" sz="4800" dirty="0"/>
              <a:t> a fim de complementar sua argumentação; </a:t>
            </a:r>
          </a:p>
        </p:txBody>
      </p:sp>
    </p:spTree>
    <p:extLst>
      <p:ext uri="{BB962C8B-B14F-4D97-AF65-F5344CB8AC3E}">
        <p14:creationId xmlns:p14="http://schemas.microsoft.com/office/powerpoint/2010/main" val="1270821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APÊNDICES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4001060"/>
          </a:xfrm>
        </p:spPr>
        <p:txBody>
          <a:bodyPr>
            <a:normAutofit fontScale="77500" lnSpcReduction="20000"/>
          </a:bodyPr>
          <a:lstStyle/>
          <a:p>
            <a:r>
              <a:rPr lang="pt-BR" sz="3800" dirty="0"/>
              <a:t>Devem aparecer após o Glossário;</a:t>
            </a:r>
          </a:p>
          <a:p>
            <a:endParaRPr lang="pt-BR" sz="3800" dirty="0"/>
          </a:p>
          <a:p>
            <a:r>
              <a:rPr lang="pt-BR" sz="3800" dirty="0"/>
              <a:t>Devem constar no sumário, porém, não acompanhando a sequência numérica;</a:t>
            </a:r>
          </a:p>
          <a:p>
            <a:endParaRPr lang="pt-BR" sz="3800" dirty="0"/>
          </a:p>
          <a:p>
            <a:r>
              <a:rPr lang="pt-BR" sz="3800" dirty="0"/>
              <a:t>Devem ser identificados com letras maiúsculas consecutivas, travessão e seu respectivo título: </a:t>
            </a:r>
          </a:p>
          <a:p>
            <a:pPr lvl="1"/>
            <a:r>
              <a:rPr lang="pt-BR" sz="3700" dirty="0"/>
              <a:t>APÊNDICE A -  Características gerais</a:t>
            </a:r>
          </a:p>
        </p:txBody>
      </p:sp>
    </p:spTree>
    <p:extLst>
      <p:ext uri="{BB962C8B-B14F-4D97-AF65-F5344CB8AC3E}">
        <p14:creationId xmlns:p14="http://schemas.microsoft.com/office/powerpoint/2010/main" val="366078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ANEXOS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pt-BR" sz="4800" dirty="0"/>
              <a:t>Documentos NÃO elaborados pelo autor que servem para sua fundamentação e/ou comprovação tais como mapas, leis , estatutos,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351871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ANEXOS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4001060"/>
          </a:xfrm>
        </p:spPr>
        <p:txBody>
          <a:bodyPr>
            <a:normAutofit fontScale="77500" lnSpcReduction="20000"/>
          </a:bodyPr>
          <a:lstStyle/>
          <a:p>
            <a:r>
              <a:rPr lang="pt-BR" sz="3800" dirty="0"/>
              <a:t>Devem aparecer após os Apêndices;</a:t>
            </a:r>
          </a:p>
          <a:p>
            <a:endParaRPr lang="pt-BR" sz="3800" dirty="0"/>
          </a:p>
          <a:p>
            <a:r>
              <a:rPr lang="pt-BR" sz="3800" dirty="0"/>
              <a:t>Devem constar no sumário, porém, não acompanhando a sequência numérica;</a:t>
            </a:r>
          </a:p>
          <a:p>
            <a:endParaRPr lang="pt-BR" sz="3800" dirty="0"/>
          </a:p>
          <a:p>
            <a:r>
              <a:rPr lang="pt-BR" sz="3800" dirty="0"/>
              <a:t>Devem ser identificados com letras maiúsculas consecutivas, travessão e seu respectivo título: </a:t>
            </a:r>
          </a:p>
          <a:p>
            <a:pPr lvl="1"/>
            <a:r>
              <a:rPr lang="pt-BR" sz="3700" dirty="0"/>
              <a:t>ANEXO A -  Características gerais</a:t>
            </a:r>
          </a:p>
        </p:txBody>
      </p:sp>
    </p:spTree>
    <p:extLst>
      <p:ext uri="{BB962C8B-B14F-4D97-AF65-F5344CB8AC3E}">
        <p14:creationId xmlns:p14="http://schemas.microsoft.com/office/powerpoint/2010/main" val="287965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APÊNDICES/ANEXOS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3536827"/>
          </a:xfrm>
        </p:spPr>
        <p:txBody>
          <a:bodyPr>
            <a:normAutofit fontScale="92500" lnSpcReduction="10000"/>
          </a:bodyPr>
          <a:lstStyle/>
          <a:p>
            <a:r>
              <a:rPr lang="pt-BR" sz="3800" dirty="0"/>
              <a:t>Quando citados no texto, no final da frase, estes devem aparecer entre parênteses;</a:t>
            </a:r>
          </a:p>
          <a:p>
            <a:endParaRPr lang="pt-BR" sz="3800" dirty="0"/>
          </a:p>
          <a:p>
            <a:r>
              <a:rPr lang="pt-BR" sz="3800" dirty="0"/>
              <a:t>Exemplo:</a:t>
            </a:r>
          </a:p>
          <a:p>
            <a:pPr marL="0" indent="0">
              <a:buNone/>
            </a:pPr>
            <a:r>
              <a:rPr lang="pt-BR" sz="3800" dirty="0"/>
              <a:t>	... de todos os tipos (ver Apêndice A).</a:t>
            </a:r>
            <a:endParaRPr lang="pt-BR" sz="3700" dirty="0"/>
          </a:p>
        </p:txBody>
      </p:sp>
    </p:spTree>
    <p:extLst>
      <p:ext uri="{BB962C8B-B14F-4D97-AF65-F5344CB8AC3E}">
        <p14:creationId xmlns:p14="http://schemas.microsoft.com/office/powerpoint/2010/main" val="798600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APÊNDICES/ANEXOS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44995"/>
            <a:ext cx="8596668" cy="3438353"/>
          </a:xfrm>
        </p:spPr>
        <p:txBody>
          <a:bodyPr>
            <a:normAutofit fontScale="92500" lnSpcReduction="10000"/>
          </a:bodyPr>
          <a:lstStyle/>
          <a:p>
            <a:r>
              <a:rPr lang="pt-BR" sz="3800" dirty="0"/>
              <a:t>Se inserido na redação, o termo vem livre de parênteses; </a:t>
            </a:r>
          </a:p>
          <a:p>
            <a:endParaRPr lang="pt-BR" sz="3800" dirty="0"/>
          </a:p>
          <a:p>
            <a:r>
              <a:rPr lang="pt-BR" sz="3800" dirty="0"/>
              <a:t>Exemplo:</a:t>
            </a:r>
          </a:p>
          <a:p>
            <a:pPr lvl="1"/>
            <a:r>
              <a:rPr lang="pt-BR" sz="3600" dirty="0"/>
              <a:t>Conforme Anexo A, os animais de grande porte......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90500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2627">
            <a:off x="1491332" y="1971593"/>
            <a:ext cx="8127460" cy="38835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797" y="968727"/>
            <a:ext cx="9409201" cy="1420836"/>
          </a:xfrm>
        </p:spPr>
        <p:txBody>
          <a:bodyPr>
            <a:normAutofit fontScale="90000"/>
          </a:bodyPr>
          <a:lstStyle/>
          <a:p>
            <a:r>
              <a:rPr lang="pt-BR" sz="9600" b="1" dirty="0"/>
              <a:t>QUADRO</a:t>
            </a:r>
          </a:p>
        </p:txBody>
      </p:sp>
    </p:spTree>
    <p:extLst>
      <p:ext uri="{BB962C8B-B14F-4D97-AF65-F5344CB8AC3E}">
        <p14:creationId xmlns:p14="http://schemas.microsoft.com/office/powerpoint/2010/main" val="34441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QUADRO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>
            <a:noAutofit/>
          </a:bodyPr>
          <a:lstStyle/>
          <a:p>
            <a:r>
              <a:rPr lang="pt-BR" sz="2400" dirty="0"/>
              <a:t>é formado por linhas horizontais e verticais, sendo, portanto “fechado”. Normalmente é usado para apresentar dados secundários, e geralmente vem no “referencial teórico”</a:t>
            </a:r>
          </a:p>
          <a:p>
            <a:r>
              <a:rPr lang="pt-BR" sz="2400" dirty="0"/>
              <a:t>Um quadro normalmente apresenta resultados qualitativos (textos).</a:t>
            </a:r>
          </a:p>
          <a:p>
            <a:r>
              <a:rPr lang="pt-BR" sz="2400" dirty="0"/>
              <a:t>Pode usar espaçamento e fontes de letras com tamanhos menores que o do texto (não precisa seguir o mesmo padrão)</a:t>
            </a:r>
          </a:p>
          <a:p>
            <a:r>
              <a:rPr lang="pt-BR" sz="2400" dirty="0"/>
              <a:t>O número do quadro e o título vêm acima do quadro, e a fonte, deve vir abaixo, conforme o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281031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QUADRO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319193"/>
              </p:ext>
            </p:extLst>
          </p:nvPr>
        </p:nvGraphicFramePr>
        <p:xfrm>
          <a:off x="886266" y="1758463"/>
          <a:ext cx="10424160" cy="43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Saberes</a:t>
                      </a:r>
                      <a:endParaRPr lang="pt-BR" sz="160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Conceituações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agir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o que e por que faz. Saber julgar, escolher e decidir.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mobilizar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mobilizar recursos de pessoas, financeiros, materiais, criando sinergia entre eles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comunicar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Compreender, processar, transmitir  informações e conhecimentos, assegurando o entendimento da mensagem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pelo outro.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aprender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Trabalhar o conhecimento e a experiência. Rever modelos mentais. Saber desenvolver-se e propiciar o desenvolvimento dos outros.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comprometer-se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engajar-se e comprometer-se com os objetivos da organização.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Saber assumir responsabilidades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Ser responsável, assumindo riscos e as consequências de suas ações, e ser, por isto, reconhecido.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Ter visão estratégica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Conhecer e entender o negócio da  organização, seu ambiente, identificando oportunidades e alternativas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3854548" y="1270000"/>
            <a:ext cx="44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Quadro 1 –</a:t>
            </a:r>
            <a:r>
              <a:rPr lang="pt-BR" dirty="0"/>
              <a:t> Competências do Profissional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332849" y="6127263"/>
            <a:ext cx="610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FLEURY &amp; FLEURY (2001, p.22)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282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2682">
            <a:off x="2702610" y="1162585"/>
            <a:ext cx="6746388" cy="4980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7797" y="968727"/>
            <a:ext cx="9409201" cy="1420836"/>
          </a:xfrm>
        </p:spPr>
        <p:txBody>
          <a:bodyPr>
            <a:normAutofit fontScale="90000"/>
          </a:bodyPr>
          <a:lstStyle/>
          <a:p>
            <a:r>
              <a:rPr lang="pt-BR" sz="9600" b="1" dirty="0"/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243019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TABELA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77334" y="1386866"/>
            <a:ext cx="8596668" cy="3880773"/>
          </a:xfrm>
        </p:spPr>
        <p:txBody>
          <a:bodyPr>
            <a:noAutofit/>
          </a:bodyPr>
          <a:lstStyle/>
          <a:p>
            <a:r>
              <a:rPr lang="pt-BR" sz="2400" dirty="0"/>
              <a:t>é formada apenas por linhas verticais, sendo, portanto “aberta”. </a:t>
            </a:r>
          </a:p>
          <a:p>
            <a:r>
              <a:rPr lang="pt-BR" sz="2400" dirty="0"/>
              <a:t>Normalmente é usada para apresentar dados primários, e geralmente vem nos “resultados” e na discussão do trabalho</a:t>
            </a:r>
          </a:p>
          <a:p>
            <a:r>
              <a:rPr lang="pt-BR" sz="2400" dirty="0"/>
              <a:t>Uma tabela normalmente apresenta resultados quantitativos (números)</a:t>
            </a:r>
          </a:p>
          <a:p>
            <a:r>
              <a:rPr lang="pt-BR" sz="2400" dirty="0"/>
              <a:t>Pode usar espaçamento e fontes de letras com tamanhos menores que o do texto (não precisa seguir o mesmo padrão)</a:t>
            </a:r>
          </a:p>
          <a:p>
            <a:r>
              <a:rPr lang="pt-BR" sz="2400" dirty="0"/>
              <a:t>O número da tabela e o título vêm acima do quadro, e a fonte, deve vir abaixo, conforme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96453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QUADRO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592992"/>
              </p:ext>
            </p:extLst>
          </p:nvPr>
        </p:nvGraphicFramePr>
        <p:xfrm>
          <a:off x="2197174" y="1420836"/>
          <a:ext cx="6356504" cy="469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9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459"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</a:t>
                      </a:r>
                      <a:r>
                        <a:rPr lang="pt-BR" sz="11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1: Produção de carne de frango no Brasil – Série Histórica (1989-2001)</a:t>
                      </a:r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endParaRPr lang="pt-BR" sz="11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1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Toneladas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Ano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Mercado Interno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Exportação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1989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1.811.396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243.891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2.055.287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1.968.069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299.218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2.267.358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2.200.211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321.700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2.521.911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2.350.567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371.719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2.726.992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2.709.500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433.498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3.142.998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2.929.997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481.029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3.411.026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3.616.705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428.988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4.050.449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3.482.767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568.795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4.051.561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3.811.569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649.357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4.460.925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1998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3.885.709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612.447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4.498.186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1999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4.755.492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770.551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5.526.044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5.069.777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906.746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5.976.523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2001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5.486.408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1.249.288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6.735.696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8575" marR="2857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459">
                <a:tc grid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Fonte: ABEF Associação Brasileira dos Produtores e Exportadores de Frangos, 2003.</a:t>
                      </a:r>
                    </a:p>
                    <a:p>
                      <a:pPr algn="ctr"/>
                      <a:endParaRPr lang="pt-BR" sz="11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596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1805</Words>
  <Application>Microsoft Office PowerPoint</Application>
  <PresentationFormat>Widescreen</PresentationFormat>
  <Paragraphs>242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 New Roman</vt:lpstr>
      <vt:lpstr>Trebuchet MS</vt:lpstr>
      <vt:lpstr>Wingdings 3</vt:lpstr>
      <vt:lpstr>Facetado</vt:lpstr>
      <vt:lpstr>Normas ABNT</vt:lpstr>
      <vt:lpstr>TABELAS, QUADROS E FIGURAS</vt:lpstr>
      <vt:lpstr>QUADROS, TABELAS E FIGURAS: Como formatar, como citar, qual a diferença?</vt:lpstr>
      <vt:lpstr>QUADRO</vt:lpstr>
      <vt:lpstr>QUADRO</vt:lpstr>
      <vt:lpstr>QUADRO</vt:lpstr>
      <vt:lpstr>TABELA</vt:lpstr>
      <vt:lpstr>TABELA</vt:lpstr>
      <vt:lpstr>QUADRO</vt:lpstr>
      <vt:lpstr>FIGURA</vt:lpstr>
      <vt:lpstr>FIGURA</vt:lpstr>
      <vt:lpstr>FIGURA</vt:lpstr>
      <vt:lpstr>SUMÁRIO</vt:lpstr>
      <vt:lpstr>O que devemos entender por sumário? Sumário e Índice são a mesma coisa?</vt:lpstr>
      <vt:lpstr>NBR 6027 </vt:lpstr>
      <vt:lpstr>Para não ficar  dúvida!!!!!</vt:lpstr>
      <vt:lpstr>SUMÁRIO</vt:lpstr>
      <vt:lpstr>SUMÁRIO</vt:lpstr>
      <vt:lpstr>SUMÁRIO</vt:lpstr>
      <vt:lpstr>REFERÊNCIAS</vt:lpstr>
      <vt:lpstr>Referências </vt:lpstr>
      <vt:lpstr>Referências Bibliográficas ou  Bibliografia?</vt:lpstr>
      <vt:lpstr>Elementos Essenciais</vt:lpstr>
      <vt:lpstr>Elementos Complementares</vt:lpstr>
      <vt:lpstr>Referências </vt:lpstr>
      <vt:lpstr>LIVRO</vt:lpstr>
      <vt:lpstr>PARTE DE LIVRO E FOLHETOS</vt:lpstr>
      <vt:lpstr>ARTIGOS DE PERIÓDICOS</vt:lpstr>
      <vt:lpstr>DOCUMENTOS E BOLETINS DE PESQUISA</vt:lpstr>
      <vt:lpstr>APÊNDICE e ANEXOS</vt:lpstr>
      <vt:lpstr>Apêndices e/ou Anexos?</vt:lpstr>
      <vt:lpstr>APÊNDICES</vt:lpstr>
      <vt:lpstr>APÊNDICES</vt:lpstr>
      <vt:lpstr>ANEXOS</vt:lpstr>
      <vt:lpstr>ANEXOS</vt:lpstr>
      <vt:lpstr>APÊNDICES/ANEXOS</vt:lpstr>
      <vt:lpstr>APÊNDICES/ANEXOS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Normas ABNT</dc:title>
  <dc:creator>Mike Barria</dc:creator>
  <cp:lastModifiedBy>Cleiton Fabiano Patr</cp:lastModifiedBy>
  <cp:revision>35</cp:revision>
  <dcterms:created xsi:type="dcterms:W3CDTF">2014-05-18T22:34:17Z</dcterms:created>
  <dcterms:modified xsi:type="dcterms:W3CDTF">2017-08-04T01:26:22Z</dcterms:modified>
</cp:coreProperties>
</file>