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715500" cy="6483350"/>
  <p:notesSz cx="9715500" cy="6483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F4C27-6930-2621-28CE-BD98AA774F14}" v="2" dt="2024-04-01T23:36:28.804"/>
    <p1510:client id="{F1782946-84F5-A30A-181B-DD387C924189}" v="2" dt="2024-04-01T23:19:07.3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ACE SANTOS RIBEIRO" userId="S::wallace.ribeiro2_ims@a.metodista.br::4b06720a-26a0-42c5-9eeb-791869f0524c" providerId="AD" clId="Web-{F1782946-84F5-A30A-181B-DD387C924189}"/>
    <pc:docChg chg="modSld">
      <pc:chgData name="WALLACE SANTOS RIBEIRO" userId="S::wallace.ribeiro2_ims@a.metodista.br::4b06720a-26a0-42c5-9eeb-791869f0524c" providerId="AD" clId="Web-{F1782946-84F5-A30A-181B-DD387C924189}" dt="2024-04-01T23:19:07.301" v="1" actId="1076"/>
      <pc:docMkLst>
        <pc:docMk/>
      </pc:docMkLst>
      <pc:sldChg chg="modSp">
        <pc:chgData name="WALLACE SANTOS RIBEIRO" userId="S::wallace.ribeiro2_ims@a.metodista.br::4b06720a-26a0-42c5-9eeb-791869f0524c" providerId="AD" clId="Web-{F1782946-84F5-A30A-181B-DD387C924189}" dt="2024-04-01T23:19:07.301" v="1" actId="1076"/>
        <pc:sldMkLst>
          <pc:docMk/>
          <pc:sldMk cId="724785876" sldId="272"/>
        </pc:sldMkLst>
        <pc:picChg chg="mod">
          <ac:chgData name="WALLACE SANTOS RIBEIRO" userId="S::wallace.ribeiro2_ims@a.metodista.br::4b06720a-26a0-42c5-9eeb-791869f0524c" providerId="AD" clId="Web-{F1782946-84F5-A30A-181B-DD387C924189}" dt="2024-04-01T23:19:07.301" v="1" actId="1076"/>
          <ac:picMkLst>
            <pc:docMk/>
            <pc:sldMk cId="724785876" sldId="272"/>
            <ac:picMk id="1026" creationId="{1D07D340-65DD-45B8-A863-A85CF512F887}"/>
          </ac:picMkLst>
        </pc:picChg>
      </pc:sldChg>
    </pc:docChg>
  </pc:docChgLst>
  <pc:docChgLst>
    <pc:chgData name="WALLACE SANTOS RIBEIRO" userId="S::wallace.ribeiro2_ims@a.metodista.br::4b06720a-26a0-42c5-9eeb-791869f0524c" providerId="AD" clId="Web-{E84F4C27-6930-2621-28CE-BD98AA774F14}"/>
    <pc:docChg chg="modSld">
      <pc:chgData name="WALLACE SANTOS RIBEIRO" userId="S::wallace.ribeiro2_ims@a.metodista.br::4b06720a-26a0-42c5-9eeb-791869f0524c" providerId="AD" clId="Web-{E84F4C27-6930-2621-28CE-BD98AA774F14}" dt="2024-04-01T23:36:28.804" v="1" actId="1076"/>
      <pc:docMkLst>
        <pc:docMk/>
      </pc:docMkLst>
      <pc:sldChg chg="modSp">
        <pc:chgData name="WALLACE SANTOS RIBEIRO" userId="S::wallace.ribeiro2_ims@a.metodista.br::4b06720a-26a0-42c5-9eeb-791869f0524c" providerId="AD" clId="Web-{E84F4C27-6930-2621-28CE-BD98AA774F14}" dt="2024-04-01T23:36:28.804" v="1" actId="1076"/>
        <pc:sldMkLst>
          <pc:docMk/>
          <pc:sldMk cId="391202735" sldId="274"/>
        </pc:sldMkLst>
        <pc:picChg chg="mod">
          <ac:chgData name="WALLACE SANTOS RIBEIRO" userId="S::wallace.ribeiro2_ims@a.metodista.br::4b06720a-26a0-42c5-9eeb-791869f0524c" providerId="AD" clId="Web-{E84F4C27-6930-2621-28CE-BD98AA774F14}" dt="2024-04-01T23:36:28.804" v="1" actId="1076"/>
          <ac:picMkLst>
            <pc:docMk/>
            <pc:sldMk cId="391202735" sldId="274"/>
            <ac:picMk id="7" creationId="{8577D17A-27AC-4553-9E9C-CCE42F4B44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138" y="2009838"/>
            <a:ext cx="8263572" cy="1361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sng">
                <a:solidFill>
                  <a:srgbClr val="0083D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58277" y="3630676"/>
            <a:ext cx="6805295" cy="1620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Prof.</a:t>
            </a:r>
            <a:r>
              <a:rPr spc="-80"/>
              <a:t> </a:t>
            </a:r>
            <a:r>
              <a:t>Lesandro</a:t>
            </a:r>
            <a:r>
              <a:rPr spc="-65"/>
              <a:t> </a:t>
            </a:r>
            <a:r>
              <a:rPr spc="-10"/>
              <a:t>Ponciano</a:t>
            </a:r>
            <a:r>
              <a:rPr spc="-70"/>
              <a:t> </a:t>
            </a:r>
            <a:r>
              <a:t>-</a:t>
            </a:r>
            <a:r>
              <a:rPr spc="-75"/>
              <a:t> </a:t>
            </a:r>
            <a:r>
              <a:t>PUC</a:t>
            </a:r>
            <a:r>
              <a:rPr spc="-65"/>
              <a:t> </a:t>
            </a:r>
            <a:r>
              <a:rPr spc="-10"/>
              <a:t>Minas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0083D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Prof.</a:t>
            </a:r>
            <a:r>
              <a:rPr spc="-80"/>
              <a:t> </a:t>
            </a:r>
            <a:r>
              <a:t>Lesandro</a:t>
            </a:r>
            <a:r>
              <a:rPr spc="-65"/>
              <a:t> </a:t>
            </a:r>
            <a:r>
              <a:rPr spc="-10"/>
              <a:t>Ponciano</a:t>
            </a:r>
            <a:r>
              <a:rPr spc="-70"/>
              <a:t> </a:t>
            </a:r>
            <a:r>
              <a:t>-</a:t>
            </a:r>
            <a:r>
              <a:rPr spc="-75"/>
              <a:t> </a:t>
            </a:r>
            <a:r>
              <a:t>PUC</a:t>
            </a:r>
            <a:r>
              <a:rPr spc="-65"/>
              <a:t> </a:t>
            </a:r>
            <a:r>
              <a:rPr spc="-10"/>
              <a:t>Minas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0083D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6092" y="1491170"/>
            <a:ext cx="4229005" cy="4279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06752" y="1491170"/>
            <a:ext cx="4229005" cy="4279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Prof.</a:t>
            </a:r>
            <a:r>
              <a:rPr spc="-80"/>
              <a:t> </a:t>
            </a:r>
            <a:r>
              <a:t>Lesandro</a:t>
            </a:r>
            <a:r>
              <a:rPr spc="-65"/>
              <a:t> </a:t>
            </a:r>
            <a:r>
              <a:rPr spc="-10"/>
              <a:t>Ponciano</a:t>
            </a:r>
            <a:r>
              <a:rPr spc="-70"/>
              <a:t> </a:t>
            </a:r>
            <a:r>
              <a:t>-</a:t>
            </a:r>
            <a:r>
              <a:rPr spc="-75"/>
              <a:t> </a:t>
            </a:r>
            <a:r>
              <a:t>PUC</a:t>
            </a:r>
            <a:r>
              <a:rPr spc="-65"/>
              <a:t> </a:t>
            </a:r>
            <a:r>
              <a:rPr spc="-10"/>
              <a:t>Minas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rgbClr val="0083D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Prof.</a:t>
            </a:r>
            <a:r>
              <a:rPr spc="-80"/>
              <a:t> </a:t>
            </a:r>
            <a:r>
              <a:t>Lesandro</a:t>
            </a:r>
            <a:r>
              <a:rPr spc="-65"/>
              <a:t> </a:t>
            </a:r>
            <a:r>
              <a:rPr spc="-10"/>
              <a:t>Ponciano</a:t>
            </a:r>
            <a:r>
              <a:rPr spc="-70"/>
              <a:t> </a:t>
            </a:r>
            <a:r>
              <a:t>-</a:t>
            </a:r>
            <a:r>
              <a:rPr spc="-75"/>
              <a:t> </a:t>
            </a:r>
            <a:r>
              <a:t>PUC</a:t>
            </a:r>
            <a:r>
              <a:rPr spc="-65"/>
              <a:t> </a:t>
            </a:r>
            <a:r>
              <a:rPr spc="-10"/>
              <a:t>Minas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Prof.</a:t>
            </a:r>
            <a:r>
              <a:rPr spc="-80"/>
              <a:t> </a:t>
            </a:r>
            <a:r>
              <a:t>Lesandro</a:t>
            </a:r>
            <a:r>
              <a:rPr spc="-65"/>
              <a:t> </a:t>
            </a:r>
            <a:r>
              <a:rPr spc="-10"/>
              <a:t>Ponciano</a:t>
            </a:r>
            <a:r>
              <a:rPr spc="-70"/>
              <a:t> </a:t>
            </a:r>
            <a:r>
              <a:t>-</a:t>
            </a:r>
            <a:r>
              <a:rPr spc="-75"/>
              <a:t> </a:t>
            </a:r>
            <a:r>
              <a:t>PUC</a:t>
            </a:r>
            <a:r>
              <a:rPr spc="-65"/>
              <a:t> </a:t>
            </a:r>
            <a:r>
              <a:rPr spc="-10"/>
              <a:t>Minas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7093" y="810262"/>
            <a:ext cx="65913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sng">
                <a:solidFill>
                  <a:srgbClr val="0083D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6416" y="1623138"/>
            <a:ext cx="3927475" cy="350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2421" y="5814254"/>
            <a:ext cx="3755390" cy="27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Prof.</a:t>
            </a:r>
            <a:r>
              <a:rPr spc="-80"/>
              <a:t> </a:t>
            </a:r>
            <a:r>
              <a:t>Lesandro</a:t>
            </a:r>
            <a:r>
              <a:rPr spc="-65"/>
              <a:t> </a:t>
            </a:r>
            <a:r>
              <a:rPr spc="-10"/>
              <a:t>Ponciano</a:t>
            </a:r>
            <a:r>
              <a:rPr spc="-70"/>
              <a:t> </a:t>
            </a:r>
            <a:r>
              <a:t>-</a:t>
            </a:r>
            <a:r>
              <a:rPr spc="-75"/>
              <a:t> </a:t>
            </a:r>
            <a:r>
              <a:t>PUC</a:t>
            </a:r>
            <a:r>
              <a:rPr spc="-65"/>
              <a:t> </a:t>
            </a:r>
            <a:r>
              <a:rPr spc="-10"/>
              <a:t>Minas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6092" y="6029515"/>
            <a:ext cx="2236025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23463" y="5815702"/>
            <a:ext cx="348031" cy="27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B1B1B1"/>
                </a:solidFill>
                <a:latin typeface="Verdana"/>
                <a:cs typeface="Verdana"/>
              </a:defRPr>
            </a:lvl1pPr>
          </a:lstStyle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circuitar.com.br/nanoshields/modulos/interface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178" y="1328664"/>
            <a:ext cx="8524875" cy="166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2925"/>
              </a:lnSpc>
              <a:spcBef>
                <a:spcPts val="100"/>
              </a:spcBef>
            </a:pPr>
            <a:r>
              <a:rPr sz="2600" b="0" u="none" spc="-30">
                <a:latin typeface="Arial MT"/>
                <a:cs typeface="Arial MT"/>
              </a:rPr>
              <a:t>Teste</a:t>
            </a:r>
            <a:r>
              <a:rPr sz="2600" b="0" u="none" spc="-75">
                <a:latin typeface="Arial MT"/>
                <a:cs typeface="Arial MT"/>
              </a:rPr>
              <a:t> </a:t>
            </a:r>
            <a:r>
              <a:rPr sz="2600" b="0" u="none">
                <a:latin typeface="Arial MT"/>
                <a:cs typeface="Arial MT"/>
              </a:rPr>
              <a:t>de</a:t>
            </a:r>
            <a:r>
              <a:rPr sz="2600" b="0" u="none" spc="-65">
                <a:latin typeface="Arial MT"/>
                <a:cs typeface="Arial MT"/>
              </a:rPr>
              <a:t> </a:t>
            </a:r>
            <a:r>
              <a:rPr sz="2600" b="0" u="none" spc="-10">
                <a:latin typeface="Arial MT"/>
                <a:cs typeface="Arial MT"/>
              </a:rPr>
              <a:t>Software</a:t>
            </a:r>
            <a:endParaRPr sz="2600">
              <a:latin typeface="Arial MT"/>
              <a:cs typeface="Arial MT"/>
            </a:endParaRPr>
          </a:p>
          <a:p>
            <a:pPr marL="12065" marR="5080" algn="ctr">
              <a:lnSpc>
                <a:spcPts val="4920"/>
              </a:lnSpc>
              <a:spcBef>
                <a:spcPts val="260"/>
              </a:spcBef>
            </a:pPr>
            <a:r>
              <a:rPr sz="4400" b="0" u="none">
                <a:latin typeface="Arial MT"/>
                <a:cs typeface="Arial MT"/>
              </a:rPr>
              <a:t>Introdução</a:t>
            </a:r>
            <a:r>
              <a:rPr sz="4400" b="0" u="none" spc="-70">
                <a:latin typeface="Arial MT"/>
                <a:cs typeface="Arial MT"/>
              </a:rPr>
              <a:t> </a:t>
            </a:r>
            <a:r>
              <a:rPr sz="4400" b="0" u="none">
                <a:latin typeface="Arial MT"/>
                <a:cs typeface="Arial MT"/>
              </a:rPr>
              <a:t>ao</a:t>
            </a:r>
            <a:r>
              <a:rPr sz="4400" b="0" u="none" spc="-140">
                <a:latin typeface="Arial MT"/>
                <a:cs typeface="Arial MT"/>
              </a:rPr>
              <a:t> </a:t>
            </a:r>
            <a:r>
              <a:rPr sz="4400" b="0" u="none" spc="-55">
                <a:latin typeface="Arial MT"/>
                <a:cs typeface="Arial MT"/>
              </a:rPr>
              <a:t>Teste</a:t>
            </a:r>
            <a:r>
              <a:rPr sz="4400" b="0" u="none" spc="-60">
                <a:latin typeface="Arial MT"/>
                <a:cs typeface="Arial MT"/>
              </a:rPr>
              <a:t> </a:t>
            </a:r>
            <a:r>
              <a:rPr sz="4400" b="0" u="none">
                <a:latin typeface="Arial MT"/>
                <a:cs typeface="Arial MT"/>
              </a:rPr>
              <a:t>de</a:t>
            </a:r>
            <a:r>
              <a:rPr sz="4400" b="0" u="none" spc="-60">
                <a:latin typeface="Arial MT"/>
                <a:cs typeface="Arial MT"/>
              </a:rPr>
              <a:t> </a:t>
            </a:r>
            <a:r>
              <a:rPr sz="4400" b="0" u="none">
                <a:latin typeface="Arial MT"/>
                <a:cs typeface="Arial MT"/>
              </a:rPr>
              <a:t>Software</a:t>
            </a:r>
            <a:r>
              <a:rPr sz="4400" b="0" u="none" spc="-50">
                <a:latin typeface="Arial MT"/>
                <a:cs typeface="Arial MT"/>
              </a:rPr>
              <a:t> e </a:t>
            </a:r>
            <a:r>
              <a:rPr sz="4400" b="0" u="none">
                <a:latin typeface="Arial MT"/>
                <a:cs typeface="Arial MT"/>
              </a:rPr>
              <a:t>sua </a:t>
            </a:r>
            <a:r>
              <a:rPr sz="4400" b="0" u="none" spc="-10">
                <a:latin typeface="Arial MT"/>
                <a:cs typeface="Arial MT"/>
              </a:rPr>
              <a:t>Terminologia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3142" y="3959900"/>
            <a:ext cx="5254625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>
                <a:solidFill>
                  <a:srgbClr val="1B1B1B"/>
                </a:solidFill>
                <a:latin typeface="Arial MT"/>
                <a:cs typeface="Arial MT"/>
              </a:rPr>
              <a:t>Prof.</a:t>
            </a:r>
            <a:r>
              <a:rPr sz="2200" spc="-35">
                <a:solidFill>
                  <a:srgbClr val="1B1B1B"/>
                </a:solidFill>
                <a:latin typeface="Arial MT"/>
                <a:cs typeface="Arial MT"/>
              </a:rPr>
              <a:t> </a:t>
            </a:r>
            <a:r>
              <a:rPr lang="pt-BR" sz="2200">
                <a:solidFill>
                  <a:srgbClr val="1B1B1B"/>
                </a:solidFill>
                <a:latin typeface="Arial MT"/>
                <a:cs typeface="Arial MT"/>
              </a:rPr>
              <a:t>Tiago M. Calixto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9793" y="134999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328" y="0"/>
                </a:lnTo>
              </a:path>
            </a:pathLst>
          </a:custGeom>
          <a:ln w="36719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297" y="810262"/>
            <a:ext cx="82778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>
                <a:solidFill>
                  <a:srgbClr val="FF3333"/>
                </a:solidFill>
              </a:rPr>
              <a:t>Níveis</a:t>
            </a:r>
            <a:r>
              <a:rPr u="none" spc="-25">
                <a:solidFill>
                  <a:srgbClr val="FF3333"/>
                </a:solidFill>
              </a:rPr>
              <a:t> </a:t>
            </a:r>
            <a:r>
              <a:rPr u="none">
                <a:solidFill>
                  <a:srgbClr val="FF3333"/>
                </a:solidFill>
              </a:rPr>
              <a:t>de</a:t>
            </a:r>
            <a:r>
              <a:rPr u="none" spc="-15">
                <a:solidFill>
                  <a:srgbClr val="FF3333"/>
                </a:solidFill>
              </a:rPr>
              <a:t> </a:t>
            </a:r>
            <a:r>
              <a:rPr u="none">
                <a:solidFill>
                  <a:srgbClr val="FF3333"/>
                </a:solidFill>
              </a:rPr>
              <a:t>Teste</a:t>
            </a:r>
            <a:r>
              <a:rPr u="none" spc="10">
                <a:solidFill>
                  <a:srgbClr val="FF3333"/>
                </a:solidFill>
              </a:rPr>
              <a:t> </a:t>
            </a:r>
            <a:r>
              <a:rPr u="none"/>
              <a:t>de</a:t>
            </a:r>
            <a:r>
              <a:rPr u="none" spc="-15"/>
              <a:t> </a:t>
            </a:r>
            <a:r>
              <a:rPr u="none" spc="-10"/>
              <a:t>Desenvolvimento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782" y="1543352"/>
            <a:ext cx="154940" cy="81851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/>
              <a:t>Teste</a:t>
            </a:r>
            <a:r>
              <a:rPr spc="-150"/>
              <a:t> </a:t>
            </a:r>
            <a:r>
              <a:rPr spc="-10"/>
              <a:t>Unitário</a:t>
            </a:r>
          </a:p>
          <a:p>
            <a:pPr marL="12700" marR="5080">
              <a:lnSpc>
                <a:spcPts val="2900"/>
              </a:lnSpc>
              <a:spcBef>
                <a:spcPts val="280"/>
              </a:spcBef>
              <a:tabLst>
                <a:tab pos="3435985" algn="l"/>
              </a:tabLst>
            </a:pPr>
            <a:r>
              <a:rPr spc="-25"/>
              <a:t>Teste</a:t>
            </a:r>
            <a:r>
              <a:rPr spc="-75"/>
              <a:t> </a:t>
            </a:r>
            <a:r>
              <a:t>de</a:t>
            </a:r>
            <a:r>
              <a:rPr spc="-80"/>
              <a:t> </a:t>
            </a:r>
            <a:r>
              <a:rPr spc="-10"/>
              <a:t>Componente</a:t>
            </a:r>
            <a:r>
              <a:t>	</a:t>
            </a:r>
            <a:r>
              <a:rPr spc="-25"/>
              <a:t>(ou Teste</a:t>
            </a:r>
            <a:r>
              <a:rPr spc="-75"/>
              <a:t> </a:t>
            </a:r>
            <a:r>
              <a:t>de</a:t>
            </a:r>
            <a:r>
              <a:rPr spc="-80"/>
              <a:t> </a:t>
            </a:r>
            <a:r>
              <a:rPr spc="-10"/>
              <a:t>Integração)</a:t>
            </a:r>
          </a:p>
          <a:p>
            <a:pPr marL="12700">
              <a:lnSpc>
                <a:spcPts val="3060"/>
              </a:lnSpc>
            </a:pPr>
            <a:r>
              <a:rPr spc="-25"/>
              <a:t>Teste</a:t>
            </a:r>
            <a:r>
              <a:rPr spc="-75"/>
              <a:t> </a:t>
            </a:r>
            <a:r>
              <a:t>de</a:t>
            </a:r>
            <a:r>
              <a:rPr spc="-80"/>
              <a:t> </a:t>
            </a:r>
            <a:r>
              <a:rPr spc="-10"/>
              <a:t>Sistema</a:t>
            </a:r>
          </a:p>
          <a:p>
            <a:pPr marL="12700" marR="594360">
              <a:lnSpc>
                <a:spcPct val="100000"/>
              </a:lnSpc>
              <a:spcBef>
                <a:spcPts val="1340"/>
              </a:spcBef>
            </a:pPr>
            <a:r>
              <a:rPr spc="-25"/>
              <a:t>Teste</a:t>
            </a:r>
            <a:r>
              <a:rPr spc="-75"/>
              <a:t> </a:t>
            </a:r>
            <a:r>
              <a:t>de</a:t>
            </a:r>
            <a:r>
              <a:rPr spc="-70"/>
              <a:t> </a:t>
            </a:r>
            <a:r>
              <a:rPr spc="-10"/>
              <a:t>Requisitos </a:t>
            </a:r>
            <a:r>
              <a:rPr spc="-25"/>
              <a:t>Teste</a:t>
            </a:r>
            <a:r>
              <a:rPr spc="-75"/>
              <a:t> </a:t>
            </a:r>
            <a:r>
              <a:t>de</a:t>
            </a:r>
            <a:r>
              <a:rPr spc="-80"/>
              <a:t> </a:t>
            </a:r>
            <a:r>
              <a:rPr spc="-10"/>
              <a:t>Cenário </a:t>
            </a:r>
            <a:r>
              <a:rPr spc="-25"/>
              <a:t>Teste</a:t>
            </a:r>
            <a:r>
              <a:rPr spc="-75"/>
              <a:t> </a:t>
            </a:r>
            <a:r>
              <a:t>de</a:t>
            </a:r>
            <a:r>
              <a:rPr spc="-80"/>
              <a:t> </a:t>
            </a:r>
            <a:r>
              <a:rPr spc="-10"/>
              <a:t>Desempenho</a:t>
            </a: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pc="-25"/>
              <a:t>Teste</a:t>
            </a:r>
            <a:r>
              <a:rPr spc="-75"/>
              <a:t> </a:t>
            </a:r>
            <a:r>
              <a:t>de</a:t>
            </a:r>
            <a:r>
              <a:rPr spc="-80"/>
              <a:t> </a:t>
            </a:r>
            <a:r>
              <a:rPr spc="-10"/>
              <a:t>Usuário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2782" y="2824469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782" y="3270653"/>
            <a:ext cx="154940" cy="12141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782" y="4748672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48756" y="1693077"/>
            <a:ext cx="432434" cy="1472565"/>
          </a:xfrm>
          <a:custGeom>
            <a:avLst/>
            <a:gdLst/>
            <a:ahLst/>
            <a:cxnLst/>
            <a:rect l="l" t="t" r="r" b="b"/>
            <a:pathLst>
              <a:path w="432435" h="1472564">
                <a:moveTo>
                  <a:pt x="0" y="0"/>
                </a:moveTo>
                <a:lnTo>
                  <a:pt x="53500" y="4816"/>
                </a:lnTo>
                <a:lnTo>
                  <a:pt x="104000" y="18133"/>
                </a:lnTo>
                <a:lnTo>
                  <a:pt x="148501" y="38250"/>
                </a:lnTo>
                <a:lnTo>
                  <a:pt x="184001" y="63468"/>
                </a:lnTo>
                <a:lnTo>
                  <a:pt x="216001" y="122402"/>
                </a:lnTo>
                <a:lnTo>
                  <a:pt x="216001" y="613079"/>
                </a:lnTo>
                <a:lnTo>
                  <a:pt x="224503" y="643552"/>
                </a:lnTo>
                <a:lnTo>
                  <a:pt x="283546" y="697553"/>
                </a:lnTo>
                <a:lnTo>
                  <a:pt x="328107" y="717703"/>
                </a:lnTo>
                <a:lnTo>
                  <a:pt x="378708" y="731032"/>
                </a:lnTo>
                <a:lnTo>
                  <a:pt x="432358" y="735850"/>
                </a:lnTo>
                <a:lnTo>
                  <a:pt x="378708" y="740668"/>
                </a:lnTo>
                <a:lnTo>
                  <a:pt x="328107" y="753994"/>
                </a:lnTo>
                <a:lnTo>
                  <a:pt x="283546" y="774141"/>
                </a:lnTo>
                <a:lnTo>
                  <a:pt x="248015" y="799418"/>
                </a:lnTo>
                <a:lnTo>
                  <a:pt x="216001" y="858608"/>
                </a:lnTo>
                <a:lnTo>
                  <a:pt x="216001" y="1349286"/>
                </a:lnTo>
                <a:lnTo>
                  <a:pt x="207501" y="1379629"/>
                </a:lnTo>
                <a:lnTo>
                  <a:pt x="184001" y="1408312"/>
                </a:lnTo>
                <a:lnTo>
                  <a:pt x="148501" y="1433615"/>
                </a:lnTo>
                <a:lnTo>
                  <a:pt x="104000" y="1453818"/>
                </a:lnTo>
                <a:lnTo>
                  <a:pt x="53500" y="1467201"/>
                </a:lnTo>
                <a:lnTo>
                  <a:pt x="0" y="14720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9124" y="3313076"/>
            <a:ext cx="432434" cy="1291590"/>
          </a:xfrm>
          <a:custGeom>
            <a:avLst/>
            <a:gdLst/>
            <a:ahLst/>
            <a:cxnLst/>
            <a:rect l="l" t="t" r="r" b="b"/>
            <a:pathLst>
              <a:path w="432435" h="1291589">
                <a:moveTo>
                  <a:pt x="0" y="0"/>
                </a:moveTo>
                <a:lnTo>
                  <a:pt x="53499" y="4223"/>
                </a:lnTo>
                <a:lnTo>
                  <a:pt x="103997" y="15907"/>
                </a:lnTo>
                <a:lnTo>
                  <a:pt x="148494" y="33572"/>
                </a:lnTo>
                <a:lnTo>
                  <a:pt x="183991" y="55737"/>
                </a:lnTo>
                <a:lnTo>
                  <a:pt x="215988" y="107645"/>
                </a:lnTo>
                <a:lnTo>
                  <a:pt x="215988" y="537845"/>
                </a:lnTo>
                <a:lnTo>
                  <a:pt x="224490" y="564568"/>
                </a:lnTo>
                <a:lnTo>
                  <a:pt x="283535" y="611917"/>
                </a:lnTo>
                <a:lnTo>
                  <a:pt x="328098" y="629582"/>
                </a:lnTo>
                <a:lnTo>
                  <a:pt x="378703" y="641266"/>
                </a:lnTo>
                <a:lnTo>
                  <a:pt x="432358" y="645490"/>
                </a:lnTo>
                <a:lnTo>
                  <a:pt x="378703" y="649740"/>
                </a:lnTo>
                <a:lnTo>
                  <a:pt x="328098" y="661490"/>
                </a:lnTo>
                <a:lnTo>
                  <a:pt x="283535" y="679240"/>
                </a:lnTo>
                <a:lnTo>
                  <a:pt x="248002" y="701490"/>
                </a:lnTo>
                <a:lnTo>
                  <a:pt x="215988" y="753491"/>
                </a:lnTo>
                <a:lnTo>
                  <a:pt x="215988" y="1183690"/>
                </a:lnTo>
                <a:lnTo>
                  <a:pt x="207489" y="1210413"/>
                </a:lnTo>
                <a:lnTo>
                  <a:pt x="183991" y="1235595"/>
                </a:lnTo>
                <a:lnTo>
                  <a:pt x="148494" y="1257757"/>
                </a:lnTo>
                <a:lnTo>
                  <a:pt x="103997" y="1275418"/>
                </a:lnTo>
                <a:lnTo>
                  <a:pt x="53499" y="1287100"/>
                </a:lnTo>
                <a:lnTo>
                  <a:pt x="0" y="12913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17703" y="2240181"/>
            <a:ext cx="1774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Arial MT"/>
                <a:cs typeface="Arial MT"/>
              </a:rPr>
              <a:t>Desenvolvimento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sp>
        <p:nvSpPr>
          <p:cNvPr id="12" name="object 12"/>
          <p:cNvSpPr txBox="1"/>
          <p:nvPr/>
        </p:nvSpPr>
        <p:spPr>
          <a:xfrm>
            <a:off x="6482054" y="3500186"/>
            <a:ext cx="861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416" y="588117"/>
            <a:ext cx="7718425" cy="18783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490220">
              <a:lnSpc>
                <a:spcPct val="139900"/>
              </a:lnSpc>
              <a:spcBef>
                <a:spcPts val="315"/>
              </a:spcBef>
              <a:tabLst>
                <a:tab pos="793750" algn="l"/>
                <a:tab pos="2174240" algn="l"/>
              </a:tabLst>
            </a:pPr>
            <a:r>
              <a:rPr b="0">
                <a:latin typeface="Times New Roman"/>
                <a:cs typeface="Times New Roman"/>
              </a:rPr>
              <a:t>	</a:t>
            </a:r>
            <a:r>
              <a:rPr spc="-20"/>
              <a:t>Teste</a:t>
            </a:r>
            <a:r>
              <a:t>	no</a:t>
            </a:r>
            <a:r>
              <a:rPr spc="-10"/>
              <a:t> </a:t>
            </a:r>
            <a:r>
              <a:rPr spc="-10">
                <a:solidFill>
                  <a:srgbClr val="FF3333"/>
                </a:solidFill>
              </a:rPr>
              <a:t>Desenvolvimento</a:t>
            </a:r>
            <a:r>
              <a:rPr u="none" spc="-10">
                <a:solidFill>
                  <a:srgbClr val="FF3333"/>
                </a:solidFill>
              </a:rPr>
              <a:t> </a:t>
            </a:r>
            <a:r>
              <a:rPr sz="2600" b="0" u="none">
                <a:solidFill>
                  <a:srgbClr val="000000"/>
                </a:solidFill>
                <a:latin typeface="Arial MT"/>
                <a:cs typeface="Arial MT"/>
              </a:rPr>
              <a:t>Geralmente</a:t>
            </a:r>
            <a:r>
              <a:rPr sz="2600" b="0" u="none" spc="-1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b="0" u="none">
                <a:solidFill>
                  <a:srgbClr val="000000"/>
                </a:solidFill>
                <a:latin typeface="Arial MT"/>
                <a:cs typeface="Arial MT"/>
              </a:rPr>
              <a:t>é</a:t>
            </a:r>
            <a:r>
              <a:rPr sz="2600" b="0" u="none" spc="-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b="0" u="none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2600" b="0" u="none" spc="-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b="0" u="none">
                <a:solidFill>
                  <a:srgbClr val="000000"/>
                </a:solidFill>
                <a:latin typeface="Arial MT"/>
                <a:cs typeface="Arial MT"/>
              </a:rPr>
              <a:t>caixa</a:t>
            </a:r>
            <a:r>
              <a:rPr sz="2600" b="0" u="none" spc="-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b="0" u="none">
                <a:solidFill>
                  <a:srgbClr val="000000"/>
                </a:solidFill>
                <a:latin typeface="Arial MT"/>
                <a:cs typeface="Arial MT"/>
              </a:rPr>
              <a:t>branca</a:t>
            </a:r>
            <a:r>
              <a:rPr sz="2600" b="0" u="none" spc="-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b="0" u="none">
                <a:solidFill>
                  <a:srgbClr val="000000"/>
                </a:solidFill>
                <a:latin typeface="Arial MT"/>
                <a:cs typeface="Arial MT"/>
              </a:rPr>
              <a:t>e</a:t>
            </a:r>
            <a:r>
              <a:rPr sz="2600" b="0" u="none" spc="-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b="0" u="none">
                <a:solidFill>
                  <a:srgbClr val="000000"/>
                </a:solidFill>
                <a:latin typeface="Arial MT"/>
                <a:cs typeface="Arial MT"/>
              </a:rPr>
              <a:t>visa</a:t>
            </a:r>
            <a:r>
              <a:rPr sz="2600" b="0" u="none" spc="1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b="0" u="none">
                <a:solidFill>
                  <a:srgbClr val="000000"/>
                </a:solidFill>
                <a:latin typeface="Arial MT"/>
                <a:cs typeface="Arial MT"/>
              </a:rPr>
              <a:t>encontrar</a:t>
            </a:r>
            <a:r>
              <a:rPr sz="2600" b="0" u="none" spc="6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b="0" i="1" u="none" spc="-20">
                <a:solidFill>
                  <a:srgbClr val="000000"/>
                </a:solidFill>
                <a:latin typeface="Arial"/>
                <a:cs typeface="Arial"/>
              </a:rPr>
              <a:t>bugs </a:t>
            </a:r>
            <a:r>
              <a:rPr sz="2600" b="0" u="none" spc="-25">
                <a:solidFill>
                  <a:srgbClr val="FF3333"/>
                </a:solidFill>
                <a:latin typeface="Arial MT"/>
                <a:cs typeface="Arial MT"/>
              </a:rPr>
              <a:t>Teste</a:t>
            </a:r>
            <a:r>
              <a:rPr sz="2600" b="0" u="none" spc="-35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u="none">
                <a:solidFill>
                  <a:srgbClr val="FF3333"/>
                </a:solidFill>
                <a:latin typeface="Arial"/>
                <a:cs typeface="Arial"/>
              </a:rPr>
              <a:t>Unitário</a:t>
            </a:r>
            <a:r>
              <a:rPr sz="2600" u="none" spc="-3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600" b="0" u="none">
                <a:solidFill>
                  <a:srgbClr val="000000"/>
                </a:solidFill>
                <a:latin typeface="Arial MT"/>
                <a:cs typeface="Arial MT"/>
              </a:rPr>
              <a:t>(ou</a:t>
            </a:r>
            <a:r>
              <a:rPr sz="2600" b="0" u="none" spc="-4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b="0" u="none">
                <a:solidFill>
                  <a:srgbClr val="000000"/>
                </a:solidFill>
                <a:latin typeface="Arial MT"/>
                <a:cs typeface="Arial MT"/>
              </a:rPr>
              <a:t>teste</a:t>
            </a:r>
            <a:r>
              <a:rPr sz="2600" b="0" u="none" spc="-4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b="0" u="none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2600" b="0" u="none" spc="-3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600" b="0" u="none" spc="-10">
                <a:solidFill>
                  <a:srgbClr val="000000"/>
                </a:solidFill>
                <a:latin typeface="Arial MT"/>
                <a:cs typeface="Arial MT"/>
              </a:rPr>
              <a:t>unidade)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782" y="1519113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782" y="2083945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17" y="2380155"/>
            <a:ext cx="125095" cy="64770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8419" y="2448257"/>
            <a:ext cx="6799580" cy="6407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2000">
                <a:latin typeface="Arial MT"/>
                <a:cs typeface="Arial MT"/>
              </a:rPr>
              <a:t>Unidade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é a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menor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parte do software,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exemplo: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uma </a:t>
            </a:r>
            <a:r>
              <a:rPr sz="2000" spc="-10">
                <a:latin typeface="Arial MT"/>
                <a:cs typeface="Arial MT"/>
              </a:rPr>
              <a:t>função </a:t>
            </a:r>
            <a:r>
              <a:rPr sz="2000" spc="-20">
                <a:latin typeface="Arial MT"/>
                <a:cs typeface="Arial MT"/>
              </a:rPr>
              <a:t>Testar</a:t>
            </a:r>
            <a:r>
              <a:rPr sz="2000" spc="-5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independentemente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cada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unidade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782" y="3270150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416" y="3230895"/>
            <a:ext cx="72828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>
                <a:solidFill>
                  <a:srgbClr val="FF3333"/>
                </a:solidFill>
                <a:latin typeface="Arial MT"/>
                <a:cs typeface="Arial MT"/>
              </a:rPr>
              <a:t>Teste</a:t>
            </a:r>
            <a:r>
              <a:rPr sz="2600" spc="-45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>
                <a:solidFill>
                  <a:srgbClr val="FF3333"/>
                </a:solidFill>
                <a:latin typeface="Arial MT"/>
                <a:cs typeface="Arial MT"/>
              </a:rPr>
              <a:t>de</a:t>
            </a:r>
            <a:r>
              <a:rPr sz="2600" spc="-45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b="1">
                <a:solidFill>
                  <a:srgbClr val="FF3333"/>
                </a:solidFill>
                <a:latin typeface="Arial"/>
                <a:cs typeface="Arial"/>
              </a:rPr>
              <a:t>Componente</a:t>
            </a:r>
            <a:r>
              <a:rPr sz="2600" b="1" spc="-3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600" b="1">
                <a:solidFill>
                  <a:srgbClr val="FF3333"/>
                </a:solidFill>
                <a:latin typeface="Arial"/>
                <a:cs typeface="Arial"/>
              </a:rPr>
              <a:t>(ou</a:t>
            </a:r>
            <a:r>
              <a:rPr sz="2600" b="1" spc="-45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600" b="1" spc="-10">
                <a:solidFill>
                  <a:srgbClr val="FF3333"/>
                </a:solidFill>
                <a:latin typeface="Arial"/>
                <a:cs typeface="Arial"/>
              </a:rPr>
              <a:t>Teste</a:t>
            </a:r>
            <a:r>
              <a:rPr sz="2600" b="1" spc="-4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600" b="1">
                <a:solidFill>
                  <a:srgbClr val="FF3333"/>
                </a:solidFill>
                <a:latin typeface="Arial"/>
                <a:cs typeface="Arial"/>
              </a:rPr>
              <a:t>de</a:t>
            </a:r>
            <a:r>
              <a:rPr sz="2600" b="1" spc="-4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600" b="1" spc="-10">
                <a:solidFill>
                  <a:srgbClr val="FF3333"/>
                </a:solidFill>
                <a:latin typeface="Arial"/>
                <a:cs typeface="Arial"/>
              </a:rPr>
              <a:t>Integração)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417" y="366507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8419" y="3634463"/>
            <a:ext cx="7653020" cy="92519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>
                <a:latin typeface="Arial MT"/>
                <a:cs typeface="Arial MT"/>
              </a:rPr>
              <a:t>Componentes são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compostos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por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diversos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objetos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que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interagem </a:t>
            </a:r>
            <a:r>
              <a:rPr sz="2000" spc="-50">
                <a:latin typeface="Arial MT"/>
                <a:cs typeface="Arial MT"/>
              </a:rPr>
              <a:t>e </a:t>
            </a:r>
            <a:r>
              <a:rPr sz="2000">
                <a:latin typeface="Arial MT"/>
                <a:cs typeface="Arial MT"/>
              </a:rPr>
              <a:t>fornecem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uma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interface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padrão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0">
                <a:latin typeface="Arial MT"/>
                <a:cs typeface="Arial MT"/>
              </a:rPr>
              <a:t>Testar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a</a:t>
            </a:r>
            <a:r>
              <a:rPr sz="2000" spc="-2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interface</a:t>
            </a:r>
            <a:r>
              <a:rPr sz="2000" spc="-3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padrão</a:t>
            </a:r>
            <a:r>
              <a:rPr sz="2000" spc="-2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dos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componentes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417" y="425835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782" y="4741103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6416" y="4701504"/>
            <a:ext cx="2636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>
                <a:solidFill>
                  <a:srgbClr val="FF3333"/>
                </a:solidFill>
                <a:latin typeface="Arial MT"/>
                <a:cs typeface="Arial MT"/>
              </a:rPr>
              <a:t>Teste</a:t>
            </a:r>
            <a:r>
              <a:rPr sz="2600" spc="-75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>
                <a:solidFill>
                  <a:srgbClr val="FF3333"/>
                </a:solidFill>
                <a:latin typeface="Arial MT"/>
                <a:cs typeface="Arial MT"/>
              </a:rPr>
              <a:t>de</a:t>
            </a:r>
            <a:r>
              <a:rPr sz="2600" spc="-70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b="1" spc="-10">
                <a:solidFill>
                  <a:srgbClr val="FF3333"/>
                </a:solidFill>
                <a:latin typeface="Arial"/>
                <a:cs typeface="Arial"/>
              </a:rPr>
              <a:t>Sistema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4417" y="5036957"/>
            <a:ext cx="125095" cy="64770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8419" y="5105415"/>
            <a:ext cx="6830695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Arial MT"/>
                <a:cs typeface="Arial MT"/>
              </a:rPr>
              <a:t>O</a:t>
            </a:r>
            <a:r>
              <a:rPr sz="2000" spc="-2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sistema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é testado com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os componentes </a:t>
            </a:r>
            <a:r>
              <a:rPr sz="2000" spc="-10">
                <a:latin typeface="Arial MT"/>
                <a:cs typeface="Arial MT"/>
              </a:rPr>
              <a:t>integrados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00" spc="-20">
                <a:latin typeface="Arial MT"/>
                <a:cs typeface="Arial MT"/>
              </a:rPr>
              <a:t>Testar</a:t>
            </a:r>
            <a:r>
              <a:rPr sz="2000" spc="-3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a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compatibilidade</a:t>
            </a:r>
            <a:r>
              <a:rPr sz="2000" spc="-2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na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interação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entre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os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componentes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5375" algn="l"/>
                <a:tab pos="3169285" algn="l"/>
                <a:tab pos="6577965" algn="l"/>
              </a:tabLst>
            </a:pPr>
            <a:r>
              <a:rPr b="0">
                <a:latin typeface="Times New Roman"/>
                <a:cs typeface="Times New Roman"/>
              </a:rPr>
              <a:t>	</a:t>
            </a:r>
            <a:r>
              <a:t>Teste</a:t>
            </a:r>
            <a:r>
              <a:rPr spc="-25"/>
              <a:t> de</a:t>
            </a:r>
            <a:r>
              <a:t>	</a:t>
            </a:r>
            <a:r>
              <a:rPr spc="-10"/>
              <a:t>Regressão</a:t>
            </a:r>
            <a: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782" y="1662381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416" y="1623138"/>
            <a:ext cx="8041005" cy="11601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315"/>
              </a:spcBef>
            </a:pPr>
            <a:r>
              <a:rPr sz="2600">
                <a:latin typeface="Arial MT"/>
                <a:cs typeface="Arial MT"/>
              </a:rPr>
              <a:t>Consiste</a:t>
            </a:r>
            <a:r>
              <a:rPr sz="2600" spc="-1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em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executar</a:t>
            </a:r>
            <a:r>
              <a:rPr sz="2600" spc="-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um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conjunto de casos</a:t>
            </a:r>
            <a:r>
              <a:rPr sz="2600" spc="1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de </a:t>
            </a:r>
            <a:r>
              <a:rPr sz="2600" spc="-10">
                <a:latin typeface="Arial MT"/>
                <a:cs typeface="Arial MT"/>
              </a:rPr>
              <a:t>teste </a:t>
            </a:r>
            <a:r>
              <a:rPr sz="2600">
                <a:latin typeface="Arial MT"/>
                <a:cs typeface="Arial MT"/>
              </a:rPr>
              <a:t>após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uma</a:t>
            </a:r>
            <a:r>
              <a:rPr sz="2600" spc="-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manutenção</a:t>
            </a:r>
            <a:r>
              <a:rPr sz="2600" spc="-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do</a:t>
            </a:r>
            <a:r>
              <a:rPr sz="2600" spc="1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software</a:t>
            </a:r>
            <a:r>
              <a:rPr sz="2600" spc="1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para</a:t>
            </a:r>
            <a:r>
              <a:rPr sz="2600" spc="1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testar</a:t>
            </a:r>
            <a:r>
              <a:rPr sz="2600" spc="-1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se</a:t>
            </a:r>
            <a:r>
              <a:rPr sz="2600" spc="-5">
                <a:latin typeface="Arial MT"/>
                <a:cs typeface="Arial MT"/>
              </a:rPr>
              <a:t> </a:t>
            </a:r>
            <a:r>
              <a:rPr sz="2600" spc="-25">
                <a:latin typeface="Arial MT"/>
                <a:cs typeface="Arial MT"/>
              </a:rPr>
              <a:t>uma </a:t>
            </a:r>
            <a:r>
              <a:rPr sz="2600">
                <a:latin typeface="Arial MT"/>
                <a:cs typeface="Arial MT"/>
              </a:rPr>
              <a:t>alteração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adicionou</a:t>
            </a:r>
            <a:r>
              <a:rPr sz="2600" spc="-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novos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 spc="-10">
                <a:latin typeface="Arial MT"/>
                <a:cs typeface="Arial MT"/>
              </a:rPr>
              <a:t>defeitos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17" y="2793862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8419" y="2764703"/>
            <a:ext cx="7451725" cy="6140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>
                <a:latin typeface="Arial MT"/>
                <a:cs typeface="Arial MT"/>
              </a:rPr>
              <a:t>não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é realizado durante o processo "normal"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de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desenvolvimento, </a:t>
            </a:r>
            <a:r>
              <a:rPr sz="2000">
                <a:latin typeface="Arial MT"/>
                <a:cs typeface="Arial MT"/>
              </a:rPr>
              <a:t>apenas nas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manutenções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782" y="3559952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416" y="3520696"/>
            <a:ext cx="8115934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>
                <a:latin typeface="Arial MT"/>
                <a:cs typeface="Arial MT"/>
              </a:rPr>
              <a:t>Quando</a:t>
            </a:r>
            <a:r>
              <a:rPr sz="2600" spc="10">
                <a:latin typeface="Arial MT"/>
                <a:cs typeface="Arial MT"/>
              </a:rPr>
              <a:t> </a:t>
            </a:r>
            <a:r>
              <a:rPr sz="2600" spc="-10">
                <a:latin typeface="Arial MT"/>
                <a:cs typeface="Arial MT"/>
              </a:rPr>
              <a:t>faz-</a:t>
            </a:r>
            <a:r>
              <a:rPr sz="2600">
                <a:latin typeface="Arial MT"/>
                <a:cs typeface="Arial MT"/>
              </a:rPr>
              <a:t>se</a:t>
            </a:r>
            <a:r>
              <a:rPr sz="2600" spc="1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uma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manutenção,</a:t>
            </a:r>
            <a:r>
              <a:rPr sz="2600" spc="1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é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necessário</a:t>
            </a:r>
            <a:r>
              <a:rPr sz="2600" spc="10">
                <a:latin typeface="Arial MT"/>
                <a:cs typeface="Arial MT"/>
              </a:rPr>
              <a:t> </a:t>
            </a:r>
            <a:r>
              <a:rPr sz="2600" spc="-10">
                <a:latin typeface="Arial MT"/>
                <a:cs typeface="Arial MT"/>
              </a:rPr>
              <a:t>garantir </a:t>
            </a:r>
            <a:r>
              <a:rPr sz="2600" spc="-25">
                <a:latin typeface="Arial MT"/>
                <a:cs typeface="Arial MT"/>
              </a:rPr>
              <a:t>que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417" y="4226595"/>
            <a:ext cx="125095" cy="6457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8419" y="4292539"/>
            <a:ext cx="699960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Arial MT"/>
                <a:cs typeface="Arial MT"/>
              </a:rPr>
              <a:t>As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novas funcionalidades funcionam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como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esperado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230"/>
              </a:lnSpc>
              <a:spcBef>
                <a:spcPts val="265"/>
              </a:spcBef>
            </a:pPr>
            <a:r>
              <a:rPr sz="2000">
                <a:latin typeface="Arial MT"/>
                <a:cs typeface="Arial MT"/>
              </a:rPr>
              <a:t>As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funcionalidades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que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já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estavam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implementadas </a:t>
            </a:r>
            <a:r>
              <a:rPr sz="2000" spc="-10">
                <a:latin typeface="Arial MT"/>
                <a:cs typeface="Arial MT"/>
              </a:rPr>
              <a:t>continuam </a:t>
            </a:r>
            <a:r>
              <a:rPr sz="2000">
                <a:latin typeface="Arial MT"/>
                <a:cs typeface="Arial MT"/>
              </a:rPr>
              <a:t>funcionando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como </a:t>
            </a:r>
            <a:r>
              <a:rPr sz="2000" spc="-10">
                <a:latin typeface="Arial MT"/>
                <a:cs typeface="Arial MT"/>
              </a:rPr>
              <a:t>esperado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13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5095" algn="l"/>
                <a:tab pos="6577965" algn="l"/>
              </a:tabLst>
            </a:pPr>
            <a:r>
              <a:rPr b="0">
                <a:latin typeface="Times New Roman"/>
                <a:cs typeface="Times New Roman"/>
              </a:rPr>
              <a:t>	</a:t>
            </a:r>
            <a:r>
              <a:t>Teste</a:t>
            </a:r>
            <a:r>
              <a:rPr spc="-25"/>
              <a:t> </a:t>
            </a:r>
            <a:r>
              <a:t>de</a:t>
            </a:r>
            <a:r>
              <a:rPr spc="5"/>
              <a:t> </a:t>
            </a:r>
            <a:r>
              <a:rPr i="1" spc="-10">
                <a:solidFill>
                  <a:srgbClr val="FF3333"/>
                </a:solidFill>
                <a:latin typeface="Verdana"/>
                <a:cs typeface="Verdana"/>
              </a:rPr>
              <a:t>Release</a:t>
            </a:r>
            <a:r>
              <a:rPr i="1">
                <a:solidFill>
                  <a:srgbClr val="FF3333"/>
                </a:solidFill>
                <a:latin typeface="Verdana"/>
                <a:cs typeface="Verdana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782" y="1482029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416" y="1442773"/>
            <a:ext cx="4197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>
                <a:latin typeface="Arial MT"/>
                <a:cs typeface="Arial MT"/>
              </a:rPr>
              <a:t>Geralmente</a:t>
            </a:r>
            <a:r>
              <a:rPr sz="2600" spc="-1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é</a:t>
            </a:r>
            <a:r>
              <a:rPr sz="2600" spc="-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de</a:t>
            </a:r>
            <a:r>
              <a:rPr sz="2600" spc="-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caixa</a:t>
            </a:r>
            <a:r>
              <a:rPr sz="2600" spc="-5">
                <a:latin typeface="Arial MT"/>
                <a:cs typeface="Arial MT"/>
              </a:rPr>
              <a:t> </a:t>
            </a:r>
            <a:r>
              <a:rPr sz="2600" spc="-10">
                <a:latin typeface="Arial MT"/>
                <a:cs typeface="Arial MT"/>
              </a:rPr>
              <a:t>preta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17" y="1778238"/>
            <a:ext cx="125095" cy="64770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8419" y="1846341"/>
            <a:ext cx="5711190" cy="6419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45"/>
              </a:spcBef>
            </a:pPr>
            <a:r>
              <a:rPr sz="2000">
                <a:latin typeface="Arial MT"/>
                <a:cs typeface="Arial MT"/>
              </a:rPr>
              <a:t>O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foco é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validar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que o software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atende o </a:t>
            </a:r>
            <a:r>
              <a:rPr sz="2000" spc="-10">
                <a:latin typeface="Arial MT"/>
                <a:cs typeface="Arial MT"/>
              </a:rPr>
              <a:t>desejado </a:t>
            </a:r>
            <a:r>
              <a:rPr sz="2000">
                <a:latin typeface="Arial MT"/>
                <a:cs typeface="Arial MT"/>
              </a:rPr>
              <a:t>Se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o software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é bom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o suficiente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para uso </a:t>
            </a:r>
            <a:r>
              <a:rPr sz="2000" spc="-10">
                <a:latin typeface="Arial MT"/>
                <a:cs typeface="Arial MT"/>
              </a:rPr>
              <a:t>externo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782" y="2669669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416" y="2630414"/>
            <a:ext cx="2912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>
                <a:latin typeface="Arial MT"/>
                <a:cs typeface="Arial MT"/>
              </a:rPr>
              <a:t>Teste</a:t>
            </a:r>
            <a:r>
              <a:rPr sz="2600" spc="-7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de</a:t>
            </a:r>
            <a:r>
              <a:rPr sz="2600" spc="-70">
                <a:latin typeface="Arial MT"/>
                <a:cs typeface="Arial MT"/>
              </a:rPr>
              <a:t> </a:t>
            </a:r>
            <a:r>
              <a:rPr sz="2600" spc="-10">
                <a:solidFill>
                  <a:srgbClr val="FF3333"/>
                </a:solidFill>
                <a:latin typeface="Arial MT"/>
                <a:cs typeface="Arial MT"/>
              </a:rPr>
              <a:t>Requisitos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417" y="2965498"/>
            <a:ext cx="125095" cy="64770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8419" y="3033981"/>
            <a:ext cx="5416550" cy="6400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0"/>
              </a:spcBef>
            </a:pPr>
            <a:r>
              <a:rPr sz="2000">
                <a:latin typeface="Arial MT"/>
                <a:cs typeface="Arial MT"/>
              </a:rPr>
              <a:t>Casos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de teste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derivados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dos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requisitos </a:t>
            </a:r>
            <a:r>
              <a:rPr sz="2000">
                <a:latin typeface="Arial MT"/>
                <a:cs typeface="Arial MT"/>
              </a:rPr>
              <a:t>Mostrar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que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cada requisito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está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como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esperado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782" y="3855862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6416" y="3816263"/>
            <a:ext cx="25273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>
                <a:latin typeface="Arial MT"/>
                <a:cs typeface="Arial MT"/>
              </a:rPr>
              <a:t>Teste</a:t>
            </a:r>
            <a:r>
              <a:rPr sz="2600" spc="-7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de</a:t>
            </a:r>
            <a:r>
              <a:rPr sz="2600" spc="-70">
                <a:latin typeface="Arial MT"/>
                <a:cs typeface="Arial MT"/>
              </a:rPr>
              <a:t> </a:t>
            </a:r>
            <a:r>
              <a:rPr sz="2600" spc="-10">
                <a:solidFill>
                  <a:srgbClr val="FF3333"/>
                </a:solidFill>
                <a:latin typeface="Arial MT"/>
                <a:cs typeface="Arial MT"/>
              </a:rPr>
              <a:t>Cenário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4417" y="4154586"/>
            <a:ext cx="125095" cy="9563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8419" y="4220174"/>
            <a:ext cx="5843270" cy="9518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55"/>
              </a:spcBef>
            </a:pPr>
            <a:r>
              <a:rPr sz="2000" spc="-45">
                <a:latin typeface="Arial MT"/>
                <a:cs typeface="Arial MT"/>
              </a:rPr>
              <a:t>Testa-</a:t>
            </a:r>
            <a:r>
              <a:rPr sz="2000">
                <a:latin typeface="Arial MT"/>
                <a:cs typeface="Arial MT"/>
              </a:rPr>
              <a:t>se</a:t>
            </a:r>
            <a:r>
              <a:rPr sz="2000" spc="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o software</a:t>
            </a:r>
            <a:r>
              <a:rPr sz="2000" spc="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percorrendo</a:t>
            </a:r>
            <a:r>
              <a:rPr sz="2000" spc="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um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cenário de</a:t>
            </a:r>
            <a:r>
              <a:rPr sz="2000" spc="15">
                <a:latin typeface="Arial MT"/>
                <a:cs typeface="Arial MT"/>
              </a:rPr>
              <a:t> </a:t>
            </a:r>
            <a:r>
              <a:rPr sz="2000" spc="-25">
                <a:latin typeface="Arial MT"/>
                <a:cs typeface="Arial MT"/>
              </a:rPr>
              <a:t>uso </a:t>
            </a:r>
            <a:r>
              <a:rPr sz="2000" spc="-40">
                <a:latin typeface="Arial MT"/>
                <a:cs typeface="Arial MT"/>
              </a:rPr>
              <a:t>Testam-</a:t>
            </a:r>
            <a:r>
              <a:rPr sz="2000">
                <a:latin typeface="Arial MT"/>
                <a:cs typeface="Arial MT"/>
              </a:rPr>
              <a:t>se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vários</a:t>
            </a:r>
            <a:r>
              <a:rPr sz="2000" spc="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requisitos</a:t>
            </a:r>
            <a:r>
              <a:rPr sz="2000" spc="2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em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um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mesmo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cenário </a:t>
            </a:r>
            <a:r>
              <a:rPr sz="2000" spc="-40">
                <a:latin typeface="Arial MT"/>
                <a:cs typeface="Arial MT"/>
              </a:rPr>
              <a:t>Testam-</a:t>
            </a:r>
            <a:r>
              <a:rPr sz="2000">
                <a:latin typeface="Arial MT"/>
                <a:cs typeface="Arial MT"/>
              </a:rPr>
              <a:t>se combinação</a:t>
            </a:r>
            <a:r>
              <a:rPr sz="2000" spc="3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de</a:t>
            </a:r>
            <a:r>
              <a:rPr sz="2000" spc="1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requisitos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782" y="5354182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6416" y="5313860"/>
            <a:ext cx="33394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>
                <a:latin typeface="Arial MT"/>
                <a:cs typeface="Arial MT"/>
              </a:rPr>
              <a:t>Teste</a:t>
            </a:r>
            <a:r>
              <a:rPr sz="2600" spc="-7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de</a:t>
            </a:r>
            <a:r>
              <a:rPr sz="2600" spc="-70">
                <a:latin typeface="Arial MT"/>
                <a:cs typeface="Arial MT"/>
              </a:rPr>
              <a:t> </a:t>
            </a:r>
            <a:r>
              <a:rPr sz="2600" spc="-10">
                <a:solidFill>
                  <a:srgbClr val="FF3333"/>
                </a:solidFill>
                <a:latin typeface="Arial MT"/>
                <a:cs typeface="Arial MT"/>
              </a:rPr>
              <a:t>Desempenho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14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7795" algn="l"/>
                <a:tab pos="3481704" algn="l"/>
                <a:tab pos="6577965" algn="l"/>
              </a:tabLst>
            </a:pPr>
            <a:r>
              <a:rPr b="0">
                <a:solidFill>
                  <a:srgbClr val="FF3333"/>
                </a:solidFill>
                <a:latin typeface="Times New Roman"/>
                <a:cs typeface="Times New Roman"/>
              </a:rPr>
              <a:t>	</a:t>
            </a:r>
            <a:r>
              <a:rPr>
                <a:solidFill>
                  <a:srgbClr val="FF3333"/>
                </a:solidFill>
              </a:rPr>
              <a:t>Teste</a:t>
            </a:r>
            <a:r>
              <a:rPr spc="-25">
                <a:solidFill>
                  <a:srgbClr val="FF3333"/>
                </a:solidFill>
              </a:rPr>
              <a:t> de</a:t>
            </a:r>
            <a:r>
              <a:rPr>
                <a:solidFill>
                  <a:srgbClr val="FF3333"/>
                </a:solidFill>
              </a:rPr>
              <a:t>	</a:t>
            </a:r>
            <a:r>
              <a:rPr spc="-10">
                <a:solidFill>
                  <a:srgbClr val="FF3333"/>
                </a:solidFill>
              </a:rPr>
              <a:t>Usuário</a:t>
            </a:r>
            <a:r>
              <a:rPr>
                <a:solidFill>
                  <a:srgbClr val="FF3333"/>
                </a:solidFill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782" y="1554393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716" y="1515137"/>
            <a:ext cx="7858759" cy="107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600" spc="-25">
                <a:solidFill>
                  <a:srgbClr val="FF3333"/>
                </a:solidFill>
                <a:latin typeface="Arial MT"/>
                <a:cs typeface="Arial MT"/>
              </a:rPr>
              <a:t>Teste</a:t>
            </a:r>
            <a:r>
              <a:rPr sz="2600" spc="-145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b="1" spc="-20">
                <a:solidFill>
                  <a:srgbClr val="FF3333"/>
                </a:solidFill>
                <a:latin typeface="Arial"/>
                <a:cs typeface="Arial"/>
              </a:rPr>
              <a:t>Alfa</a:t>
            </a:r>
            <a:endParaRPr sz="2600">
              <a:latin typeface="Arial"/>
              <a:cs typeface="Arial"/>
            </a:endParaRPr>
          </a:p>
          <a:p>
            <a:pPr marL="457200" marR="17780" indent="-324485">
              <a:lnSpc>
                <a:spcPts val="2460"/>
              </a:lnSpc>
              <a:spcBef>
                <a:spcPts val="270"/>
              </a:spcBef>
              <a:buClr>
                <a:srgbClr val="FF3333"/>
              </a:buClr>
              <a:buSzPct val="68181"/>
              <a:buFont typeface="Lucida Sans Unicode"/>
              <a:buChar char="■"/>
              <a:tabLst>
                <a:tab pos="457200" algn="l"/>
                <a:tab pos="457834" algn="l"/>
              </a:tabLst>
            </a:pPr>
            <a:r>
              <a:rPr sz="2200">
                <a:latin typeface="Arial MT"/>
                <a:cs typeface="Arial MT"/>
              </a:rPr>
              <a:t>Usuários</a:t>
            </a:r>
            <a:r>
              <a:rPr sz="2200" spc="-2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trabalham</a:t>
            </a:r>
            <a:r>
              <a:rPr sz="2200" spc="-3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com</a:t>
            </a:r>
            <a:r>
              <a:rPr sz="2200" spc="-2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a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equipe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de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desenvolvimento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 spc="-20">
                <a:latin typeface="Arial MT"/>
                <a:cs typeface="Arial MT"/>
              </a:rPr>
              <a:t>para </a:t>
            </a:r>
            <a:r>
              <a:rPr sz="2200">
                <a:latin typeface="Arial MT"/>
                <a:cs typeface="Arial MT"/>
              </a:rPr>
              <a:t>testar</a:t>
            </a:r>
            <a:r>
              <a:rPr sz="2200" spc="-2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o</a:t>
            </a:r>
            <a:r>
              <a:rPr sz="2200" spc="-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software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no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local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do</a:t>
            </a:r>
            <a:r>
              <a:rPr sz="2200" spc="-10">
                <a:latin typeface="Arial MT"/>
                <a:cs typeface="Arial MT"/>
              </a:rPr>
              <a:t> desenvolvedor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782" y="2970634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016" y="2931378"/>
            <a:ext cx="8058150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25">
                <a:solidFill>
                  <a:srgbClr val="FF3333"/>
                </a:solidFill>
                <a:latin typeface="Arial MT"/>
                <a:cs typeface="Arial MT"/>
              </a:rPr>
              <a:t>Teste</a:t>
            </a:r>
            <a:r>
              <a:rPr sz="2600" spc="-145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b="1" spc="-20">
                <a:solidFill>
                  <a:srgbClr val="FF3333"/>
                </a:solidFill>
                <a:latin typeface="Arial"/>
                <a:cs typeface="Arial"/>
              </a:rPr>
              <a:t>Beta</a:t>
            </a:r>
            <a:endParaRPr sz="2600">
              <a:latin typeface="Arial"/>
              <a:cs typeface="Arial"/>
            </a:endParaRPr>
          </a:p>
          <a:p>
            <a:pPr marL="469900" marR="30480" indent="-324485">
              <a:lnSpc>
                <a:spcPts val="2460"/>
              </a:lnSpc>
              <a:spcBef>
                <a:spcPts val="270"/>
              </a:spcBef>
              <a:buClr>
                <a:srgbClr val="FF3333"/>
              </a:buClr>
              <a:buSzPct val="68181"/>
              <a:buFont typeface="Lucida Sans Unicode"/>
              <a:buChar char="■"/>
              <a:tabLst>
                <a:tab pos="469900" algn="l"/>
                <a:tab pos="470534" algn="l"/>
              </a:tabLst>
            </a:pPr>
            <a:r>
              <a:rPr sz="2200">
                <a:latin typeface="Arial MT"/>
                <a:cs typeface="Arial MT"/>
              </a:rPr>
              <a:t>Uma</a:t>
            </a:r>
            <a:r>
              <a:rPr sz="2200" spc="-35">
                <a:latin typeface="Arial MT"/>
                <a:cs typeface="Arial MT"/>
              </a:rPr>
              <a:t> </a:t>
            </a:r>
            <a:r>
              <a:rPr sz="2200" i="1">
                <a:latin typeface="Arial"/>
                <a:cs typeface="Arial"/>
              </a:rPr>
              <a:t>release</a:t>
            </a:r>
            <a:r>
              <a:rPr sz="2200" i="1" spc="-5">
                <a:latin typeface="Arial"/>
                <a:cs typeface="Arial"/>
              </a:rPr>
              <a:t> </a:t>
            </a:r>
            <a:r>
              <a:rPr sz="2200">
                <a:latin typeface="Arial MT"/>
                <a:cs typeface="Arial MT"/>
              </a:rPr>
              <a:t>do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software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é</a:t>
            </a:r>
            <a:r>
              <a:rPr sz="2200" spc="-2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disponibilizada</a:t>
            </a:r>
            <a:r>
              <a:rPr sz="2200" spc="-2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aos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usuários</a:t>
            </a:r>
            <a:r>
              <a:rPr sz="2200" spc="-5">
                <a:latin typeface="Arial MT"/>
                <a:cs typeface="Arial MT"/>
              </a:rPr>
              <a:t> </a:t>
            </a:r>
            <a:r>
              <a:rPr sz="2200" spc="-20">
                <a:latin typeface="Arial MT"/>
                <a:cs typeface="Arial MT"/>
              </a:rPr>
              <a:t>para </a:t>
            </a:r>
            <a:r>
              <a:rPr sz="2200">
                <a:latin typeface="Arial MT"/>
                <a:cs typeface="Arial MT"/>
              </a:rPr>
              <a:t>que</a:t>
            </a:r>
            <a:r>
              <a:rPr sz="2200" spc="-2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eles</a:t>
            </a:r>
            <a:r>
              <a:rPr sz="2200" spc="-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usem</a:t>
            </a:r>
            <a:r>
              <a:rPr sz="2200" spc="-2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e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levantem</a:t>
            </a:r>
            <a:r>
              <a:rPr sz="2200" spc="-3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problemas</a:t>
            </a:r>
            <a:r>
              <a:rPr sz="2200" spc="-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que</a:t>
            </a:r>
            <a:r>
              <a:rPr sz="2200" spc="-10">
                <a:latin typeface="Arial MT"/>
                <a:cs typeface="Arial MT"/>
              </a:rPr>
              <a:t> identificaram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782" y="4386506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1016" y="4346183"/>
            <a:ext cx="8180070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25">
                <a:solidFill>
                  <a:srgbClr val="FF3333"/>
                </a:solidFill>
                <a:latin typeface="Arial MT"/>
                <a:cs typeface="Arial MT"/>
              </a:rPr>
              <a:t>Teste</a:t>
            </a:r>
            <a:r>
              <a:rPr sz="2600" spc="-75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>
                <a:solidFill>
                  <a:srgbClr val="FF3333"/>
                </a:solidFill>
                <a:latin typeface="Arial MT"/>
                <a:cs typeface="Arial MT"/>
              </a:rPr>
              <a:t>de</a:t>
            </a:r>
            <a:r>
              <a:rPr sz="2600" spc="-70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b="1" spc="-10">
                <a:solidFill>
                  <a:srgbClr val="FF3333"/>
                </a:solidFill>
                <a:latin typeface="Arial"/>
                <a:cs typeface="Arial"/>
              </a:rPr>
              <a:t>Aceitação</a:t>
            </a:r>
            <a:endParaRPr sz="2600">
              <a:latin typeface="Arial"/>
              <a:cs typeface="Arial"/>
            </a:endParaRPr>
          </a:p>
          <a:p>
            <a:pPr marL="469900" marR="30480" indent="-324485">
              <a:lnSpc>
                <a:spcPts val="2460"/>
              </a:lnSpc>
              <a:spcBef>
                <a:spcPts val="280"/>
              </a:spcBef>
              <a:buClr>
                <a:srgbClr val="FF3333"/>
              </a:buClr>
              <a:buSzPct val="68181"/>
              <a:buFont typeface="Lucida Sans Unicode"/>
              <a:buChar char="■"/>
              <a:tabLst>
                <a:tab pos="469900" algn="l"/>
                <a:tab pos="470534" algn="l"/>
              </a:tabLst>
            </a:pPr>
            <a:r>
              <a:rPr sz="2200">
                <a:latin typeface="Arial MT"/>
                <a:cs typeface="Arial MT"/>
              </a:rPr>
              <a:t>Clientes</a:t>
            </a:r>
            <a:r>
              <a:rPr sz="2200" spc="-2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testam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o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sistema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para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decidir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se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ele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está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pronto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 spc="-20">
                <a:latin typeface="Arial MT"/>
                <a:cs typeface="Arial MT"/>
              </a:rPr>
              <a:t>para </a:t>
            </a:r>
            <a:r>
              <a:rPr sz="2200">
                <a:latin typeface="Arial MT"/>
                <a:cs typeface="Arial MT"/>
              </a:rPr>
              <a:t>ser</a:t>
            </a:r>
            <a:r>
              <a:rPr sz="2200" spc="-3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aceito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e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implantado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no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ambiente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do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 spc="-10">
                <a:latin typeface="Arial MT"/>
                <a:cs typeface="Arial MT"/>
              </a:rPr>
              <a:t>cliente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15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9485" algn="l"/>
                <a:tab pos="6577965" algn="l"/>
              </a:tabLst>
            </a:pPr>
            <a:r>
              <a:rPr b="0">
                <a:solidFill>
                  <a:srgbClr val="FF3333"/>
                </a:solidFill>
                <a:latin typeface="Times New Roman"/>
                <a:cs typeface="Times New Roman"/>
              </a:rPr>
              <a:t>	</a:t>
            </a:r>
            <a:r>
              <a:rPr>
                <a:solidFill>
                  <a:srgbClr val="FF3333"/>
                </a:solidFill>
              </a:rPr>
              <a:t>Atividade</a:t>
            </a:r>
            <a:r>
              <a:rPr spc="-15">
                <a:solidFill>
                  <a:srgbClr val="FF3333"/>
                </a:solidFill>
              </a:rPr>
              <a:t> </a:t>
            </a:r>
            <a:r>
              <a:t>de</a:t>
            </a:r>
            <a:r>
              <a:rPr spc="-10"/>
              <a:t> Fixação</a:t>
            </a:r>
            <a: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782" y="1517665"/>
            <a:ext cx="8390255" cy="40836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5915" marR="95885" indent="-323850">
              <a:lnSpc>
                <a:spcPts val="2670"/>
              </a:lnSpc>
              <a:spcBef>
                <a:spcPts val="365"/>
              </a:spcBef>
              <a:buClr>
                <a:srgbClr val="6666FF"/>
              </a:buClr>
              <a:buAutoNum type="arabicParenR"/>
              <a:tabLst>
                <a:tab pos="336550" algn="l"/>
              </a:tabLst>
            </a:pPr>
            <a:r>
              <a:rPr sz="2400">
                <a:latin typeface="Arial MT"/>
                <a:cs typeface="Arial MT"/>
              </a:rPr>
              <a:t>Qual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diferença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entre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VV&amp;T</a:t>
            </a:r>
            <a:r>
              <a:rPr sz="2400" spc="-5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estática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dinâmica?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Em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 spc="-20">
                <a:latin typeface="Arial MT"/>
                <a:cs typeface="Arial MT"/>
              </a:rPr>
              <a:t>qual </a:t>
            </a:r>
            <a:r>
              <a:rPr sz="2400">
                <a:latin typeface="Arial MT"/>
                <a:cs typeface="Arial MT"/>
              </a:rPr>
              <a:t>teste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software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se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inclui?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Por </a:t>
            </a:r>
            <a:r>
              <a:rPr sz="2400" spc="-20">
                <a:latin typeface="Arial MT"/>
                <a:cs typeface="Arial MT"/>
              </a:rPr>
              <a:t>quê?</a:t>
            </a:r>
            <a:endParaRPr sz="2400">
              <a:latin typeface="Arial MT"/>
              <a:cs typeface="Arial MT"/>
            </a:endParaRPr>
          </a:p>
          <a:p>
            <a:pPr marL="335915" marR="5080" indent="-323850">
              <a:lnSpc>
                <a:spcPts val="2680"/>
              </a:lnSpc>
              <a:spcBef>
                <a:spcPts val="1910"/>
              </a:spcBef>
              <a:buClr>
                <a:srgbClr val="6666FF"/>
              </a:buClr>
              <a:buAutoNum type="arabicParenR"/>
              <a:tabLst>
                <a:tab pos="336550" algn="l"/>
              </a:tabLst>
            </a:pPr>
            <a:r>
              <a:rPr sz="2400">
                <a:latin typeface="Arial MT"/>
                <a:cs typeface="Arial MT"/>
              </a:rPr>
              <a:t>Qual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diferença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entre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teste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unidade,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integração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 spc="-25">
                <a:latin typeface="Arial MT"/>
                <a:cs typeface="Arial MT"/>
              </a:rPr>
              <a:t>de </a:t>
            </a:r>
            <a:r>
              <a:rPr sz="2400" spc="-10">
                <a:latin typeface="Arial MT"/>
                <a:cs typeface="Arial MT"/>
              </a:rPr>
              <a:t>sistema?</a:t>
            </a:r>
            <a:endParaRPr sz="2400">
              <a:latin typeface="Arial MT"/>
              <a:cs typeface="Arial MT"/>
            </a:endParaRPr>
          </a:p>
          <a:p>
            <a:pPr marL="335915" marR="90805" indent="-323850">
              <a:lnSpc>
                <a:spcPts val="2680"/>
              </a:lnSpc>
              <a:spcBef>
                <a:spcPts val="1910"/>
              </a:spcBef>
              <a:buClr>
                <a:srgbClr val="6666FF"/>
              </a:buClr>
              <a:buAutoNum type="arabicParenR"/>
              <a:tabLst>
                <a:tab pos="336550" algn="l"/>
              </a:tabLst>
            </a:pPr>
            <a:r>
              <a:rPr sz="2400">
                <a:latin typeface="Arial MT"/>
                <a:cs typeface="Arial MT"/>
              </a:rPr>
              <a:t>Estabeleça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semelhanças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diferenças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entre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teste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funcional </a:t>
            </a:r>
            <a:r>
              <a:rPr sz="2400">
                <a:latin typeface="Arial MT"/>
                <a:cs typeface="Arial MT"/>
              </a:rPr>
              <a:t>e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teste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estrutural.</a:t>
            </a:r>
            <a:endParaRPr sz="2400">
              <a:latin typeface="Arial MT"/>
              <a:cs typeface="Arial MT"/>
            </a:endParaRPr>
          </a:p>
          <a:p>
            <a:pPr marL="335915" marR="309880" indent="-323850">
              <a:lnSpc>
                <a:spcPts val="2680"/>
              </a:lnSpc>
              <a:spcBef>
                <a:spcPts val="1910"/>
              </a:spcBef>
              <a:buClr>
                <a:srgbClr val="6666FF"/>
              </a:buClr>
              <a:buAutoNum type="arabicParenR"/>
              <a:tabLst>
                <a:tab pos="336550" algn="l"/>
              </a:tabLst>
            </a:pPr>
            <a:r>
              <a:rPr sz="2400">
                <a:latin typeface="Arial MT"/>
                <a:cs typeface="Arial MT"/>
              </a:rPr>
              <a:t>Quais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abordagens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podem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ser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seguidas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para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se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definir</a:t>
            </a:r>
            <a:r>
              <a:rPr sz="2400" spc="-25">
                <a:latin typeface="Arial MT"/>
                <a:cs typeface="Arial MT"/>
              </a:rPr>
              <a:t> os </a:t>
            </a:r>
            <a:r>
              <a:rPr sz="2400">
                <a:latin typeface="Arial MT"/>
                <a:cs typeface="Arial MT"/>
              </a:rPr>
              <a:t>casos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teste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5">
                <a:latin typeface="Arial MT"/>
                <a:cs typeface="Arial MT"/>
              </a:rPr>
              <a:t> </a:t>
            </a:r>
            <a:r>
              <a:rPr sz="2400" i="1" spc="-10">
                <a:latin typeface="Arial"/>
                <a:cs typeface="Arial"/>
              </a:rPr>
              <a:t>release</a:t>
            </a:r>
            <a:r>
              <a:rPr sz="2400" spc="-10"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  <a:p>
            <a:pPr marL="335915" indent="-323850">
              <a:lnSpc>
                <a:spcPct val="100000"/>
              </a:lnSpc>
              <a:spcBef>
                <a:spcPts val="1655"/>
              </a:spcBef>
              <a:buClr>
                <a:srgbClr val="6666FF"/>
              </a:buClr>
              <a:buAutoNum type="arabicParenR"/>
              <a:tabLst>
                <a:tab pos="336550" algn="l"/>
              </a:tabLst>
            </a:pPr>
            <a:r>
              <a:rPr sz="2400">
                <a:latin typeface="Arial MT"/>
                <a:cs typeface="Arial MT"/>
              </a:rPr>
              <a:t>O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que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são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teste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alfa,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beta,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aceitação?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16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0564" algn="l"/>
                <a:tab pos="6577965" algn="l"/>
              </a:tabLst>
            </a:pPr>
            <a:r>
              <a:rPr b="0">
                <a:latin typeface="Times New Roman"/>
                <a:cs typeface="Times New Roman"/>
              </a:rPr>
              <a:t>	</a:t>
            </a:r>
            <a:r>
              <a:rPr spc="-10"/>
              <a:t>Referências</a:t>
            </a:r>
            <a: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781" y="1628180"/>
            <a:ext cx="8397240" cy="2769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19050">
              <a:lnSpc>
                <a:spcPts val="2460"/>
              </a:lnSpc>
              <a:spcBef>
                <a:spcPts val="330"/>
              </a:spcBef>
            </a:pPr>
            <a:r>
              <a:rPr sz="2200">
                <a:latin typeface="Arial MT"/>
                <a:cs typeface="Arial MT"/>
              </a:rPr>
              <a:t>SOMMERVILLE,</a:t>
            </a:r>
            <a:r>
              <a:rPr sz="2200" spc="-4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Ian.</a:t>
            </a:r>
            <a:r>
              <a:rPr sz="2200" spc="-3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Engenharia</a:t>
            </a:r>
            <a:r>
              <a:rPr sz="2200" spc="-2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de</a:t>
            </a:r>
            <a:r>
              <a:rPr sz="2200" spc="-2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Software</a:t>
            </a:r>
            <a:r>
              <a:rPr sz="2200" spc="-3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-</a:t>
            </a:r>
            <a:r>
              <a:rPr sz="2200" spc="-3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9a</a:t>
            </a:r>
            <a:r>
              <a:rPr sz="2200" spc="-2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edição.</a:t>
            </a:r>
            <a:r>
              <a:rPr sz="2200" spc="-30">
                <a:latin typeface="Arial MT"/>
                <a:cs typeface="Arial MT"/>
              </a:rPr>
              <a:t> </a:t>
            </a:r>
            <a:r>
              <a:rPr sz="2200" spc="-10">
                <a:latin typeface="Arial MT"/>
                <a:cs typeface="Arial MT"/>
              </a:rPr>
              <a:t>Pearson </a:t>
            </a:r>
            <a:r>
              <a:rPr sz="2200">
                <a:latin typeface="Arial MT"/>
                <a:cs typeface="Arial MT"/>
              </a:rPr>
              <a:t>ISBN</a:t>
            </a:r>
            <a:r>
              <a:rPr sz="2200" spc="-4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9788579361081.</a:t>
            </a:r>
            <a:r>
              <a:rPr sz="2200" spc="-2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(</a:t>
            </a:r>
            <a:r>
              <a:rPr sz="2200">
                <a:solidFill>
                  <a:srgbClr val="FF3333"/>
                </a:solidFill>
                <a:latin typeface="Arial MT"/>
                <a:cs typeface="Arial MT"/>
              </a:rPr>
              <a:t>Capítulo</a:t>
            </a:r>
            <a:r>
              <a:rPr sz="2200" spc="-25">
                <a:solidFill>
                  <a:srgbClr val="FF3333"/>
                </a:solidFill>
                <a:latin typeface="Arial MT"/>
                <a:cs typeface="Arial MT"/>
              </a:rPr>
              <a:t> 8</a:t>
            </a:r>
            <a:r>
              <a:rPr sz="2200" spc="-25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Arial MT"/>
              <a:cs typeface="Arial MT"/>
            </a:endParaRPr>
          </a:p>
          <a:p>
            <a:pPr marL="12700" marR="78105">
              <a:lnSpc>
                <a:spcPts val="2460"/>
              </a:lnSpc>
            </a:pPr>
            <a:r>
              <a:rPr sz="2200">
                <a:latin typeface="Arial MT"/>
                <a:cs typeface="Arial MT"/>
              </a:rPr>
              <a:t>PRESSMAN,</a:t>
            </a:r>
            <a:r>
              <a:rPr sz="2200" spc="-5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Roger.</a:t>
            </a:r>
            <a:r>
              <a:rPr sz="2200" spc="-4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Engenharia</a:t>
            </a:r>
            <a:r>
              <a:rPr sz="2200" spc="-4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de</a:t>
            </a:r>
            <a:r>
              <a:rPr sz="2200" spc="-4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software.</a:t>
            </a:r>
            <a:r>
              <a:rPr sz="2200" spc="-4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8.</a:t>
            </a:r>
            <a:r>
              <a:rPr sz="2200" spc="-4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Porto</a:t>
            </a:r>
            <a:r>
              <a:rPr sz="2200" spc="-15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Alegre</a:t>
            </a:r>
            <a:r>
              <a:rPr sz="2200" spc="-35">
                <a:latin typeface="Arial MT"/>
                <a:cs typeface="Arial MT"/>
              </a:rPr>
              <a:t> </a:t>
            </a:r>
            <a:r>
              <a:rPr sz="2200" spc="-20">
                <a:latin typeface="Arial MT"/>
                <a:cs typeface="Arial MT"/>
              </a:rPr>
              <a:t>ISBN </a:t>
            </a:r>
            <a:r>
              <a:rPr sz="2200">
                <a:latin typeface="Arial MT"/>
                <a:cs typeface="Arial MT"/>
              </a:rPr>
              <a:t>9788580555349.</a:t>
            </a:r>
            <a:r>
              <a:rPr sz="2200" spc="-3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(</a:t>
            </a:r>
            <a:r>
              <a:rPr sz="2200">
                <a:solidFill>
                  <a:srgbClr val="FF3333"/>
                </a:solidFill>
                <a:latin typeface="Arial MT"/>
                <a:cs typeface="Arial MT"/>
              </a:rPr>
              <a:t>Capítulo</a:t>
            </a:r>
            <a:r>
              <a:rPr sz="2200" spc="-30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200" spc="-25">
                <a:solidFill>
                  <a:srgbClr val="FF3333"/>
                </a:solidFill>
                <a:latin typeface="Arial MT"/>
                <a:cs typeface="Arial MT"/>
              </a:rPr>
              <a:t>17</a:t>
            </a:r>
            <a:r>
              <a:rPr sz="2200" spc="-25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Arial MT"/>
              <a:cs typeface="Arial MT"/>
            </a:endParaRPr>
          </a:p>
          <a:p>
            <a:pPr marL="12700" marR="5080">
              <a:lnSpc>
                <a:spcPts val="2460"/>
              </a:lnSpc>
            </a:pPr>
            <a:r>
              <a:rPr sz="2200">
                <a:latin typeface="Arial MT"/>
                <a:cs typeface="Arial MT"/>
              </a:rPr>
              <a:t>DELAMARO,</a:t>
            </a:r>
            <a:r>
              <a:rPr sz="2200" spc="-5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Márcio;</a:t>
            </a:r>
            <a:r>
              <a:rPr sz="2200" spc="-3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MALDONADO,</a:t>
            </a:r>
            <a:r>
              <a:rPr sz="2200" spc="-2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José;</a:t>
            </a:r>
            <a:r>
              <a:rPr sz="2200" spc="-3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JINO,</a:t>
            </a:r>
            <a:r>
              <a:rPr sz="2200" spc="-3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Mario.</a:t>
            </a:r>
            <a:r>
              <a:rPr sz="2200" spc="-35">
                <a:latin typeface="Arial MT"/>
                <a:cs typeface="Arial MT"/>
              </a:rPr>
              <a:t> </a:t>
            </a:r>
            <a:r>
              <a:rPr sz="2200" spc="-10">
                <a:latin typeface="Arial MT"/>
                <a:cs typeface="Arial MT"/>
              </a:rPr>
              <a:t>Introdução </a:t>
            </a:r>
            <a:r>
              <a:rPr sz="2200">
                <a:latin typeface="Arial MT"/>
                <a:cs typeface="Arial MT"/>
              </a:rPr>
              <a:t>ao</a:t>
            </a:r>
            <a:r>
              <a:rPr sz="2200" spc="-2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teste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de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software.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Elsevier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Brasil,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2016.</a:t>
            </a:r>
            <a:r>
              <a:rPr sz="2200" spc="-15">
                <a:latin typeface="Arial MT"/>
                <a:cs typeface="Arial MT"/>
              </a:rPr>
              <a:t> </a:t>
            </a:r>
            <a:r>
              <a:rPr sz="2200">
                <a:latin typeface="Arial MT"/>
                <a:cs typeface="Arial MT"/>
              </a:rPr>
              <a:t>(</a:t>
            </a:r>
            <a:r>
              <a:rPr sz="2200">
                <a:solidFill>
                  <a:srgbClr val="FF3333"/>
                </a:solidFill>
                <a:latin typeface="Arial MT"/>
                <a:cs typeface="Arial MT"/>
              </a:rPr>
              <a:t>Capítulo</a:t>
            </a:r>
            <a:r>
              <a:rPr sz="2200" spc="-10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200" spc="-25">
                <a:solidFill>
                  <a:srgbClr val="FF3333"/>
                </a:solidFill>
                <a:latin typeface="Arial MT"/>
                <a:cs typeface="Arial MT"/>
              </a:rPr>
              <a:t>1</a:t>
            </a:r>
            <a:r>
              <a:rPr sz="2200" spc="-25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F50CB-6610-4533-854C-2729221E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3" y="810262"/>
            <a:ext cx="6591300" cy="492443"/>
          </a:xfrm>
        </p:spPr>
        <p:txBody>
          <a:bodyPr/>
          <a:lstStyle/>
          <a:p>
            <a:r>
              <a:rPr lang="pt-BR" err="1"/>
              <a:t>Buzzer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8A1F14-2F80-410E-87C3-67D37F4A0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16" y="1623138"/>
            <a:ext cx="3927475" cy="3877985"/>
          </a:xfrm>
        </p:spPr>
        <p:txBody>
          <a:bodyPr/>
          <a:lstStyle/>
          <a:p>
            <a:r>
              <a:rPr lang="pt-BR" sz="1200"/>
              <a:t>O </a:t>
            </a:r>
            <a:r>
              <a:rPr lang="pt-BR" sz="1200" err="1"/>
              <a:t>buzzer</a:t>
            </a:r>
            <a:r>
              <a:rPr lang="pt-BR" sz="1200"/>
              <a:t> do </a:t>
            </a:r>
            <a:r>
              <a:rPr lang="pt-BR" sz="1200" u="sng" err="1">
                <a:hlinkClick r:id="rId2"/>
              </a:rPr>
              <a:t>Nanoshield</a:t>
            </a:r>
            <a:r>
              <a:rPr lang="pt-BR" sz="1200" u="sng">
                <a:hlinkClick r:id="rId2"/>
              </a:rPr>
              <a:t> Interface</a:t>
            </a:r>
            <a:r>
              <a:rPr lang="pt-BR" sz="1200"/>
              <a:t> (clique no link para mais informações) está ligado ao pino </a:t>
            </a:r>
            <a:r>
              <a:rPr lang="pt-BR" sz="1200" b="1" err="1"/>
              <a:t>pino</a:t>
            </a:r>
            <a:r>
              <a:rPr lang="pt-BR" sz="1200" b="1"/>
              <a:t> D5#</a:t>
            </a:r>
            <a:r>
              <a:rPr lang="pt-BR" sz="1200"/>
              <a:t> do Arduino. O </a:t>
            </a:r>
            <a:r>
              <a:rPr lang="pt-BR" sz="1200" err="1"/>
              <a:t>buzzer</a:t>
            </a:r>
            <a:r>
              <a:rPr lang="pt-BR" sz="1200"/>
              <a:t> trabalha com frequências para emitir um som.</a:t>
            </a:r>
          </a:p>
          <a:p>
            <a:r>
              <a:rPr lang="pt-BR" sz="1200"/>
              <a:t>A frequência é a característica através da qual o ouvido distingue se um som é </a:t>
            </a:r>
            <a:r>
              <a:rPr lang="pt-BR" sz="1200" b="1"/>
              <a:t>agudo</a:t>
            </a:r>
            <a:r>
              <a:rPr lang="pt-BR" sz="1200"/>
              <a:t> ou </a:t>
            </a:r>
            <a:r>
              <a:rPr lang="pt-BR" sz="1200" b="1"/>
              <a:t>grave</a:t>
            </a:r>
            <a:r>
              <a:rPr lang="pt-BR" sz="1200"/>
              <a:t>. Esta característica está relacionada com a quantidade de ciclos (vibrações) de um onda sonora em um período de um segundo, e é expressa em Hertz (Hz).</a:t>
            </a:r>
          </a:p>
          <a:p>
            <a:r>
              <a:rPr lang="pt-BR" sz="1200"/>
              <a:t>O espectro de frequências que o ouvido humano pode entender engloba sons </a:t>
            </a:r>
            <a:r>
              <a:rPr lang="pt-BR" sz="1200" b="1"/>
              <a:t>entre 20 Hz e 20.000 Hz ou 20 kHz</a:t>
            </a:r>
            <a:r>
              <a:rPr lang="pt-BR" sz="1200"/>
              <a:t> (1 kHz = 1 </a:t>
            </a:r>
            <a:r>
              <a:rPr lang="pt-BR" sz="1200" err="1"/>
              <a:t>Kilohertz</a:t>
            </a:r>
            <a:r>
              <a:rPr lang="pt-BR" sz="1200"/>
              <a:t> ou 1000 Hz).</a:t>
            </a:r>
          </a:p>
          <a:p>
            <a:r>
              <a:rPr lang="pt-BR" sz="1200"/>
              <a:t>Aplicando um sinal elétrico em uma determinada frequência, o </a:t>
            </a:r>
            <a:r>
              <a:rPr lang="pt-BR" sz="1200" err="1"/>
              <a:t>buzzer</a:t>
            </a:r>
            <a:r>
              <a:rPr lang="pt-BR" sz="1200"/>
              <a:t> produz uma nota musical. As notas variam conforme a frequência utilizada.</a:t>
            </a:r>
          </a:p>
          <a:p>
            <a:r>
              <a:rPr lang="pt-BR" sz="1200"/>
              <a:t>O </a:t>
            </a:r>
            <a:r>
              <a:rPr lang="pt-BR" sz="1200" err="1"/>
              <a:t>buzzer</a:t>
            </a:r>
            <a:r>
              <a:rPr lang="pt-BR" sz="1200"/>
              <a:t> é um dispositivo </a:t>
            </a:r>
            <a:r>
              <a:rPr lang="pt-BR" sz="1200" err="1"/>
              <a:t>piezoelétrico</a:t>
            </a:r>
            <a:r>
              <a:rPr lang="pt-BR" sz="1200"/>
              <a:t> de sinalização. Você pode usá-lo de diversas maneiras no seu projeto, por exemplo, um clique, um </a:t>
            </a:r>
            <a:r>
              <a:rPr lang="pt-BR" sz="1200" err="1"/>
              <a:t>beep</a:t>
            </a:r>
            <a:r>
              <a:rPr lang="pt-BR" sz="1200"/>
              <a:t> ou som curto podem indicar, por exemplo, que um botão foi pressionado, ou que um sensor foi ativado.</a:t>
            </a:r>
          </a:p>
          <a:p>
            <a:endParaRPr lang="pt-BR" sz="1200"/>
          </a:p>
        </p:txBody>
      </p:sp>
      <p:pic>
        <p:nvPicPr>
          <p:cNvPr id="1026" name="Picture 2" descr="Música com Buzzer [Wiki ADA]">
            <a:extLst>
              <a:ext uri="{FF2B5EF4-FFF2-40B4-BE49-F238E27FC236}">
                <a16:creationId xmlns:a16="http://schemas.microsoft.com/office/drawing/2014/main" id="{1D07D340-65DD-45B8-A863-A85CF512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2327275"/>
            <a:ext cx="2895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8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CD52-EE78-463D-9EB4-DADB0B91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498475"/>
            <a:ext cx="6591300" cy="492443"/>
          </a:xfrm>
        </p:spPr>
        <p:txBody>
          <a:bodyPr/>
          <a:lstStyle/>
          <a:p>
            <a:r>
              <a:rPr lang="pt-BR"/>
              <a:t>Funções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B41219-2897-467C-ACB5-8BEA0B54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16" y="1623138"/>
            <a:ext cx="8078534" cy="3200876"/>
          </a:xfrm>
        </p:spPr>
        <p:txBody>
          <a:bodyPr/>
          <a:lstStyle/>
          <a:p>
            <a:endParaRPr lang="pt-BR" sz="1600"/>
          </a:p>
          <a:p>
            <a:r>
              <a:rPr lang="pt-BR" sz="1600" err="1">
                <a:highlight>
                  <a:srgbClr val="FFFF00"/>
                </a:highlight>
              </a:rPr>
              <a:t>tone</a:t>
            </a:r>
            <a:r>
              <a:rPr lang="pt-BR" sz="1600">
                <a:highlight>
                  <a:srgbClr val="FFFF00"/>
                </a:highlight>
              </a:rPr>
              <a:t>([pin],[</a:t>
            </a:r>
            <a:r>
              <a:rPr lang="pt-BR" sz="1600" err="1">
                <a:highlight>
                  <a:srgbClr val="FFFF00"/>
                </a:highlight>
              </a:rPr>
              <a:t>frequency</a:t>
            </a:r>
            <a:r>
              <a:rPr lang="pt-BR" sz="1600">
                <a:highlight>
                  <a:srgbClr val="FFFF00"/>
                </a:highlight>
              </a:rPr>
              <a:t>]):</a:t>
            </a:r>
          </a:p>
          <a:p>
            <a:endParaRPr lang="pt-BR" sz="1600"/>
          </a:p>
          <a:p>
            <a:r>
              <a:rPr lang="pt-BR" sz="1600"/>
              <a:t>Você pode fazer sons com um </a:t>
            </a:r>
            <a:r>
              <a:rPr lang="pt-BR" sz="1600" err="1"/>
              <a:t>buzzer</a:t>
            </a:r>
            <a:r>
              <a:rPr lang="pt-BR" sz="1600"/>
              <a:t> usando a função </a:t>
            </a:r>
            <a:r>
              <a:rPr lang="pt-BR" sz="1600" err="1">
                <a:highlight>
                  <a:srgbClr val="FFFF00"/>
                </a:highlight>
              </a:rPr>
              <a:t>tone</a:t>
            </a:r>
            <a:r>
              <a:rPr lang="pt-BR" sz="1600">
                <a:highlight>
                  <a:srgbClr val="FFFF00"/>
                </a:highlight>
              </a:rPr>
              <a:t>(). </a:t>
            </a:r>
            <a:r>
              <a:rPr lang="pt-BR" sz="1600"/>
              <a:t>Para utilizá-la, você precisa apenas dizer o pino em que o </a:t>
            </a:r>
            <a:r>
              <a:rPr lang="pt-BR" sz="1600" err="1"/>
              <a:t>buzzer</a:t>
            </a:r>
            <a:r>
              <a:rPr lang="pt-BR" sz="1600"/>
              <a:t> está conectado e qual </a:t>
            </a:r>
            <a:r>
              <a:rPr lang="pt-BR" sz="1600" err="1"/>
              <a:t>freqüência</a:t>
            </a:r>
            <a:r>
              <a:rPr lang="pt-BR" sz="1600"/>
              <a:t> (em Hertz) você quer. Por exemplo </a:t>
            </a:r>
            <a:r>
              <a:rPr lang="pt-BR" sz="1600" err="1">
                <a:highlight>
                  <a:srgbClr val="FFFF00"/>
                </a:highlight>
              </a:rPr>
              <a:t>tone</a:t>
            </a:r>
            <a:r>
              <a:rPr lang="pt-BR" sz="1600">
                <a:highlight>
                  <a:srgbClr val="FFFF00"/>
                </a:highlight>
              </a:rPr>
              <a:t>(5, 4000); </a:t>
            </a:r>
            <a:r>
              <a:rPr lang="pt-BR" sz="1600"/>
              <a:t>produz uma </a:t>
            </a:r>
            <a:r>
              <a:rPr lang="pt-BR" sz="1600" err="1"/>
              <a:t>frequencia</a:t>
            </a:r>
            <a:r>
              <a:rPr lang="pt-BR" sz="1600"/>
              <a:t> de 4 kHz no pino D5 do Arduino.</a:t>
            </a:r>
          </a:p>
          <a:p>
            <a:endParaRPr lang="pt-BR" sz="1600"/>
          </a:p>
          <a:p>
            <a:r>
              <a:rPr lang="pt-BR" sz="1600" err="1">
                <a:highlight>
                  <a:srgbClr val="FFFF00"/>
                </a:highlight>
              </a:rPr>
              <a:t>noTone</a:t>
            </a:r>
            <a:r>
              <a:rPr lang="pt-BR" sz="1600">
                <a:highlight>
                  <a:srgbClr val="FFFF00"/>
                </a:highlight>
              </a:rPr>
              <a:t>([pin]):</a:t>
            </a:r>
          </a:p>
          <a:p>
            <a:endParaRPr lang="pt-BR" sz="1600"/>
          </a:p>
          <a:p>
            <a:r>
              <a:rPr lang="pt-BR" sz="1600"/>
              <a:t>Para interromper o som temos que recorrer a outra função chamada </a:t>
            </a:r>
            <a:r>
              <a:rPr lang="pt-BR" sz="1600" err="1">
                <a:highlight>
                  <a:srgbClr val="FFFF00"/>
                </a:highlight>
              </a:rPr>
              <a:t>noTone</a:t>
            </a:r>
            <a:r>
              <a:rPr lang="pt-BR" sz="1600">
                <a:highlight>
                  <a:srgbClr val="FFFF00"/>
                </a:highlight>
              </a:rPr>
              <a:t>()</a:t>
            </a:r>
            <a:r>
              <a:rPr lang="pt-BR" sz="1600"/>
              <a:t>. Essa função recebe como parâmetro apenas o pino, sem necessidade de se especificar a </a:t>
            </a:r>
            <a:r>
              <a:rPr lang="pt-BR" sz="1600" err="1"/>
              <a:t>frequencia</a:t>
            </a:r>
            <a:r>
              <a:rPr lang="pt-BR" sz="1600"/>
              <a:t>. Por exemplo </a:t>
            </a:r>
            <a:r>
              <a:rPr lang="pt-BR" sz="1600" err="1">
                <a:highlight>
                  <a:srgbClr val="FFFF00"/>
                </a:highlight>
              </a:rPr>
              <a:t>noTone</a:t>
            </a:r>
            <a:r>
              <a:rPr lang="pt-BR" sz="1600">
                <a:highlight>
                  <a:srgbClr val="FFFF00"/>
                </a:highlight>
              </a:rPr>
              <a:t> (5);</a:t>
            </a:r>
            <a:r>
              <a:rPr lang="pt-B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53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577D17A-27AC-4553-9E9C-CCE42F4B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03200"/>
            <a:ext cx="66579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</a:t>
            </a:fld>
            <a:endParaRPr spc="-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0005" algn="l"/>
                <a:tab pos="6577965" algn="l"/>
              </a:tabLst>
            </a:pPr>
            <a:r>
              <a:rPr b="0">
                <a:solidFill>
                  <a:srgbClr val="FF3333"/>
                </a:solidFill>
                <a:latin typeface="Times New Roman"/>
                <a:cs typeface="Times New Roman"/>
              </a:rPr>
              <a:t>	</a:t>
            </a:r>
            <a:r>
              <a:rPr>
                <a:solidFill>
                  <a:srgbClr val="FF3333"/>
                </a:solidFill>
              </a:rPr>
              <a:t>Objetivos</a:t>
            </a:r>
            <a:r>
              <a:rPr spc="10">
                <a:solidFill>
                  <a:srgbClr val="FF3333"/>
                </a:solidFill>
              </a:rPr>
              <a:t> </a:t>
            </a:r>
            <a:r>
              <a:t>da</a:t>
            </a:r>
            <a:r>
              <a:rPr spc="-10"/>
              <a:t> </a:t>
            </a:r>
            <a:r>
              <a:rPr spc="-20"/>
              <a:t>Aula</a:t>
            </a:r>
            <a: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662381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002" y="1623138"/>
            <a:ext cx="6245225" cy="192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600">
                <a:latin typeface="Arial MT"/>
                <a:cs typeface="Arial MT"/>
              </a:rPr>
              <a:t>Introduzir</a:t>
            </a:r>
            <a:r>
              <a:rPr sz="2600" spc="-1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a abordagem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de </a:t>
            </a:r>
            <a:r>
              <a:rPr sz="2600" spc="-20">
                <a:latin typeface="Arial MT"/>
                <a:cs typeface="Arial MT"/>
              </a:rPr>
              <a:t>VV&amp;T</a:t>
            </a:r>
            <a:endParaRPr sz="2600">
              <a:latin typeface="Arial MT"/>
              <a:cs typeface="Arial MT"/>
            </a:endParaRPr>
          </a:p>
          <a:p>
            <a:pPr marL="457834" indent="-325755">
              <a:lnSpc>
                <a:spcPct val="100000"/>
              </a:lnSpc>
              <a:spcBef>
                <a:spcPts val="15"/>
              </a:spcBef>
              <a:buClr>
                <a:srgbClr val="FF3333"/>
              </a:buClr>
              <a:buSzPct val="68750"/>
              <a:buFont typeface="Lucida Sans Unicode"/>
              <a:buChar char="■"/>
              <a:tabLst>
                <a:tab pos="457834" algn="l"/>
                <a:tab pos="459105" algn="l"/>
              </a:tabLst>
            </a:pPr>
            <a:r>
              <a:rPr sz="2400">
                <a:latin typeface="Arial MT"/>
                <a:cs typeface="Arial MT"/>
              </a:rPr>
              <a:t>Estática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dinâmica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3333"/>
              </a:buClr>
              <a:buFont typeface="Lucida Sans Unicode"/>
              <a:buChar char="■"/>
            </a:pPr>
            <a:endParaRPr sz="25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2600">
                <a:latin typeface="Arial MT"/>
                <a:cs typeface="Arial MT"/>
              </a:rPr>
              <a:t>Introduzir</a:t>
            </a:r>
            <a:r>
              <a:rPr sz="2600" spc="-1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as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técnicas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de</a:t>
            </a:r>
            <a:r>
              <a:rPr sz="2600" spc="1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teste</a:t>
            </a:r>
            <a:r>
              <a:rPr sz="2600" spc="-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de </a:t>
            </a:r>
            <a:r>
              <a:rPr sz="2600" spc="-10">
                <a:latin typeface="Arial MT"/>
                <a:cs typeface="Arial MT"/>
              </a:rPr>
              <a:t>software</a:t>
            </a:r>
            <a:endParaRPr sz="2600">
              <a:latin typeface="Arial MT"/>
              <a:cs typeface="Arial MT"/>
            </a:endParaRPr>
          </a:p>
          <a:p>
            <a:pPr marL="457834" indent="-325755">
              <a:lnSpc>
                <a:spcPct val="100000"/>
              </a:lnSpc>
              <a:spcBef>
                <a:spcPts val="20"/>
              </a:spcBef>
              <a:buClr>
                <a:srgbClr val="FF3333"/>
              </a:buClr>
              <a:buSzPct val="68750"/>
              <a:buFont typeface="Lucida Sans Unicode"/>
              <a:buChar char="■"/>
              <a:tabLst>
                <a:tab pos="457834" algn="l"/>
                <a:tab pos="459105" algn="l"/>
              </a:tabLst>
            </a:pPr>
            <a:r>
              <a:rPr sz="2400">
                <a:latin typeface="Arial MT"/>
                <a:cs typeface="Arial MT"/>
              </a:rPr>
              <a:t>Caixa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branca,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caixa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preta,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caixa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cinza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792783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924264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5702" y="3883573"/>
            <a:ext cx="5869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>
                <a:latin typeface="Arial MT"/>
                <a:cs typeface="Arial MT"/>
              </a:rPr>
              <a:t>Introduzir</a:t>
            </a:r>
            <a:r>
              <a:rPr sz="2600" spc="-2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os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níveis</a:t>
            </a:r>
            <a:r>
              <a:rPr sz="2600" spc="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de</a:t>
            </a:r>
            <a:r>
              <a:rPr sz="2600" spc="-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teste</a:t>
            </a:r>
            <a:r>
              <a:rPr sz="2600" spc="-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de </a:t>
            </a:r>
            <a:r>
              <a:rPr sz="2600" spc="-10">
                <a:latin typeface="Arial MT"/>
                <a:cs typeface="Arial MT"/>
              </a:rPr>
              <a:t>software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334" y="4208513"/>
            <a:ext cx="145415" cy="11264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8785" y="4282468"/>
            <a:ext cx="4646930" cy="1126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30">
                <a:latin typeface="Arial MT"/>
                <a:cs typeface="Arial MT"/>
              </a:rPr>
              <a:t>Testes</a:t>
            </a:r>
            <a:r>
              <a:rPr sz="2400" spc="-5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durante</a:t>
            </a:r>
            <a:r>
              <a:rPr sz="2400" spc="-4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o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desenvolvimento </a:t>
            </a:r>
            <a:r>
              <a:rPr sz="2400" spc="-30">
                <a:latin typeface="Arial MT"/>
                <a:cs typeface="Arial MT"/>
              </a:rPr>
              <a:t>Testes</a:t>
            </a:r>
            <a:r>
              <a:rPr sz="2400" spc="-5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da</a:t>
            </a:r>
            <a:r>
              <a:rPr sz="2400" spc="-50">
                <a:latin typeface="Arial MT"/>
                <a:cs typeface="Arial MT"/>
              </a:rPr>
              <a:t> </a:t>
            </a:r>
            <a:r>
              <a:rPr sz="2400" i="1" spc="-10">
                <a:latin typeface="Arial"/>
                <a:cs typeface="Arial"/>
              </a:rPr>
              <a:t>release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30">
                <a:latin typeface="Arial MT"/>
                <a:cs typeface="Arial MT"/>
              </a:rPr>
              <a:t>Testes</a:t>
            </a:r>
            <a:r>
              <a:rPr sz="2400" spc="-6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5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usuário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</a:t>
            </a:fld>
            <a:endParaRPr spc="-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902" y="810262"/>
            <a:ext cx="8665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/>
              <a:t>Veri</a:t>
            </a:r>
            <a:r>
              <a:t>ficação,</a:t>
            </a:r>
            <a:r>
              <a:rPr spc="-35"/>
              <a:t> </a:t>
            </a:r>
            <a:r>
              <a:t>Validação</a:t>
            </a:r>
            <a:r>
              <a:rPr spc="-25"/>
              <a:t> </a:t>
            </a:r>
            <a:r>
              <a:t>e</a:t>
            </a:r>
            <a:r>
              <a:rPr spc="-15"/>
              <a:t> </a:t>
            </a:r>
            <a:r>
              <a:t>Teste</a:t>
            </a:r>
            <a:r>
              <a:rPr spc="-20"/>
              <a:t> </a:t>
            </a:r>
            <a:r>
              <a:rPr spc="-10"/>
              <a:t>(V</a:t>
            </a:r>
            <a:r>
              <a:rPr u="none" spc="-10"/>
              <a:t>V&amp;T)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782" y="1694423"/>
            <a:ext cx="19659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100"/>
              </a:spcBef>
              <a:buClr>
                <a:srgbClr val="6666FF"/>
              </a:buClr>
              <a:buSzPct val="69230"/>
              <a:buFont typeface="Lucida Sans Unicode"/>
              <a:buChar char="■"/>
              <a:tabLst>
                <a:tab pos="335915" algn="l"/>
                <a:tab pos="336550" algn="l"/>
              </a:tabLst>
            </a:pPr>
            <a:r>
              <a:rPr sz="2600" spc="-10">
                <a:latin typeface="Arial MT"/>
                <a:cs typeface="Arial MT"/>
              </a:rPr>
              <a:t>Verificação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417" y="2018626"/>
            <a:ext cx="145415" cy="76009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8419" y="2092949"/>
            <a:ext cx="7541895" cy="10991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95"/>
              </a:spcBef>
            </a:pPr>
            <a:r>
              <a:rPr sz="2400">
                <a:latin typeface="Arial MT"/>
                <a:cs typeface="Arial MT"/>
              </a:rPr>
              <a:t>"Estamos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construindo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o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produto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da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maneira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certa?" </a:t>
            </a:r>
            <a:r>
              <a:rPr sz="2400">
                <a:latin typeface="Arial MT"/>
                <a:cs typeface="Arial MT"/>
              </a:rPr>
              <a:t>Verificar</a:t>
            </a:r>
            <a:r>
              <a:rPr sz="2400" spc="-4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se</a:t>
            </a:r>
            <a:r>
              <a:rPr sz="2400" spc="-4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o</a:t>
            </a:r>
            <a:r>
              <a:rPr sz="2400" spc="-4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software</a:t>
            </a:r>
            <a:r>
              <a:rPr sz="2400" spc="-4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atende</a:t>
            </a:r>
            <a:r>
              <a:rPr sz="2400" spc="-4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os</a:t>
            </a:r>
            <a:r>
              <a:rPr sz="2400" spc="-4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requisitos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funcionais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 spc="-50">
                <a:latin typeface="Arial MT"/>
                <a:cs typeface="Arial MT"/>
              </a:rPr>
              <a:t>e </a:t>
            </a:r>
            <a:r>
              <a:rPr sz="2400">
                <a:latin typeface="Arial MT"/>
                <a:cs typeface="Arial MT"/>
              </a:rPr>
              <a:t>não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funcionais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782" y="3572550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6416" y="3531860"/>
            <a:ext cx="14535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>
                <a:latin typeface="Arial MT"/>
                <a:cs typeface="Arial MT"/>
              </a:rPr>
              <a:t>Validação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4417" y="3856799"/>
            <a:ext cx="145415" cy="11264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8419" y="3930386"/>
            <a:ext cx="7435215" cy="112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Arial MT"/>
                <a:cs typeface="Arial MT"/>
              </a:rPr>
              <a:t>"Estamos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construindo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o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produto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certo?"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400"/>
              </a:lnSpc>
              <a:spcBef>
                <a:spcPts val="10"/>
              </a:spcBef>
            </a:pPr>
            <a:r>
              <a:rPr sz="2400" spc="-10">
                <a:latin typeface="Arial MT"/>
                <a:cs typeface="Arial MT"/>
              </a:rPr>
              <a:t>Validar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se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o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software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atende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às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expectativas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do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cliente </a:t>
            </a:r>
            <a:r>
              <a:rPr sz="2400">
                <a:latin typeface="Arial MT"/>
                <a:cs typeface="Arial MT"/>
              </a:rPr>
              <a:t>É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mais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geral,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pois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vai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além do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especificado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</a:t>
            </a:fld>
            <a:endParaRPr spc="-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60">
                <a:latin typeface="Times New Roman"/>
                <a:cs typeface="Times New Roman"/>
              </a:rPr>
              <a:t> </a:t>
            </a:r>
            <a:r>
              <a:t>VV&amp;T</a:t>
            </a:r>
            <a:r>
              <a:rPr spc="-10"/>
              <a:t> </a:t>
            </a:r>
            <a:r>
              <a:t>Dinâmicas</a:t>
            </a:r>
            <a:r>
              <a:rPr spc="-10"/>
              <a:t> </a:t>
            </a:r>
            <a:r>
              <a:t>e</a:t>
            </a:r>
            <a:r>
              <a:rPr spc="-10"/>
              <a:t> Estáticas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782" y="1662381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416" y="1623138"/>
            <a:ext cx="1366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>
                <a:latin typeface="Arial MT"/>
                <a:cs typeface="Arial MT"/>
              </a:rPr>
              <a:t>Estáticas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17" y="2764703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417" y="2021664"/>
            <a:ext cx="7816850" cy="10979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6550" marR="5080" indent="-324485">
              <a:lnSpc>
                <a:spcPts val="2670"/>
              </a:lnSpc>
              <a:spcBef>
                <a:spcPts val="365"/>
              </a:spcBef>
              <a:buClr>
                <a:srgbClr val="FF3333"/>
              </a:buClr>
              <a:buSzPct val="68750"/>
              <a:buFont typeface="Lucida Sans Unicode"/>
              <a:buChar char="■"/>
              <a:tabLst>
                <a:tab pos="336550" algn="l"/>
                <a:tab pos="337185" algn="l"/>
              </a:tabLst>
            </a:pPr>
            <a:r>
              <a:rPr sz="2400">
                <a:latin typeface="Arial MT"/>
                <a:cs typeface="Arial MT"/>
              </a:rPr>
              <a:t>Não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requerem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existência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um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programa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ou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modelo executável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ts val="2840"/>
              </a:lnSpc>
            </a:pPr>
            <a:r>
              <a:rPr sz="2400">
                <a:latin typeface="Arial MT"/>
                <a:cs typeface="Arial MT"/>
              </a:rPr>
              <a:t>Não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requerem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execução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do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código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782" y="3500185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416" y="3460943"/>
            <a:ext cx="15684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>
                <a:latin typeface="Arial MT"/>
                <a:cs typeface="Arial MT"/>
              </a:rPr>
              <a:t>Dinâmicas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417" y="3784434"/>
            <a:ext cx="145415" cy="7594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8419" y="3859469"/>
            <a:ext cx="600202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Arial MT"/>
                <a:cs typeface="Arial MT"/>
              </a:rPr>
              <a:t>Se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baseiam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na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execução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um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programa </a:t>
            </a:r>
            <a:r>
              <a:rPr sz="2400" u="sng" spc="-3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Teste</a:t>
            </a:r>
            <a:r>
              <a:rPr sz="2400" u="sng" spc="-5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</a:t>
            </a:r>
            <a:r>
              <a:rPr sz="2400" u="sng" spc="-4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Software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é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uma</a:t>
            </a:r>
            <a:r>
              <a:rPr sz="2400" spc="-4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atividade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dinâmica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5</a:t>
            </a:fld>
            <a:endParaRPr spc="-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  <a:tab pos="6577965" algn="l"/>
              </a:tabLst>
            </a:pPr>
            <a:r>
              <a:rPr b="0">
                <a:latin typeface="Times New Roman"/>
                <a:cs typeface="Times New Roman"/>
              </a:rPr>
              <a:t>	</a:t>
            </a:r>
            <a:r>
              <a:t>Alguns</a:t>
            </a:r>
            <a:r>
              <a:rPr spc="-15"/>
              <a:t> </a:t>
            </a:r>
            <a:r>
              <a:rPr>
                <a:solidFill>
                  <a:srgbClr val="FF3333"/>
                </a:solidFill>
              </a:rPr>
              <a:t>Termos</a:t>
            </a:r>
            <a:r>
              <a:rPr spc="-15">
                <a:solidFill>
                  <a:srgbClr val="FF3333"/>
                </a:solidFill>
              </a:rPr>
              <a:t> </a:t>
            </a:r>
            <a:r>
              <a:t>do</a:t>
            </a:r>
            <a:r>
              <a:rPr spc="-20"/>
              <a:t> </a:t>
            </a:r>
            <a:r>
              <a:rPr spc="-10"/>
              <a:t>Jargão</a:t>
            </a:r>
            <a: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782" y="1554393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416" y="1515137"/>
            <a:ext cx="20104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>
                <a:solidFill>
                  <a:srgbClr val="FF3333"/>
                </a:solidFill>
                <a:latin typeface="Arial MT"/>
                <a:cs typeface="Arial MT"/>
              </a:rPr>
              <a:t>Defeito</a:t>
            </a:r>
            <a:r>
              <a:rPr sz="2600" spc="-10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spc="-10">
                <a:latin typeface="Arial MT"/>
                <a:cs typeface="Arial MT"/>
              </a:rPr>
              <a:t>(</a:t>
            </a:r>
            <a:r>
              <a:rPr sz="2600" i="1" spc="-10">
                <a:latin typeface="Arial"/>
                <a:cs typeface="Arial"/>
              </a:rPr>
              <a:t>fault</a:t>
            </a:r>
            <a:r>
              <a:rPr sz="2600" spc="-10"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17" y="194822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8419" y="1918693"/>
            <a:ext cx="7409815" cy="6140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>
                <a:latin typeface="Arial MT"/>
                <a:cs typeface="Arial MT"/>
              </a:rPr>
              <a:t>é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uma deficiência algorítmica,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de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definição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de dados ou </a:t>
            </a:r>
            <a:r>
              <a:rPr sz="2000" spc="-10">
                <a:latin typeface="Arial MT"/>
                <a:cs typeface="Arial MT"/>
              </a:rPr>
              <a:t>processo </a:t>
            </a:r>
            <a:r>
              <a:rPr sz="2000">
                <a:latin typeface="Arial MT"/>
                <a:cs typeface="Arial MT"/>
              </a:rPr>
              <a:t>que,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se ativada,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pode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levar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a uma falha.</a:t>
            </a:r>
            <a:r>
              <a:rPr sz="2000" spc="10">
                <a:latin typeface="Arial MT"/>
                <a:cs typeface="Arial MT"/>
              </a:rPr>
              <a:t> </a:t>
            </a:r>
            <a:r>
              <a:rPr sz="2000" i="1" spc="-20">
                <a:latin typeface="Arial"/>
                <a:cs typeface="Arial"/>
              </a:rPr>
              <a:t>Bug</a:t>
            </a:r>
            <a:r>
              <a:rPr sz="2000" spc="-20">
                <a:latin typeface="Arial MT"/>
                <a:cs typeface="Arial MT"/>
              </a:rPr>
              <a:t>!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782" y="2713941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416" y="2674698"/>
            <a:ext cx="165988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>
                <a:solidFill>
                  <a:srgbClr val="FF3333"/>
                </a:solidFill>
                <a:latin typeface="Arial MT"/>
                <a:cs typeface="Arial MT"/>
              </a:rPr>
              <a:t>Erro</a:t>
            </a:r>
            <a:r>
              <a:rPr sz="2600" spc="-5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spc="-10">
                <a:latin typeface="Arial MT"/>
                <a:cs typeface="Arial MT"/>
              </a:rPr>
              <a:t>(</a:t>
            </a:r>
            <a:r>
              <a:rPr sz="2600" i="1" spc="-10">
                <a:latin typeface="Arial"/>
                <a:cs typeface="Arial"/>
              </a:rPr>
              <a:t>error</a:t>
            </a:r>
            <a:r>
              <a:rPr sz="2600" spc="-10"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417" y="3107781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8419" y="3078253"/>
            <a:ext cx="6182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Arial MT"/>
                <a:cs typeface="Arial MT"/>
              </a:rPr>
              <a:t>é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um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estado de execução inconsistente ou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inesperado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782" y="3590190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6416" y="3550935"/>
            <a:ext cx="20656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>
                <a:solidFill>
                  <a:srgbClr val="FF3333"/>
                </a:solidFill>
                <a:latin typeface="Arial MT"/>
                <a:cs typeface="Arial MT"/>
              </a:rPr>
              <a:t>Falha</a:t>
            </a:r>
            <a:r>
              <a:rPr sz="2600" spc="5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spc="-10">
                <a:latin typeface="Arial MT"/>
                <a:cs typeface="Arial MT"/>
              </a:rPr>
              <a:t>(</a:t>
            </a:r>
            <a:r>
              <a:rPr sz="2600" i="1" spc="-10">
                <a:latin typeface="Arial"/>
                <a:cs typeface="Arial"/>
              </a:rPr>
              <a:t>failure</a:t>
            </a:r>
            <a:r>
              <a:rPr sz="2600" spc="-10"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4417" y="398403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8419" y="3954503"/>
            <a:ext cx="7338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Arial MT"/>
                <a:cs typeface="Arial MT"/>
              </a:rPr>
              <a:t>é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um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evento notável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em que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o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sistema viola suas </a:t>
            </a:r>
            <a:r>
              <a:rPr sz="2000" spc="-10">
                <a:latin typeface="Arial MT"/>
                <a:cs typeface="Arial MT"/>
              </a:rPr>
              <a:t>especificações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782" y="44639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30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6416" y="4433293"/>
            <a:ext cx="7848600" cy="61531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>
              <a:lnSpc>
                <a:spcPts val="2240"/>
              </a:lnSpc>
              <a:spcBef>
                <a:spcPts val="309"/>
              </a:spcBef>
            </a:pPr>
            <a:r>
              <a:rPr sz="2000">
                <a:latin typeface="Arial MT"/>
                <a:cs typeface="Arial MT"/>
              </a:rPr>
              <a:t>Essas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definições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ajudam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a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distinguir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diferentes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elementos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envolvidos </a:t>
            </a:r>
            <a:r>
              <a:rPr sz="2000">
                <a:latin typeface="Arial MT"/>
                <a:cs typeface="Arial MT"/>
              </a:rPr>
              <a:t>com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o problema,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mas </a:t>
            </a:r>
            <a:r>
              <a:rPr sz="2000" spc="-20">
                <a:latin typeface="Arial MT"/>
                <a:cs typeface="Arial MT"/>
              </a:rPr>
              <a:t>elas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4417" y="4961697"/>
            <a:ext cx="125095" cy="6457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spc="-330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8419" y="5027653"/>
            <a:ext cx="5641975" cy="6419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45"/>
              </a:spcBef>
            </a:pPr>
            <a:r>
              <a:rPr sz="2000">
                <a:latin typeface="Arial MT"/>
                <a:cs typeface="Arial MT"/>
              </a:rPr>
              <a:t>não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são unanimidade na Engenharia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de</a:t>
            </a:r>
            <a:r>
              <a:rPr sz="2000" spc="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Software </a:t>
            </a:r>
            <a:r>
              <a:rPr sz="2000">
                <a:latin typeface="Arial MT"/>
                <a:cs typeface="Arial MT"/>
              </a:rPr>
              <a:t>não</a:t>
            </a:r>
            <a:r>
              <a:rPr sz="2000" spc="-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são seguidas consistentemente</a:t>
            </a:r>
            <a:r>
              <a:rPr sz="2000" spc="-1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o tempo </a:t>
            </a:r>
            <a:r>
              <a:rPr sz="2000" spc="-20">
                <a:latin typeface="Arial MT"/>
                <a:cs typeface="Arial MT"/>
              </a:rPr>
              <a:t>todo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6</a:t>
            </a:fld>
            <a:endParaRPr spc="-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4435" algn="l"/>
                <a:tab pos="6577965" algn="l"/>
              </a:tabLst>
            </a:pPr>
            <a:r>
              <a:rPr b="0">
                <a:latin typeface="Times New Roman"/>
                <a:cs typeface="Times New Roman"/>
              </a:rPr>
              <a:t>	</a:t>
            </a:r>
            <a:r>
              <a:t>Teste</a:t>
            </a:r>
            <a:r>
              <a:rPr spc="-20"/>
              <a:t> </a:t>
            </a:r>
            <a:r>
              <a:t>e</a:t>
            </a:r>
            <a:r>
              <a:rPr spc="-5"/>
              <a:t> </a:t>
            </a:r>
            <a:r>
              <a:rPr i="1" spc="-10">
                <a:latin typeface="Verdana"/>
                <a:cs typeface="Verdana"/>
              </a:rPr>
              <a:t>Debugging</a:t>
            </a:r>
            <a:r>
              <a:rPr i="1">
                <a:latin typeface="Verdana"/>
                <a:cs typeface="Verdana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782" y="1662381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416" y="1623138"/>
            <a:ext cx="26720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>
                <a:latin typeface="Arial MT"/>
                <a:cs typeface="Arial MT"/>
              </a:rPr>
              <a:t>Teste</a:t>
            </a:r>
            <a:r>
              <a:rPr sz="2600" spc="-7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de</a:t>
            </a:r>
            <a:r>
              <a:rPr sz="2600" spc="-80">
                <a:latin typeface="Arial MT"/>
                <a:cs typeface="Arial MT"/>
              </a:rPr>
              <a:t> </a:t>
            </a:r>
            <a:r>
              <a:rPr sz="2600" spc="-10">
                <a:latin typeface="Arial MT"/>
                <a:cs typeface="Arial MT"/>
              </a:rPr>
              <a:t>Software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17" y="1946643"/>
            <a:ext cx="145415" cy="7594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8419" y="2021664"/>
            <a:ext cx="7519034" cy="18053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203200">
              <a:lnSpc>
                <a:spcPct val="96600"/>
              </a:lnSpc>
              <a:spcBef>
                <a:spcPts val="195"/>
              </a:spcBef>
            </a:pPr>
            <a:r>
              <a:rPr sz="2400">
                <a:latin typeface="Arial MT"/>
                <a:cs typeface="Arial MT"/>
              </a:rPr>
              <a:t>Objetivo: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revelar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presença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defeitos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no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software </a:t>
            </a:r>
            <a:r>
              <a:rPr sz="2400">
                <a:latin typeface="Arial MT"/>
                <a:cs typeface="Arial MT"/>
              </a:rPr>
              <a:t>Falhando</a:t>
            </a:r>
            <a:r>
              <a:rPr sz="2400" spc="-4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nesse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objetivo,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busca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aumentar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confiança </a:t>
            </a:r>
            <a:r>
              <a:rPr sz="2400">
                <a:latin typeface="Arial MT"/>
                <a:cs typeface="Arial MT"/>
              </a:rPr>
              <a:t>sobre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o </a:t>
            </a:r>
            <a:r>
              <a:rPr sz="2400" spc="-10">
                <a:latin typeface="Arial MT"/>
                <a:cs typeface="Arial MT"/>
              </a:rPr>
              <a:t>software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670"/>
              </a:lnSpc>
              <a:spcBef>
                <a:spcPts val="285"/>
              </a:spcBef>
            </a:pPr>
            <a:r>
              <a:rPr sz="2400">
                <a:latin typeface="Arial MT"/>
                <a:cs typeface="Arial MT"/>
              </a:rPr>
              <a:t>"Os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testes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podem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mostrar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apenas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presença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10">
                <a:latin typeface="Arial MT"/>
                <a:cs typeface="Arial MT"/>
              </a:rPr>
              <a:t> erros, </a:t>
            </a:r>
            <a:r>
              <a:rPr sz="2400">
                <a:latin typeface="Arial MT"/>
                <a:cs typeface="Arial MT"/>
              </a:rPr>
              <a:t>e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não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sua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ausência"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Edsger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Dijkstra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417" y="3131543"/>
            <a:ext cx="1454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782" y="4207588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6416" y="4168333"/>
            <a:ext cx="3504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>
                <a:latin typeface="Arial"/>
                <a:cs typeface="Arial"/>
              </a:rPr>
              <a:t>Debugging</a:t>
            </a:r>
            <a:r>
              <a:rPr sz="2600" i="1" spc="20">
                <a:latin typeface="Arial"/>
                <a:cs typeface="Arial"/>
              </a:rPr>
              <a:t> </a:t>
            </a:r>
            <a:r>
              <a:rPr sz="2600" spc="-10">
                <a:latin typeface="Arial MT"/>
                <a:cs typeface="Arial MT"/>
              </a:rPr>
              <a:t>(depuração)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4417" y="4491837"/>
            <a:ext cx="145415" cy="7594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8419" y="4565424"/>
            <a:ext cx="6812280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Arial MT"/>
                <a:cs typeface="Arial MT"/>
              </a:rPr>
              <a:t>Consequência</a:t>
            </a:r>
            <a:r>
              <a:rPr sz="2400" spc="-4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não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previsível</a:t>
            </a:r>
            <a:r>
              <a:rPr sz="2400" spc="-3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do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teste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670"/>
              </a:lnSpc>
              <a:spcBef>
                <a:spcPts val="284"/>
              </a:spcBef>
            </a:pPr>
            <a:r>
              <a:rPr sz="2400">
                <a:latin typeface="Arial MT"/>
                <a:cs typeface="Arial MT"/>
              </a:rPr>
              <a:t>Após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revelada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presença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do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defeito,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ele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deve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 spc="-25">
                <a:latin typeface="Arial MT"/>
                <a:cs typeface="Arial MT"/>
              </a:rPr>
              <a:t>ser </a:t>
            </a:r>
            <a:r>
              <a:rPr sz="2400">
                <a:latin typeface="Arial MT"/>
                <a:cs typeface="Arial MT"/>
              </a:rPr>
              <a:t>encontrado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corrigido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215" y="810262"/>
            <a:ext cx="7689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/>
              <a:t>Ca</a:t>
            </a:r>
            <a:r>
              <a:t>tegorização</a:t>
            </a:r>
            <a:r>
              <a:rPr spc="-45"/>
              <a:t> </a:t>
            </a:r>
            <a:r>
              <a:t>e</a:t>
            </a:r>
            <a:r>
              <a:rPr spc="-15"/>
              <a:t> </a:t>
            </a:r>
            <a:r>
              <a:t>Alguns</a:t>
            </a:r>
            <a:r>
              <a:rPr spc="-20"/>
              <a:t> </a:t>
            </a:r>
            <a:r>
              <a:rPr spc="-10"/>
              <a:t>Exempl</a:t>
            </a:r>
            <a:r>
              <a:rPr u="none" spc="-10"/>
              <a:t>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755" y="1586169"/>
            <a:ext cx="5320000" cy="36487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7</a:t>
            </a:fld>
            <a:endParaRPr spc="-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8</a:t>
            </a:fld>
            <a:endParaRPr spc="-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1115" algn="l"/>
                <a:tab pos="6577965" algn="l"/>
              </a:tabLst>
            </a:pPr>
            <a:r>
              <a:rPr b="0">
                <a:solidFill>
                  <a:srgbClr val="FF3333"/>
                </a:solidFill>
                <a:latin typeface="Times New Roman"/>
                <a:cs typeface="Times New Roman"/>
              </a:rPr>
              <a:t>	</a:t>
            </a:r>
            <a:r>
              <a:rPr>
                <a:solidFill>
                  <a:srgbClr val="FF3333"/>
                </a:solidFill>
              </a:rPr>
              <a:t>Técnicas</a:t>
            </a:r>
            <a:r>
              <a:rPr spc="-20">
                <a:solidFill>
                  <a:srgbClr val="FF3333"/>
                </a:solidFill>
              </a:rPr>
              <a:t> </a:t>
            </a:r>
            <a:r>
              <a:t>de</a:t>
            </a:r>
            <a:r>
              <a:rPr spc="-20"/>
              <a:t> </a:t>
            </a:r>
            <a:r>
              <a:rPr spc="-10"/>
              <a:t>Teste</a:t>
            </a:r>
            <a: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697" y="1662381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623138"/>
            <a:ext cx="59251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>
                <a:latin typeface="Arial MT"/>
                <a:cs typeface="Arial MT"/>
              </a:rPr>
              <a:t>Técnica</a:t>
            </a:r>
            <a:r>
              <a:rPr sz="2600" spc="-4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Estrutural</a:t>
            </a:r>
            <a:r>
              <a:rPr sz="2600" spc="-4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-</a:t>
            </a:r>
            <a:r>
              <a:rPr sz="2600" spc="-95">
                <a:latin typeface="Arial MT"/>
                <a:cs typeface="Arial MT"/>
              </a:rPr>
              <a:t> </a:t>
            </a:r>
            <a:r>
              <a:rPr sz="2600" spc="-20">
                <a:latin typeface="Arial MT"/>
                <a:cs typeface="Arial MT"/>
              </a:rPr>
              <a:t>Teste</a:t>
            </a:r>
            <a:r>
              <a:rPr sz="2600">
                <a:latin typeface="Arial MT"/>
                <a:cs typeface="Arial MT"/>
              </a:rPr>
              <a:t> </a:t>
            </a:r>
            <a:r>
              <a:rPr sz="2600">
                <a:solidFill>
                  <a:srgbClr val="FF3333"/>
                </a:solidFill>
                <a:latin typeface="Arial MT"/>
                <a:cs typeface="Arial MT"/>
              </a:rPr>
              <a:t>Caixa</a:t>
            </a:r>
            <a:r>
              <a:rPr sz="2600" spc="-25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b="1" spc="-10">
                <a:solidFill>
                  <a:srgbClr val="FF3333"/>
                </a:solidFill>
                <a:latin typeface="Arial"/>
                <a:cs typeface="Arial"/>
              </a:rPr>
              <a:t>Branca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700" y="1946643"/>
            <a:ext cx="145415" cy="7594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334" y="2021664"/>
            <a:ext cx="783145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Arial MT"/>
                <a:cs typeface="Arial MT"/>
              </a:rPr>
              <a:t>O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testador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conhece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estrutura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interna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do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software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55">
                <a:latin typeface="Arial MT"/>
                <a:cs typeface="Arial MT"/>
              </a:rPr>
              <a:t>Testa-</a:t>
            </a:r>
            <a:r>
              <a:rPr sz="2400">
                <a:latin typeface="Arial MT"/>
                <a:cs typeface="Arial MT"/>
              </a:rPr>
              <a:t>se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fluxos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da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estrutura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 a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lógica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interna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do</a:t>
            </a:r>
            <a:r>
              <a:rPr sz="2400" spc="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software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697" y="3159623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3120379"/>
            <a:ext cx="5650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>
                <a:latin typeface="Arial MT"/>
                <a:cs typeface="Arial MT"/>
              </a:rPr>
              <a:t>Técnica</a:t>
            </a:r>
            <a:r>
              <a:rPr sz="2600" spc="-5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Funcional</a:t>
            </a:r>
            <a:r>
              <a:rPr sz="2600" spc="-45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-</a:t>
            </a:r>
            <a:r>
              <a:rPr sz="2600" spc="-80">
                <a:latin typeface="Arial MT"/>
                <a:cs typeface="Arial MT"/>
              </a:rPr>
              <a:t> </a:t>
            </a:r>
            <a:r>
              <a:rPr sz="2600" spc="-20">
                <a:latin typeface="Arial MT"/>
                <a:cs typeface="Arial MT"/>
              </a:rPr>
              <a:t>Teste</a:t>
            </a:r>
            <a:r>
              <a:rPr sz="2600" spc="10">
                <a:latin typeface="Arial MT"/>
                <a:cs typeface="Arial MT"/>
              </a:rPr>
              <a:t> </a:t>
            </a:r>
            <a:r>
              <a:rPr sz="2600">
                <a:solidFill>
                  <a:srgbClr val="FF3333"/>
                </a:solidFill>
                <a:latin typeface="Arial MT"/>
                <a:cs typeface="Arial MT"/>
              </a:rPr>
              <a:t>Caixa</a:t>
            </a:r>
            <a:r>
              <a:rPr sz="2600" spc="-20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b="1" spc="-10">
                <a:solidFill>
                  <a:srgbClr val="FF3333"/>
                </a:solidFill>
                <a:latin typeface="Arial"/>
                <a:cs typeface="Arial"/>
              </a:rPr>
              <a:t>Preta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700" y="3445319"/>
            <a:ext cx="145415" cy="7594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spc="-375">
                <a:solidFill>
                  <a:srgbClr val="FF3333"/>
                </a:solidFill>
                <a:latin typeface="Lucida Sans Unicode"/>
                <a:cs typeface="Lucida Sans Unicode"/>
              </a:rPr>
              <a:t>■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334" y="3518906"/>
            <a:ext cx="7495540" cy="758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>
                <a:latin typeface="Arial MT"/>
                <a:cs typeface="Arial MT"/>
              </a:rPr>
              <a:t>O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testador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não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conhece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estrutura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interna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do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software </a:t>
            </a:r>
            <a:r>
              <a:rPr sz="2400">
                <a:latin typeface="Arial MT"/>
                <a:cs typeface="Arial MT"/>
              </a:rPr>
              <a:t>É</a:t>
            </a:r>
            <a:r>
              <a:rPr sz="2400" spc="-3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orientado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entrada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saída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dados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do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software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697" y="4658311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415">
                <a:solidFill>
                  <a:srgbClr val="6666FF"/>
                </a:solidFill>
                <a:latin typeface="Lucida Sans Unicode"/>
                <a:cs typeface="Lucida Sans Unicode"/>
              </a:rPr>
              <a:t>■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300" y="4619056"/>
            <a:ext cx="7485380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25">
                <a:latin typeface="Arial MT"/>
                <a:cs typeface="Arial MT"/>
              </a:rPr>
              <a:t>Teste</a:t>
            </a:r>
            <a:r>
              <a:rPr sz="2600" spc="-70">
                <a:latin typeface="Arial MT"/>
                <a:cs typeface="Arial MT"/>
              </a:rPr>
              <a:t> </a:t>
            </a:r>
            <a:r>
              <a:rPr sz="2600">
                <a:solidFill>
                  <a:srgbClr val="FF3333"/>
                </a:solidFill>
                <a:latin typeface="Arial MT"/>
                <a:cs typeface="Arial MT"/>
              </a:rPr>
              <a:t>Caixa</a:t>
            </a:r>
            <a:r>
              <a:rPr sz="2600" spc="-65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600" b="1" spc="-20">
                <a:solidFill>
                  <a:srgbClr val="FF3333"/>
                </a:solidFill>
                <a:latin typeface="Arial"/>
                <a:cs typeface="Arial"/>
              </a:rPr>
              <a:t>Cinza</a:t>
            </a:r>
            <a:endParaRPr sz="2600">
              <a:latin typeface="Arial"/>
              <a:cs typeface="Arial"/>
            </a:endParaRPr>
          </a:p>
          <a:p>
            <a:pPr marL="469265" marR="30480" indent="-323850">
              <a:lnSpc>
                <a:spcPts val="2670"/>
              </a:lnSpc>
              <a:spcBef>
                <a:spcPts val="280"/>
              </a:spcBef>
              <a:buClr>
                <a:srgbClr val="FF3333"/>
              </a:buClr>
              <a:buSzPct val="68750"/>
              <a:buFont typeface="Lucida Sans Unicode"/>
              <a:buChar char="■"/>
              <a:tabLst>
                <a:tab pos="469265" algn="l"/>
                <a:tab pos="469900" algn="l"/>
              </a:tabLst>
            </a:pPr>
            <a:r>
              <a:rPr sz="2400">
                <a:latin typeface="Arial MT"/>
                <a:cs typeface="Arial MT"/>
              </a:rPr>
              <a:t>Combina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elementos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teste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2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caixa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branca</a:t>
            </a:r>
            <a:r>
              <a:rPr sz="2400" spc="-20">
                <a:latin typeface="Arial MT"/>
                <a:cs typeface="Arial MT"/>
              </a:rPr>
              <a:t> para </a:t>
            </a:r>
            <a:r>
              <a:rPr sz="2400">
                <a:latin typeface="Arial MT"/>
                <a:cs typeface="Arial MT"/>
              </a:rPr>
              <a:t>otimizar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a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geração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casos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teste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de</a:t>
            </a:r>
            <a:r>
              <a:rPr sz="2400" spc="-15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caixa</a:t>
            </a:r>
            <a:r>
              <a:rPr sz="2400" spc="-5">
                <a:latin typeface="Arial MT"/>
                <a:cs typeface="Arial MT"/>
              </a:rPr>
              <a:t> </a:t>
            </a:r>
            <a:r>
              <a:rPr sz="2400" spc="-10">
                <a:latin typeface="Arial MT"/>
                <a:cs typeface="Arial MT"/>
              </a:rPr>
              <a:t>preta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754" y="1331584"/>
            <a:ext cx="7381240" cy="3561715"/>
            <a:chOff x="752754" y="1331584"/>
            <a:chExt cx="7381240" cy="3561715"/>
          </a:xfrm>
        </p:grpSpPr>
        <p:sp>
          <p:nvSpPr>
            <p:cNvPr id="3" name="object 3"/>
            <p:cNvSpPr/>
            <p:nvPr/>
          </p:nvSpPr>
          <p:spPr>
            <a:xfrm>
              <a:off x="1549793" y="1349999"/>
              <a:ext cx="6565900" cy="0"/>
            </a:xfrm>
            <a:custGeom>
              <a:avLst/>
              <a:gdLst/>
              <a:ahLst/>
              <a:cxnLst/>
              <a:rect l="l" t="t" r="r" b="b"/>
              <a:pathLst>
                <a:path w="6565900">
                  <a:moveTo>
                    <a:pt x="0" y="0"/>
                  </a:moveTo>
                  <a:lnTo>
                    <a:pt x="6565328" y="0"/>
                  </a:lnTo>
                </a:path>
              </a:pathLst>
            </a:custGeom>
            <a:ln w="36719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2754" y="2879638"/>
              <a:ext cx="2844165" cy="2013585"/>
            </a:xfrm>
            <a:custGeom>
              <a:avLst/>
              <a:gdLst/>
              <a:ahLst/>
              <a:cxnLst/>
              <a:rect l="l" t="t" r="r" b="b"/>
              <a:pathLst>
                <a:path w="2844165" h="2013585">
                  <a:moveTo>
                    <a:pt x="2843999" y="0"/>
                  </a:moveTo>
                  <a:lnTo>
                    <a:pt x="503288" y="0"/>
                  </a:lnTo>
                  <a:lnTo>
                    <a:pt x="0" y="503288"/>
                  </a:lnTo>
                  <a:lnTo>
                    <a:pt x="0" y="2013127"/>
                  </a:lnTo>
                  <a:lnTo>
                    <a:pt x="2340724" y="2013127"/>
                  </a:lnTo>
                  <a:lnTo>
                    <a:pt x="2843999" y="1509839"/>
                  </a:lnTo>
                  <a:lnTo>
                    <a:pt x="28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754" y="2879638"/>
              <a:ext cx="2844165" cy="2013585"/>
            </a:xfrm>
            <a:custGeom>
              <a:avLst/>
              <a:gdLst/>
              <a:ahLst/>
              <a:cxnLst/>
              <a:rect l="l" t="t" r="r" b="b"/>
              <a:pathLst>
                <a:path w="2844165" h="2013585">
                  <a:moveTo>
                    <a:pt x="0" y="2013127"/>
                  </a:moveTo>
                  <a:lnTo>
                    <a:pt x="0" y="503288"/>
                  </a:lnTo>
                  <a:lnTo>
                    <a:pt x="503288" y="0"/>
                  </a:lnTo>
                  <a:lnTo>
                    <a:pt x="2843999" y="0"/>
                  </a:lnTo>
                  <a:lnTo>
                    <a:pt x="2843999" y="1509839"/>
                  </a:lnTo>
                  <a:lnTo>
                    <a:pt x="2340724" y="2013127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2754" y="2879638"/>
              <a:ext cx="2844165" cy="503555"/>
            </a:xfrm>
            <a:custGeom>
              <a:avLst/>
              <a:gdLst/>
              <a:ahLst/>
              <a:cxnLst/>
              <a:rect l="l" t="t" r="r" b="b"/>
              <a:pathLst>
                <a:path w="2844165" h="503554">
                  <a:moveTo>
                    <a:pt x="2843999" y="0"/>
                  </a:moveTo>
                  <a:lnTo>
                    <a:pt x="503288" y="0"/>
                  </a:lnTo>
                  <a:lnTo>
                    <a:pt x="0" y="503288"/>
                  </a:lnTo>
                  <a:lnTo>
                    <a:pt x="2340724" y="503288"/>
                  </a:lnTo>
                  <a:lnTo>
                    <a:pt x="284399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2754" y="2879638"/>
              <a:ext cx="2844165" cy="503555"/>
            </a:xfrm>
            <a:custGeom>
              <a:avLst/>
              <a:gdLst/>
              <a:ahLst/>
              <a:cxnLst/>
              <a:rect l="l" t="t" r="r" b="b"/>
              <a:pathLst>
                <a:path w="2844165" h="503554">
                  <a:moveTo>
                    <a:pt x="0" y="503288"/>
                  </a:moveTo>
                  <a:lnTo>
                    <a:pt x="503288" y="0"/>
                  </a:lnTo>
                  <a:lnTo>
                    <a:pt x="2843999" y="0"/>
                  </a:lnTo>
                  <a:lnTo>
                    <a:pt x="2340724" y="503288"/>
                  </a:lnTo>
                  <a:lnTo>
                    <a:pt x="0" y="503288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3478" y="2879638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503275" y="0"/>
                  </a:moveTo>
                  <a:lnTo>
                    <a:pt x="0" y="503288"/>
                  </a:lnTo>
                  <a:lnTo>
                    <a:pt x="0" y="2013127"/>
                  </a:lnTo>
                  <a:lnTo>
                    <a:pt x="503275" y="1509839"/>
                  </a:lnTo>
                  <a:lnTo>
                    <a:pt x="503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3478" y="2879638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0" y="2013127"/>
                  </a:moveTo>
                  <a:lnTo>
                    <a:pt x="0" y="503288"/>
                  </a:lnTo>
                  <a:lnTo>
                    <a:pt x="503275" y="0"/>
                  </a:lnTo>
                  <a:lnTo>
                    <a:pt x="503275" y="1509839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68463" y="3847937"/>
            <a:ext cx="1510030" cy="5556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14020" marR="5080" indent="-401955">
              <a:lnSpc>
                <a:spcPts val="2010"/>
              </a:lnSpc>
              <a:spcBef>
                <a:spcPts val="290"/>
              </a:spcBef>
            </a:pPr>
            <a:r>
              <a:rPr sz="1800" spc="-45">
                <a:solidFill>
                  <a:srgbClr val="FFFFFF"/>
                </a:solidFill>
                <a:latin typeface="Arial MT"/>
                <a:cs typeface="Arial MT"/>
              </a:rPr>
              <a:t>Testa-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>
                <a:solidFill>
                  <a:srgbClr val="FFFFFF"/>
                </a:solidFill>
                <a:latin typeface="Arial MT"/>
                <a:cs typeface="Arial MT"/>
              </a:rPr>
              <a:t>como </a:t>
            </a:r>
            <a:r>
              <a:rPr sz="1800" spc="-10">
                <a:solidFill>
                  <a:srgbClr val="FFFFFF"/>
                </a:solidFill>
                <a:latin typeface="Arial MT"/>
                <a:cs typeface="Arial MT"/>
              </a:rPr>
              <a:t>usuário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2754" y="1292761"/>
            <a:ext cx="2844165" cy="2013585"/>
            <a:chOff x="752754" y="1292761"/>
            <a:chExt cx="2844165" cy="2013585"/>
          </a:xfrm>
        </p:grpSpPr>
        <p:sp>
          <p:nvSpPr>
            <p:cNvPr id="12" name="object 12"/>
            <p:cNvSpPr/>
            <p:nvPr/>
          </p:nvSpPr>
          <p:spPr>
            <a:xfrm>
              <a:off x="752754" y="1292761"/>
              <a:ext cx="2844165" cy="2013585"/>
            </a:xfrm>
            <a:custGeom>
              <a:avLst/>
              <a:gdLst/>
              <a:ahLst/>
              <a:cxnLst/>
              <a:rect l="l" t="t" r="r" b="b"/>
              <a:pathLst>
                <a:path w="2844165" h="2013585">
                  <a:moveTo>
                    <a:pt x="2843999" y="0"/>
                  </a:moveTo>
                  <a:lnTo>
                    <a:pt x="503288" y="0"/>
                  </a:lnTo>
                  <a:lnTo>
                    <a:pt x="0" y="503275"/>
                  </a:lnTo>
                  <a:lnTo>
                    <a:pt x="0" y="2013127"/>
                  </a:lnTo>
                  <a:lnTo>
                    <a:pt x="2340724" y="2013127"/>
                  </a:lnTo>
                  <a:lnTo>
                    <a:pt x="2843999" y="1509839"/>
                  </a:lnTo>
                  <a:lnTo>
                    <a:pt x="28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2754" y="1292761"/>
              <a:ext cx="2844165" cy="2013585"/>
            </a:xfrm>
            <a:custGeom>
              <a:avLst/>
              <a:gdLst/>
              <a:ahLst/>
              <a:cxnLst/>
              <a:rect l="l" t="t" r="r" b="b"/>
              <a:pathLst>
                <a:path w="2844165" h="2013585">
                  <a:moveTo>
                    <a:pt x="0" y="2013127"/>
                  </a:moveTo>
                  <a:lnTo>
                    <a:pt x="0" y="503275"/>
                  </a:lnTo>
                  <a:lnTo>
                    <a:pt x="503288" y="0"/>
                  </a:lnTo>
                  <a:lnTo>
                    <a:pt x="2843999" y="0"/>
                  </a:lnTo>
                  <a:lnTo>
                    <a:pt x="2843999" y="1509839"/>
                  </a:lnTo>
                  <a:lnTo>
                    <a:pt x="2340724" y="2013127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2754" y="1292761"/>
              <a:ext cx="2844165" cy="503555"/>
            </a:xfrm>
            <a:custGeom>
              <a:avLst/>
              <a:gdLst/>
              <a:ahLst/>
              <a:cxnLst/>
              <a:rect l="l" t="t" r="r" b="b"/>
              <a:pathLst>
                <a:path w="2844165" h="503555">
                  <a:moveTo>
                    <a:pt x="2843999" y="0"/>
                  </a:moveTo>
                  <a:lnTo>
                    <a:pt x="503288" y="0"/>
                  </a:lnTo>
                  <a:lnTo>
                    <a:pt x="0" y="503275"/>
                  </a:lnTo>
                  <a:lnTo>
                    <a:pt x="2340724" y="503275"/>
                  </a:lnTo>
                  <a:lnTo>
                    <a:pt x="284399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2754" y="1292761"/>
              <a:ext cx="2844165" cy="503555"/>
            </a:xfrm>
            <a:custGeom>
              <a:avLst/>
              <a:gdLst/>
              <a:ahLst/>
              <a:cxnLst/>
              <a:rect l="l" t="t" r="r" b="b"/>
              <a:pathLst>
                <a:path w="2844165" h="503555">
                  <a:moveTo>
                    <a:pt x="0" y="503275"/>
                  </a:moveTo>
                  <a:lnTo>
                    <a:pt x="503288" y="0"/>
                  </a:lnTo>
                  <a:lnTo>
                    <a:pt x="2843999" y="0"/>
                  </a:lnTo>
                  <a:lnTo>
                    <a:pt x="2340724" y="503275"/>
                  </a:lnTo>
                  <a:lnTo>
                    <a:pt x="0" y="503275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3478" y="1292761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503275" y="0"/>
                  </a:moveTo>
                  <a:lnTo>
                    <a:pt x="0" y="503275"/>
                  </a:lnTo>
                  <a:lnTo>
                    <a:pt x="0" y="2013127"/>
                  </a:lnTo>
                  <a:lnTo>
                    <a:pt x="503275" y="1509839"/>
                  </a:lnTo>
                  <a:lnTo>
                    <a:pt x="503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3478" y="1292761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0" y="2013127"/>
                  </a:moveTo>
                  <a:lnTo>
                    <a:pt x="0" y="503275"/>
                  </a:lnTo>
                  <a:lnTo>
                    <a:pt x="503275" y="0"/>
                  </a:lnTo>
                  <a:lnTo>
                    <a:pt x="503275" y="1509839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6939" y="2260704"/>
            <a:ext cx="171259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685" marR="5080" indent="-7620">
              <a:lnSpc>
                <a:spcPts val="2020"/>
              </a:lnSpc>
              <a:spcBef>
                <a:spcPts val="280"/>
              </a:spcBef>
            </a:pP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Estrutura</a:t>
            </a:r>
            <a:r>
              <a:rPr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FFFFFF"/>
                </a:solidFill>
                <a:latin typeface="Arial MT"/>
                <a:cs typeface="Arial MT"/>
              </a:rPr>
              <a:t>interna 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não</a:t>
            </a:r>
            <a:r>
              <a:rPr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>
                <a:solidFill>
                  <a:srgbClr val="FFFFFF"/>
                </a:solidFill>
                <a:latin typeface="Arial MT"/>
                <a:cs typeface="Arial MT"/>
              </a:rPr>
              <a:t>conhecida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64763" y="2879638"/>
            <a:ext cx="2952750" cy="2013585"/>
            <a:chOff x="3164763" y="2879638"/>
            <a:chExt cx="2952750" cy="2013585"/>
          </a:xfrm>
        </p:grpSpPr>
        <p:sp>
          <p:nvSpPr>
            <p:cNvPr id="20" name="object 20"/>
            <p:cNvSpPr/>
            <p:nvPr/>
          </p:nvSpPr>
          <p:spPr>
            <a:xfrm>
              <a:off x="3164763" y="2879638"/>
              <a:ext cx="2952750" cy="2013585"/>
            </a:xfrm>
            <a:custGeom>
              <a:avLst/>
              <a:gdLst/>
              <a:ahLst/>
              <a:cxnLst/>
              <a:rect l="l" t="t" r="r" b="b"/>
              <a:pathLst>
                <a:path w="2952750" h="2013585">
                  <a:moveTo>
                    <a:pt x="2952356" y="0"/>
                  </a:moveTo>
                  <a:lnTo>
                    <a:pt x="503275" y="0"/>
                  </a:lnTo>
                  <a:lnTo>
                    <a:pt x="0" y="503288"/>
                  </a:lnTo>
                  <a:lnTo>
                    <a:pt x="0" y="2013127"/>
                  </a:lnTo>
                  <a:lnTo>
                    <a:pt x="2449080" y="2013127"/>
                  </a:lnTo>
                  <a:lnTo>
                    <a:pt x="2952356" y="1509839"/>
                  </a:lnTo>
                  <a:lnTo>
                    <a:pt x="2952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4763" y="2879638"/>
              <a:ext cx="2952750" cy="2013585"/>
            </a:xfrm>
            <a:custGeom>
              <a:avLst/>
              <a:gdLst/>
              <a:ahLst/>
              <a:cxnLst/>
              <a:rect l="l" t="t" r="r" b="b"/>
              <a:pathLst>
                <a:path w="2952750" h="2013585">
                  <a:moveTo>
                    <a:pt x="0" y="2013127"/>
                  </a:moveTo>
                  <a:lnTo>
                    <a:pt x="0" y="503288"/>
                  </a:lnTo>
                  <a:lnTo>
                    <a:pt x="503275" y="0"/>
                  </a:lnTo>
                  <a:lnTo>
                    <a:pt x="2952356" y="0"/>
                  </a:lnTo>
                  <a:lnTo>
                    <a:pt x="2952356" y="1509839"/>
                  </a:lnTo>
                  <a:lnTo>
                    <a:pt x="2449080" y="2013127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64763" y="2879638"/>
              <a:ext cx="2952750" cy="503555"/>
            </a:xfrm>
            <a:custGeom>
              <a:avLst/>
              <a:gdLst/>
              <a:ahLst/>
              <a:cxnLst/>
              <a:rect l="l" t="t" r="r" b="b"/>
              <a:pathLst>
                <a:path w="2952750" h="503554">
                  <a:moveTo>
                    <a:pt x="2952356" y="0"/>
                  </a:moveTo>
                  <a:lnTo>
                    <a:pt x="503275" y="0"/>
                  </a:lnTo>
                  <a:lnTo>
                    <a:pt x="0" y="503288"/>
                  </a:lnTo>
                  <a:lnTo>
                    <a:pt x="2449080" y="503288"/>
                  </a:lnTo>
                  <a:lnTo>
                    <a:pt x="2952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64763" y="2879638"/>
              <a:ext cx="2952750" cy="503555"/>
            </a:xfrm>
            <a:custGeom>
              <a:avLst/>
              <a:gdLst/>
              <a:ahLst/>
              <a:cxnLst/>
              <a:rect l="l" t="t" r="r" b="b"/>
              <a:pathLst>
                <a:path w="2952750" h="503554">
                  <a:moveTo>
                    <a:pt x="0" y="503288"/>
                  </a:moveTo>
                  <a:lnTo>
                    <a:pt x="503275" y="0"/>
                  </a:lnTo>
                  <a:lnTo>
                    <a:pt x="2952356" y="0"/>
                  </a:lnTo>
                  <a:lnTo>
                    <a:pt x="2449080" y="503288"/>
                  </a:lnTo>
                  <a:lnTo>
                    <a:pt x="0" y="503288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13844" y="2879638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503275" y="0"/>
                  </a:moveTo>
                  <a:lnTo>
                    <a:pt x="0" y="503288"/>
                  </a:lnTo>
                  <a:lnTo>
                    <a:pt x="0" y="2013127"/>
                  </a:lnTo>
                  <a:lnTo>
                    <a:pt x="503275" y="1509839"/>
                  </a:lnTo>
                  <a:lnTo>
                    <a:pt x="5032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3844" y="2879638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0" y="2013127"/>
                  </a:moveTo>
                  <a:lnTo>
                    <a:pt x="0" y="503288"/>
                  </a:lnTo>
                  <a:lnTo>
                    <a:pt x="503275" y="0"/>
                  </a:lnTo>
                  <a:lnTo>
                    <a:pt x="503275" y="1509839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34816" y="3847937"/>
            <a:ext cx="1510030" cy="5556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3985" marR="5080" indent="-121920">
              <a:lnSpc>
                <a:spcPts val="2010"/>
              </a:lnSpc>
              <a:spcBef>
                <a:spcPts val="290"/>
              </a:spcBef>
            </a:pPr>
            <a:r>
              <a:rPr sz="1800" spc="-45">
                <a:latin typeface="Arial MT"/>
                <a:cs typeface="Arial MT"/>
              </a:rPr>
              <a:t>Testa-</a:t>
            </a:r>
            <a:r>
              <a:rPr sz="1800">
                <a:latin typeface="Arial MT"/>
                <a:cs typeface="Arial MT"/>
              </a:rPr>
              <a:t>se</a:t>
            </a:r>
            <a:r>
              <a:rPr sz="1800" spc="40">
                <a:latin typeface="Arial MT"/>
                <a:cs typeface="Arial MT"/>
              </a:rPr>
              <a:t> </a:t>
            </a:r>
            <a:r>
              <a:rPr sz="1800" spc="-20">
                <a:latin typeface="Arial MT"/>
                <a:cs typeface="Arial MT"/>
              </a:rPr>
              <a:t>como </a:t>
            </a:r>
            <a:r>
              <a:rPr sz="1800" spc="-10">
                <a:latin typeface="Arial MT"/>
                <a:cs typeface="Arial MT"/>
              </a:rPr>
              <a:t>programador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64763" y="1292761"/>
            <a:ext cx="2952750" cy="2013585"/>
            <a:chOff x="3164763" y="1292761"/>
            <a:chExt cx="2952750" cy="2013585"/>
          </a:xfrm>
        </p:grpSpPr>
        <p:sp>
          <p:nvSpPr>
            <p:cNvPr id="28" name="object 28"/>
            <p:cNvSpPr/>
            <p:nvPr/>
          </p:nvSpPr>
          <p:spPr>
            <a:xfrm>
              <a:off x="3164763" y="1292761"/>
              <a:ext cx="2952750" cy="2013585"/>
            </a:xfrm>
            <a:custGeom>
              <a:avLst/>
              <a:gdLst/>
              <a:ahLst/>
              <a:cxnLst/>
              <a:rect l="l" t="t" r="r" b="b"/>
              <a:pathLst>
                <a:path w="2952750" h="2013585">
                  <a:moveTo>
                    <a:pt x="2952356" y="0"/>
                  </a:moveTo>
                  <a:lnTo>
                    <a:pt x="503275" y="0"/>
                  </a:lnTo>
                  <a:lnTo>
                    <a:pt x="0" y="503275"/>
                  </a:lnTo>
                  <a:lnTo>
                    <a:pt x="0" y="2013127"/>
                  </a:lnTo>
                  <a:lnTo>
                    <a:pt x="2449080" y="2013127"/>
                  </a:lnTo>
                  <a:lnTo>
                    <a:pt x="2952356" y="1509839"/>
                  </a:lnTo>
                  <a:lnTo>
                    <a:pt x="2952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64763" y="1292761"/>
              <a:ext cx="2952750" cy="2013585"/>
            </a:xfrm>
            <a:custGeom>
              <a:avLst/>
              <a:gdLst/>
              <a:ahLst/>
              <a:cxnLst/>
              <a:rect l="l" t="t" r="r" b="b"/>
              <a:pathLst>
                <a:path w="2952750" h="2013585">
                  <a:moveTo>
                    <a:pt x="0" y="2013127"/>
                  </a:moveTo>
                  <a:lnTo>
                    <a:pt x="0" y="503275"/>
                  </a:lnTo>
                  <a:lnTo>
                    <a:pt x="503275" y="0"/>
                  </a:lnTo>
                  <a:lnTo>
                    <a:pt x="2952356" y="0"/>
                  </a:lnTo>
                  <a:lnTo>
                    <a:pt x="2952356" y="1509839"/>
                  </a:lnTo>
                  <a:lnTo>
                    <a:pt x="2449080" y="2013127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64763" y="1292761"/>
              <a:ext cx="2952750" cy="503555"/>
            </a:xfrm>
            <a:custGeom>
              <a:avLst/>
              <a:gdLst/>
              <a:ahLst/>
              <a:cxnLst/>
              <a:rect l="l" t="t" r="r" b="b"/>
              <a:pathLst>
                <a:path w="2952750" h="503555">
                  <a:moveTo>
                    <a:pt x="2952356" y="0"/>
                  </a:moveTo>
                  <a:lnTo>
                    <a:pt x="503275" y="0"/>
                  </a:lnTo>
                  <a:lnTo>
                    <a:pt x="0" y="503275"/>
                  </a:lnTo>
                  <a:lnTo>
                    <a:pt x="2449080" y="503275"/>
                  </a:lnTo>
                  <a:lnTo>
                    <a:pt x="2952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4763" y="1292761"/>
              <a:ext cx="2952750" cy="503555"/>
            </a:xfrm>
            <a:custGeom>
              <a:avLst/>
              <a:gdLst/>
              <a:ahLst/>
              <a:cxnLst/>
              <a:rect l="l" t="t" r="r" b="b"/>
              <a:pathLst>
                <a:path w="2952750" h="503555">
                  <a:moveTo>
                    <a:pt x="0" y="503275"/>
                  </a:moveTo>
                  <a:lnTo>
                    <a:pt x="503275" y="0"/>
                  </a:lnTo>
                  <a:lnTo>
                    <a:pt x="2952356" y="0"/>
                  </a:lnTo>
                  <a:lnTo>
                    <a:pt x="2449080" y="503275"/>
                  </a:lnTo>
                  <a:lnTo>
                    <a:pt x="0" y="503275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13844" y="1292761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503275" y="0"/>
                  </a:moveTo>
                  <a:lnTo>
                    <a:pt x="0" y="503275"/>
                  </a:lnTo>
                  <a:lnTo>
                    <a:pt x="0" y="2013127"/>
                  </a:lnTo>
                  <a:lnTo>
                    <a:pt x="503275" y="1509839"/>
                  </a:lnTo>
                  <a:lnTo>
                    <a:pt x="5032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13844" y="1292761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0" y="2013127"/>
                  </a:moveTo>
                  <a:lnTo>
                    <a:pt x="0" y="503275"/>
                  </a:lnTo>
                  <a:lnTo>
                    <a:pt x="503275" y="0"/>
                  </a:lnTo>
                  <a:lnTo>
                    <a:pt x="503275" y="1509839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533305" y="2260704"/>
            <a:ext cx="171259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1935" marR="5080" indent="-229870">
              <a:lnSpc>
                <a:spcPts val="2020"/>
              </a:lnSpc>
              <a:spcBef>
                <a:spcPts val="280"/>
              </a:spcBef>
            </a:pPr>
            <a:r>
              <a:rPr sz="1800">
                <a:latin typeface="Arial MT"/>
                <a:cs typeface="Arial MT"/>
              </a:rPr>
              <a:t>Estrutura</a:t>
            </a:r>
            <a:r>
              <a:rPr sz="1800" spc="-4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interna </a:t>
            </a:r>
            <a:r>
              <a:rPr sz="1800">
                <a:latin typeface="Arial MT"/>
                <a:cs typeface="Arial MT"/>
              </a:rPr>
              <a:t>é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conhecida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48756" y="2879638"/>
            <a:ext cx="3060065" cy="2013585"/>
            <a:chOff x="5648756" y="2879638"/>
            <a:chExt cx="3060065" cy="2013585"/>
          </a:xfrm>
        </p:grpSpPr>
        <p:sp>
          <p:nvSpPr>
            <p:cNvPr id="36" name="object 36"/>
            <p:cNvSpPr/>
            <p:nvPr/>
          </p:nvSpPr>
          <p:spPr>
            <a:xfrm>
              <a:off x="5648756" y="2879638"/>
              <a:ext cx="3060065" cy="2013585"/>
            </a:xfrm>
            <a:custGeom>
              <a:avLst/>
              <a:gdLst/>
              <a:ahLst/>
              <a:cxnLst/>
              <a:rect l="l" t="t" r="r" b="b"/>
              <a:pathLst>
                <a:path w="3060065" h="2013585">
                  <a:moveTo>
                    <a:pt x="3060001" y="0"/>
                  </a:moveTo>
                  <a:lnTo>
                    <a:pt x="503288" y="0"/>
                  </a:lnTo>
                  <a:lnTo>
                    <a:pt x="0" y="503288"/>
                  </a:lnTo>
                  <a:lnTo>
                    <a:pt x="0" y="2013127"/>
                  </a:lnTo>
                  <a:lnTo>
                    <a:pt x="2556725" y="2013127"/>
                  </a:lnTo>
                  <a:lnTo>
                    <a:pt x="3060001" y="1509839"/>
                  </a:lnTo>
                  <a:lnTo>
                    <a:pt x="306000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48756" y="2879638"/>
              <a:ext cx="3060065" cy="2013585"/>
            </a:xfrm>
            <a:custGeom>
              <a:avLst/>
              <a:gdLst/>
              <a:ahLst/>
              <a:cxnLst/>
              <a:rect l="l" t="t" r="r" b="b"/>
              <a:pathLst>
                <a:path w="3060065" h="2013585">
                  <a:moveTo>
                    <a:pt x="0" y="2013127"/>
                  </a:moveTo>
                  <a:lnTo>
                    <a:pt x="0" y="503288"/>
                  </a:lnTo>
                  <a:lnTo>
                    <a:pt x="503288" y="0"/>
                  </a:lnTo>
                  <a:lnTo>
                    <a:pt x="3060001" y="0"/>
                  </a:lnTo>
                  <a:lnTo>
                    <a:pt x="3060001" y="1509839"/>
                  </a:lnTo>
                  <a:lnTo>
                    <a:pt x="2556725" y="2013127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48756" y="2879638"/>
              <a:ext cx="3060065" cy="503555"/>
            </a:xfrm>
            <a:custGeom>
              <a:avLst/>
              <a:gdLst/>
              <a:ahLst/>
              <a:cxnLst/>
              <a:rect l="l" t="t" r="r" b="b"/>
              <a:pathLst>
                <a:path w="3060065" h="503554">
                  <a:moveTo>
                    <a:pt x="3060001" y="0"/>
                  </a:moveTo>
                  <a:lnTo>
                    <a:pt x="503288" y="0"/>
                  </a:lnTo>
                  <a:lnTo>
                    <a:pt x="0" y="503288"/>
                  </a:lnTo>
                  <a:lnTo>
                    <a:pt x="2556725" y="503288"/>
                  </a:lnTo>
                  <a:lnTo>
                    <a:pt x="306000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48756" y="2879638"/>
              <a:ext cx="3060065" cy="503555"/>
            </a:xfrm>
            <a:custGeom>
              <a:avLst/>
              <a:gdLst/>
              <a:ahLst/>
              <a:cxnLst/>
              <a:rect l="l" t="t" r="r" b="b"/>
              <a:pathLst>
                <a:path w="3060065" h="503554">
                  <a:moveTo>
                    <a:pt x="0" y="503288"/>
                  </a:moveTo>
                  <a:lnTo>
                    <a:pt x="503288" y="0"/>
                  </a:lnTo>
                  <a:lnTo>
                    <a:pt x="3060001" y="0"/>
                  </a:lnTo>
                  <a:lnTo>
                    <a:pt x="2556725" y="503288"/>
                  </a:lnTo>
                  <a:lnTo>
                    <a:pt x="0" y="503288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5482" y="2879638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503275" y="0"/>
                  </a:moveTo>
                  <a:lnTo>
                    <a:pt x="0" y="503288"/>
                  </a:lnTo>
                  <a:lnTo>
                    <a:pt x="0" y="2013127"/>
                  </a:lnTo>
                  <a:lnTo>
                    <a:pt x="503275" y="1509839"/>
                  </a:lnTo>
                  <a:lnTo>
                    <a:pt x="50327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5482" y="2879638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0" y="2013127"/>
                  </a:moveTo>
                  <a:lnTo>
                    <a:pt x="0" y="503288"/>
                  </a:lnTo>
                  <a:lnTo>
                    <a:pt x="503275" y="0"/>
                  </a:lnTo>
                  <a:lnTo>
                    <a:pt x="503275" y="1509839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889142" y="3719781"/>
            <a:ext cx="2141855" cy="81216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indent="-66675" algn="ctr">
              <a:lnSpc>
                <a:spcPct val="93300"/>
              </a:lnSpc>
              <a:spcBef>
                <a:spcPts val="244"/>
              </a:spcBef>
            </a:pPr>
            <a:r>
              <a:rPr sz="1800" spc="-45">
                <a:latin typeface="Arial MT"/>
                <a:cs typeface="Arial MT"/>
              </a:rPr>
              <a:t>Testa-</a:t>
            </a:r>
            <a:r>
              <a:rPr sz="1800">
                <a:latin typeface="Arial MT"/>
                <a:cs typeface="Arial MT"/>
              </a:rPr>
              <a:t>se</a:t>
            </a:r>
            <a:r>
              <a:rPr sz="1800" spc="35">
                <a:latin typeface="Arial MT"/>
                <a:cs typeface="Arial MT"/>
              </a:rPr>
              <a:t> </a:t>
            </a:r>
            <a:r>
              <a:rPr sz="1800" spc="-20">
                <a:latin typeface="Arial MT"/>
                <a:cs typeface="Arial MT"/>
              </a:rPr>
              <a:t>como </a:t>
            </a:r>
            <a:r>
              <a:rPr sz="1800">
                <a:latin typeface="Arial MT"/>
                <a:cs typeface="Arial MT"/>
              </a:rPr>
              <a:t>usuário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que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conhece </a:t>
            </a:r>
            <a:r>
              <a:rPr sz="1800">
                <a:latin typeface="Arial MT"/>
                <a:cs typeface="Arial MT"/>
              </a:rPr>
              <a:t>a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implementação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648756" y="1292761"/>
            <a:ext cx="3060065" cy="2013585"/>
            <a:chOff x="5648756" y="1292761"/>
            <a:chExt cx="3060065" cy="2013585"/>
          </a:xfrm>
        </p:grpSpPr>
        <p:sp>
          <p:nvSpPr>
            <p:cNvPr id="44" name="object 44"/>
            <p:cNvSpPr/>
            <p:nvPr/>
          </p:nvSpPr>
          <p:spPr>
            <a:xfrm>
              <a:off x="5648756" y="1292761"/>
              <a:ext cx="3060065" cy="2013585"/>
            </a:xfrm>
            <a:custGeom>
              <a:avLst/>
              <a:gdLst/>
              <a:ahLst/>
              <a:cxnLst/>
              <a:rect l="l" t="t" r="r" b="b"/>
              <a:pathLst>
                <a:path w="3060065" h="2013585">
                  <a:moveTo>
                    <a:pt x="3060001" y="0"/>
                  </a:moveTo>
                  <a:lnTo>
                    <a:pt x="503288" y="0"/>
                  </a:lnTo>
                  <a:lnTo>
                    <a:pt x="0" y="503275"/>
                  </a:lnTo>
                  <a:lnTo>
                    <a:pt x="0" y="2013127"/>
                  </a:lnTo>
                  <a:lnTo>
                    <a:pt x="2556725" y="2013127"/>
                  </a:lnTo>
                  <a:lnTo>
                    <a:pt x="3060001" y="1509839"/>
                  </a:lnTo>
                  <a:lnTo>
                    <a:pt x="306000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48756" y="1292761"/>
              <a:ext cx="3060065" cy="2013585"/>
            </a:xfrm>
            <a:custGeom>
              <a:avLst/>
              <a:gdLst/>
              <a:ahLst/>
              <a:cxnLst/>
              <a:rect l="l" t="t" r="r" b="b"/>
              <a:pathLst>
                <a:path w="3060065" h="2013585">
                  <a:moveTo>
                    <a:pt x="0" y="2013127"/>
                  </a:moveTo>
                  <a:lnTo>
                    <a:pt x="0" y="503275"/>
                  </a:lnTo>
                  <a:lnTo>
                    <a:pt x="503288" y="0"/>
                  </a:lnTo>
                  <a:lnTo>
                    <a:pt x="3060001" y="0"/>
                  </a:lnTo>
                  <a:lnTo>
                    <a:pt x="3060001" y="1509839"/>
                  </a:lnTo>
                  <a:lnTo>
                    <a:pt x="2556725" y="2013127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48756" y="1292761"/>
              <a:ext cx="3060065" cy="503555"/>
            </a:xfrm>
            <a:custGeom>
              <a:avLst/>
              <a:gdLst/>
              <a:ahLst/>
              <a:cxnLst/>
              <a:rect l="l" t="t" r="r" b="b"/>
              <a:pathLst>
                <a:path w="3060065" h="503555">
                  <a:moveTo>
                    <a:pt x="3060001" y="0"/>
                  </a:moveTo>
                  <a:lnTo>
                    <a:pt x="503288" y="0"/>
                  </a:lnTo>
                  <a:lnTo>
                    <a:pt x="0" y="503275"/>
                  </a:lnTo>
                  <a:lnTo>
                    <a:pt x="2556725" y="503275"/>
                  </a:lnTo>
                  <a:lnTo>
                    <a:pt x="306000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48756" y="1292761"/>
              <a:ext cx="3060065" cy="503555"/>
            </a:xfrm>
            <a:custGeom>
              <a:avLst/>
              <a:gdLst/>
              <a:ahLst/>
              <a:cxnLst/>
              <a:rect l="l" t="t" r="r" b="b"/>
              <a:pathLst>
                <a:path w="3060065" h="503555">
                  <a:moveTo>
                    <a:pt x="0" y="503275"/>
                  </a:moveTo>
                  <a:lnTo>
                    <a:pt x="503288" y="0"/>
                  </a:lnTo>
                  <a:lnTo>
                    <a:pt x="3060001" y="0"/>
                  </a:lnTo>
                  <a:lnTo>
                    <a:pt x="2556725" y="503275"/>
                  </a:lnTo>
                  <a:lnTo>
                    <a:pt x="0" y="503275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05482" y="1292761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503275" y="0"/>
                  </a:moveTo>
                  <a:lnTo>
                    <a:pt x="0" y="503275"/>
                  </a:lnTo>
                  <a:lnTo>
                    <a:pt x="0" y="2013127"/>
                  </a:lnTo>
                  <a:lnTo>
                    <a:pt x="503275" y="1509839"/>
                  </a:lnTo>
                  <a:lnTo>
                    <a:pt x="50327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05482" y="1292761"/>
              <a:ext cx="503555" cy="2013585"/>
            </a:xfrm>
            <a:custGeom>
              <a:avLst/>
              <a:gdLst/>
              <a:ahLst/>
              <a:cxnLst/>
              <a:rect l="l" t="t" r="r" b="b"/>
              <a:pathLst>
                <a:path w="503554" h="2013585">
                  <a:moveTo>
                    <a:pt x="0" y="2013127"/>
                  </a:moveTo>
                  <a:lnTo>
                    <a:pt x="0" y="503275"/>
                  </a:lnTo>
                  <a:lnTo>
                    <a:pt x="503275" y="0"/>
                  </a:lnTo>
                  <a:lnTo>
                    <a:pt x="503275" y="1509839"/>
                  </a:lnTo>
                  <a:lnTo>
                    <a:pt x="0" y="2013127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95263" y="2005459"/>
            <a:ext cx="2064385" cy="10668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175260">
              <a:lnSpc>
                <a:spcPct val="93200"/>
              </a:lnSpc>
              <a:spcBef>
                <a:spcPts val="245"/>
              </a:spcBef>
            </a:pPr>
            <a:r>
              <a:rPr sz="1800" b="0" u="none">
                <a:solidFill>
                  <a:srgbClr val="000000"/>
                </a:solidFill>
                <a:latin typeface="Arial MT"/>
                <a:cs typeface="Arial MT"/>
              </a:rPr>
              <a:t>Estrutura</a:t>
            </a:r>
            <a:r>
              <a:rPr sz="1800" b="0" u="none" spc="-3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u="none" spc="-10">
                <a:solidFill>
                  <a:srgbClr val="000000"/>
                </a:solidFill>
                <a:latin typeface="Arial MT"/>
                <a:cs typeface="Arial MT"/>
              </a:rPr>
              <a:t>interna</a:t>
            </a:r>
            <a:r>
              <a:rPr sz="1800" b="0" u="none" spc="50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u="none">
                <a:solidFill>
                  <a:srgbClr val="000000"/>
                </a:solidFill>
                <a:latin typeface="Arial MT"/>
                <a:cs typeface="Arial MT"/>
              </a:rPr>
              <a:t>é</a:t>
            </a:r>
            <a:r>
              <a:rPr sz="1800" b="0" u="none" spc="-3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u="none">
                <a:solidFill>
                  <a:srgbClr val="000000"/>
                </a:solidFill>
                <a:latin typeface="Arial MT"/>
                <a:cs typeface="Arial MT"/>
              </a:rPr>
              <a:t>conhecida</a:t>
            </a:r>
            <a:r>
              <a:rPr sz="1800" b="0" u="none" spc="-3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u="none" spc="-10">
                <a:solidFill>
                  <a:srgbClr val="000000"/>
                </a:solidFill>
                <a:latin typeface="Arial MT"/>
                <a:cs typeface="Arial MT"/>
              </a:rPr>
              <a:t>apenas </a:t>
            </a:r>
            <a:r>
              <a:rPr sz="1800" b="0" u="none">
                <a:solidFill>
                  <a:srgbClr val="000000"/>
                </a:solidFill>
                <a:latin typeface="Arial MT"/>
                <a:cs typeface="Arial MT"/>
              </a:rPr>
              <a:t>no</a:t>
            </a:r>
            <a:r>
              <a:rPr sz="1800" b="0" u="none" spc="-1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u="none">
                <a:solidFill>
                  <a:srgbClr val="000000"/>
                </a:solidFill>
                <a:latin typeface="Arial MT"/>
                <a:cs typeface="Arial MT"/>
              </a:rPr>
              <a:t>que</a:t>
            </a:r>
            <a:r>
              <a:rPr sz="1800" b="0" u="none" spc="-1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u="none">
                <a:solidFill>
                  <a:srgbClr val="000000"/>
                </a:solidFill>
                <a:latin typeface="Arial MT"/>
                <a:cs typeface="Arial MT"/>
              </a:rPr>
              <a:t>é</a:t>
            </a:r>
            <a:r>
              <a:rPr sz="1800" b="0" u="none" spc="-10">
                <a:solidFill>
                  <a:srgbClr val="000000"/>
                </a:solidFill>
                <a:latin typeface="Arial MT"/>
                <a:cs typeface="Arial MT"/>
              </a:rPr>
              <a:t> relevante</a:t>
            </a:r>
            <a:endParaRPr sz="1800">
              <a:latin typeface="Arial MT"/>
              <a:cs typeface="Arial MT"/>
            </a:endParaRPr>
          </a:p>
          <a:p>
            <a:pPr marL="657225">
              <a:lnSpc>
                <a:spcPts val="2010"/>
              </a:lnSpc>
            </a:pPr>
            <a:r>
              <a:rPr sz="1800" b="0" u="none">
                <a:solidFill>
                  <a:srgbClr val="000000"/>
                </a:solidFill>
                <a:latin typeface="Arial MT"/>
                <a:cs typeface="Arial MT"/>
              </a:rPr>
              <a:t>ao</a:t>
            </a:r>
            <a:r>
              <a:rPr sz="1800" b="0" u="none" spc="-2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u="none" spc="-10">
                <a:solidFill>
                  <a:srgbClr val="000000"/>
                </a:solidFill>
                <a:latin typeface="Arial MT"/>
                <a:cs typeface="Arial MT"/>
              </a:rPr>
              <a:t>teste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Prof.</a:t>
            </a:r>
            <a:r>
              <a:rPr spc="-80"/>
              <a:t> </a:t>
            </a:r>
            <a:r>
              <a:t>Lesandro</a:t>
            </a:r>
            <a:r>
              <a:rPr spc="-65"/>
              <a:t> </a:t>
            </a:r>
            <a:r>
              <a:rPr spc="-10"/>
              <a:t>Ponciano</a:t>
            </a:r>
            <a:r>
              <a:rPr spc="-70"/>
              <a:t> </a:t>
            </a:r>
            <a:r>
              <a:t>-</a:t>
            </a:r>
            <a:r>
              <a:rPr spc="-75"/>
              <a:t> </a:t>
            </a:r>
            <a:r>
              <a:t>PUC</a:t>
            </a:r>
            <a:r>
              <a:rPr spc="-65"/>
              <a:t> </a:t>
            </a:r>
            <a:r>
              <a:rPr spc="-10"/>
              <a:t>Minas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9</a:t>
            </a:fld>
            <a:endParaRPr spc="-5"/>
          </a:p>
        </p:txBody>
      </p:sp>
      <p:sp>
        <p:nvSpPr>
          <p:cNvPr id="51" name="object 51"/>
          <p:cNvSpPr txBox="1"/>
          <p:nvPr/>
        </p:nvSpPr>
        <p:spPr>
          <a:xfrm>
            <a:off x="1183576" y="5236454"/>
            <a:ext cx="73825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Arial MT"/>
                <a:cs typeface="Arial MT"/>
              </a:rPr>
              <a:t>Figura</a:t>
            </a:r>
            <a:r>
              <a:rPr sz="1200" spc="-10">
                <a:latin typeface="Arial MT"/>
                <a:cs typeface="Arial MT"/>
              </a:rPr>
              <a:t> </a:t>
            </a:r>
            <a:r>
              <a:rPr sz="1200">
                <a:latin typeface="Arial MT"/>
                <a:cs typeface="Arial MT"/>
              </a:rPr>
              <a:t>baseada</a:t>
            </a:r>
            <a:r>
              <a:rPr sz="1200" spc="5">
                <a:latin typeface="Arial MT"/>
                <a:cs typeface="Arial MT"/>
              </a:rPr>
              <a:t> </a:t>
            </a:r>
            <a:r>
              <a:rPr sz="1200">
                <a:latin typeface="Arial MT"/>
                <a:cs typeface="Arial MT"/>
              </a:rPr>
              <a:t>em</a:t>
            </a:r>
            <a:r>
              <a:rPr sz="1200" spc="-5">
                <a:latin typeface="Arial MT"/>
                <a:cs typeface="Arial MT"/>
              </a:rPr>
              <a:t> </a:t>
            </a:r>
            <a:r>
              <a:rPr sz="1200">
                <a:latin typeface="Arial MT"/>
                <a:cs typeface="Arial MT"/>
              </a:rPr>
              <a:t>"Differences</a:t>
            </a:r>
            <a:r>
              <a:rPr sz="1200" spc="-10">
                <a:latin typeface="Arial MT"/>
                <a:cs typeface="Arial MT"/>
              </a:rPr>
              <a:t> </a:t>
            </a:r>
            <a:r>
              <a:rPr sz="1200">
                <a:latin typeface="Arial MT"/>
                <a:cs typeface="Arial MT"/>
              </a:rPr>
              <a:t>between</a:t>
            </a:r>
            <a:r>
              <a:rPr sz="1200" spc="5">
                <a:latin typeface="Arial MT"/>
                <a:cs typeface="Arial MT"/>
              </a:rPr>
              <a:t> </a:t>
            </a:r>
            <a:r>
              <a:rPr sz="1200">
                <a:latin typeface="Arial MT"/>
                <a:cs typeface="Arial MT"/>
              </a:rPr>
              <a:t>Black</a:t>
            </a:r>
            <a:r>
              <a:rPr sz="1200" spc="-5">
                <a:latin typeface="Arial MT"/>
                <a:cs typeface="Arial MT"/>
              </a:rPr>
              <a:t> </a:t>
            </a:r>
            <a:r>
              <a:rPr sz="1200">
                <a:latin typeface="Arial MT"/>
                <a:cs typeface="Arial MT"/>
              </a:rPr>
              <a:t>box, White box, Gray</a:t>
            </a:r>
            <a:r>
              <a:rPr sz="1200" spc="-5">
                <a:latin typeface="Arial MT"/>
                <a:cs typeface="Arial MT"/>
              </a:rPr>
              <a:t> </a:t>
            </a:r>
            <a:r>
              <a:rPr sz="1200">
                <a:latin typeface="Arial MT"/>
                <a:cs typeface="Arial MT"/>
              </a:rPr>
              <a:t>box</a:t>
            </a:r>
            <a:r>
              <a:rPr sz="1200" spc="-10">
                <a:latin typeface="Arial MT"/>
                <a:cs typeface="Arial MT"/>
              </a:rPr>
              <a:t> </a:t>
            </a:r>
            <a:r>
              <a:rPr sz="1200">
                <a:latin typeface="Arial MT"/>
                <a:cs typeface="Arial MT"/>
              </a:rPr>
              <a:t>testing"</a:t>
            </a:r>
            <a:r>
              <a:rPr sz="1200" spc="-5">
                <a:latin typeface="Arial MT"/>
                <a:cs typeface="Arial MT"/>
              </a:rPr>
              <a:t> </a:t>
            </a:r>
            <a:r>
              <a:rPr sz="1200">
                <a:latin typeface="Arial MT"/>
                <a:cs typeface="Arial MT"/>
              </a:rPr>
              <a:t>por Jaiganesh</a:t>
            </a:r>
            <a:r>
              <a:rPr sz="1200" spc="5">
                <a:latin typeface="Arial MT"/>
                <a:cs typeface="Arial MT"/>
              </a:rPr>
              <a:t> </a:t>
            </a:r>
            <a:r>
              <a:rPr sz="1200" spc="-10">
                <a:latin typeface="Arial MT"/>
                <a:cs typeface="Arial MT"/>
              </a:rPr>
              <a:t>Periyasamy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Teste de Software Introdução ao Teste de Software e sua Terminologia</vt:lpstr>
      <vt:lpstr> Objetivos da Aula </vt:lpstr>
      <vt:lpstr>Verificação, Validação e Teste (VV&amp;T)</vt:lpstr>
      <vt:lpstr> VV&amp;T Dinâmicas e Estáticas</vt:lpstr>
      <vt:lpstr> Alguns Termos do Jargão </vt:lpstr>
      <vt:lpstr> Teste e Debugging </vt:lpstr>
      <vt:lpstr>Categorização e Alguns Exemplos</vt:lpstr>
      <vt:lpstr> Técnicas de Teste </vt:lpstr>
      <vt:lpstr>Estrutura interna é conhecida apenas no que é relevante ao teste</vt:lpstr>
      <vt:lpstr>Níveis de Teste de Desenvolvimento</vt:lpstr>
      <vt:lpstr> Teste no Desenvolvimento Geralmente é de caixa branca e visa encontrar bugs Teste Unitário (ou teste de unidade)</vt:lpstr>
      <vt:lpstr> Teste de Regressão </vt:lpstr>
      <vt:lpstr> Teste de Release </vt:lpstr>
      <vt:lpstr> Teste de Usuário </vt:lpstr>
      <vt:lpstr> Atividade de Fixação </vt:lpstr>
      <vt:lpstr> Referências </vt:lpstr>
      <vt:lpstr>Buzzer</vt:lpstr>
      <vt:lpstr>Funções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Introdução ao Teste de Software e sua Terminologia</dc:title>
  <dc:creator>user1</dc:creator>
  <cp:revision>1</cp:revision>
  <dcterms:created xsi:type="dcterms:W3CDTF">2024-04-01T22:18:01Z</dcterms:created>
  <dcterms:modified xsi:type="dcterms:W3CDTF">2024-04-01T23:36:42Z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6.1</vt:lpwstr>
  </property>
  <property fmtid="{D5CDD505-2E9C-101B-9397-08002B2CF9AE}" pid="5" name="LastSaved">
    <vt:filetime>2020-02-14T00:00:00Z</vt:filetime>
  </property>
</Properties>
</file>