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66" r:id="rId2"/>
    <p:sldId id="437" r:id="rId3"/>
    <p:sldId id="400" r:id="rId4"/>
    <p:sldId id="502" r:id="rId5"/>
    <p:sldId id="503" r:id="rId6"/>
    <p:sldId id="505" r:id="rId7"/>
    <p:sldId id="506" r:id="rId8"/>
    <p:sldId id="510" r:id="rId9"/>
    <p:sldId id="509" r:id="rId10"/>
    <p:sldId id="511" r:id="rId11"/>
    <p:sldId id="508" r:id="rId12"/>
    <p:sldId id="513" r:id="rId13"/>
    <p:sldId id="514" r:id="rId14"/>
    <p:sldId id="515" r:id="rId15"/>
    <p:sldId id="516" r:id="rId16"/>
    <p:sldId id="517" r:id="rId17"/>
    <p:sldId id="519" r:id="rId18"/>
    <p:sldId id="518" r:id="rId19"/>
    <p:sldId id="524" r:id="rId20"/>
    <p:sldId id="520" r:id="rId21"/>
    <p:sldId id="521" r:id="rId22"/>
    <p:sldId id="522" r:id="rId23"/>
    <p:sldId id="523" r:id="rId24"/>
    <p:sldId id="297" r:id="rId25"/>
    <p:sldId id="317" r:id="rId26"/>
    <p:sldId id="318" r:id="rId27"/>
    <p:sldId id="307" r:id="rId28"/>
    <p:sldId id="525" r:id="rId29"/>
    <p:sldId id="526" r:id="rId30"/>
    <p:sldId id="527" r:id="rId31"/>
    <p:sldId id="528" r:id="rId32"/>
    <p:sldId id="529" r:id="rId33"/>
    <p:sldId id="292" r:id="rId34"/>
  </p:sldIdLst>
  <p:sldSz cx="9144000" cy="6858000" type="screen4x3"/>
  <p:notesSz cx="6858000" cy="9144000"/>
  <p:custDataLst>
    <p:tags r:id="rId37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42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598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3108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772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148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214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4195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1987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025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4651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544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79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638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6956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16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26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675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270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08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096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3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525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1_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7761515" y="4867811"/>
            <a:ext cx="1311410" cy="1990172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7826830" y="4867813"/>
            <a:ext cx="326797" cy="1568721"/>
          </a:xfrm>
          <a:prstGeom prst="rect">
            <a:avLst/>
          </a:prstGeom>
          <a:solidFill>
            <a:srgbClr val="A5B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9FD80E-0FC6-4E2B-8887-0908F490171C}"/>
              </a:ext>
            </a:extLst>
          </p:cNvPr>
          <p:cNvSpPr/>
          <p:nvPr userDrawn="1"/>
        </p:nvSpPr>
        <p:spPr>
          <a:xfrm>
            <a:off x="7407864" y="14515"/>
            <a:ext cx="966882" cy="683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Retângulo 1"/>
          <p:cNvSpPr/>
          <p:nvPr userDrawn="1"/>
        </p:nvSpPr>
        <p:spPr>
          <a:xfrm>
            <a:off x="6863127" y="4867813"/>
            <a:ext cx="1149463" cy="138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2" name="Shape 112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78321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93943"/>
            <a:ext cx="7714995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57152" y="1990189"/>
            <a:ext cx="7676339" cy="444634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8546571-1CAE-4A19-BBBB-2BF858553466}"/>
              </a:ext>
            </a:extLst>
          </p:cNvPr>
          <p:cNvSpPr/>
          <p:nvPr userDrawn="1"/>
        </p:nvSpPr>
        <p:spPr>
          <a:xfrm>
            <a:off x="8182832" y="11720"/>
            <a:ext cx="966882" cy="96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F66C1CA-2263-6E22-7390-934AC294C4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46" y="87744"/>
            <a:ext cx="785605" cy="9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21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2517533"/>
            <a:ext cx="38913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4193139"/>
            <a:ext cx="38913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252064" y="745375"/>
            <a:ext cx="1631643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536648" y="3844519"/>
            <a:ext cx="1475128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31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06/08/2024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06/08/2024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mis.coventry.ac.uk/maths_centre/images/number.gif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hyperlink" Target="http://www.transforming.com.br/br/imagens/fig_engrenagens.gif" TargetMode="Externa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555776" y="2780928"/>
            <a:ext cx="7000412" cy="1296144"/>
          </a:xfrm>
        </p:spPr>
        <p:txBody>
          <a:bodyPr/>
          <a:lstStyle/>
          <a:p>
            <a:r>
              <a:rPr lang="pt-BR" dirty="0"/>
              <a:t>Banco </a:t>
            </a:r>
            <a:r>
              <a:rPr lang="pt-BR"/>
              <a:t>de Dados</a:t>
            </a:r>
            <a:endParaRPr lang="pt-BR" dirty="0"/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411760" y="1844824"/>
            <a:ext cx="6408960" cy="720080"/>
          </a:xfrm>
        </p:spPr>
        <p:txBody>
          <a:bodyPr>
            <a:normAutofit/>
          </a:bodyPr>
          <a:lstStyle/>
          <a:p>
            <a:r>
              <a:rPr lang="pt-BR" dirty="0"/>
              <a:t>Me. Prof.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b="1" dirty="0"/>
              <a:t>Isolamento: </a:t>
            </a:r>
            <a:r>
              <a:rPr lang="pt-BR" sz="2400" dirty="0"/>
              <a:t>É muito comum que transações sejam executadas de forma concorrente, ou seja, de forma que várias tabelas sejam lidas ou alteradas por vários usuários simultaneamente. </a:t>
            </a:r>
          </a:p>
          <a:p>
            <a:pPr marL="114300" indent="0" algn="just" fontAlgn="base">
              <a:buNone/>
            </a:pPr>
            <a:r>
              <a:rPr lang="pt-BR" sz="2400" dirty="0"/>
              <a:t>Com a propriedade do isolamento a execução concorrente permite deixar o banco de dados no mesmo estado em que ele estaria caso as transações fossem executadas em sequência.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402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b="1" dirty="0"/>
              <a:t>Isolamento: </a:t>
            </a:r>
            <a:r>
              <a:rPr lang="pt-BR" sz="2400" dirty="0"/>
              <a:t>Por exemplo, imagine dois clientes tentando comprar o último exemplar de um produto em estoque, simultaneamente. </a:t>
            </a:r>
          </a:p>
          <a:p>
            <a:pPr marL="114300" indent="0" algn="just" fontAlgn="base">
              <a:buNone/>
            </a:pPr>
            <a:r>
              <a:rPr lang="pt-BR" sz="2400" dirty="0"/>
              <a:t>O primeiro a finalizar a compra fará com que a transação do outro seja interrompida, sofrendo </a:t>
            </a:r>
            <a:r>
              <a:rPr lang="pt-BR" sz="2400" dirty="0" err="1"/>
              <a:t>rollback</a:t>
            </a:r>
            <a:r>
              <a:rPr lang="pt-BR" sz="2400" dirty="0"/>
              <a:t>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256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b="1" dirty="0"/>
              <a:t>Atomicidade</a:t>
            </a:r>
            <a:r>
              <a:rPr lang="pt-BR" sz="2400" dirty="0"/>
              <a:t>: As transações são, geralmente, compostas de várias declarações (comandos / operações). A atomicidade é uma propriedade que garante que cada transação seja tratada como uma entidade única, a qual deve ser executada por completo ou falhar completamente. </a:t>
            </a:r>
          </a:p>
          <a:p>
            <a:pPr marL="114300" indent="0" algn="just" fontAlgn="base">
              <a:buNone/>
            </a:pPr>
            <a:r>
              <a:rPr lang="pt-BR" sz="2400" dirty="0"/>
              <a:t>Desta forma, todas as operações da transação devem ser executadas com sucesso para que a transação tenha sucesso.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005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Assuntos relacionados ao tratamento de dados são relevantes, nos dias de hoje, por conta do grande uso de informações em diversas situações de nosso cotidiano.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pic>
        <p:nvPicPr>
          <p:cNvPr id="3" name="Imagem 2" descr="Uma imagem contendo eletrônico, no interior, mesa, computador&#10;&#10;Descrição gerada automaticamente">
            <a:extLst>
              <a:ext uri="{FF2B5EF4-FFF2-40B4-BE49-F238E27FC236}">
                <a16:creationId xmlns:a16="http://schemas.microsoft.com/office/drawing/2014/main" id="{3C2C2E07-7ECC-4367-AD59-7C9B0F0C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45" y="3119602"/>
            <a:ext cx="3748928" cy="296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CC7CA7-142A-41B3-A0DC-3EBA7891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14" y="5087174"/>
            <a:ext cx="3229428" cy="864432"/>
          </a:xfrm>
          <a:prstGeom prst="rect">
            <a:avLst/>
          </a:prstGeom>
        </p:spPr>
      </p:pic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A sociedade atual está imersa em dados e, para compreender esse fenômeno, vale pararmos e pensarmos em alguns cenários de nosso dia a dia nos quais informações são manipuladas das mais variadas formas. Por exemplo, em uma rede social, inserimos o nosso perfil, fazemos inserções de texto com opiniões, adicionamos fotos e registramos nossos gostos e coisas com as quais não nos identificamos.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249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Em nossos celulares, estamos a todo momento recebendo e enviando mensagens ou mesmo acessando nossa conta no banco para consultar saldos.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9B49B5-9DCD-4848-A966-2382A27A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868" y="3408176"/>
            <a:ext cx="3486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5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Ainda explorando cenários, mas de forma mais orientada aos processos, ao comprar uma passagem por um site de vendas da companhia aérea, escolhemos os dados do </a:t>
            </a:r>
            <a:r>
              <a:rPr lang="pt-BR" sz="2400" dirty="0" err="1"/>
              <a:t>vôo</a:t>
            </a:r>
            <a:r>
              <a:rPr lang="pt-BR" sz="2400" dirty="0"/>
              <a:t>, realizamos o pagamento que, por sua vez, acessará autorização e registrará transações no site da operadora de cartão de crédito.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FFEF6FA-1BE3-4FCC-B451-C81A20CB0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4" y="4451218"/>
            <a:ext cx="2335033" cy="1556689"/>
          </a:xfrm>
          <a:prstGeom prst="rect">
            <a:avLst/>
          </a:prstGeom>
        </p:spPr>
      </p:pic>
      <p:pic>
        <p:nvPicPr>
          <p:cNvPr id="4" name="Imagem 3" descr="Tela de celular&#10;&#10;Descrição gerada automaticamente">
            <a:extLst>
              <a:ext uri="{FF2B5EF4-FFF2-40B4-BE49-F238E27FC236}">
                <a16:creationId xmlns:a16="http://schemas.microsoft.com/office/drawing/2014/main" id="{89587768-442A-47F7-B445-30523FF15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309" y="4052535"/>
            <a:ext cx="3512819" cy="20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Os cenários anteriores de alguma forma utilizam sistemas informatizados para prover as suas funcionalidades ao usuário final. </a:t>
            </a:r>
          </a:p>
          <a:p>
            <a:pPr marL="114300" indent="0" algn="just" fontAlgn="base">
              <a:buNone/>
            </a:pPr>
            <a:endParaRPr lang="pt-BR" sz="2400" dirty="0"/>
          </a:p>
          <a:p>
            <a:pPr marL="114300" indent="0" algn="just" fontAlgn="base">
              <a:buNone/>
            </a:pPr>
            <a:r>
              <a:rPr lang="pt-BR" sz="2400" dirty="0"/>
              <a:t>Para usuários em geral, podemos ter diversos tipos de softwares desde uma agenda de contatos em um celular até seus aplicativos para acesso a banco ou troca de mensagens.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832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Em geral, para empresas, costumamos caracterizar o conjunto de softwares e de equipamentos como sistemas de informação, conforme a definição a seguir.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8080E4E-5B3D-4BEF-810B-2F1FABA85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3628118"/>
            <a:ext cx="71628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8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8E1B8B-E8E3-44AE-B9F0-6EEF5EEC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56363"/>
            <a:ext cx="5856514" cy="3337131"/>
          </a:xfrm>
          <a:prstGeom prst="rect">
            <a:avLst/>
          </a:prstGeom>
        </p:spPr>
      </p:pic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200" y="1898651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000" dirty="0"/>
              <a:t>Estrutura com alguns componentes em um SI com ênfase para os componentes de BD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361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69894" y="2745400"/>
            <a:ext cx="38913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/>
              <a:t>1.</a:t>
            </a:r>
            <a:endParaRPr dirty="0"/>
          </a:p>
          <a:p>
            <a:r>
              <a:rPr lang="pt-BR" dirty="0"/>
              <a:t>Unidade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626351" y="3905200"/>
            <a:ext cx="4819479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pt-BR" sz="2800" b="1" dirty="0"/>
              <a:t>Introdução ao Banco de Dados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1648579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Dados, Informação e Conhecimento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Uma peça chave para o devido funcionamento do cenário exposto é o que chamamos até o momento de dados ou de informações manipuladas pelo sistema de informação. </a:t>
            </a:r>
          </a:p>
          <a:p>
            <a:pPr marL="114300" indent="0" algn="just" fontAlgn="base">
              <a:buNone/>
            </a:pPr>
            <a:r>
              <a:rPr lang="pt-BR" sz="2400" dirty="0"/>
              <a:t>Apesar de serem, de fato, termos que podem ser usados indistintamente, existe uma diferença comumente tratada pelos autores entre dado, informação e conhecimento, que é interessante para percebermos uma certa escala de valor deles.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6197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Dados, Informação e Conhecimento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Um </a:t>
            </a:r>
            <a:r>
              <a:rPr lang="pt-BR" sz="2400" b="1" dirty="0"/>
              <a:t>dado</a:t>
            </a:r>
            <a:r>
              <a:rPr lang="pt-BR" sz="2400" dirty="0"/>
              <a:t> pode ser considerado como um registro mais simples, sem processamento e equiparação com outros registros, é o dado bruto de certo evento como o nome de uma pessoa ou os dados de uma venda em específico.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6853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Dados, Informação e Conhecimento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A </a:t>
            </a:r>
            <a:r>
              <a:rPr lang="pt-BR" sz="2400" b="1" dirty="0"/>
              <a:t>informação</a:t>
            </a:r>
            <a:r>
              <a:rPr lang="pt-BR" sz="2400" dirty="0"/>
              <a:t> já envolve a combinação de dados para prover alguma visão em um contexto um pouco maior, por exemplo o valor de um produto de uma marca comparado com de outra marca ou a totalização de vendas de um caixa.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071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Dados, Informação e Conhecimento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dirty="0"/>
              <a:t>O </a:t>
            </a:r>
            <a:r>
              <a:rPr lang="pt-BR" sz="2400" b="1" dirty="0"/>
              <a:t>conhecimento</a:t>
            </a:r>
            <a:r>
              <a:rPr lang="pt-BR" sz="2400" dirty="0"/>
              <a:t> já contextualiza de forma ainda mais abrangente a informação com a cruzamento de outros fatos internos ou externos à organização, como o aumento de vendas por conta das mais variadas causas: feriados, visita de turistas à cidade ou outros. </a:t>
            </a:r>
          </a:p>
          <a:p>
            <a:pPr marL="114300" indent="0" algn="just" fontAlgn="base">
              <a:buNone/>
            </a:pPr>
            <a:r>
              <a:rPr lang="pt-BR" sz="2400" dirty="0"/>
              <a:t>Em geral, há no conhecimento alguma análise crítica e cooperação com nossa habilidade humana de correlacionar fatos.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604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98CD8-AF0D-411A-96AE-F7FBA2EE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b="1" dirty="0"/>
              <a:t>Dados, Informação e Conhecimento</a:t>
            </a:r>
            <a:endParaRPr lang="pt-BR" dirty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2"/>
          </p:nvPr>
        </p:nvSpPr>
        <p:spPr/>
        <p:txBody>
          <a:bodyPr/>
          <a:lstStyle/>
          <a:p>
            <a:r>
              <a:rPr lang="pt-BR" altLang="pt-BR" sz="3300"/>
              <a:t>Dados</a:t>
            </a:r>
          </a:p>
          <a:p>
            <a:endParaRPr lang="pt-BR" altLang="pt-BR" sz="3300"/>
          </a:p>
          <a:p>
            <a:r>
              <a:rPr lang="pt-BR" altLang="pt-BR" sz="3300"/>
              <a:t>Informação</a:t>
            </a:r>
          </a:p>
          <a:p>
            <a:endParaRPr lang="pt-BR" altLang="pt-BR" sz="3300"/>
          </a:p>
          <a:p>
            <a:r>
              <a:rPr lang="pt-BR" altLang="pt-BR" sz="3300"/>
              <a:t>Conhecimento</a:t>
            </a:r>
          </a:p>
        </p:txBody>
      </p:sp>
      <p:pic>
        <p:nvPicPr>
          <p:cNvPr id="17411" name="Picture 5" descr="numbe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135" y="2160107"/>
            <a:ext cx="1645444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7" descr="fa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177" y="3209197"/>
            <a:ext cx="1657350" cy="146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5" descr="fig_engrenagens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864" y="4009863"/>
            <a:ext cx="1157288" cy="1545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800" b="1" dirty="0"/>
              <a:t>Dados, Informação e Conhecimento</a:t>
            </a:r>
            <a:endParaRPr lang="pt-BR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alt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Dados</a:t>
            </a:r>
            <a:r>
              <a:rPr lang="pt-BR" altLang="pt-BR" sz="2800" dirty="0"/>
              <a:t> são os componentes básicos a partir dos quais a informação é criada. </a:t>
            </a:r>
            <a:r>
              <a:rPr lang="pt-BR" alt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Informação</a:t>
            </a:r>
            <a:r>
              <a:rPr lang="pt-BR" altLang="pt-BR" sz="2800" dirty="0"/>
              <a:t> são dados inseridos em um contexto. </a:t>
            </a:r>
            <a:r>
              <a:rPr lang="pt-BR" altLang="pt-BR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Contexto</a:t>
            </a:r>
            <a:r>
              <a:rPr lang="pt-BR" altLang="pt-BR" sz="2800" dirty="0"/>
              <a:t> é a situação que está sendo analisada. A partir da informação vem o </a:t>
            </a:r>
            <a:r>
              <a:rPr lang="pt-BR" altLang="pt-B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conhecimento</a:t>
            </a:r>
            <a:r>
              <a:rPr lang="pt-BR" altLang="pt-BR" sz="2800" dirty="0"/>
              <a:t>, que permite tomar decisões adequadas, trazendo vantagem competitiva.</a:t>
            </a:r>
            <a:r>
              <a:rPr lang="en-US" altLang="pt-BR" sz="2800" dirty="0"/>
              <a:t> </a:t>
            </a:r>
          </a:p>
          <a:p>
            <a:endParaRPr lang="pt-BR" altLang="pt-BR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800" b="1" dirty="0"/>
              <a:t>Dados, Informação e Conhecimento</a:t>
            </a:r>
            <a:endParaRPr lang="pt-BR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8207" y="2096691"/>
            <a:ext cx="1943100" cy="3600450"/>
            <a:chOff x="480" y="912"/>
            <a:chExt cx="1632" cy="3024"/>
          </a:xfrm>
        </p:grpSpPr>
        <p:sp>
          <p:nvSpPr>
            <p:cNvPr id="19492" name="Rectangle 5"/>
            <p:cNvSpPr>
              <a:spLocks noChangeArrowheads="1"/>
            </p:cNvSpPr>
            <p:nvPr/>
          </p:nvSpPr>
          <p:spPr bwMode="auto">
            <a:xfrm>
              <a:off x="480" y="912"/>
              <a:ext cx="1632" cy="3024"/>
            </a:xfrm>
            <a:prstGeom prst="rect">
              <a:avLst/>
            </a:prstGeom>
            <a:solidFill>
              <a:srgbClr val="BBEF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 altLang="pt-BR" sz="1050"/>
            </a:p>
          </p:txBody>
        </p:sp>
        <p:sp>
          <p:nvSpPr>
            <p:cNvPr id="19493" name="Text Box 6"/>
            <p:cNvSpPr txBox="1">
              <a:spLocks noChangeArrowheads="1"/>
            </p:cNvSpPr>
            <p:nvPr/>
          </p:nvSpPr>
          <p:spPr bwMode="auto">
            <a:xfrm>
              <a:off x="672" y="921"/>
              <a:ext cx="1344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pt-BR" sz="2100" b="1" i="1">
                  <a:latin typeface="Arial" charset="0"/>
                  <a:cs typeface="Times New Roman" pitchFamily="18" charset="0"/>
                </a:rPr>
                <a:t>Dado</a:t>
              </a:r>
            </a:p>
          </p:txBody>
        </p:sp>
      </p:grp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643007" y="3754043"/>
            <a:ext cx="1371600" cy="507831"/>
          </a:xfrm>
          <a:prstGeom prst="rect">
            <a:avLst/>
          </a:prstGeom>
          <a:solidFill>
            <a:srgbClr val="19CD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dirty="0">
                <a:latin typeface="Arial" charset="0"/>
                <a:cs typeface="Times New Roman" pitchFamily="18" charset="0"/>
              </a:rPr>
              <a:t>101221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24407" y="2096691"/>
            <a:ext cx="2250451" cy="3600450"/>
            <a:chOff x="3744" y="912"/>
            <a:chExt cx="1632" cy="3024"/>
          </a:xfrm>
        </p:grpSpPr>
        <p:sp>
          <p:nvSpPr>
            <p:cNvPr id="19490" name="Rectangle 9"/>
            <p:cNvSpPr>
              <a:spLocks noChangeArrowheads="1"/>
            </p:cNvSpPr>
            <p:nvPr/>
          </p:nvSpPr>
          <p:spPr bwMode="auto">
            <a:xfrm>
              <a:off x="3744" y="912"/>
              <a:ext cx="1632" cy="3024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 altLang="pt-BR" sz="1050"/>
            </a:p>
          </p:txBody>
        </p:sp>
        <p:sp>
          <p:nvSpPr>
            <p:cNvPr id="19491" name="Text Box 10"/>
            <p:cNvSpPr txBox="1">
              <a:spLocks noChangeArrowheads="1"/>
            </p:cNvSpPr>
            <p:nvPr/>
          </p:nvSpPr>
          <p:spPr bwMode="auto">
            <a:xfrm>
              <a:off x="3840" y="921"/>
              <a:ext cx="140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pt-BR" sz="2100" b="1" i="1" dirty="0" err="1">
                  <a:latin typeface="Arial" charset="0"/>
                  <a:cs typeface="Times New Roman" pitchFamily="18" charset="0"/>
                </a:rPr>
                <a:t>Informação</a:t>
              </a:r>
              <a:endParaRPr lang="en-US" altLang="pt-BR" sz="2100" b="1" i="1" dirty="0">
                <a:latin typeface="Arial" charset="0"/>
                <a:cs typeface="Times New Roman" pitchFamily="18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281307" y="2096691"/>
            <a:ext cx="1943100" cy="3600450"/>
            <a:chOff x="2112" y="912"/>
            <a:chExt cx="1632" cy="3024"/>
          </a:xfrm>
        </p:grpSpPr>
        <p:sp>
          <p:nvSpPr>
            <p:cNvPr id="19488" name="Rectangle 12"/>
            <p:cNvSpPr>
              <a:spLocks noChangeArrowheads="1"/>
            </p:cNvSpPr>
            <p:nvPr/>
          </p:nvSpPr>
          <p:spPr bwMode="auto">
            <a:xfrm>
              <a:off x="2112" y="912"/>
              <a:ext cx="1632" cy="302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 altLang="pt-BR" sz="1050"/>
            </a:p>
          </p:txBody>
        </p:sp>
        <p:sp>
          <p:nvSpPr>
            <p:cNvPr id="19489" name="Text Box 13"/>
            <p:cNvSpPr txBox="1">
              <a:spLocks noChangeArrowheads="1"/>
            </p:cNvSpPr>
            <p:nvPr/>
          </p:nvSpPr>
          <p:spPr bwMode="auto">
            <a:xfrm>
              <a:off x="2352" y="921"/>
              <a:ext cx="1152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pt-BR" sz="2100" b="1" i="1">
                  <a:latin typeface="Arial" charset="0"/>
                  <a:cs typeface="Times New Roman" pitchFamily="18" charset="0"/>
                </a:rPr>
                <a:t>Contexto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995557" y="2611041"/>
            <a:ext cx="1943100" cy="1371600"/>
            <a:chOff x="1872" y="1344"/>
            <a:chExt cx="1632" cy="1152"/>
          </a:xfrm>
        </p:grpSpPr>
        <p:sp>
          <p:nvSpPr>
            <p:cNvPr id="19486" name="Text Box 15"/>
            <p:cNvSpPr txBox="1">
              <a:spLocks noChangeArrowheads="1"/>
            </p:cNvSpPr>
            <p:nvPr/>
          </p:nvSpPr>
          <p:spPr bwMode="auto">
            <a:xfrm>
              <a:off x="2448" y="1344"/>
              <a:ext cx="1056" cy="4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pt-BR" sz="1500">
                  <a:latin typeface="Arial" charset="0"/>
                  <a:cs typeface="Times New Roman" pitchFamily="18" charset="0"/>
                </a:rPr>
                <a:t>Hora</a:t>
              </a:r>
            </a:p>
            <a:p>
              <a:pPr algn="ctr" eaLnBrk="1" hangingPunct="1"/>
              <a:r>
                <a:rPr lang="en-US" altLang="pt-BR" sz="1500">
                  <a:latin typeface="Arial" charset="0"/>
                  <a:cs typeface="Times New Roman" pitchFamily="18" charset="0"/>
                </a:rPr>
                <a:t>hh:mm:ss</a:t>
              </a:r>
            </a:p>
          </p:txBody>
        </p:sp>
        <p:sp>
          <p:nvSpPr>
            <p:cNvPr id="19487" name="Line 16"/>
            <p:cNvSpPr>
              <a:spLocks noChangeShapeType="1"/>
            </p:cNvSpPr>
            <p:nvPr/>
          </p:nvSpPr>
          <p:spPr bwMode="auto">
            <a:xfrm flipV="1">
              <a:off x="1872" y="1584"/>
              <a:ext cx="576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 sz="1050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995557" y="3353991"/>
            <a:ext cx="1943100" cy="628650"/>
            <a:chOff x="1872" y="1968"/>
            <a:chExt cx="1632" cy="528"/>
          </a:xfrm>
        </p:grpSpPr>
        <p:sp>
          <p:nvSpPr>
            <p:cNvPr id="19484" name="Text Box 18"/>
            <p:cNvSpPr txBox="1">
              <a:spLocks noChangeArrowheads="1"/>
            </p:cNvSpPr>
            <p:nvPr/>
          </p:nvSpPr>
          <p:spPr bwMode="auto">
            <a:xfrm>
              <a:off x="2448" y="1968"/>
              <a:ext cx="1056" cy="4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pt-BR" sz="1500">
                  <a:latin typeface="Arial" charset="0"/>
                  <a:cs typeface="Times New Roman" pitchFamily="18" charset="0"/>
                </a:rPr>
                <a:t>Data</a:t>
              </a:r>
            </a:p>
            <a:p>
              <a:pPr algn="ctr" eaLnBrk="1" hangingPunct="1"/>
              <a:r>
                <a:rPr lang="en-US" altLang="pt-BR" sz="1500">
                  <a:latin typeface="Arial" charset="0"/>
                  <a:cs typeface="Times New Roman" pitchFamily="18" charset="0"/>
                </a:rPr>
                <a:t>dd/mm/aa</a:t>
              </a:r>
            </a:p>
          </p:txBody>
        </p:sp>
        <p:sp>
          <p:nvSpPr>
            <p:cNvPr id="19485" name="Line 19"/>
            <p:cNvSpPr>
              <a:spLocks noChangeShapeType="1"/>
            </p:cNvSpPr>
            <p:nvPr/>
          </p:nvSpPr>
          <p:spPr bwMode="auto">
            <a:xfrm flipV="1">
              <a:off x="1872" y="2208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 sz="1050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995557" y="3982644"/>
            <a:ext cx="1943100" cy="667942"/>
            <a:chOff x="1872" y="2496"/>
            <a:chExt cx="1632" cy="561"/>
          </a:xfrm>
        </p:grpSpPr>
        <p:sp>
          <p:nvSpPr>
            <p:cNvPr id="19482" name="Text Box 21"/>
            <p:cNvSpPr txBox="1">
              <a:spLocks noChangeArrowheads="1"/>
            </p:cNvSpPr>
            <p:nvPr/>
          </p:nvSpPr>
          <p:spPr bwMode="auto">
            <a:xfrm>
              <a:off x="2448" y="2592"/>
              <a:ext cx="1056" cy="4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pt-BR" sz="1500">
                  <a:latin typeface="Arial" charset="0"/>
                  <a:cs typeface="Times New Roman" pitchFamily="18" charset="0"/>
                </a:rPr>
                <a:t>Data</a:t>
              </a:r>
            </a:p>
            <a:p>
              <a:pPr algn="ctr" eaLnBrk="1" hangingPunct="1"/>
              <a:r>
                <a:rPr lang="en-US" altLang="pt-BR" sz="1500">
                  <a:latin typeface="Arial" charset="0"/>
                  <a:cs typeface="Times New Roman" pitchFamily="18" charset="0"/>
                </a:rPr>
                <a:t>mm/dd/aa</a:t>
              </a:r>
            </a:p>
          </p:txBody>
        </p:sp>
        <p:sp>
          <p:nvSpPr>
            <p:cNvPr id="19483" name="Line 22"/>
            <p:cNvSpPr>
              <a:spLocks noChangeShapeType="1"/>
            </p:cNvSpPr>
            <p:nvPr/>
          </p:nvSpPr>
          <p:spPr bwMode="auto">
            <a:xfrm>
              <a:off x="18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 sz="1050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995557" y="3982643"/>
            <a:ext cx="1943100" cy="1410892"/>
            <a:chOff x="1872" y="2496"/>
            <a:chExt cx="1632" cy="1185"/>
          </a:xfrm>
        </p:grpSpPr>
        <p:sp>
          <p:nvSpPr>
            <p:cNvPr id="19480" name="Text Box 24"/>
            <p:cNvSpPr txBox="1">
              <a:spLocks noChangeArrowheads="1"/>
            </p:cNvSpPr>
            <p:nvPr/>
          </p:nvSpPr>
          <p:spPr bwMode="auto">
            <a:xfrm>
              <a:off x="2448" y="3216"/>
              <a:ext cx="1056" cy="4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pt-BR" sz="1500">
                  <a:latin typeface="Arial" charset="0"/>
                  <a:cs typeface="Times New Roman" pitchFamily="18" charset="0"/>
                </a:rPr>
                <a:t>RA ou Identificação</a:t>
              </a:r>
            </a:p>
          </p:txBody>
        </p:sp>
        <p:sp>
          <p:nvSpPr>
            <p:cNvPr id="19481" name="Line 25"/>
            <p:cNvSpPr>
              <a:spLocks noChangeShapeType="1"/>
            </p:cNvSpPr>
            <p:nvPr/>
          </p:nvSpPr>
          <p:spPr bwMode="auto">
            <a:xfrm>
              <a:off x="1872" y="2496"/>
              <a:ext cx="57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 sz="1050"/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938657" y="2725342"/>
            <a:ext cx="2057400" cy="369094"/>
            <a:chOff x="3504" y="1440"/>
            <a:chExt cx="1728" cy="310"/>
          </a:xfrm>
        </p:grpSpPr>
        <p:sp>
          <p:nvSpPr>
            <p:cNvPr id="19478" name="Text Box 27"/>
            <p:cNvSpPr txBox="1">
              <a:spLocks noChangeArrowheads="1"/>
            </p:cNvSpPr>
            <p:nvPr/>
          </p:nvSpPr>
          <p:spPr bwMode="auto">
            <a:xfrm>
              <a:off x="3984" y="1440"/>
              <a:ext cx="124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pt-BR" sz="1800" b="1" dirty="0">
                  <a:latin typeface="Arial" charset="0"/>
                  <a:cs typeface="Times New Roman" pitchFamily="18" charset="0"/>
                </a:rPr>
                <a:t>10:12:21</a:t>
              </a:r>
            </a:p>
          </p:txBody>
        </p:sp>
        <p:sp>
          <p:nvSpPr>
            <p:cNvPr id="19479" name="Line 28"/>
            <p:cNvSpPr>
              <a:spLocks noChangeShapeType="1"/>
            </p:cNvSpPr>
            <p:nvPr/>
          </p:nvSpPr>
          <p:spPr bwMode="auto">
            <a:xfrm>
              <a:off x="3504" y="15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 sz="1050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938657" y="3411142"/>
            <a:ext cx="2057400" cy="369094"/>
            <a:chOff x="3504" y="2016"/>
            <a:chExt cx="1728" cy="310"/>
          </a:xfrm>
        </p:grpSpPr>
        <p:sp>
          <p:nvSpPr>
            <p:cNvPr id="19476" name="Text Box 30"/>
            <p:cNvSpPr txBox="1">
              <a:spLocks noChangeArrowheads="1"/>
            </p:cNvSpPr>
            <p:nvPr/>
          </p:nvSpPr>
          <p:spPr bwMode="auto">
            <a:xfrm>
              <a:off x="3984" y="2016"/>
              <a:ext cx="124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pt-BR" sz="1800" b="1" dirty="0">
                  <a:latin typeface="Arial" charset="0"/>
                  <a:cs typeface="Times New Roman" pitchFamily="18" charset="0"/>
                </a:rPr>
                <a:t>10/Dez/2021</a:t>
              </a:r>
            </a:p>
          </p:txBody>
        </p:sp>
        <p:sp>
          <p:nvSpPr>
            <p:cNvPr id="19477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 sz="1050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4948183" y="4211244"/>
            <a:ext cx="2047875" cy="369094"/>
            <a:chOff x="3512" y="2688"/>
            <a:chExt cx="1720" cy="310"/>
          </a:xfrm>
        </p:grpSpPr>
        <p:sp>
          <p:nvSpPr>
            <p:cNvPr id="19474" name="Text Box 33"/>
            <p:cNvSpPr txBox="1">
              <a:spLocks noChangeArrowheads="1"/>
            </p:cNvSpPr>
            <p:nvPr/>
          </p:nvSpPr>
          <p:spPr bwMode="auto">
            <a:xfrm>
              <a:off x="3984" y="2688"/>
              <a:ext cx="124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pt-BR" sz="1800" b="1" dirty="0">
                  <a:latin typeface="Arial" charset="0"/>
                  <a:cs typeface="Times New Roman" pitchFamily="18" charset="0"/>
                </a:rPr>
                <a:t>12/Out/2021</a:t>
              </a:r>
            </a:p>
          </p:txBody>
        </p:sp>
        <p:sp>
          <p:nvSpPr>
            <p:cNvPr id="19475" name="Line 34"/>
            <p:cNvSpPr>
              <a:spLocks noChangeShapeType="1"/>
            </p:cNvSpPr>
            <p:nvPr/>
          </p:nvSpPr>
          <p:spPr bwMode="auto">
            <a:xfrm>
              <a:off x="3512" y="28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 sz="1050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4929133" y="5011343"/>
            <a:ext cx="2066925" cy="369093"/>
            <a:chOff x="3496" y="3360"/>
            <a:chExt cx="1736" cy="310"/>
          </a:xfrm>
        </p:grpSpPr>
        <p:sp>
          <p:nvSpPr>
            <p:cNvPr id="19472" name="Text Box 36"/>
            <p:cNvSpPr txBox="1">
              <a:spLocks noChangeArrowheads="1"/>
            </p:cNvSpPr>
            <p:nvPr/>
          </p:nvSpPr>
          <p:spPr bwMode="auto">
            <a:xfrm>
              <a:off x="3984" y="3360"/>
              <a:ext cx="1248" cy="3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altLang="pt-BR" sz="1800" b="1" dirty="0">
                  <a:latin typeface="Arial" charset="0"/>
                  <a:cs typeface="Times New Roman" pitchFamily="18" charset="0"/>
                </a:rPr>
                <a:t>101221</a:t>
              </a:r>
            </a:p>
          </p:txBody>
        </p:sp>
        <p:sp>
          <p:nvSpPr>
            <p:cNvPr id="19473" name="Line 37"/>
            <p:cNvSpPr>
              <a:spLocks noChangeShapeType="1"/>
            </p:cNvSpPr>
            <p:nvPr/>
          </p:nvSpPr>
          <p:spPr bwMode="auto">
            <a:xfrm>
              <a:off x="3496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pt-BR" sz="10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800" b="1" dirty="0"/>
              <a:t>Dados, Informação e Conhecimento</a:t>
            </a:r>
            <a:endParaRPr lang="pt-BR" dirty="0"/>
          </a:p>
        </p:txBody>
      </p:sp>
      <p:sp>
        <p:nvSpPr>
          <p:cNvPr id="20483" name="Rectangle 2051"/>
          <p:cNvSpPr>
            <a:spLocks noGrp="1" noChangeArrowheads="1"/>
          </p:cNvSpPr>
          <p:nvPr>
            <p:ph type="body" idx="2"/>
          </p:nvPr>
        </p:nvSpPr>
        <p:spPr>
          <a:xfrm>
            <a:off x="476527" y="2008806"/>
            <a:ext cx="7676339" cy="33347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altLang="pt-BR" dirty="0"/>
              <a:t>Cadastro de Clientes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CNPJ, razão social,</a:t>
            </a:r>
            <a:br>
              <a:rPr lang="pt-BR" altLang="pt-BR" dirty="0"/>
            </a:br>
            <a:r>
              <a:rPr lang="pt-BR" altLang="pt-BR" dirty="0"/>
              <a:t>endereço..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Notas fiscais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Valor total, ICMS, </a:t>
            </a:r>
            <a:br>
              <a:rPr lang="pt-BR" altLang="pt-BR" dirty="0"/>
            </a:br>
            <a:r>
              <a:rPr lang="pt-BR" altLang="pt-BR" dirty="0"/>
              <a:t>data de emissão ...</a:t>
            </a:r>
          </a:p>
          <a:p>
            <a:pPr>
              <a:lnSpc>
                <a:spcPct val="90000"/>
              </a:lnSpc>
            </a:pPr>
            <a:r>
              <a:rPr lang="pt-BR" altLang="pt-BR" dirty="0"/>
              <a:t>Boleto de cobrança</a:t>
            </a:r>
          </a:p>
          <a:p>
            <a:pPr lvl="1">
              <a:lnSpc>
                <a:spcPct val="90000"/>
              </a:lnSpc>
            </a:pPr>
            <a:r>
              <a:rPr lang="pt-BR" altLang="pt-BR" dirty="0"/>
              <a:t>Valor, data de pagamento, juros ...</a:t>
            </a:r>
          </a:p>
          <a:p>
            <a:pPr>
              <a:lnSpc>
                <a:spcPct val="90000"/>
              </a:lnSpc>
            </a:pPr>
            <a:r>
              <a:rPr lang="pt-BR" altLang="pt-BR" dirty="0">
                <a:solidFill>
                  <a:srgbClr val="00CC00"/>
                </a:solidFill>
              </a:rPr>
              <a:t>Dados sobre participação no mercado, concorrência, tendências de consumo, nível de emprego, etc...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pt-BR" altLang="pt-BR" dirty="0">
              <a:solidFill>
                <a:srgbClr val="00CC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è"/>
            </a:pPr>
            <a:r>
              <a:rPr lang="pt-BR" altLang="pt-BR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Esses dados, apresentados de maneira adequada a um contexto em que serão utilizados são chamados informação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F4AB170-DCD4-4FA8-9A1B-A5EF2946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344" y="2055069"/>
            <a:ext cx="3839028" cy="196901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800" b="1" dirty="0"/>
              <a:t>SGBD – Sistema de Gerenciador </a:t>
            </a:r>
            <a:br>
              <a:rPr lang="pt-BR" sz="2800" b="1" dirty="0"/>
            </a:br>
            <a:r>
              <a:rPr lang="pt-BR" sz="2800" b="1" dirty="0"/>
              <a:t>de Banco de Dados</a:t>
            </a:r>
            <a:endParaRPr lang="pt-BR" dirty="0"/>
          </a:p>
        </p:txBody>
      </p:sp>
      <p:sp>
        <p:nvSpPr>
          <p:cNvPr id="20483" name="Rectangle 2051"/>
          <p:cNvSpPr>
            <a:spLocks noGrp="1" noChangeArrowheads="1"/>
          </p:cNvSpPr>
          <p:nvPr>
            <p:ph type="body" idx="2"/>
          </p:nvPr>
        </p:nvSpPr>
        <p:spPr>
          <a:xfrm>
            <a:off x="476527" y="2008806"/>
            <a:ext cx="7676339" cy="3334759"/>
          </a:xfrm>
        </p:spPr>
        <p:txBody>
          <a:bodyPr/>
          <a:lstStyle/>
          <a:p>
            <a:pPr marL="114300" indent="0" algn="just">
              <a:lnSpc>
                <a:spcPct val="90000"/>
              </a:lnSpc>
              <a:buNone/>
            </a:pPr>
            <a:r>
              <a:rPr lang="pt-BR" sz="2800" dirty="0"/>
              <a:t>É o sistema que gerência os dados e incorpora funções para a manutenção de um BD. </a:t>
            </a:r>
          </a:p>
          <a:p>
            <a:pPr marL="114300" indent="0" algn="just">
              <a:lnSpc>
                <a:spcPct val="90000"/>
              </a:lnSpc>
              <a:buNone/>
            </a:pPr>
            <a:r>
              <a:rPr lang="pt-BR" sz="2800" dirty="0"/>
              <a:t>Porém, o SGBD sozinho não vai servir para os usuários. </a:t>
            </a:r>
          </a:p>
          <a:p>
            <a:pPr marL="114300" indent="0" algn="just">
              <a:lnSpc>
                <a:spcPct val="90000"/>
              </a:lnSpc>
              <a:buNone/>
            </a:pPr>
            <a:r>
              <a:rPr lang="pt-BR" sz="2800" dirty="0"/>
              <a:t>Os Sistemas de BD são sistemas desenvolvidos com funções específicas desenvolvidas nos </a:t>
            </a:r>
            <a:r>
              <a:rPr lang="pt-BR" sz="2800" dirty="0" err="1"/>
              <a:t>SGBDs</a:t>
            </a:r>
            <a:r>
              <a:rPr lang="pt-BR" sz="2800" dirty="0"/>
              <a:t>, que utilizam os </a:t>
            </a:r>
            <a:r>
              <a:rPr lang="pt-BR" sz="2800" dirty="0" err="1"/>
              <a:t>BDs</a:t>
            </a:r>
            <a:r>
              <a:rPr lang="pt-BR" sz="2800" dirty="0"/>
              <a:t>.</a:t>
            </a:r>
            <a:endParaRPr lang="pt-BR" alt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865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800" b="1" dirty="0"/>
              <a:t>SGBD – Sistema de Gerenciador </a:t>
            </a:r>
            <a:br>
              <a:rPr lang="pt-BR" sz="2800" b="1" dirty="0"/>
            </a:br>
            <a:r>
              <a:rPr lang="pt-BR" sz="2800" b="1" dirty="0"/>
              <a:t>de Banco de Dados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4E4DF4C-871F-4D86-B4BC-FEA710EB4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77" y="2009579"/>
            <a:ext cx="5162681" cy="39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8068EF-6CF4-4DF9-AFBC-288F3C086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41" y="2235091"/>
            <a:ext cx="2562826" cy="3287486"/>
          </a:xfrm>
          <a:prstGeom prst="rect">
            <a:avLst/>
          </a:prstGeom>
        </p:spPr>
      </p:pic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5246962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>
              <a:buNone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um Banco de Dados ? </a:t>
            </a:r>
          </a:p>
          <a:p>
            <a:pPr marL="114300" indent="0" algn="just">
              <a:buNone/>
            </a:pPr>
            <a:r>
              <a:rPr lang="pt-BR" sz="2800" dirty="0"/>
              <a:t>Conjunto de dados relacionados que contém informações de interesse de determinada empresa.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201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800" b="1" dirty="0"/>
              <a:t>SGBD – Sistema de Gerenciador </a:t>
            </a:r>
            <a:br>
              <a:rPr lang="pt-BR" sz="2800" b="1" dirty="0"/>
            </a:br>
            <a:r>
              <a:rPr lang="pt-BR" sz="2800" b="1" dirty="0"/>
              <a:t>de Banco de Dados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34D82EAA-0783-433D-A1B5-3760DA5B4513}"/>
              </a:ext>
            </a:extLst>
          </p:cNvPr>
          <p:cNvGraphicFramePr>
            <a:graphicFrameLocks noGrp="1"/>
          </p:cNvGraphicFramePr>
          <p:nvPr/>
        </p:nvGraphicFramePr>
        <p:xfrm>
          <a:off x="529770" y="2318657"/>
          <a:ext cx="7431316" cy="2865120"/>
        </p:xfrm>
        <a:graphic>
          <a:graphicData uri="http://schemas.openxmlformats.org/drawingml/2006/table">
            <a:tbl>
              <a:tblPr firstRow="1" bandRow="1"/>
              <a:tblGrid>
                <a:gridCol w="3824516">
                  <a:extLst>
                    <a:ext uri="{9D8B030D-6E8A-4147-A177-3AD203B41FA5}">
                      <a16:colId xmlns:a16="http://schemas.microsoft.com/office/drawing/2014/main" val="3890963085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361324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VANTAGENS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C00000"/>
                          </a:solidFill>
                        </a:rPr>
                        <a:t>DESVANTAGENS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5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Segurança (restrição de acesso)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Elevado custo com os softwares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22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Mecanismo de backup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Equipe altamente capacitada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3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Garante a consistência dos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Elevado overhead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4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Evita redundância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15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Maior flexibilidade para mudanças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28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Compartilhamento entre múltiplos</a:t>
                      </a:r>
                    </a:p>
                    <a:p>
                      <a:r>
                        <a:rPr lang="pt-BR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usuários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b="1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097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17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800" b="1" dirty="0"/>
              <a:t>Principais </a:t>
            </a:r>
            <a:r>
              <a:rPr lang="pt-BR" sz="2800" b="1" dirty="0" err="1"/>
              <a:t>SGBDs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5D0A3F-18A8-46B9-ACB0-EBFE107C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07" y="2028546"/>
            <a:ext cx="5957337" cy="37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79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sz="2800" b="1" dirty="0"/>
              <a:t>Classificação dos BD</a:t>
            </a:r>
            <a:endParaRPr lang="pt-BR" dirty="0"/>
          </a:p>
        </p:txBody>
      </p:sp>
      <p:sp>
        <p:nvSpPr>
          <p:cNvPr id="20483" name="Rectangle 2051"/>
          <p:cNvSpPr>
            <a:spLocks noGrp="1" noChangeArrowheads="1"/>
          </p:cNvSpPr>
          <p:nvPr>
            <p:ph type="body" idx="2"/>
          </p:nvPr>
        </p:nvSpPr>
        <p:spPr>
          <a:xfrm>
            <a:off x="476527" y="2008806"/>
            <a:ext cx="7676339" cy="3334759"/>
          </a:xfrm>
        </p:spPr>
        <p:txBody>
          <a:bodyPr/>
          <a:lstStyle/>
          <a:p>
            <a:pPr marL="114300" indent="0" algn="just">
              <a:lnSpc>
                <a:spcPct val="90000"/>
              </a:lnSpc>
              <a:buNone/>
            </a:pPr>
            <a:r>
              <a:rPr lang="pt-BR" sz="2800" b="1" dirty="0"/>
              <a:t>Existem vários tipos de BD:</a:t>
            </a:r>
          </a:p>
          <a:p>
            <a:pPr algn="just">
              <a:lnSpc>
                <a:spcPct val="90000"/>
              </a:lnSpc>
            </a:pPr>
            <a:r>
              <a:rPr lang="pt-BR" sz="2800" dirty="0"/>
              <a:t>Relacional</a:t>
            </a:r>
          </a:p>
          <a:p>
            <a:pPr algn="just">
              <a:lnSpc>
                <a:spcPct val="90000"/>
              </a:lnSpc>
            </a:pPr>
            <a:r>
              <a:rPr lang="pt-BR" sz="2800" dirty="0"/>
              <a:t>Orientado a Objetos</a:t>
            </a:r>
          </a:p>
          <a:p>
            <a:pPr algn="just">
              <a:lnSpc>
                <a:spcPct val="90000"/>
              </a:lnSpc>
            </a:pPr>
            <a:r>
              <a:rPr lang="pt-BR" sz="2800" dirty="0"/>
              <a:t>Multimídia</a:t>
            </a:r>
          </a:p>
          <a:p>
            <a:pPr algn="just">
              <a:lnSpc>
                <a:spcPct val="90000"/>
              </a:lnSpc>
            </a:pPr>
            <a:r>
              <a:rPr lang="pt-BR" sz="2800" dirty="0"/>
              <a:t>Geográfico</a:t>
            </a:r>
            <a:endParaRPr lang="pt-BR" altLang="pt-BR" sz="2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DE3131F9-B79B-4698-A901-9A49295C9902}"/>
              </a:ext>
            </a:extLst>
          </p:cNvPr>
          <p:cNvSpPr/>
          <p:nvPr/>
        </p:nvSpPr>
        <p:spPr>
          <a:xfrm>
            <a:off x="2779485" y="2670262"/>
            <a:ext cx="978408" cy="39188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9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92896"/>
            <a:ext cx="8229600" cy="1143000"/>
          </a:xfrm>
        </p:spPr>
        <p:txBody>
          <a:bodyPr/>
          <a:lstStyle/>
          <a:p>
            <a:r>
              <a:rPr lang="pt-BR" spc="-10"/>
              <a:t>FIM</a:t>
            </a:r>
            <a:endParaRPr lang="pt-BR" spc="-10" dirty="0"/>
          </a:p>
        </p:txBody>
      </p:sp>
    </p:spTree>
    <p:extLst>
      <p:ext uri="{BB962C8B-B14F-4D97-AF65-F5344CB8AC3E}">
        <p14:creationId xmlns:p14="http://schemas.microsoft.com/office/powerpoint/2010/main" val="1268264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515CF1-D62C-49AD-80D0-CCF789BFC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943" y="3974307"/>
            <a:ext cx="3757433" cy="1878717"/>
          </a:xfrm>
          <a:prstGeom prst="rect">
            <a:avLst/>
          </a:prstGeom>
        </p:spPr>
      </p:pic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>
              <a:buNone/>
            </a:pPr>
            <a:r>
              <a:rPr lang="pt-BR" sz="2800" b="1" dirty="0"/>
              <a:t>E um SGBD ??? </a:t>
            </a:r>
          </a:p>
          <a:p>
            <a:pPr marL="114300" indent="0" algn="just">
              <a:buNone/>
            </a:pPr>
            <a:r>
              <a:rPr lang="pt-BR" sz="2800" dirty="0"/>
              <a:t>Sistema Gerenciador de Banco de dados - banco de dados associado a um conjunto de programas para gerenciar esse banco de dados.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02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>
              <a:buNone/>
            </a:pPr>
            <a:r>
              <a:rPr lang="pt-BR" sz="2800" dirty="0"/>
              <a:t>Armazenar de forma organizada as Informações.</a:t>
            </a:r>
          </a:p>
          <a:p>
            <a:pPr marL="114300" indent="0" algn="just">
              <a:buNone/>
            </a:pPr>
            <a:endParaRPr lang="pt-BR" sz="24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EDEBA02-5F47-4D22-BEC0-D91E7A505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582" y="2802571"/>
            <a:ext cx="5924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3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>
              <a:buNone/>
            </a:pPr>
            <a:r>
              <a:rPr lang="pt-BR" sz="2800" dirty="0"/>
              <a:t>Ajuda a garantir: </a:t>
            </a:r>
          </a:p>
          <a:p>
            <a:pPr algn="just"/>
            <a:r>
              <a:rPr lang="pt-BR" sz="2800" dirty="0"/>
              <a:t>Consistências e redundância;</a:t>
            </a:r>
          </a:p>
          <a:p>
            <a:pPr algn="just"/>
            <a:r>
              <a:rPr lang="pt-BR" sz="2800" dirty="0"/>
              <a:t>Integridade;</a:t>
            </a:r>
          </a:p>
          <a:p>
            <a:pPr algn="just"/>
            <a:r>
              <a:rPr lang="pt-BR" sz="2800" dirty="0"/>
              <a:t>Isolamento;</a:t>
            </a:r>
          </a:p>
          <a:p>
            <a:pPr algn="just"/>
            <a:r>
              <a:rPr lang="pt-BR" sz="2800" dirty="0"/>
              <a:t>Atomicidade;</a:t>
            </a:r>
          </a:p>
          <a:p>
            <a:pPr algn="just"/>
            <a:r>
              <a:rPr lang="pt-BR" sz="2800" dirty="0"/>
              <a:t>Segurança.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20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b="1" dirty="0"/>
              <a:t>Consistência</a:t>
            </a:r>
            <a:r>
              <a:rPr lang="pt-BR" sz="2400" dirty="0"/>
              <a:t>: A propriedade da consistência permite assegurar que uma transação somente leve o banco de dados de um estado válido a outro, mantendo a estabilidade do banco. </a:t>
            </a:r>
          </a:p>
          <a:p>
            <a:pPr marL="114300" indent="0" algn="just" fontAlgn="base">
              <a:buNone/>
            </a:pPr>
            <a:r>
              <a:rPr lang="pt-BR" sz="2400" dirty="0"/>
              <a:t>Os dados que são gravados devem sempre ser válidos, de acordo com regras definidas, e isso inclui qualquer operação considerada, como triggers, </a:t>
            </a:r>
            <a:r>
              <a:rPr lang="pt-BR" sz="2400" dirty="0" err="1"/>
              <a:t>constraints</a:t>
            </a:r>
            <a:r>
              <a:rPr lang="pt-BR" sz="2400" dirty="0"/>
              <a:t> (restrições), procedimentos armazenados, ou outras que determinem a validade dos dados inseridos.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37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400" b="1" dirty="0"/>
              <a:t>Consistência</a:t>
            </a:r>
            <a:r>
              <a:rPr lang="pt-BR" sz="2400" dirty="0"/>
              <a:t>: </a:t>
            </a:r>
          </a:p>
          <a:p>
            <a:pPr marL="114300" indent="0" algn="just" fontAlgn="base">
              <a:buNone/>
            </a:pPr>
            <a:r>
              <a:rPr lang="pt-BR" sz="2400" dirty="0"/>
              <a:t>Desta forma, é evitada a corrupção do banco de dados que pode ser causada por uma transação ilegal.</a:t>
            </a:r>
          </a:p>
          <a:p>
            <a:pPr marL="114300" indent="0" algn="just" fontAlgn="base">
              <a:buNone/>
            </a:pPr>
            <a:r>
              <a:rPr lang="pt-BR" sz="2400" dirty="0"/>
              <a:t>Por exemplo, se for feita uma tentativa de inserir um registro em uma tabela de vendas da venda de um produto que não esteja presente em uma tabela de produtos, a transação falhará.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86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200" y="1215619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3200" b="1" dirty="0"/>
              <a:t>Banco de Dados</a:t>
            </a:r>
            <a:endParaRPr sz="32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2043794"/>
            <a:ext cx="7676339" cy="36408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14300" indent="0" algn="just" fontAlgn="base">
              <a:buNone/>
            </a:pPr>
            <a:r>
              <a:rPr lang="pt-BR" sz="2800" b="1" dirty="0"/>
              <a:t>Integridade</a:t>
            </a:r>
            <a:r>
              <a:rPr lang="pt-BR" sz="2800" dirty="0"/>
              <a:t> - Integridade de dados é a manutenção e a garantia da precisão e consistência de dados durante todo o ciclo de vida da informação, e é um aspecto crítico para o projeto, implementação e uso de qualquer sistema que armazene, processe ou recupere dados.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957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1317</Words>
  <Application>Microsoft Office PowerPoint</Application>
  <PresentationFormat>Apresentação na tela (4:3)</PresentationFormat>
  <Paragraphs>145</Paragraphs>
  <Slides>33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Tema do Office</vt:lpstr>
      <vt:lpstr>Banco de Dados</vt:lpstr>
      <vt:lpstr>1. Unidade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Banco de Dados</vt:lpstr>
      <vt:lpstr>Dados, Informação e Conhecimento</vt:lpstr>
      <vt:lpstr>Dados, Informação e Conhecimento</vt:lpstr>
      <vt:lpstr>Dados, Informação e Conhecimento</vt:lpstr>
      <vt:lpstr>Dados, Informação e Conhecimento</vt:lpstr>
      <vt:lpstr>Dados, Informação e Conhecimento</vt:lpstr>
      <vt:lpstr>Dados, Informação e Conhecimento</vt:lpstr>
      <vt:lpstr>Dados, Informação e Conhecimento</vt:lpstr>
      <vt:lpstr>Dados, Informação e Conhecimento</vt:lpstr>
      <vt:lpstr>SGBD – Sistema de Gerenciador  de Banco de Dados</vt:lpstr>
      <vt:lpstr>SGBD – Sistema de Gerenciador  de Banco de Dados</vt:lpstr>
      <vt:lpstr>SGBD – Sistema de Gerenciador  de Banco de Dados</vt:lpstr>
      <vt:lpstr>Principais SGBDs</vt:lpstr>
      <vt:lpstr>Classificação dos BD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152</cp:revision>
  <dcterms:created xsi:type="dcterms:W3CDTF">2013-08-21T19:52:36Z</dcterms:created>
  <dcterms:modified xsi:type="dcterms:W3CDTF">2024-08-06T22:25:23Z</dcterms:modified>
</cp:coreProperties>
</file>