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6" r:id="rId2"/>
    <p:sldId id="256" r:id="rId3"/>
    <p:sldId id="437" r:id="rId4"/>
    <p:sldId id="438" r:id="rId5"/>
    <p:sldId id="487" r:id="rId6"/>
    <p:sldId id="490" r:id="rId7"/>
    <p:sldId id="491" r:id="rId8"/>
    <p:sldId id="488" r:id="rId9"/>
    <p:sldId id="492" r:id="rId10"/>
    <p:sldId id="493" r:id="rId11"/>
    <p:sldId id="494" r:id="rId12"/>
    <p:sldId id="497" r:id="rId13"/>
    <p:sldId id="498" r:id="rId14"/>
    <p:sldId id="489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2" r:id="rId37"/>
    <p:sldId id="520" r:id="rId38"/>
    <p:sldId id="521" r:id="rId39"/>
    <p:sldId id="523" r:id="rId40"/>
    <p:sldId id="525" r:id="rId41"/>
    <p:sldId id="526" r:id="rId42"/>
    <p:sldId id="528" r:id="rId43"/>
    <p:sldId id="529" r:id="rId44"/>
    <p:sldId id="530" r:id="rId45"/>
    <p:sldId id="292" r:id="rId46"/>
  </p:sldIdLst>
  <p:sldSz cx="9144000" cy="6858000" type="screen4x3"/>
  <p:notesSz cx="6858000" cy="9144000"/>
  <p:custDataLst>
    <p:tags r:id="rId49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1" d="100"/>
          <a:sy n="71" d="100"/>
        </p:scale>
        <p:origin x="6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1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9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05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86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91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786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669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74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22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327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47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4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78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863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990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21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717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856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40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9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58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91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142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197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55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355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020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698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666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411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051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970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25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746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142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69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78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58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71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8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56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08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9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7761515" y="4867811"/>
            <a:ext cx="1311410" cy="1990172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7826830" y="4867813"/>
            <a:ext cx="326797" cy="1568721"/>
          </a:xfrm>
          <a:prstGeom prst="rect">
            <a:avLst/>
          </a:prstGeom>
          <a:solidFill>
            <a:srgbClr val="A5B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FD80E-0FC6-4E2B-8887-0908F490171C}"/>
              </a:ext>
            </a:extLst>
          </p:cNvPr>
          <p:cNvSpPr/>
          <p:nvPr userDrawn="1"/>
        </p:nvSpPr>
        <p:spPr>
          <a:xfrm>
            <a:off x="7407864" y="14515"/>
            <a:ext cx="966882" cy="68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Retângulo 1"/>
          <p:cNvSpPr/>
          <p:nvPr userDrawn="1"/>
        </p:nvSpPr>
        <p:spPr>
          <a:xfrm>
            <a:off x="6863127" y="4867813"/>
            <a:ext cx="1149463" cy="1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2" name="Shape 112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78321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93943"/>
            <a:ext cx="7714995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57152" y="1990189"/>
            <a:ext cx="7676339" cy="444634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8546571-1CAE-4A19-BBBB-2BF858553466}"/>
              </a:ext>
            </a:extLst>
          </p:cNvPr>
          <p:cNvSpPr/>
          <p:nvPr userDrawn="1"/>
        </p:nvSpPr>
        <p:spPr>
          <a:xfrm>
            <a:off x="8182832" y="11720"/>
            <a:ext cx="966882" cy="96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F66C1CA-2263-6E22-7390-934AC294C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46" y="87744"/>
            <a:ext cx="785605" cy="9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2655767"/>
            <a:ext cx="4899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" name="Shape 12"/>
          <p:cNvGrpSpPr/>
          <p:nvPr/>
        </p:nvGrpSpPr>
        <p:grpSpPr>
          <a:xfrm>
            <a:off x="557947" y="-12"/>
            <a:ext cx="1564584" cy="37667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082503" y="-85393"/>
            <a:ext cx="1390929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295744" y="4098187"/>
            <a:ext cx="1852856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3216091"/>
            <a:ext cx="1768658" cy="3641927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8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2517533"/>
            <a:ext cx="38913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252064" y="745375"/>
            <a:ext cx="1631643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536648" y="3844519"/>
            <a:ext cx="1475128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30/07/2024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555776" y="2780928"/>
            <a:ext cx="7000412" cy="1296144"/>
          </a:xfrm>
        </p:spPr>
        <p:txBody>
          <a:bodyPr/>
          <a:lstStyle/>
          <a:p>
            <a:r>
              <a:rPr lang="pt-BR" dirty="0"/>
              <a:t>Estrutura de Dados</a:t>
            </a:r>
            <a:br>
              <a:rPr lang="pt-BR" dirty="0"/>
            </a:br>
            <a:r>
              <a:rPr lang="pt-BR" dirty="0"/>
              <a:t>Não Lineares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411760" y="1844824"/>
            <a:ext cx="6408960" cy="720080"/>
          </a:xfrm>
        </p:spPr>
        <p:txBody>
          <a:bodyPr>
            <a:normAutofit/>
          </a:bodyPr>
          <a:lstStyle/>
          <a:p>
            <a:r>
              <a:rPr lang="pt-BR" dirty="0"/>
              <a:t>Ms. Prof.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 de Precedência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dirty="0"/>
              <a:t>Agora com o uso de parênteses () entre a condição com o operador OR ele passa a ser analisado primeiro depois o operador AND</a:t>
            </a: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2154996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SELECT </a:t>
            </a:r>
            <a:r>
              <a:rPr lang="pt-BR" dirty="0" err="1"/>
              <a:t>last_name</a:t>
            </a:r>
            <a:r>
              <a:rPr lang="pt-BR" dirty="0"/>
              <a:t>, </a:t>
            </a:r>
            <a:r>
              <a:rPr lang="pt-BR" dirty="0" err="1"/>
              <a:t>job_id</a:t>
            </a:r>
            <a:r>
              <a:rPr lang="pt-BR" dirty="0"/>
              <a:t>, </a:t>
            </a:r>
            <a:r>
              <a:rPr lang="pt-BR" dirty="0" err="1"/>
              <a:t>salary</a:t>
            </a:r>
            <a:r>
              <a:rPr lang="pt-BR" dirty="0"/>
              <a:t> FROM </a:t>
            </a:r>
            <a:r>
              <a:rPr lang="pt-BR" dirty="0" err="1"/>
              <a:t>employees</a:t>
            </a:r>
            <a:endParaRPr lang="pt-BR" dirty="0"/>
          </a:p>
          <a:p>
            <a:pPr algn="just"/>
            <a:r>
              <a:rPr lang="pt-BR" dirty="0"/>
              <a:t>WHERE (</a:t>
            </a:r>
            <a:r>
              <a:rPr lang="pt-BR" dirty="0" err="1"/>
              <a:t>job_id</a:t>
            </a:r>
            <a:r>
              <a:rPr lang="pt-BR" dirty="0"/>
              <a:t> = ‘AS_REP’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dirty="0"/>
              <a:t> </a:t>
            </a:r>
            <a:r>
              <a:rPr lang="pt-BR" dirty="0" err="1"/>
              <a:t>job_id</a:t>
            </a:r>
            <a:r>
              <a:rPr lang="pt-BR" dirty="0"/>
              <a:t> = ‘AD_PRES’)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pt-BR" dirty="0" err="1"/>
              <a:t>salary</a:t>
            </a:r>
            <a:r>
              <a:rPr lang="pt-BR" dirty="0"/>
              <a:t> &gt; 15000;</a:t>
            </a:r>
          </a:p>
        </p:txBody>
      </p:sp>
    </p:spTree>
    <p:extLst>
      <p:ext uri="{BB962C8B-B14F-4D97-AF65-F5344CB8AC3E}">
        <p14:creationId xmlns:p14="http://schemas.microsoft.com/office/powerpoint/2010/main" val="11427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Selecionar</a:t>
            </a:r>
            <a:r>
              <a:rPr lang="en-GB" sz="2800" dirty="0"/>
              <a:t> </a:t>
            </a:r>
            <a:r>
              <a:rPr lang="en-GB" sz="2800" dirty="0" err="1"/>
              <a:t>todos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empregados</a:t>
            </a:r>
            <a:r>
              <a:rPr lang="en-GB" sz="2800" dirty="0"/>
              <a:t> que </a:t>
            </a:r>
            <a:r>
              <a:rPr lang="en-GB" sz="2800" dirty="0" err="1"/>
              <a:t>ganhem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de 2500 e </a:t>
            </a:r>
            <a:r>
              <a:rPr lang="en-GB" sz="2800" dirty="0" err="1"/>
              <a:t>trabalhem</a:t>
            </a:r>
            <a:r>
              <a:rPr lang="en-GB" sz="2800" dirty="0"/>
              <a:t> no </a:t>
            </a:r>
            <a:r>
              <a:rPr lang="en-GB" sz="2800" dirty="0" err="1"/>
              <a:t>depto</a:t>
            </a:r>
            <a:r>
              <a:rPr lang="en-GB" sz="2800" dirty="0"/>
              <a:t> 30;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337156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emp</a:t>
            </a:r>
            <a:r>
              <a:rPr lang="pt-BR" sz="2000" dirty="0"/>
              <a:t> WHERE </a:t>
            </a:r>
            <a:r>
              <a:rPr lang="pt-BR" sz="2000" dirty="0" err="1"/>
              <a:t>deptno</a:t>
            </a:r>
            <a:r>
              <a:rPr lang="pt-BR" sz="2000" dirty="0"/>
              <a:t>= 30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pt-BR" sz="2000" dirty="0"/>
              <a:t>sal &gt; 2500;</a:t>
            </a:r>
          </a:p>
        </p:txBody>
      </p:sp>
    </p:spTree>
    <p:extLst>
      <p:ext uri="{BB962C8B-B14F-4D97-AF65-F5344CB8AC3E}">
        <p14:creationId xmlns:p14="http://schemas.microsoft.com/office/powerpoint/2010/main" val="38896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Selecionar</a:t>
            </a:r>
            <a:r>
              <a:rPr lang="en-GB" sz="2800" dirty="0"/>
              <a:t> </a:t>
            </a:r>
            <a:r>
              <a:rPr lang="en-GB" sz="2800" dirty="0" err="1"/>
              <a:t>todos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empregados</a:t>
            </a:r>
            <a:r>
              <a:rPr lang="en-GB" sz="2800" dirty="0"/>
              <a:t> que </a:t>
            </a:r>
            <a:r>
              <a:rPr lang="en-GB" sz="2800" dirty="0" err="1"/>
              <a:t>ganhem</a:t>
            </a:r>
            <a:r>
              <a:rPr lang="en-GB" sz="2800" dirty="0"/>
              <a:t> </a:t>
            </a:r>
            <a:r>
              <a:rPr lang="en-GB" sz="2800" dirty="0" err="1"/>
              <a:t>menos</a:t>
            </a:r>
            <a:r>
              <a:rPr lang="en-GB" sz="2800" dirty="0"/>
              <a:t> de 1000 e </a:t>
            </a:r>
            <a:r>
              <a:rPr lang="en-GB" sz="2800" dirty="0" err="1"/>
              <a:t>mais</a:t>
            </a:r>
            <a:r>
              <a:rPr lang="en-GB" sz="2800" dirty="0"/>
              <a:t> de 3000.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337156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emp</a:t>
            </a:r>
            <a:r>
              <a:rPr lang="pt-BR" sz="2000" dirty="0"/>
              <a:t> WHERE sal &lt; 1000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pt-BR" sz="2000" dirty="0"/>
              <a:t>sal &gt; 3000;</a:t>
            </a:r>
            <a:r>
              <a:rPr lang="en-GB" altLang="pt-BR" sz="20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48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Exibir</a:t>
            </a:r>
            <a:r>
              <a:rPr lang="en-GB" sz="2800" dirty="0"/>
              <a:t> </a:t>
            </a:r>
            <a:r>
              <a:rPr lang="en-GB" sz="2800" dirty="0" err="1"/>
              <a:t>todos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funcionários</a:t>
            </a:r>
            <a:r>
              <a:rPr lang="en-GB" sz="2800" dirty="0"/>
              <a:t> que </a:t>
            </a:r>
            <a:r>
              <a:rPr lang="en-GB" sz="2800" dirty="0" err="1"/>
              <a:t>ganhem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de 2500 e </a:t>
            </a:r>
            <a:r>
              <a:rPr lang="en-GB" sz="2800" dirty="0" err="1"/>
              <a:t>trabalhem</a:t>
            </a:r>
            <a:r>
              <a:rPr lang="en-GB" sz="2800" dirty="0"/>
              <a:t> </a:t>
            </a:r>
            <a:r>
              <a:rPr lang="en-GB" sz="2800" dirty="0" err="1"/>
              <a:t>nos</a:t>
            </a:r>
            <a:r>
              <a:rPr lang="en-GB" sz="2800" dirty="0"/>
              <a:t> </a:t>
            </a:r>
            <a:r>
              <a:rPr lang="en-GB" sz="2800" dirty="0" err="1"/>
              <a:t>departamentos</a:t>
            </a:r>
            <a:r>
              <a:rPr lang="en-GB" sz="2800" dirty="0"/>
              <a:t> 10 </a:t>
            </a:r>
            <a:r>
              <a:rPr lang="en-GB" sz="2800" dirty="0" err="1"/>
              <a:t>ou</a:t>
            </a:r>
            <a:r>
              <a:rPr lang="en-GB" sz="2800" dirty="0"/>
              <a:t> 30.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353158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emp</a:t>
            </a:r>
            <a:r>
              <a:rPr lang="pt-BR" sz="2000" dirty="0"/>
              <a:t> </a:t>
            </a:r>
          </a:p>
          <a:p>
            <a:pPr algn="ctr"/>
            <a:r>
              <a:rPr lang="pt-BR" sz="2000" dirty="0"/>
              <a:t>WHERE (</a:t>
            </a:r>
            <a:r>
              <a:rPr lang="pt-BR" sz="2000" dirty="0" err="1"/>
              <a:t>deptno</a:t>
            </a:r>
            <a:r>
              <a:rPr lang="pt-BR" sz="2000" dirty="0"/>
              <a:t> = 10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pt-BR" sz="2000" dirty="0" err="1"/>
              <a:t>deptno</a:t>
            </a:r>
            <a:r>
              <a:rPr lang="pt-BR" sz="2000" dirty="0"/>
              <a:t> = 30)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pt-BR" sz="2000" dirty="0"/>
              <a:t>sal &gt; 2500;</a:t>
            </a:r>
          </a:p>
        </p:txBody>
      </p:sp>
    </p:spTree>
    <p:extLst>
      <p:ext uri="{BB962C8B-B14F-4D97-AF65-F5344CB8AC3E}">
        <p14:creationId xmlns:p14="http://schemas.microsoft.com/office/powerpoint/2010/main" val="4742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Cláusula ORDER BY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b="1" dirty="0"/>
              <a:t>ORDER BY </a:t>
            </a:r>
            <a:r>
              <a:rPr lang="pt-BR" altLang="pt-BR" sz="2800" dirty="0"/>
              <a:t>organiza os resultados de acordo com uma ou mais colunas da tabela, podendo definir a ordem do resultados como crescente ou decrescente.</a:t>
            </a:r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dirty="0"/>
              <a:t>Caso a ordem não seja declarada, será crescente (</a:t>
            </a:r>
            <a:r>
              <a:rPr lang="pt-BR" altLang="pt-BR" sz="2800" b="1" dirty="0"/>
              <a:t>ASC</a:t>
            </a:r>
            <a:r>
              <a:rPr lang="pt-BR" altLang="pt-BR" sz="2800" dirty="0"/>
              <a:t>), por padrão.</a:t>
            </a: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4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Selecionando</a:t>
            </a:r>
            <a:r>
              <a:rPr lang="en-GB" sz="2800" dirty="0"/>
              <a:t> e </a:t>
            </a:r>
            <a:r>
              <a:rPr lang="en-GB" sz="2800" dirty="0" err="1"/>
              <a:t>exibindo</a:t>
            </a:r>
            <a:r>
              <a:rPr lang="en-GB" sz="2800" dirty="0"/>
              <a:t> de forma </a:t>
            </a:r>
            <a:r>
              <a:rPr lang="en-GB" sz="2800" dirty="0" err="1"/>
              <a:t>ordenanda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tabela</a:t>
            </a:r>
            <a:r>
              <a:rPr lang="en-GB" sz="2800" dirty="0"/>
              <a:t> emp de </a:t>
            </a:r>
            <a:r>
              <a:rPr lang="en-GB" sz="2800" dirty="0" err="1"/>
              <a:t>acordo</a:t>
            </a:r>
            <a:r>
              <a:rPr lang="en-GB" sz="2800" dirty="0"/>
              <a:t> com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coluna</a:t>
            </a:r>
            <a:r>
              <a:rPr lang="en-GB" sz="2800" dirty="0"/>
              <a:t> job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ordem</a:t>
            </a:r>
            <a:r>
              <a:rPr lang="en-GB" sz="2800" dirty="0"/>
              <a:t> </a:t>
            </a:r>
            <a:r>
              <a:rPr lang="en-GB" sz="2800" dirty="0" err="1"/>
              <a:t>cresente</a:t>
            </a:r>
            <a:r>
              <a:rPr lang="en-GB" sz="2800" dirty="0"/>
              <a:t>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392020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emp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pt-BR" sz="2000" dirty="0" err="1"/>
              <a:t>job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02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Selecionando</a:t>
            </a:r>
            <a:r>
              <a:rPr lang="en-GB" sz="2800" dirty="0"/>
              <a:t> e </a:t>
            </a:r>
            <a:r>
              <a:rPr lang="en-GB" sz="2800" dirty="0" err="1"/>
              <a:t>exibindo</a:t>
            </a:r>
            <a:r>
              <a:rPr lang="en-GB" sz="2800" dirty="0"/>
              <a:t> de forma </a:t>
            </a:r>
            <a:r>
              <a:rPr lang="en-GB" sz="2800" dirty="0" err="1"/>
              <a:t>ordenanda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tabela</a:t>
            </a:r>
            <a:r>
              <a:rPr lang="en-GB" sz="2800" dirty="0"/>
              <a:t> dept de </a:t>
            </a:r>
            <a:r>
              <a:rPr lang="en-GB" sz="2800" dirty="0" err="1"/>
              <a:t>acordo</a:t>
            </a:r>
            <a:r>
              <a:rPr lang="en-GB" sz="2800" dirty="0"/>
              <a:t> com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coluna</a:t>
            </a:r>
            <a:r>
              <a:rPr lang="en-GB" sz="2800" dirty="0"/>
              <a:t> </a:t>
            </a:r>
            <a:r>
              <a:rPr lang="en-GB" sz="2800" dirty="0" err="1"/>
              <a:t>dname</a:t>
            </a:r>
            <a:r>
              <a:rPr lang="en-GB" sz="2800" dirty="0"/>
              <a:t>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ordem</a:t>
            </a:r>
            <a:r>
              <a:rPr lang="en-GB" sz="2800" dirty="0"/>
              <a:t> </a:t>
            </a:r>
            <a:r>
              <a:rPr lang="en-GB" sz="2800" dirty="0" err="1"/>
              <a:t>cresente</a:t>
            </a:r>
            <a:r>
              <a:rPr lang="en-GB" sz="2800" dirty="0"/>
              <a:t>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370684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dept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pt-BR" sz="2000" dirty="0" err="1"/>
              <a:t>dname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29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Selecionando</a:t>
            </a:r>
            <a:r>
              <a:rPr lang="en-GB" sz="2800" dirty="0"/>
              <a:t> e </a:t>
            </a:r>
            <a:r>
              <a:rPr lang="en-GB" sz="2800" dirty="0" err="1"/>
              <a:t>exibindo</a:t>
            </a:r>
            <a:r>
              <a:rPr lang="en-GB" sz="2800" dirty="0"/>
              <a:t> de forma </a:t>
            </a:r>
            <a:r>
              <a:rPr lang="en-GB" sz="2800" dirty="0" err="1"/>
              <a:t>ordenanda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tabela</a:t>
            </a:r>
            <a:r>
              <a:rPr lang="en-GB" sz="2800" dirty="0"/>
              <a:t> dept de </a:t>
            </a:r>
            <a:r>
              <a:rPr lang="en-GB" sz="2800" dirty="0" err="1"/>
              <a:t>acordo</a:t>
            </a:r>
            <a:r>
              <a:rPr lang="en-GB" sz="2800" dirty="0"/>
              <a:t> com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coluna</a:t>
            </a:r>
            <a:r>
              <a:rPr lang="en-GB" sz="2800" dirty="0"/>
              <a:t> </a:t>
            </a:r>
            <a:r>
              <a:rPr lang="en-GB" sz="2800" dirty="0" err="1"/>
              <a:t>dname</a:t>
            </a:r>
            <a:r>
              <a:rPr lang="en-GB" sz="2800" dirty="0"/>
              <a:t>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ordem</a:t>
            </a:r>
            <a:r>
              <a:rPr lang="en-GB" sz="2800" dirty="0"/>
              <a:t> </a:t>
            </a:r>
            <a:r>
              <a:rPr lang="en-GB" sz="2800" dirty="0" err="1"/>
              <a:t>decresente</a:t>
            </a:r>
            <a:r>
              <a:rPr lang="en-GB" sz="2800" dirty="0"/>
              <a:t>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410308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* FROM </a:t>
            </a:r>
            <a:r>
              <a:rPr lang="pt-BR" sz="2000" dirty="0" err="1"/>
              <a:t>dept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pt-BR" sz="2000" dirty="0" err="1"/>
              <a:t>dname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1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en-GB" sz="2800" dirty="0" err="1"/>
              <a:t>Selecionando</a:t>
            </a:r>
            <a:r>
              <a:rPr lang="en-GB" sz="2800" dirty="0"/>
              <a:t> e </a:t>
            </a:r>
            <a:r>
              <a:rPr lang="en-GB" sz="2800" dirty="0" err="1"/>
              <a:t>exibindo</a:t>
            </a:r>
            <a:r>
              <a:rPr lang="en-GB" sz="2800" dirty="0"/>
              <a:t> de forma </a:t>
            </a:r>
            <a:r>
              <a:rPr lang="en-GB" sz="2800" dirty="0" err="1"/>
              <a:t>ordenanda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campos</a:t>
            </a:r>
            <a:r>
              <a:rPr lang="en-GB" sz="2800" dirty="0"/>
              <a:t> </a:t>
            </a:r>
            <a:r>
              <a:rPr lang="en-GB" sz="2800" dirty="0" err="1"/>
              <a:t>ename</a:t>
            </a:r>
            <a:r>
              <a:rPr lang="en-GB" sz="2800" dirty="0"/>
              <a:t> e job da </a:t>
            </a:r>
            <a:r>
              <a:rPr lang="en-GB" sz="2800" dirty="0" err="1"/>
              <a:t>tabela</a:t>
            </a:r>
            <a:r>
              <a:rPr lang="en-GB" sz="2800" dirty="0"/>
              <a:t> emp de </a:t>
            </a:r>
            <a:r>
              <a:rPr lang="en-GB" sz="2800" dirty="0" err="1"/>
              <a:t>acordo</a:t>
            </a:r>
            <a:r>
              <a:rPr lang="en-GB" sz="2800" dirty="0"/>
              <a:t> com o </a:t>
            </a:r>
            <a:r>
              <a:rPr lang="en-GB" sz="2800" dirty="0" err="1"/>
              <a:t>conteúdo</a:t>
            </a:r>
            <a:r>
              <a:rPr lang="en-GB" sz="2800" dirty="0"/>
              <a:t> da </a:t>
            </a:r>
            <a:r>
              <a:rPr lang="en-GB" sz="2800" dirty="0" err="1"/>
              <a:t>coluna</a:t>
            </a:r>
            <a:r>
              <a:rPr lang="en-GB" sz="2800" dirty="0"/>
              <a:t> job e </a:t>
            </a:r>
            <a:r>
              <a:rPr lang="en-GB" sz="2800" dirty="0" err="1"/>
              <a:t>ename</a:t>
            </a:r>
            <a:r>
              <a:rPr lang="en-GB" sz="2800" dirty="0"/>
              <a:t>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ordem</a:t>
            </a:r>
            <a:r>
              <a:rPr lang="en-GB" sz="2800" dirty="0"/>
              <a:t> </a:t>
            </a:r>
            <a:r>
              <a:rPr lang="en-GB" sz="2800" dirty="0" err="1"/>
              <a:t>cresente</a:t>
            </a:r>
            <a:r>
              <a:rPr lang="en-GB" sz="2800" dirty="0"/>
              <a:t>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400402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SELECT </a:t>
            </a:r>
            <a:r>
              <a:rPr lang="pt-BR" sz="2000" dirty="0" err="1"/>
              <a:t>ename</a:t>
            </a:r>
            <a:r>
              <a:rPr lang="pt-BR" sz="2000" dirty="0"/>
              <a:t>, </a:t>
            </a:r>
            <a:r>
              <a:rPr lang="pt-BR" sz="2000" dirty="0" err="1"/>
              <a:t>job</a:t>
            </a:r>
            <a:r>
              <a:rPr lang="pt-BR" sz="2000" dirty="0"/>
              <a:t> FROM </a:t>
            </a:r>
            <a:r>
              <a:rPr lang="pt-BR" sz="2000" dirty="0" err="1"/>
              <a:t>emp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pt-BR" sz="2000" dirty="0" err="1"/>
              <a:t>job</a:t>
            </a:r>
            <a:r>
              <a:rPr lang="pt-BR" sz="2000" dirty="0"/>
              <a:t>, </a:t>
            </a:r>
            <a:r>
              <a:rPr lang="pt-BR" sz="2000" dirty="0" err="1"/>
              <a:t>ename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7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Funções de agregação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É comum que uma aplicação necessite de informações resumidas.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Obter a menor/maior venda do dia é apenas um exemplo dessa situação.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linguagem SQL contém funções nativas para esse fim, que podem ser usadas para agregar um conjunto de valores em um único resultado.</a:t>
            </a: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2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850571" y="3012197"/>
            <a:ext cx="5170954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pt-BR" sz="4200" b="1" dirty="0">
                <a:solidFill>
                  <a:srgbClr val="0038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endParaRPr sz="4200" b="1" dirty="0">
              <a:solidFill>
                <a:srgbClr val="0038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5C6C708-4E5A-420D-ABBD-9258586CC050}"/>
              </a:ext>
            </a:extLst>
          </p:cNvPr>
          <p:cNvSpPr txBox="1">
            <a:spLocks/>
          </p:cNvSpPr>
          <p:nvPr/>
        </p:nvSpPr>
        <p:spPr>
          <a:xfrm>
            <a:off x="2122475" y="4051736"/>
            <a:ext cx="4796972" cy="53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MAX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função MAX analisa um conjunto de valores e retorna o maior entre eles.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46034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pt-BR" sz="2400" dirty="0"/>
              <a:t>(sal) FROM </a:t>
            </a:r>
            <a:r>
              <a:rPr lang="pt-BR" sz="2400" dirty="0" err="1"/>
              <a:t>emp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25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MIN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MIN analisa um grupo de valores e retorna o menor entre eles.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46034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pt-BR" sz="2400" dirty="0"/>
              <a:t>(sal) FROM </a:t>
            </a:r>
            <a:r>
              <a:rPr lang="pt-BR" sz="2400" dirty="0" err="1"/>
              <a:t>emp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86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SUM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função SUM realiza a soma dos valores em uma única coluna e retorna esse resultado.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623363" y="340700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pt-BR" sz="2400" dirty="0"/>
              <a:t>(sal) FROM </a:t>
            </a:r>
            <a:r>
              <a:rPr lang="pt-BR" sz="2400" dirty="0" err="1"/>
              <a:t>emp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WHERE </a:t>
            </a:r>
            <a:r>
              <a:rPr lang="pt-BR" sz="2400" dirty="0" err="1"/>
              <a:t>job</a:t>
            </a:r>
            <a:r>
              <a:rPr lang="pt-BR" sz="2400" dirty="0"/>
              <a:t>=‘MANAGER’;</a:t>
            </a:r>
          </a:p>
        </p:txBody>
      </p:sp>
    </p:spTree>
    <p:extLst>
      <p:ext uri="{BB962C8B-B14F-4D97-AF65-F5344CB8AC3E}">
        <p14:creationId xmlns:p14="http://schemas.microsoft.com/office/powerpoint/2010/main" val="299253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AVG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Com a função AVG podemos calcular a média aritmética dos valores em uma única coluna.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623363" y="340700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</a:t>
            </a:r>
            <a:r>
              <a:rPr lang="pt-BR" sz="2400" dirty="0"/>
              <a:t>(sal) FROM </a:t>
            </a:r>
            <a:r>
              <a:rPr lang="pt-BR" sz="2400" dirty="0" err="1"/>
              <a:t>emp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90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COUNT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função COUNT retorna o total de linhas selecionadas.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Ela pode receber por parâmetro o nome da coluna ou um asterisco.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Por padrão, quando informado o nome de uma coluna, valores do tipo </a:t>
            </a:r>
            <a:r>
              <a:rPr lang="pt-BR" sz="2800" dirty="0" err="1"/>
              <a:t>null</a:t>
            </a:r>
            <a:r>
              <a:rPr lang="pt-BR" sz="2800" dirty="0"/>
              <a:t> são ignorados, mas quando informado * todas as linhas serão contabilizadas.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51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COUNT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Para sabermos o total de pessoas que tem o mesmo cargo, podemos escrever uma consulta como esta: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615743" y="355178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pt-BR" sz="2400" dirty="0"/>
              <a:t>(EMPNO) FROM </a:t>
            </a:r>
            <a:r>
              <a:rPr lang="pt-BR" sz="2400" dirty="0" err="1"/>
              <a:t>emp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WHERE </a:t>
            </a:r>
            <a:r>
              <a:rPr lang="pt-BR" sz="2400" dirty="0" err="1"/>
              <a:t>job</a:t>
            </a:r>
            <a:r>
              <a:rPr lang="pt-BR" sz="2400" dirty="0"/>
              <a:t> = ‘SALESMAN’;</a:t>
            </a:r>
          </a:p>
        </p:txBody>
      </p:sp>
    </p:spTree>
    <p:extLst>
      <p:ext uri="{BB962C8B-B14F-4D97-AF65-F5344CB8AC3E}">
        <p14:creationId xmlns:p14="http://schemas.microsoft.com/office/powerpoint/2010/main" val="11764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GROUP BY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Ao utilizar a cláusula GROUP BY dividimos os registros que serão agregados em grupos de valores.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Essa mudança faz com que tenhamos mais de uma linha como resultado, pois o processamento será realizado uma vez sobre cada um desses grupos.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72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GROUP BY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Para sabermos o funcionário com maior valor de salario de cada categoria de cargo, podemos escrever uma consulta como esta: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615743" y="360131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dirty="0" err="1"/>
              <a:t>job</a:t>
            </a:r>
            <a:r>
              <a:rPr lang="pt-BR" sz="2400" dirty="0"/>
              <a:t>, MAX(sal) FROM </a:t>
            </a:r>
            <a:r>
              <a:rPr lang="pt-BR" sz="2400" dirty="0" err="1"/>
              <a:t>emp</a:t>
            </a:r>
            <a:r>
              <a:rPr lang="pt-BR" sz="2400" dirty="0"/>
              <a:t> </a:t>
            </a:r>
          </a:p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</a:t>
            </a:r>
            <a:r>
              <a:rPr lang="pt-BR" sz="2400" dirty="0" err="1"/>
              <a:t>job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79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HAVING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Podemos usar a cláusula HAVING em conjunto com GROUP BY para filtrar os resultado que serão submetidos a agregação.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O HAVING é diferente do WHERE. 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O WHERE restringe os resultados obtidos sempre após o uso da cláusula FROM, ao passo que a cláusula HAVING filtra o retorno do agrupamento.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40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HAVING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Vemos um exemplo desse filtro na consulta abaixo, que lista o maior salário de cada categoria, incluindo apenas os funcionários com salários acima de 1.000: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74336" y="403651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dirty="0" err="1"/>
              <a:t>job</a:t>
            </a:r>
            <a:r>
              <a:rPr lang="pt-BR" sz="2400" dirty="0"/>
              <a:t>, MAX(sal) FROM </a:t>
            </a:r>
            <a:r>
              <a:rPr lang="pt-BR" sz="2400" dirty="0" err="1"/>
              <a:t>emp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GROUP BY </a:t>
            </a:r>
            <a:r>
              <a:rPr lang="pt-BR" sz="2400" dirty="0" err="1"/>
              <a:t>job</a:t>
            </a:r>
            <a:r>
              <a:rPr lang="pt-BR" sz="2400" dirty="0"/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HAVING</a:t>
            </a:r>
            <a:r>
              <a:rPr lang="pt-BR" sz="2400" dirty="0"/>
              <a:t> MAX(sal) &gt; 1000;</a:t>
            </a:r>
          </a:p>
        </p:txBody>
      </p:sp>
    </p:spTree>
    <p:extLst>
      <p:ext uri="{BB962C8B-B14F-4D97-AF65-F5344CB8AC3E}">
        <p14:creationId xmlns:p14="http://schemas.microsoft.com/office/powerpoint/2010/main" val="17365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69894" y="2745400"/>
            <a:ext cx="38913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pt-BR" dirty="0"/>
              <a:t>Unidade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205804" y="3905200"/>
            <a:ext cx="4819479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pt-BR" sz="2800" b="1" dirty="0"/>
              <a:t>Linguagem SQL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64857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ALIAS (AS)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fim de facilitar a compreensão do SQL, podemos utilizar a palavra-chave as para criar um apelido para uma coluna.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ALIAS (AS)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Uma vez que as funções de agregação são retornadas como tal, também podemos fazer uso desse recurso como exemplificado a seguir: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638550"/>
            <a:ext cx="7208520" cy="142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dirty="0" err="1"/>
              <a:t>job</a:t>
            </a:r>
            <a:r>
              <a:rPr lang="pt-BR" sz="2400" dirty="0"/>
              <a:t>, MAX(sal)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pt-BR" sz="2400" dirty="0"/>
              <a:t> </a:t>
            </a:r>
            <a:r>
              <a:rPr lang="pt-BR" sz="2400" dirty="0" err="1"/>
              <a:t>maximo_salario</a:t>
            </a:r>
            <a:r>
              <a:rPr lang="pt-BR" sz="2400" dirty="0"/>
              <a:t> FROM </a:t>
            </a:r>
            <a:r>
              <a:rPr lang="pt-BR" sz="2400" dirty="0" err="1"/>
              <a:t>emp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GROUP BY </a:t>
            </a:r>
            <a:r>
              <a:rPr lang="pt-BR" sz="2400" dirty="0" err="1"/>
              <a:t>job</a:t>
            </a:r>
            <a:r>
              <a:rPr lang="pt-BR" sz="2400" dirty="0"/>
              <a:t> HAVING MAX(sal) &gt; 1000;</a:t>
            </a:r>
          </a:p>
        </p:txBody>
      </p:sp>
    </p:spTree>
    <p:extLst>
      <p:ext uri="{BB962C8B-B14F-4D97-AF65-F5344CB8AC3E}">
        <p14:creationId xmlns:p14="http://schemas.microsoft.com/office/powerpoint/2010/main" val="13076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ROUND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Retorna um valor decimal, arredondando de acordo com o número de casas decimais especificadas na função. Por padrão, caso a casa decimal seja &lt;= 4, será arredondado para baixo. Caso a casa decimal seja&gt;= 5, será arredondado para cima.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66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ROUND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Arredondar valores para o número de casas decimais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272790"/>
            <a:ext cx="7208520" cy="142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ROUND (45.925, 2) – Resultado 45.93</a:t>
            </a:r>
          </a:p>
        </p:txBody>
      </p:sp>
    </p:spTree>
    <p:extLst>
      <p:ext uri="{BB962C8B-B14F-4D97-AF65-F5344CB8AC3E}">
        <p14:creationId xmlns:p14="http://schemas.microsoft.com/office/powerpoint/2010/main" val="25744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TRUNC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Trunca valores para o número de casas decimais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272790"/>
            <a:ext cx="7208520" cy="142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TRUNC (45.925, 2) – Resultado 45.92</a:t>
            </a:r>
          </a:p>
        </p:txBody>
      </p:sp>
    </p:spTree>
    <p:extLst>
      <p:ext uri="{BB962C8B-B14F-4D97-AF65-F5344CB8AC3E}">
        <p14:creationId xmlns:p14="http://schemas.microsoft.com/office/powerpoint/2010/main" val="22844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MOD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Retorna o resto de uma divisão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272790"/>
            <a:ext cx="7208520" cy="142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MOD (1600, 300) – Resultado 100</a:t>
            </a:r>
          </a:p>
        </p:txBody>
      </p:sp>
    </p:spTree>
    <p:extLst>
      <p:ext uri="{BB962C8B-B14F-4D97-AF65-F5344CB8AC3E}">
        <p14:creationId xmlns:p14="http://schemas.microsoft.com/office/powerpoint/2010/main" val="24282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Função MOD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Para todos os empregados com o cargo de “</a:t>
            </a:r>
            <a:r>
              <a:rPr lang="pt-BR" sz="2800" dirty="0" err="1"/>
              <a:t>Salesman</a:t>
            </a:r>
            <a:r>
              <a:rPr lang="pt-BR" sz="2800" dirty="0"/>
              <a:t>”, calcule o resto do salário, após dividi-lo por 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D10EFFD-DD1A-4335-A2EE-9E8AA7931E85}"/>
              </a:ext>
            </a:extLst>
          </p:cNvPr>
          <p:cNvSpPr/>
          <p:nvPr/>
        </p:nvSpPr>
        <p:spPr>
          <a:xfrm>
            <a:off x="710388" y="3630930"/>
            <a:ext cx="7208520" cy="1424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ename</a:t>
            </a:r>
            <a:r>
              <a:rPr lang="en-US" sz="2400" dirty="0"/>
              <a:t>, </a:t>
            </a:r>
            <a:r>
              <a:rPr lang="en-US" sz="2400" dirty="0" err="1"/>
              <a:t>sal</a:t>
            </a:r>
            <a:r>
              <a:rPr lang="en-US" sz="2400" dirty="0"/>
              <a:t>, MOD(</a:t>
            </a:r>
            <a:r>
              <a:rPr lang="en-US" sz="2400" dirty="0" err="1"/>
              <a:t>sal</a:t>
            </a:r>
            <a:r>
              <a:rPr lang="en-US" sz="2400" dirty="0"/>
              <a:t>, 3) FROM emp</a:t>
            </a:r>
          </a:p>
          <a:p>
            <a:pPr algn="ctr"/>
            <a:r>
              <a:rPr lang="en-US" sz="2400" dirty="0"/>
              <a:t>WHERE job = ‘SALESMAN’;</a:t>
            </a:r>
          </a:p>
        </p:txBody>
      </p:sp>
    </p:spTree>
    <p:extLst>
      <p:ext uri="{BB962C8B-B14F-4D97-AF65-F5344CB8AC3E}">
        <p14:creationId xmlns:p14="http://schemas.microsoft.com/office/powerpoint/2010/main" val="30517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1D52F75-7267-425C-8935-AD65C402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1" y="2072542"/>
            <a:ext cx="70770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Funções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Exemplos: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24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Trabalhando com Datas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O Oracle armazena datas em um formato numérico, representando o século, ano, mês, dia, horas, minutos e segundos;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Datas válidas entre:</a:t>
            </a:r>
          </a:p>
          <a:p>
            <a:pPr indent="-4572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01/01/4712 </a:t>
            </a:r>
            <a:r>
              <a:rPr lang="pt-BR" sz="2800" dirty="0" err="1"/>
              <a:t>a.c</a:t>
            </a:r>
            <a:endParaRPr lang="pt-BR" sz="2800" dirty="0"/>
          </a:p>
          <a:p>
            <a:pPr indent="-4572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31/12/9999 </a:t>
            </a:r>
            <a:r>
              <a:rPr lang="pt-BR" sz="2800" dirty="0" err="1"/>
              <a:t>d.c</a:t>
            </a:r>
            <a:endParaRPr 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955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Funções de Datas</a:t>
            </a:r>
            <a:endParaRPr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B5E6555-87E5-415A-9D91-FE028761802D}"/>
              </a:ext>
            </a:extLst>
          </p:cNvPr>
          <p:cNvGraphicFramePr>
            <a:graphicFrameLocks noGrp="1"/>
          </p:cNvGraphicFramePr>
          <p:nvPr/>
        </p:nvGraphicFramePr>
        <p:xfrm>
          <a:off x="586740" y="2145633"/>
          <a:ext cx="7315200" cy="3139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461245096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676997309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418298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1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SYSDATE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SYSDATE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A data e a hora corrente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0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TO_DATE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TO_DATE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Converte uma cadeia de caracteres em data, de acordo com o formato.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MONTHS_BETWEEN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MONTHS_BETWEEN (data1, data2)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Retorna o número de meses entre duas datas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9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71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Linguagem SQL – Operadores Lógicos</a:t>
            </a:r>
            <a:endParaRPr sz="32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3DA4023-9A76-4868-A6C4-F91BD6DD701D}"/>
              </a:ext>
            </a:extLst>
          </p:cNvPr>
          <p:cNvGraphicFramePr>
            <a:graphicFrameLocks noGrp="1"/>
          </p:cNvGraphicFramePr>
          <p:nvPr/>
        </p:nvGraphicFramePr>
        <p:xfrm>
          <a:off x="565608" y="2187380"/>
          <a:ext cx="7305852" cy="2778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01492">
                  <a:extLst>
                    <a:ext uri="{9D8B030D-6E8A-4147-A177-3AD203B41FA5}">
                      <a16:colId xmlns:a16="http://schemas.microsoft.com/office/drawing/2014/main" val="1888580037"/>
                    </a:ext>
                  </a:extLst>
                </a:gridCol>
                <a:gridCol w="4404360">
                  <a:extLst>
                    <a:ext uri="{9D8B030D-6E8A-4147-A177-3AD203B41FA5}">
                      <a16:colId xmlns:a16="http://schemas.microsoft.com/office/drawing/2014/main" val="143861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UTILIZAÇÃO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5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AND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Retorna verdadeiro se ambas as condições do componente forem verdadeiras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OR (ou)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Retorna verdadeiro se qualquer condição de componente for verdadeira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NOT (Não ou Negação)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Retorna verdadeiro se o seguinte componente for falso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1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SQL: Funções de Caracteres</a:t>
            </a:r>
            <a:endParaRPr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E48303E-141B-406B-92EF-51ECB6B7574A}"/>
              </a:ext>
            </a:extLst>
          </p:cNvPr>
          <p:cNvGraphicFramePr>
            <a:graphicFrameLocks noGrp="1"/>
          </p:cNvGraphicFramePr>
          <p:nvPr/>
        </p:nvGraphicFramePr>
        <p:xfrm>
          <a:off x="558642" y="2023658"/>
          <a:ext cx="7434738" cy="293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118">
                  <a:extLst>
                    <a:ext uri="{9D8B030D-6E8A-4147-A177-3AD203B41FA5}">
                      <a16:colId xmlns:a16="http://schemas.microsoft.com/office/drawing/2014/main" val="389243821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27987093"/>
                    </a:ext>
                  </a:extLst>
                </a:gridCol>
                <a:gridCol w="3589020">
                  <a:extLst>
                    <a:ext uri="{9D8B030D-6E8A-4147-A177-3AD203B41FA5}">
                      <a16:colId xmlns:a16="http://schemas.microsoft.com/office/drawing/2014/main" val="15244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SINTAXE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6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UPPER(</a:t>
                      </a:r>
                      <a:r>
                        <a:rPr lang="pt-BR" sz="1800" dirty="0" err="1"/>
                        <a:t>name</a:t>
                      </a:r>
                      <a:r>
                        <a:rPr lang="pt-B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Converte todos os caracteres para maiúscula.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1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LOWER(</a:t>
                      </a:r>
                      <a:r>
                        <a:rPr lang="pt-BR" sz="1800" dirty="0" err="1"/>
                        <a:t>name</a:t>
                      </a:r>
                      <a:r>
                        <a:rPr lang="pt-B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Converte todos os caracteres para minúscula.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7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SUBSTR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SUBSTR(c, m, 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Retorna a subsequência de C com início na posição M com N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5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LENGTH(</a:t>
                      </a:r>
                      <a:r>
                        <a:rPr lang="pt-BR" sz="1800" dirty="0" err="1"/>
                        <a:t>name</a:t>
                      </a:r>
                      <a:r>
                        <a:rPr lang="pt-B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Retorna o número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1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83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Exemplos 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  <a:defRPr/>
            </a:pPr>
            <a:r>
              <a:rPr lang="pt-BR" sz="2400" dirty="0"/>
              <a:t>Selecionar os empregados que tenham o nome iniciado pela letra J;</a:t>
            </a:r>
          </a:p>
          <a:p>
            <a:pPr marL="609600" indent="-609600">
              <a:buFont typeface="Wingdings" panose="05000000000000000000" pitchFamily="2" charset="2"/>
              <a:buAutoNum type="arabicPeriod"/>
              <a:defRPr/>
            </a:pPr>
            <a:endParaRPr lang="pt-BR" sz="24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D9C0EFB-0A30-4A41-8CC0-30FEE60A2AA6}"/>
              </a:ext>
            </a:extLst>
          </p:cNvPr>
          <p:cNvSpPr/>
          <p:nvPr/>
        </p:nvSpPr>
        <p:spPr>
          <a:xfrm>
            <a:off x="615743" y="3084476"/>
            <a:ext cx="7208520" cy="91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* from EMP Where </a:t>
            </a:r>
            <a:r>
              <a:rPr lang="en-US" sz="2400" dirty="0" err="1"/>
              <a:t>ename</a:t>
            </a:r>
            <a:r>
              <a:rPr lang="en-US" sz="2400" dirty="0"/>
              <a:t> like ‘J%’;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6A659C7-EBC7-4B75-A817-574D13923C26}"/>
              </a:ext>
            </a:extLst>
          </p:cNvPr>
          <p:cNvSpPr/>
          <p:nvPr/>
        </p:nvSpPr>
        <p:spPr>
          <a:xfrm>
            <a:off x="615743" y="4234181"/>
            <a:ext cx="7208520" cy="91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* from EMP Where </a:t>
            </a:r>
            <a:r>
              <a:rPr lang="en-US" sz="2400" dirty="0" err="1"/>
              <a:t>substr</a:t>
            </a:r>
            <a:r>
              <a:rPr lang="en-US" sz="2400" dirty="0"/>
              <a:t> (ename,1,1) = ‘J’;</a:t>
            </a:r>
          </a:p>
        </p:txBody>
      </p:sp>
    </p:spTree>
    <p:extLst>
      <p:ext uri="{BB962C8B-B14F-4D97-AF65-F5344CB8AC3E}">
        <p14:creationId xmlns:p14="http://schemas.microsoft.com/office/powerpoint/2010/main" val="8276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Exemplos 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  <a:defRPr/>
            </a:pPr>
            <a:r>
              <a:rPr lang="pt-BR" sz="2800" dirty="0"/>
              <a:t>Exibir todos os empregados com a 2ª letra do nome igual a </a:t>
            </a:r>
            <a:r>
              <a:rPr lang="pt-BR" sz="2800" dirty="0" err="1"/>
              <a:t>A</a:t>
            </a:r>
            <a:r>
              <a:rPr lang="pt-BR" sz="2800" dirty="0"/>
              <a:t>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D9C0EFB-0A30-4A41-8CC0-30FEE60A2AA6}"/>
              </a:ext>
            </a:extLst>
          </p:cNvPr>
          <p:cNvSpPr/>
          <p:nvPr/>
        </p:nvSpPr>
        <p:spPr>
          <a:xfrm>
            <a:off x="531923" y="3065425"/>
            <a:ext cx="720852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* from EMP Where </a:t>
            </a:r>
            <a:r>
              <a:rPr lang="en-US" sz="2400" dirty="0" err="1"/>
              <a:t>ename</a:t>
            </a:r>
            <a:r>
              <a:rPr lang="en-US" sz="2400" dirty="0"/>
              <a:t> like ‘_A%’;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13EC40-42D4-4CA0-9F92-3BF52BDCE802}"/>
              </a:ext>
            </a:extLst>
          </p:cNvPr>
          <p:cNvSpPr/>
          <p:nvPr/>
        </p:nvSpPr>
        <p:spPr>
          <a:xfrm>
            <a:off x="531923" y="4307605"/>
            <a:ext cx="720852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* from EMP Where </a:t>
            </a:r>
            <a:r>
              <a:rPr lang="en-US" sz="2400" dirty="0" err="1"/>
              <a:t>substr</a:t>
            </a:r>
            <a:r>
              <a:rPr lang="en-US" sz="2400" dirty="0"/>
              <a:t> (ename,2,1) = ‘A’;</a:t>
            </a:r>
          </a:p>
        </p:txBody>
      </p:sp>
    </p:spTree>
    <p:extLst>
      <p:ext uri="{BB962C8B-B14F-4D97-AF65-F5344CB8AC3E}">
        <p14:creationId xmlns:p14="http://schemas.microsoft.com/office/powerpoint/2010/main" val="32275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13EC40-42D4-4CA0-9F92-3BF52BDCE802}"/>
              </a:ext>
            </a:extLst>
          </p:cNvPr>
          <p:cNvSpPr/>
          <p:nvPr/>
        </p:nvSpPr>
        <p:spPr>
          <a:xfrm>
            <a:off x="526930" y="4425303"/>
            <a:ext cx="7208520" cy="120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SELECT </a:t>
            </a:r>
            <a:r>
              <a:rPr lang="pt-BR" sz="2400" dirty="0" err="1"/>
              <a:t>ename</a:t>
            </a:r>
            <a:r>
              <a:rPr lang="pt-BR" sz="2400" dirty="0"/>
              <a:t> ||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'é um </a:t>
            </a:r>
            <a:r>
              <a:rPr lang="pt-BR" sz="2400" dirty="0"/>
              <a:t>' || </a:t>
            </a:r>
            <a:r>
              <a:rPr lang="pt-BR" sz="2400" dirty="0" err="1"/>
              <a:t>job</a:t>
            </a:r>
            <a:r>
              <a:rPr lang="pt-BR" sz="2400" dirty="0"/>
              <a:t> as "</a:t>
            </a:r>
            <a:r>
              <a:rPr lang="pt-BR" sz="2400" dirty="0" err="1"/>
              <a:t>Funcionarios</a:t>
            </a:r>
            <a:r>
              <a:rPr lang="pt-BR" sz="2400" dirty="0"/>
              <a:t>"</a:t>
            </a:r>
          </a:p>
          <a:p>
            <a:pPr algn="ctr"/>
            <a:r>
              <a:rPr lang="pt-BR" sz="2400" dirty="0"/>
              <a:t>FROM </a:t>
            </a:r>
            <a:r>
              <a:rPr lang="pt-BR" sz="2400" dirty="0" err="1"/>
              <a:t>emp</a:t>
            </a:r>
            <a:r>
              <a:rPr lang="pt-BR" sz="2400" dirty="0"/>
              <a:t>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180BB57-567A-4A4C-A9FF-DE4371A34B7D}"/>
              </a:ext>
            </a:extLst>
          </p:cNvPr>
          <p:cNvSpPr>
            <a:spLocks noChangeArrowheads="1"/>
          </p:cNvSpPr>
          <p:nvPr/>
        </p:nvSpPr>
        <p:spPr bwMode="auto">
          <a:xfrm rot="2820000">
            <a:off x="3792533" y="4165805"/>
            <a:ext cx="854943" cy="331826"/>
          </a:xfrm>
          <a:prstGeom prst="rightArrow">
            <a:avLst>
              <a:gd name="adj1" fmla="val 50000"/>
              <a:gd name="adj2" fmla="val 101979"/>
            </a:avLst>
          </a:prstGeom>
          <a:solidFill>
            <a:srgbClr val="33CCCC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pt-BR" altLang="pt-BR">
              <a:solidFill>
                <a:srgbClr val="0068AE"/>
              </a:solidFill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Operador de concatenação 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algn="just">
              <a:defRPr/>
            </a:pPr>
            <a:r>
              <a:rPr lang="pt-BR" sz="2400" dirty="0"/>
              <a:t>Concatenar colunas ou caracteres com outras colunas;</a:t>
            </a:r>
          </a:p>
          <a:p>
            <a:pPr marL="342900" algn="just">
              <a:defRPr/>
            </a:pPr>
            <a:r>
              <a:rPr lang="pt-BR" sz="2400" dirty="0"/>
              <a:t>Representado por duas barras verticais ||</a:t>
            </a:r>
          </a:p>
          <a:p>
            <a:pPr marL="342900" algn="just">
              <a:defRPr/>
            </a:pPr>
            <a:r>
              <a:rPr lang="pt-BR" sz="2400" dirty="0"/>
              <a:t>É possível a utilização de literais.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42CF79D-0BA9-48B9-9A10-006FB062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3648393"/>
            <a:ext cx="2519362" cy="438006"/>
          </a:xfrm>
          <a:prstGeom prst="rect">
            <a:avLst/>
          </a:prstGeom>
          <a:solidFill>
            <a:srgbClr val="FFFFCC"/>
          </a:solidFill>
          <a:ln w="9360">
            <a:solidFill>
              <a:srgbClr val="66CC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GB" altLang="pt-BR" sz="2400">
                <a:solidFill>
                  <a:srgbClr val="003B76"/>
                </a:solidFill>
              </a:rPr>
              <a:t>Utilizando literais</a:t>
            </a:r>
          </a:p>
        </p:txBody>
      </p:sp>
    </p:spTree>
    <p:extLst>
      <p:ext uri="{BB962C8B-B14F-4D97-AF65-F5344CB8AC3E}">
        <p14:creationId xmlns:p14="http://schemas.microsoft.com/office/powerpoint/2010/main" val="285147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13EC40-42D4-4CA0-9F92-3BF52BDCE802}"/>
              </a:ext>
            </a:extLst>
          </p:cNvPr>
          <p:cNvSpPr/>
          <p:nvPr/>
        </p:nvSpPr>
        <p:spPr>
          <a:xfrm>
            <a:off x="457151" y="3154576"/>
            <a:ext cx="7208520" cy="120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 </a:t>
            </a:r>
            <a:r>
              <a:rPr lang="pt-BR" dirty="0" err="1"/>
              <a:t>ename</a:t>
            </a:r>
            <a:r>
              <a:rPr lang="pt-BR" dirty="0"/>
              <a:t>, sal, </a:t>
            </a:r>
            <a:r>
              <a:rPr lang="pt-BR" dirty="0" err="1"/>
              <a:t>comm</a:t>
            </a:r>
            <a:r>
              <a:rPr lang="pt-BR" dirty="0"/>
              <a:t>, (sal*12) +NVL(</a:t>
            </a:r>
            <a:r>
              <a:rPr lang="pt-BR" dirty="0" err="1"/>
              <a:t>comm</a:t>
            </a:r>
            <a:r>
              <a:rPr lang="pt-BR" dirty="0"/>
              <a:t>, 0) FROM </a:t>
            </a:r>
            <a:r>
              <a:rPr lang="pt-BR" dirty="0" err="1"/>
              <a:t>emp</a:t>
            </a:r>
            <a:r>
              <a:rPr lang="pt-BR" dirty="0"/>
              <a:t>;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Função Geral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buNone/>
              <a:defRPr/>
            </a:pPr>
            <a:r>
              <a:rPr lang="pt-BR" sz="2400" dirty="0"/>
              <a:t>Função NVL – converte um nulo em um valor definido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523DA1-2830-47F3-A4C0-FFFC83E7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1" y="2549753"/>
            <a:ext cx="3760631" cy="51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A32D7B-F38A-45F0-89EA-7A68EC2E098D}"/>
              </a:ext>
            </a:extLst>
          </p:cNvPr>
          <p:cNvSpPr txBox="1"/>
          <p:nvPr/>
        </p:nvSpPr>
        <p:spPr>
          <a:xfrm>
            <a:off x="3421381" y="4654405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 0 se o campo </a:t>
            </a:r>
            <a:r>
              <a:rPr lang="pt-BR" dirty="0" err="1">
                <a:solidFill>
                  <a:srgbClr val="FF0000"/>
                </a:solidFill>
              </a:rPr>
              <a:t>comm</a:t>
            </a:r>
            <a:r>
              <a:rPr lang="pt-BR" dirty="0">
                <a:solidFill>
                  <a:srgbClr val="FF0000"/>
                </a:solidFill>
              </a:rPr>
              <a:t> for nulo.</a:t>
            </a:r>
          </a:p>
        </p:txBody>
      </p:sp>
      <p:cxnSp>
        <p:nvCxnSpPr>
          <p:cNvPr id="12" name="Conector de seta reta 5">
            <a:extLst>
              <a:ext uri="{FF2B5EF4-FFF2-40B4-BE49-F238E27FC236}">
                <a16:creationId xmlns:a16="http://schemas.microsoft.com/office/drawing/2014/main" id="{818062D9-CC46-4CDA-8BE3-EC00F0B8FEDD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3500" y="3893475"/>
            <a:ext cx="795944" cy="7609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418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2896"/>
            <a:ext cx="8229600" cy="1143000"/>
          </a:xfrm>
        </p:spPr>
        <p:txBody>
          <a:bodyPr/>
          <a:lstStyle/>
          <a:p>
            <a:r>
              <a:rPr lang="pt-BR" spc="-10"/>
              <a:t>FIM</a:t>
            </a:r>
            <a:endParaRPr lang="pt-BR" spc="-10" dirty="0"/>
          </a:p>
        </p:txBody>
      </p:sp>
    </p:spTree>
    <p:extLst>
      <p:ext uri="{BB962C8B-B14F-4D97-AF65-F5344CB8AC3E}">
        <p14:creationId xmlns:p14="http://schemas.microsoft.com/office/powerpoint/2010/main" val="12682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Linguagem SQL – Operadores Lógicos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b="1" dirty="0" err="1"/>
              <a:t>Exemplo</a:t>
            </a:r>
            <a:r>
              <a:rPr lang="en-GB" altLang="pt-BR" sz="2800" b="1" dirty="0"/>
              <a:t> com </a:t>
            </a:r>
            <a:r>
              <a:rPr lang="en-GB" altLang="pt-BR" sz="2800" b="1" dirty="0" err="1"/>
              <a:t>operador</a:t>
            </a:r>
            <a:r>
              <a:rPr lang="en-GB" altLang="pt-BR" sz="2800" b="1" dirty="0"/>
              <a:t> AND:</a:t>
            </a:r>
            <a:endParaRPr lang="en-GB" altLang="pt-BR" sz="2800" dirty="0"/>
          </a:p>
          <a:p>
            <a:pPr marL="339725" indent="-339725" algn="just">
              <a:lnSpc>
                <a:spcPct val="90000"/>
              </a:lnSpc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CE20C50-B132-4E42-BBC3-A4CD759D42D3}"/>
              </a:ext>
            </a:extLst>
          </p:cNvPr>
          <p:cNvSpPr/>
          <p:nvPr/>
        </p:nvSpPr>
        <p:spPr>
          <a:xfrm>
            <a:off x="632460" y="264004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 </a:t>
            </a:r>
            <a:r>
              <a:rPr lang="pt-BR" dirty="0" err="1"/>
              <a:t>empno</a:t>
            </a:r>
            <a:r>
              <a:rPr lang="pt-BR" dirty="0"/>
              <a:t>, </a:t>
            </a:r>
            <a:r>
              <a:rPr lang="pt-BR" dirty="0" err="1"/>
              <a:t>ename</a:t>
            </a:r>
            <a:r>
              <a:rPr lang="pt-BR" dirty="0"/>
              <a:t>, </a:t>
            </a:r>
            <a:r>
              <a:rPr lang="pt-BR" dirty="0" err="1"/>
              <a:t>job</a:t>
            </a:r>
            <a:r>
              <a:rPr lang="pt-BR" dirty="0"/>
              <a:t>, sal FROM </a:t>
            </a:r>
            <a:r>
              <a:rPr lang="pt-BR" dirty="0" err="1"/>
              <a:t>emp</a:t>
            </a:r>
            <a:endParaRPr lang="pt-BR" dirty="0"/>
          </a:p>
          <a:p>
            <a:pPr algn="ctr"/>
            <a:r>
              <a:rPr lang="pt-BR" dirty="0"/>
              <a:t>WHERE sal &gt;= 1100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= ‘CLERK’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D9E0FFB-6E11-41D5-9755-599769CEAC3D}"/>
              </a:ext>
            </a:extLst>
          </p:cNvPr>
          <p:cNvSpPr/>
          <p:nvPr/>
        </p:nvSpPr>
        <p:spPr>
          <a:xfrm>
            <a:off x="710388" y="405558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 </a:t>
            </a:r>
            <a:r>
              <a:rPr lang="pt-BR" dirty="0" err="1"/>
              <a:t>employee_id</a:t>
            </a:r>
            <a:r>
              <a:rPr lang="pt-BR" dirty="0"/>
              <a:t>, </a:t>
            </a:r>
            <a:r>
              <a:rPr lang="pt-BR" dirty="0" err="1"/>
              <a:t>last_name</a:t>
            </a:r>
            <a:r>
              <a:rPr lang="pt-BR" dirty="0"/>
              <a:t>, </a:t>
            </a:r>
            <a:r>
              <a:rPr lang="pt-BR" dirty="0" err="1"/>
              <a:t>job_id</a:t>
            </a:r>
            <a:r>
              <a:rPr lang="pt-BR" dirty="0"/>
              <a:t>, </a:t>
            </a:r>
            <a:r>
              <a:rPr lang="pt-BR" dirty="0" err="1"/>
              <a:t>salary</a:t>
            </a:r>
            <a:r>
              <a:rPr lang="pt-BR" dirty="0"/>
              <a:t> FROM </a:t>
            </a:r>
            <a:r>
              <a:rPr lang="pt-BR" dirty="0" err="1"/>
              <a:t>employees</a:t>
            </a:r>
            <a:endParaRPr lang="pt-BR" dirty="0"/>
          </a:p>
          <a:p>
            <a:pPr algn="ctr"/>
            <a:r>
              <a:rPr lang="pt-BR" dirty="0"/>
              <a:t>WHERE </a:t>
            </a:r>
            <a:r>
              <a:rPr lang="pt-BR" dirty="0" err="1"/>
              <a:t>salary</a:t>
            </a:r>
            <a:r>
              <a:rPr lang="pt-BR" dirty="0"/>
              <a:t> &gt;= 10000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dirty="0"/>
              <a:t> </a:t>
            </a:r>
            <a:r>
              <a:rPr lang="pt-BR" dirty="0" err="1"/>
              <a:t>job_id</a:t>
            </a:r>
            <a:r>
              <a:rPr lang="pt-BR" dirty="0"/>
              <a:t> LIKE ‘%MAN%’</a:t>
            </a:r>
          </a:p>
        </p:txBody>
      </p:sp>
    </p:spTree>
    <p:extLst>
      <p:ext uri="{BB962C8B-B14F-4D97-AF65-F5344CB8AC3E}">
        <p14:creationId xmlns:p14="http://schemas.microsoft.com/office/powerpoint/2010/main" val="191355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Linguagem SQL – Operadores Lógicos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b="1" dirty="0" err="1"/>
              <a:t>Exemplo</a:t>
            </a:r>
            <a:r>
              <a:rPr lang="en-GB" altLang="pt-BR" sz="2800" b="1" dirty="0"/>
              <a:t> com </a:t>
            </a:r>
            <a:r>
              <a:rPr lang="en-GB" altLang="pt-BR" sz="2800" b="1" dirty="0" err="1"/>
              <a:t>operador</a:t>
            </a:r>
            <a:r>
              <a:rPr lang="en-GB" altLang="pt-BR" sz="2800" b="1" dirty="0"/>
              <a:t> OR:</a:t>
            </a:r>
            <a:endParaRPr lang="en-GB" altLang="pt-BR" sz="2800" dirty="0"/>
          </a:p>
          <a:p>
            <a:pPr marL="339725" indent="-339725" algn="just">
              <a:lnSpc>
                <a:spcPct val="90000"/>
              </a:lnSpc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CE20C50-B132-4E42-BBC3-A4CD759D42D3}"/>
              </a:ext>
            </a:extLst>
          </p:cNvPr>
          <p:cNvSpPr/>
          <p:nvPr/>
        </p:nvSpPr>
        <p:spPr>
          <a:xfrm>
            <a:off x="632460" y="264004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 </a:t>
            </a:r>
            <a:r>
              <a:rPr lang="pt-BR" dirty="0" err="1"/>
              <a:t>empno</a:t>
            </a:r>
            <a:r>
              <a:rPr lang="pt-BR" dirty="0"/>
              <a:t>, </a:t>
            </a:r>
            <a:r>
              <a:rPr lang="pt-BR" dirty="0" err="1"/>
              <a:t>ename</a:t>
            </a:r>
            <a:r>
              <a:rPr lang="pt-BR" dirty="0"/>
              <a:t>, </a:t>
            </a:r>
            <a:r>
              <a:rPr lang="pt-BR" dirty="0" err="1"/>
              <a:t>job</a:t>
            </a:r>
            <a:r>
              <a:rPr lang="pt-BR" dirty="0"/>
              <a:t>, sal FROM </a:t>
            </a:r>
            <a:r>
              <a:rPr lang="pt-BR" dirty="0" err="1"/>
              <a:t>emp</a:t>
            </a:r>
            <a:endParaRPr lang="pt-BR" dirty="0"/>
          </a:p>
          <a:p>
            <a:pPr algn="ctr"/>
            <a:r>
              <a:rPr lang="pt-BR" dirty="0"/>
              <a:t>WHERE sal &gt;= 1100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= ‘CLERK’</a:t>
            </a:r>
          </a:p>
        </p:txBody>
      </p:sp>
    </p:spTree>
    <p:extLst>
      <p:ext uri="{BB962C8B-B14F-4D97-AF65-F5344CB8AC3E}">
        <p14:creationId xmlns:p14="http://schemas.microsoft.com/office/powerpoint/2010/main" val="31958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Linguagem SQL – Operadores Lógicos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b="1" dirty="0" err="1"/>
              <a:t>Exemplo</a:t>
            </a:r>
            <a:r>
              <a:rPr lang="en-GB" altLang="pt-BR" sz="2800" b="1" dirty="0"/>
              <a:t> com </a:t>
            </a:r>
            <a:r>
              <a:rPr lang="en-GB" altLang="pt-BR" sz="2800" b="1" dirty="0" err="1"/>
              <a:t>operador</a:t>
            </a:r>
            <a:r>
              <a:rPr lang="en-GB" altLang="pt-BR" sz="2800" b="1" dirty="0"/>
              <a:t> NOT:</a:t>
            </a:r>
            <a:endParaRPr lang="en-GB" altLang="pt-BR" sz="2800" dirty="0"/>
          </a:p>
          <a:p>
            <a:pPr marL="339725" indent="-339725" algn="just">
              <a:lnSpc>
                <a:spcPct val="90000"/>
              </a:lnSpc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CE20C50-B132-4E42-BBC3-A4CD759D42D3}"/>
              </a:ext>
            </a:extLst>
          </p:cNvPr>
          <p:cNvSpPr/>
          <p:nvPr/>
        </p:nvSpPr>
        <p:spPr>
          <a:xfrm>
            <a:off x="632460" y="2640041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 </a:t>
            </a:r>
            <a:r>
              <a:rPr lang="pt-BR" dirty="0" err="1"/>
              <a:t>ename</a:t>
            </a:r>
            <a:r>
              <a:rPr lang="pt-BR" dirty="0"/>
              <a:t>, </a:t>
            </a:r>
            <a:r>
              <a:rPr lang="pt-BR" dirty="0" err="1"/>
              <a:t>job</a:t>
            </a:r>
            <a:r>
              <a:rPr lang="pt-BR" dirty="0"/>
              <a:t> FROM </a:t>
            </a:r>
            <a:r>
              <a:rPr lang="pt-BR" dirty="0" err="1"/>
              <a:t>emp</a:t>
            </a:r>
            <a:endParaRPr lang="pt-BR" dirty="0"/>
          </a:p>
          <a:p>
            <a:pPr algn="ctr"/>
            <a:r>
              <a:rPr lang="pt-BR" dirty="0"/>
              <a:t>WHERE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pt-BR" dirty="0"/>
              <a:t>IN (‘CLERK’, ‘MANAGER’, ‘ANALYST’)</a:t>
            </a:r>
          </a:p>
        </p:txBody>
      </p:sp>
    </p:spTree>
    <p:extLst>
      <p:ext uri="{BB962C8B-B14F-4D97-AF65-F5344CB8AC3E}">
        <p14:creationId xmlns:p14="http://schemas.microsoft.com/office/powerpoint/2010/main" val="267712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Operadores Lógicos - Precedência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b="1" dirty="0"/>
              <a:t>A utilização de parênteses altera a ordem de prioridade</a:t>
            </a:r>
          </a:p>
          <a:p>
            <a:pPr marL="339725" indent="-339725" algn="just">
              <a:lnSpc>
                <a:spcPct val="90000"/>
              </a:lnSpc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BCEA7454-08E1-4C3F-B1B4-2F09EA058422}"/>
              </a:ext>
            </a:extLst>
          </p:cNvPr>
          <p:cNvGraphicFramePr>
            <a:graphicFrameLocks noGrp="1"/>
          </p:cNvGraphicFramePr>
          <p:nvPr/>
        </p:nvGraphicFramePr>
        <p:xfrm>
          <a:off x="565608" y="2187380"/>
          <a:ext cx="7305852" cy="1955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3792">
                  <a:extLst>
                    <a:ext uri="{9D8B030D-6E8A-4147-A177-3AD203B41FA5}">
                      <a16:colId xmlns:a16="http://schemas.microsoft.com/office/drawing/2014/main" val="1888580037"/>
                    </a:ext>
                  </a:extLst>
                </a:gridCol>
                <a:gridCol w="5052060">
                  <a:extLst>
                    <a:ext uri="{9D8B030D-6E8A-4147-A177-3AD203B41FA5}">
                      <a16:colId xmlns:a16="http://schemas.microsoft.com/office/drawing/2014/main" val="143861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PRECEDÊNCIA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5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2000" dirty="0"/>
                        <a:t>Todos os operadores de comparação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7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17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Exemplos de Precedência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b="1" dirty="0"/>
          </a:p>
          <a:p>
            <a:pPr marL="0" indent="0" algn="just">
              <a:lnSpc>
                <a:spcPct val="90000"/>
              </a:lnSpc>
              <a:spcBef>
                <a:spcPts val="7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dirty="0"/>
              <a:t>Primeiro o operador AND depois o operador OR, ou seja, primeiro vai localizar os salários maior que 15.000 e depois </a:t>
            </a:r>
            <a:r>
              <a:rPr lang="pt-BR" altLang="pt-BR" sz="2400" dirty="0" err="1"/>
              <a:t>job</a:t>
            </a:r>
            <a:r>
              <a:rPr lang="pt-BR" altLang="pt-BR" sz="2400" dirty="0" err="1">
                <a:latin typeface="+mj-lt"/>
              </a:rPr>
              <a:t>_</a:t>
            </a:r>
            <a:r>
              <a:rPr lang="pt-BR" altLang="pt-BR" sz="2400" dirty="0" err="1"/>
              <a:t>id</a:t>
            </a:r>
            <a:r>
              <a:rPr lang="pt-BR" altLang="pt-BR" sz="2400" dirty="0"/>
              <a:t> igual a ‘AD_PRES’</a:t>
            </a:r>
          </a:p>
          <a:p>
            <a:pPr marL="339725" indent="-339725" algn="just">
              <a:lnSpc>
                <a:spcPct val="90000"/>
              </a:lnSpc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57EC30-55C2-4B91-8B88-56221B6EAE97}"/>
              </a:ext>
            </a:extLst>
          </p:cNvPr>
          <p:cNvSpPr/>
          <p:nvPr/>
        </p:nvSpPr>
        <p:spPr>
          <a:xfrm>
            <a:off x="710388" y="2154996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SELECT </a:t>
            </a:r>
            <a:r>
              <a:rPr lang="pt-BR" dirty="0" err="1"/>
              <a:t>last_name</a:t>
            </a:r>
            <a:r>
              <a:rPr lang="pt-BR" dirty="0"/>
              <a:t>, </a:t>
            </a:r>
            <a:r>
              <a:rPr lang="pt-BR" dirty="0" err="1"/>
              <a:t>job_id</a:t>
            </a:r>
            <a:r>
              <a:rPr lang="pt-BR" dirty="0"/>
              <a:t>, </a:t>
            </a:r>
            <a:r>
              <a:rPr lang="pt-BR" dirty="0" err="1"/>
              <a:t>salary</a:t>
            </a:r>
            <a:r>
              <a:rPr lang="pt-BR" dirty="0"/>
              <a:t> FROM </a:t>
            </a:r>
            <a:r>
              <a:rPr lang="pt-BR" dirty="0" err="1"/>
              <a:t>employees</a:t>
            </a:r>
            <a:endParaRPr lang="pt-BR" dirty="0"/>
          </a:p>
          <a:p>
            <a:pPr algn="just"/>
            <a:r>
              <a:rPr lang="pt-BR" dirty="0"/>
              <a:t>WHERE </a:t>
            </a:r>
            <a:r>
              <a:rPr lang="pt-BR" dirty="0" err="1"/>
              <a:t>job_id</a:t>
            </a:r>
            <a:r>
              <a:rPr lang="pt-BR" dirty="0"/>
              <a:t> = ‘AS_REP’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dirty="0"/>
              <a:t> </a:t>
            </a:r>
            <a:r>
              <a:rPr lang="pt-BR" dirty="0" err="1"/>
              <a:t>job_id</a:t>
            </a:r>
            <a:r>
              <a:rPr lang="pt-BR" dirty="0"/>
              <a:t> = ‘AD_PRES’ 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pt-BR" dirty="0" err="1"/>
              <a:t>salary</a:t>
            </a:r>
            <a:r>
              <a:rPr lang="pt-BR" dirty="0"/>
              <a:t> &gt; 15000;</a:t>
            </a:r>
          </a:p>
        </p:txBody>
      </p:sp>
    </p:spTree>
    <p:extLst>
      <p:ext uri="{BB962C8B-B14F-4D97-AF65-F5344CB8AC3E}">
        <p14:creationId xmlns:p14="http://schemas.microsoft.com/office/powerpoint/2010/main" val="127595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1702</Words>
  <Application>Microsoft Office PowerPoint</Application>
  <PresentationFormat>Apresentação na tela (4:3)</PresentationFormat>
  <Paragraphs>266</Paragraphs>
  <Slides>45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Verdana</vt:lpstr>
      <vt:lpstr>Wingdings</vt:lpstr>
      <vt:lpstr>Tema do Office</vt:lpstr>
      <vt:lpstr>Estrutura de Dados Não Lineares</vt:lpstr>
      <vt:lpstr>Banco de Dados</vt:lpstr>
      <vt:lpstr>1. Unidade</vt:lpstr>
      <vt:lpstr>Linguagem SQL – Operadores Lógicos</vt:lpstr>
      <vt:lpstr>Linguagem SQL – Operadores Lógicos</vt:lpstr>
      <vt:lpstr>Linguagem SQL – Operadores Lógicos</vt:lpstr>
      <vt:lpstr>Linguagem SQL – Operadores Lógicos</vt:lpstr>
      <vt:lpstr>Operadores Lógicos - Precedência</vt:lpstr>
      <vt:lpstr>Exemplos de Precedência</vt:lpstr>
      <vt:lpstr>Exemplos de Precedência</vt:lpstr>
      <vt:lpstr>Exemplos</vt:lpstr>
      <vt:lpstr>Exemplos</vt:lpstr>
      <vt:lpstr>Exemplos</vt:lpstr>
      <vt:lpstr>Cláusula ORDER BY</vt:lpstr>
      <vt:lpstr>Exemplos</vt:lpstr>
      <vt:lpstr>Exemplos</vt:lpstr>
      <vt:lpstr>Exemplos</vt:lpstr>
      <vt:lpstr>Exemplos</vt:lpstr>
      <vt:lpstr>SQL: Funções de agregação</vt:lpstr>
      <vt:lpstr>SQL: Função MAX</vt:lpstr>
      <vt:lpstr>SQL: Função MIN</vt:lpstr>
      <vt:lpstr>SQL: Função SUM</vt:lpstr>
      <vt:lpstr>SQL: Função AVG</vt:lpstr>
      <vt:lpstr>SQL: Função COUNT</vt:lpstr>
      <vt:lpstr>SQL: Função COUNT</vt:lpstr>
      <vt:lpstr>SQL: Função GROUP BY</vt:lpstr>
      <vt:lpstr>SQL: Função GROUP BY</vt:lpstr>
      <vt:lpstr>SQL: Função HAVING</vt:lpstr>
      <vt:lpstr>SQL: Função HAVING</vt:lpstr>
      <vt:lpstr>SQL: Função ALIAS (AS)</vt:lpstr>
      <vt:lpstr>SQL: Função ALIAS (AS)</vt:lpstr>
      <vt:lpstr>SQL: Função ROUND</vt:lpstr>
      <vt:lpstr>SQL: Função ROUND</vt:lpstr>
      <vt:lpstr>SQL: Função TRUNC</vt:lpstr>
      <vt:lpstr>SQL: Função MOD</vt:lpstr>
      <vt:lpstr>SQL: Função MOD</vt:lpstr>
      <vt:lpstr>SQL: Funções</vt:lpstr>
      <vt:lpstr>SQL: Trabalhando com Datas</vt:lpstr>
      <vt:lpstr>SQL: Funções de Datas</vt:lpstr>
      <vt:lpstr>SQL: Funções de Caracteres</vt:lpstr>
      <vt:lpstr>Exemplos </vt:lpstr>
      <vt:lpstr>Exemplos </vt:lpstr>
      <vt:lpstr>Operador de concatenação </vt:lpstr>
      <vt:lpstr>Função Geral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153</cp:revision>
  <dcterms:created xsi:type="dcterms:W3CDTF">2013-08-21T19:52:36Z</dcterms:created>
  <dcterms:modified xsi:type="dcterms:W3CDTF">2024-07-30T17:06:10Z</dcterms:modified>
</cp:coreProperties>
</file>