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6" r:id="rId2"/>
    <p:sldId id="293" r:id="rId3"/>
    <p:sldId id="437" r:id="rId4"/>
    <p:sldId id="557" r:id="rId5"/>
    <p:sldId id="540" r:id="rId6"/>
    <p:sldId id="541" r:id="rId7"/>
    <p:sldId id="556" r:id="rId8"/>
    <p:sldId id="558" r:id="rId9"/>
    <p:sldId id="544" r:id="rId10"/>
    <p:sldId id="545" r:id="rId11"/>
    <p:sldId id="546" r:id="rId12"/>
    <p:sldId id="547" r:id="rId13"/>
    <p:sldId id="548" r:id="rId14"/>
    <p:sldId id="559" r:id="rId15"/>
    <p:sldId id="550" r:id="rId16"/>
    <p:sldId id="551" r:id="rId17"/>
    <p:sldId id="552" r:id="rId18"/>
    <p:sldId id="560" r:id="rId19"/>
    <p:sldId id="553" r:id="rId20"/>
    <p:sldId id="554" r:id="rId21"/>
    <p:sldId id="482" r:id="rId22"/>
    <p:sldId id="532" r:id="rId23"/>
    <p:sldId id="531" r:id="rId24"/>
    <p:sldId id="533" r:id="rId25"/>
    <p:sldId id="534" r:id="rId26"/>
    <p:sldId id="535" r:id="rId27"/>
    <p:sldId id="292" r:id="rId28"/>
  </p:sldIdLst>
  <p:sldSz cx="9144000" cy="6858000" type="screen4x3"/>
  <p:notesSz cx="6858000" cy="9144000"/>
  <p:custDataLst>
    <p:tags r:id="rId3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>
      <p:cViewPr varScale="1">
        <p:scale>
          <a:sx n="71" d="100"/>
          <a:sy n="71" d="100"/>
        </p:scale>
        <p:origin x="6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30/07/2024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116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2455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245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01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591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75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8968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331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9820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8057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08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342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8843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1631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820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2774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125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87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050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837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9437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7995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52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65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56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2122525" y="2655767"/>
            <a:ext cx="4899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2" name="Shape 12"/>
          <p:cNvGrpSpPr/>
          <p:nvPr/>
        </p:nvGrpSpPr>
        <p:grpSpPr>
          <a:xfrm>
            <a:off x="557947" y="-12"/>
            <a:ext cx="1564584" cy="3766799"/>
            <a:chOff x="0" y="855663"/>
            <a:chExt cx="1257300" cy="2270250"/>
          </a:xfrm>
        </p:grpSpPr>
        <p:sp>
          <p:nvSpPr>
            <p:cNvPr id="13" name="Shape 13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4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8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9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Shape 21"/>
          <p:cNvGrpSpPr/>
          <p:nvPr/>
        </p:nvGrpSpPr>
        <p:grpSpPr>
          <a:xfrm rot="-5400000">
            <a:off x="7082503" y="-85393"/>
            <a:ext cx="1390929" cy="2732065"/>
            <a:chOff x="7556500" y="3806825"/>
            <a:chExt cx="838313" cy="2195488"/>
          </a:xfrm>
        </p:grpSpPr>
        <p:sp>
          <p:nvSpPr>
            <p:cNvPr id="22" name="Shape 2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Shape 23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24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Shape 25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Shape 2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Shape 29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Shape 3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Shape 33"/>
          <p:cNvGrpSpPr/>
          <p:nvPr/>
        </p:nvGrpSpPr>
        <p:grpSpPr>
          <a:xfrm rot="5400000">
            <a:off x="295744" y="4098187"/>
            <a:ext cx="1852856" cy="2444192"/>
            <a:chOff x="4395788" y="4144963"/>
            <a:chExt cx="1058775" cy="1862100"/>
          </a:xfrm>
        </p:grpSpPr>
        <p:sp>
          <p:nvSpPr>
            <p:cNvPr id="34" name="Shape 34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35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Shape 37"/>
          <p:cNvGrpSpPr/>
          <p:nvPr/>
        </p:nvGrpSpPr>
        <p:grpSpPr>
          <a:xfrm rot="10800000">
            <a:off x="6869501" y="3216091"/>
            <a:ext cx="1768658" cy="3641927"/>
            <a:chOff x="6545263" y="855663"/>
            <a:chExt cx="1469962" cy="2270150"/>
          </a:xfrm>
        </p:grpSpPr>
        <p:sp>
          <p:nvSpPr>
            <p:cNvPr id="38" name="Shape 38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39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0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1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43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44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45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Shape 46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088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 + 2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Shape 132"/>
          <p:cNvGrpSpPr/>
          <p:nvPr/>
        </p:nvGrpSpPr>
        <p:grpSpPr>
          <a:xfrm>
            <a:off x="7761515" y="4867811"/>
            <a:ext cx="1311410" cy="1990172"/>
            <a:chOff x="3305175" y="4144963"/>
            <a:chExt cx="2149388" cy="1862100"/>
          </a:xfrm>
        </p:grpSpPr>
        <p:sp>
          <p:nvSpPr>
            <p:cNvPr id="133" name="Shape 13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Shape 134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Shape 135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Shape 13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Shape 137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Shape 138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Shape 139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Shape 140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Shape 141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/>
          <p:cNvSpPr/>
          <p:nvPr userDrawn="1"/>
        </p:nvSpPr>
        <p:spPr>
          <a:xfrm>
            <a:off x="7826830" y="4867813"/>
            <a:ext cx="326797" cy="1568721"/>
          </a:xfrm>
          <a:prstGeom prst="rect">
            <a:avLst/>
          </a:prstGeom>
          <a:solidFill>
            <a:srgbClr val="A5B0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9FD80E-0FC6-4E2B-8887-0908F490171C}"/>
              </a:ext>
            </a:extLst>
          </p:cNvPr>
          <p:cNvSpPr/>
          <p:nvPr userDrawn="1"/>
        </p:nvSpPr>
        <p:spPr>
          <a:xfrm>
            <a:off x="7407864" y="14515"/>
            <a:ext cx="966882" cy="6831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Retângulo 1"/>
          <p:cNvSpPr/>
          <p:nvPr userDrawn="1"/>
        </p:nvSpPr>
        <p:spPr>
          <a:xfrm>
            <a:off x="6863127" y="4867813"/>
            <a:ext cx="1149463" cy="1388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2" name="Shape 112"/>
          <p:cNvSpPr/>
          <p:nvPr/>
        </p:nvSpPr>
        <p:spPr>
          <a:xfrm>
            <a:off x="8808000" y="2944372"/>
            <a:ext cx="336000" cy="96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3" name="Shape 113"/>
          <p:cNvSpPr/>
          <p:nvPr/>
        </p:nvSpPr>
        <p:spPr>
          <a:xfrm>
            <a:off x="0" y="0"/>
            <a:ext cx="783218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593943"/>
            <a:ext cx="7714995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457152" y="1990189"/>
            <a:ext cx="7676339" cy="444634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808000" y="2944233"/>
            <a:ext cx="336000" cy="9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1D0E570-8B08-8BA4-38F7-1024CD46A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746" y="87744"/>
            <a:ext cx="785605" cy="96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41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68580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9" name="Shape 49"/>
          <p:cNvSpPr txBox="1">
            <a:spLocks noGrp="1"/>
          </p:cNvSpPr>
          <p:nvPr>
            <p:ph type="ctrTitle"/>
          </p:nvPr>
        </p:nvSpPr>
        <p:spPr>
          <a:xfrm>
            <a:off x="2626350" y="2517533"/>
            <a:ext cx="38913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ubTitle" idx="1"/>
          </p:nvPr>
        </p:nvSpPr>
        <p:spPr>
          <a:xfrm>
            <a:off x="2626350" y="4193139"/>
            <a:ext cx="38913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Shape 51"/>
          <p:cNvGrpSpPr/>
          <p:nvPr/>
        </p:nvGrpSpPr>
        <p:grpSpPr>
          <a:xfrm rot="-5400000">
            <a:off x="7252064" y="745375"/>
            <a:ext cx="1631643" cy="2152215"/>
            <a:chOff x="4395788" y="4144963"/>
            <a:chExt cx="1058775" cy="1862100"/>
          </a:xfrm>
        </p:grpSpPr>
        <p:sp>
          <p:nvSpPr>
            <p:cNvPr id="52" name="Shape 5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Shape 5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Shape 54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Shape 55"/>
          <p:cNvGrpSpPr/>
          <p:nvPr/>
        </p:nvGrpSpPr>
        <p:grpSpPr>
          <a:xfrm rot="-5400000">
            <a:off x="536648" y="3844519"/>
            <a:ext cx="1475128" cy="2548423"/>
            <a:chOff x="3357563" y="850900"/>
            <a:chExt cx="957212" cy="2204900"/>
          </a:xfrm>
        </p:grpSpPr>
        <p:sp>
          <p:nvSpPr>
            <p:cNvPr id="56" name="Shape 5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Shape 57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Shape 58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8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30/07/2024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30/07/2024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3" r:id="rId12"/>
    <p:sldLayoutId id="2147483665" r:id="rId13"/>
    <p:sldLayoutId id="2147483666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555776" y="2780928"/>
            <a:ext cx="7000412" cy="1296144"/>
          </a:xfrm>
        </p:spPr>
        <p:txBody>
          <a:bodyPr/>
          <a:lstStyle/>
          <a:p>
            <a:r>
              <a:rPr lang="pt-BR" dirty="0"/>
              <a:t>Estrutura de Dados</a:t>
            </a:r>
            <a:br>
              <a:rPr lang="pt-BR" dirty="0"/>
            </a:br>
            <a:r>
              <a:rPr lang="pt-BR" dirty="0"/>
              <a:t>Não Lineares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quarter" idx="13"/>
          </p:nvPr>
        </p:nvSpPr>
        <p:spPr>
          <a:xfrm>
            <a:off x="2411760" y="1844824"/>
            <a:ext cx="6408960" cy="720080"/>
          </a:xfrm>
        </p:spPr>
        <p:txBody>
          <a:bodyPr>
            <a:normAutofit/>
          </a:bodyPr>
          <a:lstStyle/>
          <a:p>
            <a:r>
              <a:rPr lang="pt-BR" dirty="0"/>
              <a:t>Ms. Prof.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285289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Agrupando dados</a:t>
            </a:r>
            <a:endParaRPr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pic>
        <p:nvPicPr>
          <p:cNvPr id="9" name="Picture 1029">
            <a:extLst>
              <a:ext uri="{FF2B5EF4-FFF2-40B4-BE49-F238E27FC236}">
                <a16:creationId xmlns:a16="http://schemas.microsoft.com/office/drawing/2014/main" id="{45569041-D202-4E5F-BC36-353D6C5F8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480" y="1942391"/>
            <a:ext cx="6118860" cy="37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20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Cláusula </a:t>
            </a:r>
            <a:r>
              <a:rPr lang="pt-BR" sz="2800" b="1" dirty="0">
                <a:solidFill>
                  <a:srgbClr val="FF0000"/>
                </a:solidFill>
              </a:rPr>
              <a:t>GROUP BY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400" dirty="0"/>
              <a:t>A cláusula </a:t>
            </a:r>
            <a:r>
              <a:rPr lang="pt-BR" sz="2400" dirty="0" err="1"/>
              <a:t>Group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r>
              <a:rPr lang="pt-BR" sz="2400" dirty="0"/>
              <a:t> divide (agrupa) o resultado de um</a:t>
            </a:r>
            <a:br>
              <a:rPr lang="pt-BR" sz="2400" dirty="0"/>
            </a:br>
            <a:r>
              <a:rPr lang="pt-BR" sz="2400" dirty="0" err="1"/>
              <a:t>Select</a:t>
            </a:r>
            <a:r>
              <a:rPr lang="pt-BR" sz="2400" dirty="0"/>
              <a:t> em um grupo de resultados que serão processados pelas funções de agregação (grupo). 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7478FCC-A8B7-4696-8B98-62A76EB80313}"/>
              </a:ext>
            </a:extLst>
          </p:cNvPr>
          <p:cNvSpPr/>
          <p:nvPr/>
        </p:nvSpPr>
        <p:spPr>
          <a:xfrm>
            <a:off x="774336" y="3337691"/>
            <a:ext cx="7208520" cy="2346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SELECT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column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, </a:t>
            </a:r>
            <a:r>
              <a:rPr lang="en-GB" altLang="pt-BR" sz="24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group_function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(column)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FROM	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table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[WHERE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condition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]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[GROUP BY	</a:t>
            </a:r>
            <a:r>
              <a:rPr lang="en-GB" altLang="pt-BR" sz="24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group_by_expression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]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[ORDER BY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column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];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5AF923-39E2-49CB-A9F3-3F883903EA83}"/>
              </a:ext>
            </a:extLst>
          </p:cNvPr>
          <p:cNvSpPr/>
          <p:nvPr/>
        </p:nvSpPr>
        <p:spPr>
          <a:xfrm>
            <a:off x="952500" y="4831789"/>
            <a:ext cx="5486400" cy="437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8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Lembrando: funções de grupo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400" b="1" dirty="0"/>
              <a:t>AVG</a:t>
            </a:r>
            <a:r>
              <a:rPr lang="pt-BR" sz="2400" dirty="0"/>
              <a:t>  (média)</a:t>
            </a:r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400" b="1" dirty="0"/>
              <a:t>COUNT</a:t>
            </a:r>
            <a:r>
              <a:rPr lang="pt-BR" sz="2400" dirty="0"/>
              <a:t> (contagem)</a:t>
            </a:r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400" b="1" dirty="0"/>
              <a:t>MAX</a:t>
            </a:r>
            <a:r>
              <a:rPr lang="pt-BR" sz="2400" dirty="0"/>
              <a:t> (máximo)</a:t>
            </a:r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400" b="1" dirty="0"/>
              <a:t>MIN</a:t>
            </a:r>
            <a:r>
              <a:rPr lang="pt-BR" sz="2400" dirty="0"/>
              <a:t> (mínimo)</a:t>
            </a:r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400" b="1" dirty="0"/>
              <a:t>SUM</a:t>
            </a:r>
            <a:r>
              <a:rPr lang="pt-BR" sz="2400" dirty="0"/>
              <a:t> (soma)</a:t>
            </a:r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400" b="1" dirty="0"/>
              <a:t>VARIANCE</a:t>
            </a:r>
            <a:r>
              <a:rPr lang="pt-BR" sz="2400" dirty="0"/>
              <a:t> (variação)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434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Cláusula </a:t>
            </a:r>
            <a:r>
              <a:rPr lang="pt-BR" sz="2800" b="1" dirty="0">
                <a:solidFill>
                  <a:srgbClr val="FF0000"/>
                </a:solidFill>
              </a:rPr>
              <a:t>GROUP BY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F6447AB-8885-4098-87C9-C7D7C3F22BDD}"/>
              </a:ext>
            </a:extLst>
          </p:cNvPr>
          <p:cNvSpPr/>
          <p:nvPr/>
        </p:nvSpPr>
        <p:spPr>
          <a:xfrm>
            <a:off x="583770" y="2509165"/>
            <a:ext cx="7461757" cy="1396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 err="1">
                <a:solidFill>
                  <a:srgbClr val="FF0000"/>
                </a:solidFill>
              </a:rPr>
              <a:t>deptno</a:t>
            </a:r>
            <a:r>
              <a:rPr lang="en-US" sz="2400" dirty="0"/>
              <a:t>, min(</a:t>
            </a:r>
            <a:r>
              <a:rPr lang="en-US" sz="2400" dirty="0" err="1"/>
              <a:t>sal</a:t>
            </a:r>
            <a:r>
              <a:rPr lang="en-US" sz="2400" dirty="0"/>
              <a:t>), max(</a:t>
            </a:r>
            <a:r>
              <a:rPr lang="en-US" sz="2400" dirty="0" err="1"/>
              <a:t>sal</a:t>
            </a:r>
            <a:r>
              <a:rPr lang="en-US" sz="2400" dirty="0"/>
              <a:t>), sum(</a:t>
            </a:r>
            <a:r>
              <a:rPr lang="en-US" sz="2400" dirty="0" err="1"/>
              <a:t>sal</a:t>
            </a:r>
            <a:r>
              <a:rPr lang="en-US" sz="2400" dirty="0"/>
              <a:t>) from emp</a:t>
            </a:r>
          </a:p>
          <a:p>
            <a:pPr algn="ctr"/>
            <a:r>
              <a:rPr lang="en-US" sz="2400" dirty="0"/>
              <a:t>group by </a:t>
            </a:r>
            <a:r>
              <a:rPr lang="en-US" sz="2400" dirty="0" err="1">
                <a:solidFill>
                  <a:srgbClr val="FF0000"/>
                </a:solidFill>
              </a:rPr>
              <a:t>deptno</a:t>
            </a:r>
            <a:r>
              <a:rPr lang="en-US" sz="2400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19D548-BD58-43B9-AC38-80193D81B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4109085"/>
            <a:ext cx="39814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Cláusula </a:t>
            </a:r>
            <a:r>
              <a:rPr lang="pt-BR" sz="2800" b="1" dirty="0">
                <a:solidFill>
                  <a:srgbClr val="FF0000"/>
                </a:solidFill>
              </a:rPr>
              <a:t>GROUP BY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38C3074-2FBA-4F09-B46F-43A8D5FFDECB}"/>
              </a:ext>
            </a:extLst>
          </p:cNvPr>
          <p:cNvSpPr/>
          <p:nvPr/>
        </p:nvSpPr>
        <p:spPr>
          <a:xfrm>
            <a:off x="710388" y="2183130"/>
            <a:ext cx="7208520" cy="13399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>
                <a:solidFill>
                  <a:srgbClr val="FF0000"/>
                </a:solidFill>
              </a:rPr>
              <a:t>job</a:t>
            </a:r>
            <a:r>
              <a:rPr lang="en-US" sz="2400" dirty="0"/>
              <a:t>, sum(</a:t>
            </a:r>
            <a:r>
              <a:rPr lang="en-US" sz="2400" dirty="0" err="1"/>
              <a:t>sal</a:t>
            </a:r>
            <a:r>
              <a:rPr lang="en-US" sz="2400" dirty="0"/>
              <a:t>) from emp</a:t>
            </a:r>
          </a:p>
          <a:p>
            <a:pPr algn="ctr"/>
            <a:r>
              <a:rPr lang="en-US" sz="2400" dirty="0"/>
              <a:t>group by </a:t>
            </a:r>
            <a:r>
              <a:rPr lang="en-US" sz="2400" dirty="0">
                <a:solidFill>
                  <a:srgbClr val="FF0000"/>
                </a:solidFill>
              </a:rPr>
              <a:t>job</a:t>
            </a:r>
            <a:r>
              <a:rPr lang="en-US" sz="2400" dirty="0"/>
              <a:t>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AA4063-42C8-4650-BDB2-FFCB3A5A5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23" y="3763861"/>
            <a:ext cx="2352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Cláusula </a:t>
            </a:r>
            <a:r>
              <a:rPr lang="pt-BR" sz="2800" b="1" dirty="0" err="1">
                <a:solidFill>
                  <a:srgbClr val="FF0000"/>
                </a:solidFill>
              </a:rPr>
              <a:t>Having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Filtra as linhas retornadas exibindo apenas aquelas cuja expressão seja </a:t>
            </a:r>
            <a:r>
              <a:rPr lang="pt-BR" sz="2800" dirty="0" err="1"/>
              <a:t>true</a:t>
            </a:r>
            <a:r>
              <a:rPr lang="pt-BR" sz="2800" dirty="0"/>
              <a:t>.</a:t>
            </a:r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pt-BR" sz="2800" dirty="0"/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 err="1"/>
              <a:t>Having</a:t>
            </a:r>
            <a:r>
              <a:rPr lang="pt-BR" sz="2800" dirty="0"/>
              <a:t> depende da existência da cláusula GROUP BY.</a:t>
            </a:r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pt-BR" sz="2800" dirty="0"/>
          </a:p>
          <a:p>
            <a:pPr marL="3429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Portanto, não é possível utilizar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r>
              <a:rPr lang="pt-BR" sz="2800" dirty="0"/>
              <a:t> no lugar de </a:t>
            </a:r>
            <a:r>
              <a:rPr lang="pt-BR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Having</a:t>
            </a:r>
            <a:r>
              <a:rPr lang="pt-BR" sz="2800" dirty="0"/>
              <a:t>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25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Cláusula </a:t>
            </a:r>
            <a:r>
              <a:rPr lang="pt-BR" sz="2800" b="1" dirty="0" err="1">
                <a:solidFill>
                  <a:srgbClr val="FF0000"/>
                </a:solidFill>
              </a:rPr>
              <a:t>Having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As cláusulas </a:t>
            </a:r>
            <a:r>
              <a:rPr lang="pt-BR" sz="2800" dirty="0" err="1"/>
              <a:t>Group</a:t>
            </a:r>
            <a:r>
              <a:rPr lang="pt-BR" sz="2800" dirty="0"/>
              <a:t> </a:t>
            </a:r>
            <a:r>
              <a:rPr lang="pt-BR" sz="2800" dirty="0" err="1"/>
              <a:t>By</a:t>
            </a:r>
            <a:r>
              <a:rPr lang="pt-BR" sz="2800" dirty="0"/>
              <a:t> e </a:t>
            </a:r>
            <a:r>
              <a:rPr lang="pt-BR" sz="2800" dirty="0" err="1"/>
              <a:t>Having</a:t>
            </a:r>
            <a:r>
              <a:rPr lang="pt-BR" sz="2800" dirty="0"/>
              <a:t> aparecem na seguinte ordem: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49FC53B-86AE-4A59-86B9-038139DDC7CE}"/>
              </a:ext>
            </a:extLst>
          </p:cNvPr>
          <p:cNvSpPr/>
          <p:nvPr/>
        </p:nvSpPr>
        <p:spPr>
          <a:xfrm>
            <a:off x="585046" y="3170051"/>
            <a:ext cx="7397810" cy="2346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SELECT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column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, </a:t>
            </a:r>
            <a:r>
              <a:rPr lang="en-GB" altLang="pt-BR" sz="24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group_function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(column)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FROM	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table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[WHERE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condition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]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[GROUP BY	</a:t>
            </a:r>
            <a:r>
              <a:rPr lang="en-GB" altLang="pt-BR" sz="2400" b="1" i="1" dirty="0" err="1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group_by_expression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]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[HAVING </a:t>
            </a:r>
            <a:r>
              <a:rPr lang="en-GB" altLang="pt-BR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group_by_condition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]</a:t>
            </a:r>
          </a:p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[ORDER BY	</a:t>
            </a:r>
            <a:r>
              <a:rPr lang="en-GB" altLang="pt-BR" sz="2400" b="1" i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column</a:t>
            </a:r>
            <a:r>
              <a:rPr lang="en-GB" altLang="pt-BR" sz="2400" b="1" dirty="0">
                <a:solidFill>
                  <a:schemeClr val="bg1"/>
                </a:solidFill>
                <a:latin typeface="Courier New" panose="02070309020205020404" pitchFamily="49" charset="0"/>
                <a:cs typeface="Lucida Sans Unicode" panose="020B0602030504020204" pitchFamily="34" charset="0"/>
              </a:rPr>
              <a:t>];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952C55-A341-4D9B-97E7-D4C13B457370}"/>
              </a:ext>
            </a:extLst>
          </p:cNvPr>
          <p:cNvSpPr/>
          <p:nvPr/>
        </p:nvSpPr>
        <p:spPr>
          <a:xfrm>
            <a:off x="777240" y="4732729"/>
            <a:ext cx="5288280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87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Cláusula </a:t>
            </a:r>
            <a:r>
              <a:rPr lang="pt-BR" sz="2800" b="1" dirty="0" err="1">
                <a:solidFill>
                  <a:srgbClr val="FF0000"/>
                </a:solidFill>
              </a:rPr>
              <a:t>Having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978B954-50C1-42A2-BCCD-4B5618A02413}"/>
              </a:ext>
            </a:extLst>
          </p:cNvPr>
          <p:cNvSpPr/>
          <p:nvPr/>
        </p:nvSpPr>
        <p:spPr>
          <a:xfrm>
            <a:off x="641808" y="1942390"/>
            <a:ext cx="7208520" cy="187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job, min(</a:t>
            </a:r>
            <a:r>
              <a:rPr lang="en-US" sz="2400" dirty="0" err="1"/>
              <a:t>sal</a:t>
            </a:r>
            <a:r>
              <a:rPr lang="en-US" sz="2400" dirty="0"/>
              <a:t>), max(</a:t>
            </a:r>
            <a:r>
              <a:rPr lang="en-US" sz="2400" dirty="0" err="1"/>
              <a:t>sal</a:t>
            </a:r>
            <a:r>
              <a:rPr lang="en-US" sz="2400" dirty="0"/>
              <a:t>) from emp</a:t>
            </a:r>
          </a:p>
          <a:p>
            <a:pPr algn="ctr"/>
            <a:r>
              <a:rPr lang="en-US" sz="2400" dirty="0"/>
              <a:t>group by job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having</a:t>
            </a:r>
            <a:r>
              <a:rPr lang="en-US" sz="2400" dirty="0"/>
              <a:t> job &lt;&gt; 'MANAGER'</a:t>
            </a:r>
          </a:p>
          <a:p>
            <a:pPr algn="ctr"/>
            <a:r>
              <a:rPr lang="en-US" sz="2400" dirty="0"/>
              <a:t>order by job desc;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877DDEA-CE58-49AC-A5A6-CCEF903B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23" y="4105275"/>
            <a:ext cx="30384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8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Cláusula </a:t>
            </a:r>
            <a:r>
              <a:rPr lang="pt-BR" sz="2800" b="1" dirty="0" err="1">
                <a:solidFill>
                  <a:srgbClr val="FF0000"/>
                </a:solidFill>
              </a:rPr>
              <a:t>Having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DF11491-20C8-434D-AEBF-52C0317D9B9E}"/>
              </a:ext>
            </a:extLst>
          </p:cNvPr>
          <p:cNvSpPr/>
          <p:nvPr/>
        </p:nvSpPr>
        <p:spPr>
          <a:xfrm>
            <a:off x="580848" y="2151100"/>
            <a:ext cx="7208520" cy="145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job, avg(</a:t>
            </a:r>
            <a:r>
              <a:rPr lang="en-US" sz="2400" dirty="0" err="1"/>
              <a:t>sal</a:t>
            </a:r>
            <a:r>
              <a:rPr lang="en-US" sz="2400" dirty="0"/>
              <a:t>) from emp</a:t>
            </a:r>
          </a:p>
          <a:p>
            <a:pPr algn="ctr"/>
            <a:r>
              <a:rPr lang="en-US" sz="2400" dirty="0"/>
              <a:t>group by job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having</a:t>
            </a:r>
            <a:r>
              <a:rPr lang="en-US" sz="2400" dirty="0"/>
              <a:t> avg(</a:t>
            </a:r>
            <a:r>
              <a:rPr lang="en-US" sz="2400" dirty="0" err="1"/>
              <a:t>sal</a:t>
            </a:r>
            <a:r>
              <a:rPr lang="en-US" sz="2400" dirty="0"/>
              <a:t>) &gt; 1500;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8FEB5D-D659-4D31-836C-C6A0F415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518" y="4150043"/>
            <a:ext cx="2143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9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</a:t>
            </a:r>
            <a:r>
              <a:rPr lang="pt-BR" sz="2800" b="1" dirty="0" err="1"/>
              <a:t>Where</a:t>
            </a:r>
            <a:r>
              <a:rPr lang="pt-BR" sz="2800" b="1" dirty="0"/>
              <a:t> vs. </a:t>
            </a:r>
            <a:r>
              <a:rPr lang="pt-BR" sz="2800" b="1" dirty="0" err="1"/>
              <a:t>Having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Quando utilizar </a:t>
            </a:r>
            <a:r>
              <a:rPr lang="pt-BR" sz="2800" b="1" dirty="0" err="1">
                <a:solidFill>
                  <a:srgbClr val="FF0000"/>
                </a:solidFill>
              </a:rPr>
              <a:t>Where</a:t>
            </a:r>
            <a:r>
              <a:rPr lang="pt-BR" sz="2800" dirty="0"/>
              <a:t> ou </a:t>
            </a:r>
            <a:r>
              <a:rPr lang="pt-BR" sz="2800" b="1" dirty="0" err="1">
                <a:solidFill>
                  <a:srgbClr val="FF0000"/>
                </a:solidFill>
              </a:rPr>
              <a:t>Having</a:t>
            </a:r>
            <a:r>
              <a:rPr lang="pt-BR" sz="2800" dirty="0"/>
              <a:t> para restringir o conjunto de registros a serem apresentados.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pic>
        <p:nvPicPr>
          <p:cNvPr id="4" name="Imagem 3" descr="Uma imagem contendo luz&#10;&#10;Descrição gerada automaticamente">
            <a:extLst>
              <a:ext uri="{FF2B5EF4-FFF2-40B4-BE49-F238E27FC236}">
                <a16:creationId xmlns:a16="http://schemas.microsoft.com/office/drawing/2014/main" id="{BB0A8FC3-EC21-4013-AB07-72330E1E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98" y="3055096"/>
            <a:ext cx="2401243" cy="294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6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ctrTitle"/>
          </p:nvPr>
        </p:nvSpPr>
        <p:spPr>
          <a:xfrm>
            <a:off x="1850571" y="3012197"/>
            <a:ext cx="5170954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pt-BR" sz="4200" b="1" dirty="0">
                <a:solidFill>
                  <a:srgbClr val="00386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 de Dados</a:t>
            </a:r>
            <a:endParaRPr sz="4200" b="1" dirty="0">
              <a:solidFill>
                <a:srgbClr val="00386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hape 240">
            <a:extLst>
              <a:ext uri="{FF2B5EF4-FFF2-40B4-BE49-F238E27FC236}">
                <a16:creationId xmlns:a16="http://schemas.microsoft.com/office/drawing/2014/main" id="{55C6C708-4E5A-420D-ABBD-9258586CC050}"/>
              </a:ext>
            </a:extLst>
          </p:cNvPr>
          <p:cNvSpPr txBox="1">
            <a:spLocks/>
          </p:cNvSpPr>
          <p:nvPr/>
        </p:nvSpPr>
        <p:spPr>
          <a:xfrm>
            <a:off x="2046514" y="3956053"/>
            <a:ext cx="4796972" cy="533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Miriam Libre"/>
              <a:buNone/>
              <a:defRPr sz="4600" b="0" i="0" u="none" strike="noStrike" cap="none">
                <a:solidFill>
                  <a:srgbClr val="000000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</a:t>
            </a:r>
            <a:r>
              <a:rPr lang="pt-BR" sz="2800" b="1" dirty="0" err="1"/>
              <a:t>Where</a:t>
            </a:r>
            <a:r>
              <a:rPr lang="pt-BR" sz="2800" b="1" dirty="0"/>
              <a:t> vs. </a:t>
            </a:r>
            <a:r>
              <a:rPr lang="pt-BR" sz="2800" b="1" dirty="0" err="1"/>
              <a:t>Having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4572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Utiliza-se a cláusula </a:t>
            </a:r>
            <a:r>
              <a:rPr lang="pt-BR" sz="2800" b="1" dirty="0" err="1">
                <a:solidFill>
                  <a:srgbClr val="FF0000"/>
                </a:solidFill>
              </a:rPr>
              <a:t>Where</a:t>
            </a:r>
            <a:r>
              <a:rPr lang="pt-BR" sz="2800" dirty="0"/>
              <a:t> sempre que se pretende restringir os registros a serem considerados na seleção;</a:t>
            </a:r>
          </a:p>
          <a:p>
            <a:pPr indent="-4572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endParaRPr lang="pt-BR" sz="2800" dirty="0"/>
          </a:p>
          <a:p>
            <a:pPr indent="-457200" algn="just">
              <a:spcBef>
                <a:spcPts val="700"/>
              </a:spcBef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A cláusula </a:t>
            </a:r>
            <a:r>
              <a:rPr lang="pt-BR" sz="2800" b="1" dirty="0" err="1">
                <a:solidFill>
                  <a:srgbClr val="FF0000"/>
                </a:solidFill>
              </a:rPr>
              <a:t>Having</a:t>
            </a:r>
            <a:r>
              <a:rPr lang="pt-BR" sz="2800" dirty="0"/>
              <a:t> serve para restringir os grupos que foram formados depois da restrição da cláusula </a:t>
            </a:r>
            <a:r>
              <a:rPr lang="pt-BR" sz="2800" b="1" dirty="0" err="1">
                <a:solidFill>
                  <a:srgbClr val="FF0000"/>
                </a:solidFill>
              </a:rPr>
              <a:t>Where</a:t>
            </a:r>
            <a:r>
              <a:rPr lang="pt-BR" sz="2800" dirty="0"/>
              <a:t>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0367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Exercícios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 algn="just">
              <a:buFont typeface="+mj-lt"/>
              <a:buAutoNum type="arabicPeriod"/>
            </a:pPr>
            <a:r>
              <a:rPr lang="pt-BR" sz="2400" dirty="0"/>
              <a:t>Mostrar o maior e o menor código de departamento da tabela DEPARTMENTS.</a:t>
            </a:r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269E126-7C74-4A3B-867F-09D636069DA0}"/>
              </a:ext>
            </a:extLst>
          </p:cNvPr>
          <p:cNvSpPr/>
          <p:nvPr/>
        </p:nvSpPr>
        <p:spPr>
          <a:xfrm>
            <a:off x="710388" y="3065425"/>
            <a:ext cx="7208520" cy="145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min(</a:t>
            </a:r>
            <a:r>
              <a:rPr lang="en-US" sz="2400" dirty="0" err="1"/>
              <a:t>department_id</a:t>
            </a:r>
            <a:r>
              <a:rPr lang="en-US" sz="2400" dirty="0"/>
              <a:t>), max(</a:t>
            </a:r>
            <a:r>
              <a:rPr lang="en-US" sz="2400" dirty="0" err="1"/>
              <a:t>department_id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from departments;</a:t>
            </a:r>
          </a:p>
        </p:txBody>
      </p:sp>
    </p:spTree>
    <p:extLst>
      <p:ext uri="{BB962C8B-B14F-4D97-AF65-F5344CB8AC3E}">
        <p14:creationId xmlns:p14="http://schemas.microsoft.com/office/powerpoint/2010/main" val="39008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Exercícios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lvl="0">
              <a:buFont typeface="+mj-lt"/>
              <a:buAutoNum type="arabicPeriod" startAt="2"/>
            </a:pPr>
            <a:r>
              <a:rPr lang="pt-BR" sz="2400" dirty="0"/>
              <a:t>Mostrar o total de localidades da tabela LOCATIONS.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ACFD87F-E673-4C4B-9830-BFF0B320045D}"/>
              </a:ext>
            </a:extLst>
          </p:cNvPr>
          <p:cNvSpPr/>
          <p:nvPr/>
        </p:nvSpPr>
        <p:spPr>
          <a:xfrm>
            <a:off x="710388" y="2775865"/>
            <a:ext cx="7208520" cy="145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count(</a:t>
            </a:r>
            <a:r>
              <a:rPr lang="en-US" sz="2400" dirty="0" err="1"/>
              <a:t>location_id</a:t>
            </a:r>
            <a:r>
              <a:rPr lang="en-US" sz="2400" dirty="0"/>
              <a:t>) </a:t>
            </a:r>
          </a:p>
          <a:p>
            <a:pPr algn="ctr"/>
            <a:r>
              <a:rPr lang="en-US" sz="2400" dirty="0"/>
              <a:t>from locations;</a:t>
            </a:r>
          </a:p>
        </p:txBody>
      </p:sp>
    </p:spTree>
    <p:extLst>
      <p:ext uri="{BB962C8B-B14F-4D97-AF65-F5344CB8AC3E}">
        <p14:creationId xmlns:p14="http://schemas.microsoft.com/office/powerpoint/2010/main" val="41784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Exercícios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71500" indent="-457200" algn="just">
              <a:buFont typeface="+mj-lt"/>
              <a:buAutoNum type="arabicPeriod" startAt="3"/>
            </a:pPr>
            <a:r>
              <a:rPr lang="pt-BR" sz="2400" dirty="0"/>
              <a:t>Mostrar o código da localização, cidade e o estado para as cidades com o nome iniciado pela letra ‘t’. Utilizar a tabela LOCATIONS.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EDA04B9-5080-4AAC-B070-B4E1F5294B5E}"/>
              </a:ext>
            </a:extLst>
          </p:cNvPr>
          <p:cNvSpPr/>
          <p:nvPr/>
        </p:nvSpPr>
        <p:spPr>
          <a:xfrm>
            <a:off x="710388" y="3248305"/>
            <a:ext cx="7208520" cy="145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 err="1"/>
              <a:t>location_id</a:t>
            </a:r>
            <a:r>
              <a:rPr lang="en-US" sz="2400" dirty="0"/>
              <a:t>, city, </a:t>
            </a:r>
            <a:r>
              <a:rPr lang="en-US" sz="2400" dirty="0" err="1"/>
              <a:t>state_province</a:t>
            </a:r>
            <a:endParaRPr lang="en-US" sz="2400" dirty="0"/>
          </a:p>
          <a:p>
            <a:pPr algn="ctr"/>
            <a:r>
              <a:rPr lang="en-US" sz="2400" dirty="0"/>
              <a:t>from locations</a:t>
            </a:r>
          </a:p>
          <a:p>
            <a:pPr algn="ctr"/>
            <a:r>
              <a:rPr lang="en-US" sz="2400" dirty="0"/>
              <a:t>where city like upper(‘t%');</a:t>
            </a:r>
          </a:p>
        </p:txBody>
      </p:sp>
    </p:spTree>
    <p:extLst>
      <p:ext uri="{BB962C8B-B14F-4D97-AF65-F5344CB8AC3E}">
        <p14:creationId xmlns:p14="http://schemas.microsoft.com/office/powerpoint/2010/main" val="132032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Exercícios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71500" indent="-457200" algn="just">
              <a:buFont typeface="+mj-lt"/>
              <a:buAutoNum type="arabicPeriod" startAt="4"/>
            </a:pPr>
            <a:r>
              <a:rPr lang="pt-BR" sz="2400" dirty="0"/>
              <a:t>Mostrar o </a:t>
            </a:r>
            <a:r>
              <a:rPr lang="pt-BR" sz="2400" dirty="0" err="1"/>
              <a:t>codigo</a:t>
            </a:r>
            <a:r>
              <a:rPr lang="pt-BR" sz="2400" dirty="0"/>
              <a:t> do departamento e um total de quantos funcionários pertencem a cada departamento. Utilizar a tabela EMP.</a:t>
            </a:r>
          </a:p>
          <a:p>
            <a:pPr lvl="0">
              <a:buFont typeface="+mj-lt"/>
              <a:buAutoNum type="arabicPeriod" startAt="4"/>
            </a:pPr>
            <a:endParaRPr lang="pt-BR" sz="24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24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55750E3-95FA-4242-A6EE-CC80040A1A2D}"/>
              </a:ext>
            </a:extLst>
          </p:cNvPr>
          <p:cNvSpPr/>
          <p:nvPr/>
        </p:nvSpPr>
        <p:spPr>
          <a:xfrm>
            <a:off x="710388" y="3271165"/>
            <a:ext cx="7208520" cy="145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 err="1"/>
              <a:t>deptno</a:t>
            </a:r>
            <a:r>
              <a:rPr lang="en-US" sz="2400" dirty="0"/>
              <a:t>, count(*)</a:t>
            </a:r>
          </a:p>
          <a:p>
            <a:pPr algn="ctr"/>
            <a:r>
              <a:rPr lang="en-US" sz="2400" dirty="0"/>
              <a:t>from emp</a:t>
            </a:r>
          </a:p>
          <a:p>
            <a:pPr algn="ctr"/>
            <a:r>
              <a:rPr lang="en-US" sz="2400" dirty="0"/>
              <a:t>group by </a:t>
            </a:r>
            <a:r>
              <a:rPr lang="en-US" sz="2400" dirty="0" err="1"/>
              <a:t>deptno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3297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Exercícios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71500" indent="-457200">
              <a:buFont typeface="+mj-lt"/>
              <a:buAutoNum type="arabicPeriod" startAt="5"/>
            </a:pPr>
            <a:r>
              <a:rPr lang="pt-BR" sz="2400" dirty="0"/>
              <a:t>Mostrar o código do país e o número de estados de cada um. Tabela LOCATIONS.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25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3E960BA-CDA9-4625-A2CD-28913BB00F72}"/>
              </a:ext>
            </a:extLst>
          </p:cNvPr>
          <p:cNvSpPr/>
          <p:nvPr/>
        </p:nvSpPr>
        <p:spPr>
          <a:xfrm>
            <a:off x="710388" y="3065425"/>
            <a:ext cx="7208520" cy="14599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 err="1"/>
              <a:t>country_id</a:t>
            </a:r>
            <a:r>
              <a:rPr lang="en-US" sz="2400" dirty="0"/>
              <a:t>, count(</a:t>
            </a:r>
            <a:r>
              <a:rPr lang="en-US" sz="2400" dirty="0" err="1"/>
              <a:t>state_province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from locations</a:t>
            </a:r>
          </a:p>
          <a:p>
            <a:pPr algn="ctr"/>
            <a:r>
              <a:rPr lang="en-US" sz="2400" dirty="0"/>
              <a:t>group by </a:t>
            </a:r>
            <a:r>
              <a:rPr lang="en-US" sz="2400" dirty="0" err="1"/>
              <a:t>country_id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426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400" b="1" dirty="0"/>
              <a:t>Exercícios</a:t>
            </a:r>
            <a:endParaRPr sz="24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829965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71500" indent="-457200" algn="just">
              <a:buFont typeface="+mj-lt"/>
              <a:buAutoNum type="arabicPeriod" startAt="6"/>
            </a:pPr>
            <a:r>
              <a:rPr lang="pt-BR" sz="2400" dirty="0"/>
              <a:t>Selecionar os cargos e para cada cargo a media dos </a:t>
            </a:r>
            <a:r>
              <a:rPr lang="pt-BR" sz="2400" dirty="0" err="1"/>
              <a:t>salarios</a:t>
            </a:r>
            <a:r>
              <a:rPr lang="pt-BR" sz="2400" dirty="0"/>
              <a:t>. Exibir somente os cargos com média maior que 2500 e ordenar a listagem pela média. Tabela EMP</a:t>
            </a:r>
          </a:p>
          <a:p>
            <a:pPr marL="571500" indent="-457200">
              <a:buFont typeface="+mj-lt"/>
              <a:buAutoNum type="arabicPeriod" startAt="6"/>
            </a:pPr>
            <a:endParaRPr lang="pt-BR" sz="2400" dirty="0"/>
          </a:p>
          <a:p>
            <a:pPr marL="571500" indent="-457200">
              <a:buFont typeface="+mj-lt"/>
              <a:buAutoNum type="arabicPeriod" startAt="6"/>
            </a:pPr>
            <a:endParaRPr lang="pt-BR" sz="24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26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05BE914-94A6-4653-ADC3-94CD2AFF76F5}"/>
              </a:ext>
            </a:extLst>
          </p:cNvPr>
          <p:cNvSpPr/>
          <p:nvPr/>
        </p:nvSpPr>
        <p:spPr>
          <a:xfrm>
            <a:off x="710388" y="3578610"/>
            <a:ext cx="7208520" cy="182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job, avg(</a:t>
            </a:r>
            <a:r>
              <a:rPr lang="en-US" sz="2400" dirty="0" err="1"/>
              <a:t>sal</a:t>
            </a:r>
            <a:r>
              <a:rPr lang="en-US" sz="2400" dirty="0"/>
              <a:t>) from emp</a:t>
            </a:r>
          </a:p>
          <a:p>
            <a:pPr algn="ctr"/>
            <a:r>
              <a:rPr lang="en-US" sz="2400" dirty="0"/>
              <a:t>group by job</a:t>
            </a:r>
          </a:p>
          <a:p>
            <a:pPr algn="ctr"/>
            <a:r>
              <a:rPr lang="en-US" sz="2400" dirty="0"/>
              <a:t>having avg(</a:t>
            </a:r>
            <a:r>
              <a:rPr lang="en-US" sz="2400" dirty="0" err="1"/>
              <a:t>sal</a:t>
            </a:r>
            <a:r>
              <a:rPr lang="en-US" sz="2400" dirty="0"/>
              <a:t>) &gt; 2500</a:t>
            </a:r>
          </a:p>
          <a:p>
            <a:pPr algn="ctr"/>
            <a:r>
              <a:rPr lang="en-US" sz="2400" dirty="0"/>
              <a:t>order by 2;</a:t>
            </a:r>
          </a:p>
        </p:txBody>
      </p:sp>
    </p:spTree>
    <p:extLst>
      <p:ext uri="{BB962C8B-B14F-4D97-AF65-F5344CB8AC3E}">
        <p14:creationId xmlns:p14="http://schemas.microsoft.com/office/powerpoint/2010/main" val="2111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92896"/>
            <a:ext cx="8229600" cy="1143000"/>
          </a:xfrm>
        </p:spPr>
        <p:txBody>
          <a:bodyPr/>
          <a:lstStyle/>
          <a:p>
            <a:r>
              <a:rPr lang="pt-BR" spc="-10"/>
              <a:t>FIM</a:t>
            </a:r>
            <a:endParaRPr lang="pt-BR" spc="-10" dirty="0"/>
          </a:p>
        </p:txBody>
      </p:sp>
    </p:spTree>
    <p:extLst>
      <p:ext uri="{BB962C8B-B14F-4D97-AF65-F5344CB8AC3E}">
        <p14:creationId xmlns:p14="http://schemas.microsoft.com/office/powerpoint/2010/main" val="126826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ctrTitle"/>
          </p:nvPr>
        </p:nvSpPr>
        <p:spPr>
          <a:xfrm>
            <a:off x="2669894" y="2745400"/>
            <a:ext cx="38913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dirty="0"/>
              <a:t>1.</a:t>
            </a:r>
            <a:endParaRPr dirty="0"/>
          </a:p>
          <a:p>
            <a:r>
              <a:rPr lang="pt-BR" dirty="0"/>
              <a:t>Unidade</a:t>
            </a:r>
            <a:endParaRPr dirty="0"/>
          </a:p>
        </p:txBody>
      </p:sp>
      <p:sp>
        <p:nvSpPr>
          <p:cNvPr id="269" name="Shape 269"/>
          <p:cNvSpPr txBox="1">
            <a:spLocks noGrp="1"/>
          </p:cNvSpPr>
          <p:nvPr>
            <p:ph type="subTitle" idx="1"/>
          </p:nvPr>
        </p:nvSpPr>
        <p:spPr>
          <a:xfrm>
            <a:off x="2205804" y="3905200"/>
            <a:ext cx="4819479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/>
            <a:r>
              <a:rPr lang="pt-BR" sz="2800" b="1" dirty="0"/>
              <a:t>Linguagem SQL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164857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Banco de Dados – Linguagem SQL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Lembrando função numérica</a:t>
            </a: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004641-239C-4015-83A9-DFAC0645F01C}"/>
              </a:ext>
            </a:extLst>
          </p:cNvPr>
          <p:cNvSpPr/>
          <p:nvPr/>
        </p:nvSpPr>
        <p:spPr>
          <a:xfrm>
            <a:off x="774336" y="2684920"/>
            <a:ext cx="7208520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count(EMPNO) from emp;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C5425F0-E59E-4371-9589-0739A0C79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096" y="4204789"/>
            <a:ext cx="1905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Banco de Dados – Linguagem SQL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Lembrando função numérica</a:t>
            </a: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C9AECF-F5B3-4A8F-9FE0-EDDE907B7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70" y="3065426"/>
            <a:ext cx="6102667" cy="182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32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Banco de Dados – Linguagem SQL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Lembrando função caractere (</a:t>
            </a:r>
            <a:r>
              <a:rPr lang="pt-BR" sz="2800" dirty="0" err="1"/>
              <a:t>string</a:t>
            </a:r>
            <a:r>
              <a:rPr lang="pt-BR" sz="2800" dirty="0"/>
              <a:t>)</a:t>
            </a: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004641-239C-4015-83A9-DFAC0645F01C}"/>
              </a:ext>
            </a:extLst>
          </p:cNvPr>
          <p:cNvSpPr/>
          <p:nvPr/>
        </p:nvSpPr>
        <p:spPr>
          <a:xfrm>
            <a:off x="710388" y="3340240"/>
            <a:ext cx="5291138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 err="1"/>
              <a:t>ename</a:t>
            </a:r>
            <a:r>
              <a:rPr lang="en-US" sz="2400" dirty="0"/>
              <a:t>, LENGTH (</a:t>
            </a:r>
            <a:r>
              <a:rPr lang="en-US" sz="2400" dirty="0" err="1"/>
              <a:t>ename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from emp;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7EDE1D4-A653-4F5C-AB44-55D418853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63" y="2625091"/>
            <a:ext cx="1822738" cy="298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6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Banco de Dados – Linguagem SQL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Lembrando função caractere (</a:t>
            </a:r>
            <a:r>
              <a:rPr lang="pt-BR" sz="2800" dirty="0" err="1"/>
              <a:t>string</a:t>
            </a:r>
            <a:r>
              <a:rPr lang="pt-BR" sz="2800" dirty="0"/>
              <a:t>)</a:t>
            </a: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A054954-A4F6-4CE0-AD25-383942FB8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12" y="3065425"/>
            <a:ext cx="6321742" cy="2204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6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Banco de Dados – Linguagem SQL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800" dirty="0"/>
              <a:t>Combinando funções</a:t>
            </a:r>
            <a:endParaRPr lang="en-GB" sz="2800" dirty="0"/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0004641-239C-4015-83A9-DFAC0645F01C}"/>
              </a:ext>
            </a:extLst>
          </p:cNvPr>
          <p:cNvSpPr/>
          <p:nvPr/>
        </p:nvSpPr>
        <p:spPr>
          <a:xfrm>
            <a:off x="825864" y="3813521"/>
            <a:ext cx="4532088" cy="117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select </a:t>
            </a:r>
            <a:r>
              <a:rPr lang="en-US" sz="2400" dirty="0" err="1"/>
              <a:t>ename</a:t>
            </a:r>
            <a:r>
              <a:rPr lang="en-US" sz="2400" dirty="0"/>
              <a:t>, LOWER(</a:t>
            </a:r>
            <a:r>
              <a:rPr lang="en-US" sz="2400" dirty="0" err="1"/>
              <a:t>substr</a:t>
            </a:r>
            <a:r>
              <a:rPr lang="en-US" sz="2400" dirty="0"/>
              <a:t>(ename,1,4))</a:t>
            </a:r>
          </a:p>
          <a:p>
            <a:pPr algn="ctr"/>
            <a:r>
              <a:rPr lang="en-US" sz="2400" dirty="0"/>
              <a:t>from emp;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885556-1BD4-4368-B2A0-1598DDB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576" y="1800224"/>
            <a:ext cx="4532088" cy="147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D3E8D82-C90A-4E2B-894A-1CCF1948A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761" y="3337692"/>
            <a:ext cx="2216511" cy="250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0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457152" y="1084990"/>
            <a:ext cx="7714995" cy="857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lvl="0"/>
            <a:r>
              <a:rPr lang="pt-BR" sz="2800" b="1" dirty="0"/>
              <a:t>Linguagem SQL - Utilizando variáveis</a:t>
            </a:r>
            <a:endParaRPr sz="2800" dirty="0"/>
          </a:p>
        </p:txBody>
      </p:sp>
      <p:sp>
        <p:nvSpPr>
          <p:cNvPr id="299" name="Shape 299"/>
          <p:cNvSpPr txBox="1">
            <a:spLocks noGrp="1"/>
          </p:cNvSpPr>
          <p:nvPr>
            <p:ph type="body" idx="2"/>
          </p:nvPr>
        </p:nvSpPr>
        <p:spPr>
          <a:xfrm>
            <a:off x="457152" y="1942391"/>
            <a:ext cx="7525705" cy="37422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200" dirty="0"/>
              <a:t>É </a:t>
            </a:r>
            <a:r>
              <a:rPr lang="pt-BR" sz="2200" dirty="0" err="1"/>
              <a:t>possivel</a:t>
            </a:r>
            <a:r>
              <a:rPr lang="pt-BR" sz="2200" dirty="0"/>
              <a:t> criar variáveis que podem ser usadas no lugar dos valores reais em instruções SQL. Utiliza-se o símbolo do E comercial (</a:t>
            </a:r>
            <a:r>
              <a:rPr lang="pt-BR" sz="2200" b="1" dirty="0">
                <a:solidFill>
                  <a:srgbClr val="FF0000"/>
                </a:solidFill>
              </a:rPr>
              <a:t>&amp;</a:t>
            </a:r>
            <a:r>
              <a:rPr lang="pt-BR" sz="2200" dirty="0"/>
              <a:t>) em uma instrução SQL, seguido do nome da variável.</a:t>
            </a:r>
          </a:p>
          <a:p>
            <a:pPr marL="0" indent="0" algn="just">
              <a:spcBef>
                <a:spcPts val="700"/>
              </a:spcBef>
              <a:buNone/>
              <a:tabLst>
                <a:tab pos="1176338" algn="l"/>
                <a:tab pos="2090738" algn="l"/>
                <a:tab pos="3005138" algn="l"/>
                <a:tab pos="3919538" algn="l"/>
                <a:tab pos="4833938" algn="l"/>
                <a:tab pos="5748338" algn="l"/>
                <a:tab pos="6662738" algn="l"/>
                <a:tab pos="7577138" algn="l"/>
                <a:tab pos="8491538" algn="l"/>
                <a:tab pos="9405938" algn="l"/>
                <a:tab pos="10320338" algn="l"/>
              </a:tabLst>
              <a:defRPr/>
            </a:pPr>
            <a:r>
              <a:rPr lang="pt-BR" sz="2200" dirty="0"/>
              <a:t>Quando a instrução for executado, será solicitado o valor.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4BA6113-3475-448E-B336-02F892DE0A73}"/>
              </a:ext>
            </a:extLst>
          </p:cNvPr>
          <p:cNvSpPr/>
          <p:nvPr/>
        </p:nvSpPr>
        <p:spPr>
          <a:xfrm>
            <a:off x="457152" y="4031840"/>
            <a:ext cx="3764329" cy="174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select </a:t>
            </a:r>
            <a:r>
              <a:rPr lang="en-US" sz="2200" dirty="0" err="1"/>
              <a:t>ename,sal</a:t>
            </a:r>
            <a:r>
              <a:rPr lang="en-US" sz="2200" dirty="0"/>
              <a:t>, </a:t>
            </a:r>
            <a:r>
              <a:rPr lang="en-US" sz="2200" dirty="0" err="1"/>
              <a:t>deptno</a:t>
            </a:r>
            <a:r>
              <a:rPr lang="en-US" sz="2200" dirty="0"/>
              <a:t> </a:t>
            </a:r>
          </a:p>
          <a:p>
            <a:pPr algn="ctr"/>
            <a:r>
              <a:rPr lang="en-US" sz="2200" dirty="0"/>
              <a:t>from emp</a:t>
            </a:r>
          </a:p>
          <a:p>
            <a:pPr algn="ctr"/>
            <a:r>
              <a:rPr lang="en-US" sz="2200" dirty="0"/>
              <a:t>Where </a:t>
            </a:r>
            <a:r>
              <a:rPr lang="en-US" sz="2200" dirty="0" err="1"/>
              <a:t>deptno</a:t>
            </a:r>
            <a:r>
              <a:rPr lang="en-US" sz="2200" dirty="0"/>
              <a:t> = &amp;</a:t>
            </a:r>
            <a:r>
              <a:rPr lang="en-US" sz="2200" dirty="0" err="1"/>
              <a:t>dept_num</a:t>
            </a:r>
            <a:r>
              <a:rPr lang="en-US" sz="2200" dirty="0"/>
              <a:t>;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AC754A4-7F50-480F-B55A-7C1074853CB1}"/>
              </a:ext>
            </a:extLst>
          </p:cNvPr>
          <p:cNvSpPr/>
          <p:nvPr/>
        </p:nvSpPr>
        <p:spPr>
          <a:xfrm>
            <a:off x="4360369" y="4031840"/>
            <a:ext cx="3764330" cy="1741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select </a:t>
            </a:r>
            <a:r>
              <a:rPr lang="en-US" sz="2200" dirty="0" err="1"/>
              <a:t>ename</a:t>
            </a:r>
            <a:r>
              <a:rPr lang="en-US" sz="2200" dirty="0"/>
              <a:t>, job, </a:t>
            </a:r>
            <a:r>
              <a:rPr lang="en-US" sz="2200" dirty="0" err="1"/>
              <a:t>sal</a:t>
            </a:r>
            <a:r>
              <a:rPr lang="en-US" sz="2200" dirty="0"/>
              <a:t> * 12</a:t>
            </a:r>
          </a:p>
          <a:p>
            <a:pPr algn="ctr"/>
            <a:r>
              <a:rPr lang="en-US" sz="2200" dirty="0"/>
              <a:t>from emp</a:t>
            </a:r>
          </a:p>
          <a:p>
            <a:pPr algn="ctr"/>
            <a:r>
              <a:rPr lang="en-US" sz="2200" dirty="0"/>
              <a:t>Where job = ‘&amp;</a:t>
            </a:r>
            <a:r>
              <a:rPr lang="en-US" sz="2200" dirty="0" err="1"/>
              <a:t>job_title</a:t>
            </a:r>
            <a:r>
              <a:rPr lang="en-US" sz="2200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400098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803</Words>
  <Application>Microsoft Office PowerPoint</Application>
  <PresentationFormat>Apresentação na tela (4:3)</PresentationFormat>
  <Paragraphs>134</Paragraphs>
  <Slides>27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Tema do Office</vt:lpstr>
      <vt:lpstr>Estrutura de Dados Não Lineares</vt:lpstr>
      <vt:lpstr>Banco de Dados</vt:lpstr>
      <vt:lpstr>1. Unidade</vt:lpstr>
      <vt:lpstr>Banco de Dados – Linguagem SQL</vt:lpstr>
      <vt:lpstr>Banco de Dados – Linguagem SQL</vt:lpstr>
      <vt:lpstr>Banco de Dados – Linguagem SQL</vt:lpstr>
      <vt:lpstr>Banco de Dados – Linguagem SQL</vt:lpstr>
      <vt:lpstr>Banco de Dados – Linguagem SQL</vt:lpstr>
      <vt:lpstr>Linguagem SQL - Utilizando variáveis</vt:lpstr>
      <vt:lpstr>Linguagem SQL - Agrupando dados</vt:lpstr>
      <vt:lpstr>Linguagem SQL - Cláusula GROUP BY</vt:lpstr>
      <vt:lpstr>Lembrando: funções de grupo</vt:lpstr>
      <vt:lpstr>Linguagem SQL - Cláusula GROUP BY</vt:lpstr>
      <vt:lpstr>Linguagem SQL - Cláusula GROUP BY</vt:lpstr>
      <vt:lpstr>Linguagem SQL - Cláusula Having</vt:lpstr>
      <vt:lpstr>Linguagem SQL - Cláusula Having</vt:lpstr>
      <vt:lpstr>Linguagem SQL - Cláusula Having</vt:lpstr>
      <vt:lpstr>Linguagem SQL - Cláusula Having</vt:lpstr>
      <vt:lpstr>Linguagem SQL - Where vs. Having</vt:lpstr>
      <vt:lpstr>Linguagem SQL - Where vs. Having</vt:lpstr>
      <vt:lpstr>Exercícios</vt:lpstr>
      <vt:lpstr>Exercícios</vt:lpstr>
      <vt:lpstr>Exercícios</vt:lpstr>
      <vt:lpstr>Exercícios</vt:lpstr>
      <vt:lpstr>Exercícios</vt:lpstr>
      <vt:lpstr>Exercícios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154</cp:revision>
  <dcterms:created xsi:type="dcterms:W3CDTF">2013-08-21T19:52:36Z</dcterms:created>
  <dcterms:modified xsi:type="dcterms:W3CDTF">2024-07-30T17:06:53Z</dcterms:modified>
</cp:coreProperties>
</file>