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9" r:id="rId2"/>
    <p:sldId id="265" r:id="rId3"/>
    <p:sldId id="268" r:id="rId4"/>
    <p:sldId id="310" r:id="rId5"/>
    <p:sldId id="311" r:id="rId6"/>
    <p:sldId id="312" r:id="rId7"/>
    <p:sldId id="313" r:id="rId8"/>
    <p:sldId id="315" r:id="rId9"/>
    <p:sldId id="316" r:id="rId10"/>
    <p:sldId id="322" r:id="rId11"/>
    <p:sldId id="317" r:id="rId12"/>
    <p:sldId id="303" r:id="rId13"/>
    <p:sldId id="318" r:id="rId14"/>
    <p:sldId id="319" r:id="rId15"/>
    <p:sldId id="320" r:id="rId16"/>
    <p:sldId id="321" r:id="rId17"/>
    <p:sldId id="340" r:id="rId18"/>
  </p:sldIdLst>
  <p:sldSz cx="9144000" cy="6858000" type="screen4x3"/>
  <p:notesSz cx="6858000" cy="9144000"/>
  <p:custDataLst>
    <p:tags r:id="rId2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E79A-DF73-4031-93F6-540AD7B67D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60A9-5339-4903-B5A6-2DF3E6227194}" type="datetime1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6665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118374" cy="99411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SEM Agregação - MODO NORMAL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69796" y="2896792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Médico</a:t>
            </a:r>
          </a:p>
        </p:txBody>
      </p:sp>
      <p:sp>
        <p:nvSpPr>
          <p:cNvPr id="31" name="Losango 30"/>
          <p:cNvSpPr/>
          <p:nvPr/>
        </p:nvSpPr>
        <p:spPr>
          <a:xfrm>
            <a:off x="2904073" y="2667056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205792" y="2895860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Consulta</a:t>
            </a:r>
          </a:p>
        </p:txBody>
      </p:sp>
      <p:sp>
        <p:nvSpPr>
          <p:cNvPr id="34" name="Losango 33"/>
          <p:cNvSpPr/>
          <p:nvPr/>
        </p:nvSpPr>
        <p:spPr>
          <a:xfrm>
            <a:off x="5940070" y="2664684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221137" y="2897568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Paciente</a:t>
            </a:r>
          </a:p>
        </p:txBody>
      </p:sp>
      <p:sp>
        <p:nvSpPr>
          <p:cNvPr id="37" name="Losango 36"/>
          <p:cNvSpPr/>
          <p:nvPr/>
        </p:nvSpPr>
        <p:spPr>
          <a:xfrm>
            <a:off x="4422071" y="3616329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205792" y="4742088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EXAME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066808" y="2942512"/>
            <a:ext cx="6858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Atende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68949" y="2954278"/>
            <a:ext cx="6858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Atende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478438" y="3896433"/>
            <a:ext cx="8655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Prescrição</a:t>
            </a:r>
          </a:p>
        </p:txBody>
      </p:sp>
      <p:cxnSp>
        <p:nvCxnSpPr>
          <p:cNvPr id="15" name="Conector reto 14"/>
          <p:cNvCxnSpPr>
            <a:stCxn id="30" idx="3"/>
            <a:endCxn id="31" idx="1"/>
          </p:cNvCxnSpPr>
          <p:nvPr/>
        </p:nvCxnSpPr>
        <p:spPr>
          <a:xfrm>
            <a:off x="2545915" y="3091339"/>
            <a:ext cx="358159" cy="143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Conector reto 23"/>
          <p:cNvCxnSpPr>
            <a:stCxn id="31" idx="3"/>
            <a:endCxn id="33" idx="1"/>
          </p:cNvCxnSpPr>
          <p:nvPr/>
        </p:nvCxnSpPr>
        <p:spPr>
          <a:xfrm flipV="1">
            <a:off x="3847632" y="3090408"/>
            <a:ext cx="358160" cy="2371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Conector reto 25"/>
          <p:cNvCxnSpPr>
            <a:stCxn id="33" idx="3"/>
            <a:endCxn id="34" idx="1"/>
          </p:cNvCxnSpPr>
          <p:nvPr/>
        </p:nvCxnSpPr>
        <p:spPr>
          <a:xfrm flipV="1">
            <a:off x="5581910" y="3090407"/>
            <a:ext cx="358160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Conector reto 46"/>
          <p:cNvCxnSpPr>
            <a:stCxn id="34" idx="3"/>
            <a:endCxn id="35" idx="1"/>
          </p:cNvCxnSpPr>
          <p:nvPr/>
        </p:nvCxnSpPr>
        <p:spPr>
          <a:xfrm>
            <a:off x="6883629" y="3090407"/>
            <a:ext cx="337508" cy="17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Conector reto 48"/>
          <p:cNvCxnSpPr>
            <a:stCxn id="33" idx="2"/>
            <a:endCxn id="37" idx="0"/>
          </p:cNvCxnSpPr>
          <p:nvPr/>
        </p:nvCxnSpPr>
        <p:spPr>
          <a:xfrm flipH="1">
            <a:off x="4893851" y="3284955"/>
            <a:ext cx="1" cy="331375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1" name="Conector reto 50"/>
          <p:cNvCxnSpPr>
            <a:stCxn id="37" idx="2"/>
            <a:endCxn id="38" idx="0"/>
          </p:cNvCxnSpPr>
          <p:nvPr/>
        </p:nvCxnSpPr>
        <p:spPr>
          <a:xfrm>
            <a:off x="4893851" y="4467775"/>
            <a:ext cx="1" cy="274313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2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13" grpId="0"/>
      <p:bldP spid="40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2" y="1113192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01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4000" y="2532217"/>
            <a:ext cx="6637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Uma pessoa convida seus amigos para uma grande festa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Pessoa (Código-Pessoa, Nome, Data-Nascimento, Contato)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Amigos (Código-Amigo, Nome, Contato, Confirmação)</a:t>
            </a:r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723100" y="2075600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Não esqueça de informar </a:t>
            </a:r>
          </a:p>
          <a:p>
            <a:pPr algn="ctr"/>
            <a:r>
              <a:rPr lang="pt-BR" sz="1275" b="1" dirty="0"/>
              <a:t>Data-festa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26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RESPOSTA 01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79815" y="3408641"/>
            <a:ext cx="1838325" cy="588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PESSOA</a:t>
            </a:r>
          </a:p>
        </p:txBody>
      </p:sp>
      <p:sp>
        <p:nvSpPr>
          <p:cNvPr id="13" name="Losango 12"/>
          <p:cNvSpPr/>
          <p:nvPr/>
        </p:nvSpPr>
        <p:spPr>
          <a:xfrm>
            <a:off x="4345556" y="3059024"/>
            <a:ext cx="1514475" cy="126682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54096" y="3494241"/>
            <a:ext cx="127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CONVITE</a:t>
            </a:r>
          </a:p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09923" y="3274950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551366" y="3253260"/>
            <a:ext cx="40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87124" y="3397593"/>
            <a:ext cx="1838325" cy="588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AMIGO</a:t>
            </a:r>
          </a:p>
        </p:txBody>
      </p:sp>
      <p:cxnSp>
        <p:nvCxnSpPr>
          <p:cNvPr id="27" name="Conector reto 26"/>
          <p:cNvCxnSpPr>
            <a:endCxn id="20" idx="1"/>
          </p:cNvCxnSpPr>
          <p:nvPr/>
        </p:nvCxnSpPr>
        <p:spPr>
          <a:xfrm flipV="1">
            <a:off x="5860032" y="3691843"/>
            <a:ext cx="1027093" cy="5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40243" y="2682097"/>
            <a:ext cx="13934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Código-Pessoa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60332" y="3570127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436946" y="4469216"/>
            <a:ext cx="1603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Data-Nascimento</a:t>
            </a:r>
          </a:p>
        </p:txBody>
      </p:sp>
      <p:cxnSp>
        <p:nvCxnSpPr>
          <p:cNvPr id="41" name="Conector reto 40"/>
          <p:cNvCxnSpPr>
            <a:endCxn id="13" idx="1"/>
          </p:cNvCxnSpPr>
          <p:nvPr/>
        </p:nvCxnSpPr>
        <p:spPr>
          <a:xfrm>
            <a:off x="3318140" y="3691841"/>
            <a:ext cx="1027416" cy="5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56783" y="2694409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* Contato</a:t>
            </a:r>
          </a:p>
        </p:txBody>
      </p:sp>
      <p:cxnSp>
        <p:nvCxnSpPr>
          <p:cNvPr id="44" name="Conector reto 43"/>
          <p:cNvCxnSpPr>
            <a:endCxn id="29" idx="2"/>
          </p:cNvCxnSpPr>
          <p:nvPr/>
        </p:nvCxnSpPr>
        <p:spPr>
          <a:xfrm flipH="1" flipV="1">
            <a:off x="1436946" y="3189928"/>
            <a:ext cx="253923" cy="2187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2889032" y="2991521"/>
            <a:ext cx="151671" cy="4051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0" idx="3"/>
          </p:cNvCxnSpPr>
          <p:nvPr/>
        </p:nvCxnSpPr>
        <p:spPr>
          <a:xfrm flipH="1" flipV="1">
            <a:off x="1041247" y="3702891"/>
            <a:ext cx="476625" cy="172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11" idx="2"/>
            <a:endCxn id="31" idx="0"/>
          </p:cNvCxnSpPr>
          <p:nvPr/>
        </p:nvCxnSpPr>
        <p:spPr>
          <a:xfrm flipH="1">
            <a:off x="2238825" y="3997140"/>
            <a:ext cx="160153" cy="4720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3831848" y="4546038"/>
            <a:ext cx="10194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Data-festa</a:t>
            </a:r>
          </a:p>
        </p:txBody>
      </p:sp>
      <p:cxnSp>
        <p:nvCxnSpPr>
          <p:cNvPr id="58" name="Conector reto 57"/>
          <p:cNvCxnSpPr>
            <a:endCxn id="51" idx="0"/>
          </p:cNvCxnSpPr>
          <p:nvPr/>
        </p:nvCxnSpPr>
        <p:spPr>
          <a:xfrm flipH="1">
            <a:off x="4341557" y="4078462"/>
            <a:ext cx="487226" cy="4675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965151" y="2796397"/>
            <a:ext cx="13934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Código-Amigo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227292" y="4232577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436416" y="4460025"/>
            <a:ext cx="1603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Data-Nascimento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806287" y="2808709"/>
            <a:ext cx="1232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Contato (0:N)</a:t>
            </a:r>
          </a:p>
        </p:txBody>
      </p:sp>
      <p:cxnSp>
        <p:nvCxnSpPr>
          <p:cNvPr id="9" name="Conector reto 8"/>
          <p:cNvCxnSpPr/>
          <p:nvPr/>
        </p:nvCxnSpPr>
        <p:spPr>
          <a:xfrm flipH="1" flipV="1">
            <a:off x="6960760" y="3085708"/>
            <a:ext cx="254232" cy="31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35" idx="2"/>
          </p:cNvCxnSpPr>
          <p:nvPr/>
        </p:nvCxnSpPr>
        <p:spPr>
          <a:xfrm flipV="1">
            <a:off x="8285967" y="3316540"/>
            <a:ext cx="136792" cy="80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6551365" y="3847126"/>
            <a:ext cx="335759" cy="385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135655" y="3997139"/>
            <a:ext cx="9395" cy="47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71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21" grpId="0"/>
      <p:bldP spid="23" grpId="0"/>
      <p:bldP spid="24" grpId="0"/>
      <p:bldP spid="20" grpId="0" animBg="1"/>
      <p:bldP spid="29" grpId="0"/>
      <p:bldP spid="30" grpId="0"/>
      <p:bldP spid="31" grpId="0"/>
      <p:bldP spid="42" grpId="0"/>
      <p:bldP spid="5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2" y="2340624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02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2203" y="2657624"/>
            <a:ext cx="7202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Agencia bancária adquire clientes pessoa física e pessoa jurídica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Banco (Código-Banco, Número-Banco, Agência, Endereço)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Cliente 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dirty="0"/>
              <a:t>Pessoa Física (Nome, CPF, Endereço, Telefone)</a:t>
            </a:r>
          </a:p>
          <a:p>
            <a:pPr marL="1285875" lvl="3" indent="-257175">
              <a:buFont typeface="Arial" panose="020B0604020202020204" pitchFamily="34" charset="0"/>
              <a:buChar char="•"/>
            </a:pPr>
            <a:r>
              <a:rPr lang="pt-BR" dirty="0"/>
              <a:t>Endereço( Rua, Bairro, CEP)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dirty="0"/>
              <a:t>Pessoa Jurídica (Razão-Social, CNPJ, </a:t>
            </a:r>
            <a:r>
              <a:rPr lang="pt-BR" dirty="0" err="1"/>
              <a:t>Insc</a:t>
            </a:r>
            <a:r>
              <a:rPr lang="pt-BR" dirty="0"/>
              <a:t>-Estadual, Endereço)</a:t>
            </a:r>
          </a:p>
          <a:p>
            <a:pPr marL="1285875" lvl="3" indent="-257175">
              <a:buFont typeface="Arial" panose="020B0604020202020204" pitchFamily="34" charset="0"/>
              <a:buChar char="•"/>
            </a:pPr>
            <a:r>
              <a:rPr lang="pt-BR" dirty="0"/>
              <a:t>Endereço( Rua, Bairro, CEP)</a:t>
            </a:r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748721" y="3300936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Não esqueça de informar </a:t>
            </a:r>
          </a:p>
          <a:p>
            <a:pPr algn="ctr"/>
            <a:r>
              <a:rPr lang="pt-BR" sz="1275" b="1" dirty="0"/>
              <a:t>Data-Cadastro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3204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33005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rgbClr val="FF0000"/>
                </a:solidFill>
              </a:rPr>
              <a:t>RESPOSTA 02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911461" cy="804516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043487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BANCO</a:t>
            </a:r>
          </a:p>
        </p:txBody>
      </p:sp>
      <p:sp>
        <p:nvSpPr>
          <p:cNvPr id="37" name="Losango 36"/>
          <p:cNvSpPr/>
          <p:nvPr/>
        </p:nvSpPr>
        <p:spPr>
          <a:xfrm>
            <a:off x="4261005" y="2628540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28329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cxnSp>
        <p:nvCxnSpPr>
          <p:cNvPr id="3" name="Conector reto 2"/>
          <p:cNvCxnSpPr>
            <a:stCxn id="36" idx="3"/>
            <a:endCxn id="37" idx="1"/>
          </p:cNvCxnSpPr>
          <p:nvPr/>
        </p:nvCxnSpPr>
        <p:spPr>
          <a:xfrm flipV="1">
            <a:off x="3419605" y="3054263"/>
            <a:ext cx="8414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7" idx="3"/>
            <a:endCxn id="38" idx="1"/>
          </p:cNvCxnSpPr>
          <p:nvPr/>
        </p:nvCxnSpPr>
        <p:spPr>
          <a:xfrm>
            <a:off x="5204564" y="3054263"/>
            <a:ext cx="8237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Mesclar 14"/>
          <p:cNvSpPr/>
          <p:nvPr/>
        </p:nvSpPr>
        <p:spPr>
          <a:xfrm>
            <a:off x="6382882" y="3478976"/>
            <a:ext cx="667011" cy="2348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6" name="Conector reto 25"/>
          <p:cNvCxnSpPr>
            <a:stCxn id="38" idx="2"/>
            <a:endCxn id="15" idx="0"/>
          </p:cNvCxnSpPr>
          <p:nvPr/>
        </p:nvCxnSpPr>
        <p:spPr>
          <a:xfrm flipH="1">
            <a:off x="6716388" y="3248811"/>
            <a:ext cx="1" cy="230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105116" y="4045803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Pessoa Física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072685" y="4043425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 Jurídica</a:t>
            </a:r>
          </a:p>
        </p:txBody>
      </p:sp>
      <p:cxnSp>
        <p:nvCxnSpPr>
          <p:cNvPr id="39" name="Conector reto 38"/>
          <p:cNvCxnSpPr>
            <a:stCxn id="15" idx="1"/>
            <a:endCxn id="47" idx="0"/>
          </p:cNvCxnSpPr>
          <p:nvPr/>
        </p:nvCxnSpPr>
        <p:spPr>
          <a:xfrm flipH="1">
            <a:off x="5793176" y="3596408"/>
            <a:ext cx="756459" cy="449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3"/>
            <a:endCxn id="49" idx="0"/>
          </p:cNvCxnSpPr>
          <p:nvPr/>
        </p:nvCxnSpPr>
        <p:spPr>
          <a:xfrm>
            <a:off x="6883141" y="3596408"/>
            <a:ext cx="877604" cy="447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632203" y="2938950"/>
            <a:ext cx="1081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Código-Banco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943100" y="2292812"/>
            <a:ext cx="1127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Número-Banco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277286" y="3608557"/>
            <a:ext cx="749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Agência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506811" y="3590446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572627" y="2276888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Data-Cadastro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833054" y="3473605"/>
            <a:ext cx="5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983278" y="4100893"/>
            <a:ext cx="752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523978" y="4809655"/>
            <a:ext cx="432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529615" y="3393192"/>
            <a:ext cx="1032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Insc</a:t>
            </a:r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-Estadual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50920" y="4764120"/>
            <a:ext cx="7493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235347" y="5129322"/>
            <a:ext cx="1044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Razão-Social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032312" y="4764120"/>
            <a:ext cx="4995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</a:p>
        </p:txBody>
      </p:sp>
      <p:cxnSp>
        <p:nvCxnSpPr>
          <p:cNvPr id="65" name="Conector reto 64"/>
          <p:cNvCxnSpPr>
            <a:stCxn id="36" idx="1"/>
            <a:endCxn id="52" idx="3"/>
          </p:cNvCxnSpPr>
          <p:nvPr/>
        </p:nvCxnSpPr>
        <p:spPr>
          <a:xfrm flipH="1">
            <a:off x="1713312" y="3054264"/>
            <a:ext cx="330175" cy="9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36" idx="0"/>
            <a:endCxn id="53" idx="2"/>
          </p:cNvCxnSpPr>
          <p:nvPr/>
        </p:nvCxnSpPr>
        <p:spPr>
          <a:xfrm flipH="1" flipV="1">
            <a:off x="2506811" y="2708310"/>
            <a:ext cx="224736" cy="15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2996852" y="3248810"/>
            <a:ext cx="0" cy="3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endCxn id="54" idx="0"/>
          </p:cNvCxnSpPr>
          <p:nvPr/>
        </p:nvCxnSpPr>
        <p:spPr>
          <a:xfrm flipH="1">
            <a:off x="1652018" y="3248810"/>
            <a:ext cx="536906" cy="35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endCxn id="56" idx="2"/>
          </p:cNvCxnSpPr>
          <p:nvPr/>
        </p:nvCxnSpPr>
        <p:spPr>
          <a:xfrm flipH="1" flipV="1">
            <a:off x="4136338" y="2530804"/>
            <a:ext cx="373032" cy="32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47" idx="1"/>
            <a:endCxn id="59" idx="3"/>
          </p:cNvCxnSpPr>
          <p:nvPr/>
        </p:nvCxnSpPr>
        <p:spPr>
          <a:xfrm flipH="1">
            <a:off x="4735572" y="4240351"/>
            <a:ext cx="369544" cy="6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47" idx="2"/>
            <a:endCxn id="60" idx="0"/>
          </p:cNvCxnSpPr>
          <p:nvPr/>
        </p:nvCxnSpPr>
        <p:spPr>
          <a:xfrm flipH="1">
            <a:off x="5740052" y="4434898"/>
            <a:ext cx="53124" cy="3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61" idx="2"/>
          </p:cNvCxnSpPr>
          <p:nvPr/>
        </p:nvCxnSpPr>
        <p:spPr>
          <a:xfrm flipV="1">
            <a:off x="7968158" y="3808690"/>
            <a:ext cx="77508" cy="2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endCxn id="62" idx="0"/>
          </p:cNvCxnSpPr>
          <p:nvPr/>
        </p:nvCxnSpPr>
        <p:spPr>
          <a:xfrm flipH="1">
            <a:off x="7025596" y="4432519"/>
            <a:ext cx="399689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49" idx="2"/>
          </p:cNvCxnSpPr>
          <p:nvPr/>
        </p:nvCxnSpPr>
        <p:spPr>
          <a:xfrm flipH="1">
            <a:off x="7753027" y="4432519"/>
            <a:ext cx="7718" cy="6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endCxn id="64" idx="0"/>
          </p:cNvCxnSpPr>
          <p:nvPr/>
        </p:nvCxnSpPr>
        <p:spPr>
          <a:xfrm>
            <a:off x="8207446" y="4432519"/>
            <a:ext cx="74644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endCxn id="57" idx="2"/>
          </p:cNvCxnSpPr>
          <p:nvPr/>
        </p:nvCxnSpPr>
        <p:spPr>
          <a:xfrm flipH="1" flipV="1">
            <a:off x="5122516" y="3727521"/>
            <a:ext cx="260546" cy="3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340269" y="2910766"/>
            <a:ext cx="8361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ADQUIRE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5345848" y="3377724"/>
            <a:ext cx="799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* Telefone</a:t>
            </a:r>
          </a:p>
        </p:txBody>
      </p:sp>
      <p:cxnSp>
        <p:nvCxnSpPr>
          <p:cNvPr id="103" name="Conector reto 102"/>
          <p:cNvCxnSpPr>
            <a:stCxn id="101" idx="2"/>
          </p:cNvCxnSpPr>
          <p:nvPr/>
        </p:nvCxnSpPr>
        <p:spPr>
          <a:xfrm flipH="1">
            <a:off x="5616446" y="3793222"/>
            <a:ext cx="129036" cy="24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3530285" y="3784871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97326" y="4119989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530434" y="4457743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109" name="Conector reto 108"/>
          <p:cNvCxnSpPr>
            <a:stCxn id="59" idx="1"/>
            <a:endCxn id="105" idx="2"/>
          </p:cNvCxnSpPr>
          <p:nvPr/>
        </p:nvCxnSpPr>
        <p:spPr>
          <a:xfrm flipH="1" flipV="1">
            <a:off x="3726020" y="4200369"/>
            <a:ext cx="257258" cy="10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59" idx="1"/>
            <a:endCxn id="106" idx="3"/>
          </p:cNvCxnSpPr>
          <p:nvPr/>
        </p:nvCxnSpPr>
        <p:spPr>
          <a:xfrm flipH="1">
            <a:off x="3548972" y="4308642"/>
            <a:ext cx="434306" cy="19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59" idx="1"/>
            <a:endCxn id="107" idx="0"/>
          </p:cNvCxnSpPr>
          <p:nvPr/>
        </p:nvCxnSpPr>
        <p:spPr>
          <a:xfrm flipH="1">
            <a:off x="3756856" y="4308642"/>
            <a:ext cx="226422" cy="1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3283798" y="2653779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578081" y="264670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6006028" y="5002407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6382882" y="5267723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6053794" y="4591283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123" name="Conector reto 122"/>
          <p:cNvCxnSpPr>
            <a:stCxn id="62" idx="1"/>
          </p:cNvCxnSpPr>
          <p:nvPr/>
        </p:nvCxnSpPr>
        <p:spPr>
          <a:xfrm flipH="1" flipV="1">
            <a:off x="6382882" y="4764120"/>
            <a:ext cx="268038" cy="20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62" idx="1"/>
            <a:endCxn id="118" idx="3"/>
          </p:cNvCxnSpPr>
          <p:nvPr/>
        </p:nvCxnSpPr>
        <p:spPr>
          <a:xfrm flipH="1">
            <a:off x="6397497" y="4971869"/>
            <a:ext cx="253423" cy="23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62" idx="1"/>
            <a:endCxn id="119" idx="0"/>
          </p:cNvCxnSpPr>
          <p:nvPr/>
        </p:nvCxnSpPr>
        <p:spPr>
          <a:xfrm>
            <a:off x="6650920" y="4971869"/>
            <a:ext cx="7785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56991" y="4822115"/>
            <a:ext cx="2926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</a:rPr>
              <a:t>* Corrija este exercício!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66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 animBg="1"/>
      <p:bldP spid="37" grpId="0" animBg="1"/>
      <p:bldP spid="38" grpId="0" animBg="1"/>
      <p:bldP spid="15" grpId="0" animBg="1"/>
      <p:bldP spid="47" grpId="0" animBg="1"/>
      <p:bldP spid="49" grpId="0" animBg="1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93" grpId="0"/>
      <p:bldP spid="101" grpId="0"/>
      <p:bldP spid="105" grpId="0"/>
      <p:bldP spid="106" grpId="0"/>
      <p:bldP spid="107" grpId="0"/>
      <p:bldP spid="114" grpId="0"/>
      <p:bldP spid="115" grpId="0"/>
      <p:bldP spid="118" grpId="0"/>
      <p:bldP spid="119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16" y="3161469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03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2203" y="2657623"/>
            <a:ext cx="7973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Sistema de biblioteca, onde teremos cadastro e consulta de professores e alunos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/>
              <a:t>Livro (Código-Livro, Idioma, Tipo-</a:t>
            </a:r>
            <a:r>
              <a:rPr lang="pt-BR" dirty="0" err="1"/>
              <a:t>Midia</a:t>
            </a:r>
            <a:r>
              <a:rPr lang="pt-BR" dirty="0"/>
              <a:t>, Gênero, Autor, Editora)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/>
              <a:t>Cadastro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Aluno (RA, Nome, Curso)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Professor (Funcional, Nome)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pt-BR" dirty="0"/>
              <a:t>Desejo consultar as Entidades abaixo: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Relatório de Empréstimos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Usuários Empréstimos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053713" y="4123877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A consulta é uma ocorrência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9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04045" y="1513920"/>
            <a:ext cx="189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RESPOSTA 03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9" y="1357155"/>
            <a:ext cx="911461" cy="804516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043487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Livro</a:t>
            </a:r>
          </a:p>
        </p:txBody>
      </p:sp>
      <p:sp>
        <p:nvSpPr>
          <p:cNvPr id="37" name="Losango 36"/>
          <p:cNvSpPr/>
          <p:nvPr/>
        </p:nvSpPr>
        <p:spPr>
          <a:xfrm>
            <a:off x="4261005" y="2628540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28329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CADASTRO</a:t>
            </a:r>
          </a:p>
        </p:txBody>
      </p:sp>
      <p:cxnSp>
        <p:nvCxnSpPr>
          <p:cNvPr id="3" name="Conector reto 2"/>
          <p:cNvCxnSpPr>
            <a:stCxn id="36" idx="3"/>
            <a:endCxn id="37" idx="1"/>
          </p:cNvCxnSpPr>
          <p:nvPr/>
        </p:nvCxnSpPr>
        <p:spPr>
          <a:xfrm flipV="1">
            <a:off x="3419605" y="3054263"/>
            <a:ext cx="8414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7" idx="3"/>
            <a:endCxn id="38" idx="1"/>
          </p:cNvCxnSpPr>
          <p:nvPr/>
        </p:nvCxnSpPr>
        <p:spPr>
          <a:xfrm>
            <a:off x="5204564" y="3054263"/>
            <a:ext cx="8237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Mesclar 14"/>
          <p:cNvSpPr/>
          <p:nvPr/>
        </p:nvSpPr>
        <p:spPr>
          <a:xfrm>
            <a:off x="6382882" y="3478976"/>
            <a:ext cx="667011" cy="2348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6" name="Conector reto 25"/>
          <p:cNvCxnSpPr>
            <a:stCxn id="38" idx="2"/>
            <a:endCxn id="15" idx="0"/>
          </p:cNvCxnSpPr>
          <p:nvPr/>
        </p:nvCxnSpPr>
        <p:spPr>
          <a:xfrm flipH="1">
            <a:off x="6716388" y="3248811"/>
            <a:ext cx="1" cy="230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616446" y="4045803"/>
            <a:ext cx="86478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Aluno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072685" y="4043425"/>
            <a:ext cx="101677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Professor</a:t>
            </a:r>
          </a:p>
        </p:txBody>
      </p:sp>
      <p:cxnSp>
        <p:nvCxnSpPr>
          <p:cNvPr id="39" name="Conector reto 38"/>
          <p:cNvCxnSpPr>
            <a:stCxn id="15" idx="1"/>
            <a:endCxn id="47" idx="0"/>
          </p:cNvCxnSpPr>
          <p:nvPr/>
        </p:nvCxnSpPr>
        <p:spPr>
          <a:xfrm flipH="1">
            <a:off x="6048840" y="3596408"/>
            <a:ext cx="500795" cy="449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3"/>
            <a:endCxn id="49" idx="0"/>
          </p:cNvCxnSpPr>
          <p:nvPr/>
        </p:nvCxnSpPr>
        <p:spPr>
          <a:xfrm>
            <a:off x="6883141" y="3596408"/>
            <a:ext cx="697934" cy="447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16715" y="2507721"/>
            <a:ext cx="966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Código-Livro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943100" y="2292812"/>
            <a:ext cx="668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Gênero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277286" y="3608557"/>
            <a:ext cx="806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Tipo-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Midia</a:t>
            </a: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741673" y="3618629"/>
            <a:ext cx="495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759379" y="4807700"/>
            <a:ext cx="5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385716" y="4809655"/>
            <a:ext cx="606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755082" y="4844636"/>
            <a:ext cx="831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147628" y="4826050"/>
            <a:ext cx="513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65" name="Conector reto 64"/>
          <p:cNvCxnSpPr>
            <a:stCxn id="36" idx="1"/>
            <a:endCxn id="52" idx="3"/>
          </p:cNvCxnSpPr>
          <p:nvPr/>
        </p:nvCxnSpPr>
        <p:spPr>
          <a:xfrm flipH="1" flipV="1">
            <a:off x="1683046" y="2715470"/>
            <a:ext cx="360441" cy="33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36" idx="0"/>
            <a:endCxn id="53" idx="2"/>
          </p:cNvCxnSpPr>
          <p:nvPr/>
        </p:nvCxnSpPr>
        <p:spPr>
          <a:xfrm flipH="1" flipV="1">
            <a:off x="2277389" y="2546728"/>
            <a:ext cx="454158" cy="3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2996852" y="3248810"/>
            <a:ext cx="0" cy="3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endCxn id="54" idx="0"/>
          </p:cNvCxnSpPr>
          <p:nvPr/>
        </p:nvCxnSpPr>
        <p:spPr>
          <a:xfrm flipH="1">
            <a:off x="1680672" y="3248810"/>
            <a:ext cx="508253" cy="35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340269" y="2910767"/>
            <a:ext cx="83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CONSULTA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5231535" y="4793260"/>
            <a:ext cx="348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3283798" y="2653779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606265" y="264670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2124495" y="4043425"/>
            <a:ext cx="607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</a:p>
        </p:txBody>
      </p:sp>
      <p:cxnSp>
        <p:nvCxnSpPr>
          <p:cNvPr id="20" name="Conector reto 19"/>
          <p:cNvCxnSpPr>
            <a:stCxn id="68" idx="0"/>
          </p:cNvCxnSpPr>
          <p:nvPr/>
        </p:nvCxnSpPr>
        <p:spPr>
          <a:xfrm flipH="1" flipV="1">
            <a:off x="2428020" y="3248810"/>
            <a:ext cx="1" cy="79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318023" y="3662231"/>
            <a:ext cx="607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Editora</a:t>
            </a:r>
          </a:p>
        </p:txBody>
      </p:sp>
      <p:cxnSp>
        <p:nvCxnSpPr>
          <p:cNvPr id="22" name="Conector reto 21"/>
          <p:cNvCxnSpPr>
            <a:endCxn id="72" idx="0"/>
          </p:cNvCxnSpPr>
          <p:nvPr/>
        </p:nvCxnSpPr>
        <p:spPr>
          <a:xfrm>
            <a:off x="3263051" y="3248810"/>
            <a:ext cx="358498" cy="41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4041540" y="1906475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Relatório-Empréstimos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4046799" y="3829889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Relatório-Empréstimos</a:t>
            </a:r>
          </a:p>
        </p:txBody>
      </p:sp>
      <p:cxnSp>
        <p:nvCxnSpPr>
          <p:cNvPr id="32" name="Conector reto 31"/>
          <p:cNvCxnSpPr>
            <a:stCxn id="75" idx="2"/>
            <a:endCxn id="37" idx="0"/>
          </p:cNvCxnSpPr>
          <p:nvPr/>
        </p:nvCxnSpPr>
        <p:spPr>
          <a:xfrm>
            <a:off x="4729600" y="2295570"/>
            <a:ext cx="3185" cy="33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77" idx="0"/>
            <a:endCxn id="37" idx="2"/>
          </p:cNvCxnSpPr>
          <p:nvPr/>
        </p:nvCxnSpPr>
        <p:spPr>
          <a:xfrm flipH="1" flipV="1">
            <a:off x="4732785" y="3479985"/>
            <a:ext cx="2074" cy="34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endCxn id="101" idx="0"/>
          </p:cNvCxnSpPr>
          <p:nvPr/>
        </p:nvCxnSpPr>
        <p:spPr>
          <a:xfrm flipH="1">
            <a:off x="5406023" y="4432520"/>
            <a:ext cx="353356" cy="36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47" idx="2"/>
            <a:endCxn id="57" idx="0"/>
          </p:cNvCxnSpPr>
          <p:nvPr/>
        </p:nvCxnSpPr>
        <p:spPr>
          <a:xfrm>
            <a:off x="6048841" y="4434898"/>
            <a:ext cx="0" cy="37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60" idx="0"/>
          </p:cNvCxnSpPr>
          <p:nvPr/>
        </p:nvCxnSpPr>
        <p:spPr>
          <a:xfrm>
            <a:off x="6382882" y="4432520"/>
            <a:ext cx="306011" cy="37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4" idx="0"/>
          </p:cNvCxnSpPr>
          <p:nvPr/>
        </p:nvCxnSpPr>
        <p:spPr>
          <a:xfrm>
            <a:off x="7337121" y="4432520"/>
            <a:ext cx="67326" cy="39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61" idx="0"/>
          </p:cNvCxnSpPr>
          <p:nvPr/>
        </p:nvCxnSpPr>
        <p:spPr>
          <a:xfrm>
            <a:off x="7919581" y="4441813"/>
            <a:ext cx="251256" cy="40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952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1856"/>
            <a:ext cx="6858000" cy="110234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Modelo Conceitual Baseado em Objetos</a:t>
            </a:r>
            <a:br>
              <a:rPr lang="pt-BR" dirty="0"/>
            </a:br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CARDINALIDADES e ATRIBUTOS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1026" name="Picture 2" descr="http://lh4.ggpht.com/franciscogpneto/SLBxTUtyJCI/AAAAAAAAGKM/Pbwoe0gCVJI/image_thumb%5B3%5D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77" y="3271266"/>
            <a:ext cx="3008438" cy="21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2512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Define o número máximo de ocorrências em um relacionamento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772825" y="2555780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Departamento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992525" y="2555780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Empregado</a:t>
            </a:r>
          </a:p>
        </p:txBody>
      </p:sp>
      <p:sp>
        <p:nvSpPr>
          <p:cNvPr id="14" name="Losango 13"/>
          <p:cNvSpPr/>
          <p:nvPr/>
        </p:nvSpPr>
        <p:spPr>
          <a:xfrm>
            <a:off x="4455589" y="2389093"/>
            <a:ext cx="1514475" cy="12668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2" idx="3"/>
            <a:endCxn id="14" idx="1"/>
          </p:cNvCxnSpPr>
          <p:nvPr/>
        </p:nvCxnSpPr>
        <p:spPr>
          <a:xfrm>
            <a:off x="3611150" y="3022505"/>
            <a:ext cx="84443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to 18"/>
          <p:cNvCxnSpPr>
            <a:stCxn id="14" idx="3"/>
            <a:endCxn id="13" idx="1"/>
          </p:cNvCxnSpPr>
          <p:nvPr/>
        </p:nvCxnSpPr>
        <p:spPr>
          <a:xfrm>
            <a:off x="5970064" y="3022505"/>
            <a:ext cx="102246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590415" y="2788329"/>
            <a:ext cx="127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possui</a:t>
            </a:r>
          </a:p>
          <a:p>
            <a:pPr algn="ctr"/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11150" y="2555781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668675" y="2549300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714322" y="3655918"/>
            <a:ext cx="99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(1:N)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30058" y="4233954"/>
            <a:ext cx="7637745" cy="81520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Corresponde ao número de entidades com que um determinado conjunto de entidades pode se relacionar através de um determinado relacionamento.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67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80262" y="765991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652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CARDINALIDADE MÍNIMA E MÁXIMA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2442" y="3808173"/>
            <a:ext cx="1838325" cy="933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EMPREGADO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382142" y="3808173"/>
            <a:ext cx="1838325" cy="933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DEPENDENTE</a:t>
            </a:r>
          </a:p>
        </p:txBody>
      </p:sp>
      <p:sp>
        <p:nvSpPr>
          <p:cNvPr id="13" name="Losango 12"/>
          <p:cNvSpPr/>
          <p:nvPr/>
        </p:nvSpPr>
        <p:spPr>
          <a:xfrm>
            <a:off x="3845206" y="3641486"/>
            <a:ext cx="1514475" cy="1266825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>
            <a:stCxn id="11" idx="3"/>
          </p:cNvCxnSpPr>
          <p:nvPr/>
        </p:nvCxnSpPr>
        <p:spPr>
          <a:xfrm>
            <a:off x="3000767" y="4274898"/>
            <a:ext cx="8444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359681" y="4274898"/>
            <a:ext cx="102246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980032" y="4144549"/>
            <a:ext cx="127487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/>
              <a:t>POSSUI</a:t>
            </a:r>
          </a:p>
          <a:p>
            <a:pPr algn="ctr"/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913487" y="3834120"/>
            <a:ext cx="81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(1:1)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97847" y="3883499"/>
            <a:ext cx="89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(0:N)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39020" y="1950900"/>
            <a:ext cx="783212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Cardinalidades mínimas, apesentado por dois tipos: </a:t>
            </a:r>
            <a:r>
              <a:rPr lang="pt-BR" b="1" dirty="0"/>
              <a:t>0</a:t>
            </a:r>
            <a:r>
              <a:rPr lang="pt-BR" dirty="0"/>
              <a:t> (zero) e </a:t>
            </a:r>
            <a:r>
              <a:rPr lang="pt-BR" b="1" dirty="0"/>
              <a:t>1</a:t>
            </a:r>
            <a:r>
              <a:rPr lang="pt-BR" dirty="0"/>
              <a:t> (um).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Cardinalidades máximas, apresentado por dois tipos: </a:t>
            </a:r>
            <a:r>
              <a:rPr lang="pt-BR" b="1" dirty="0"/>
              <a:t>1</a:t>
            </a:r>
            <a:r>
              <a:rPr lang="pt-BR" dirty="0"/>
              <a:t> (um) e </a:t>
            </a:r>
            <a:r>
              <a:rPr lang="pt-BR" b="1" dirty="0"/>
              <a:t>N</a:t>
            </a:r>
            <a:r>
              <a:rPr lang="pt-BR" dirty="0"/>
              <a:t> (cardinalidades maiores que 1)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616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1850720" y="4545386"/>
            <a:ext cx="1907088" cy="8024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 DE ATRIBUTO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763300"/>
            <a:ext cx="680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Para deixar o modelo mais preciso, costumamos expressar cardinalidade para os atributos.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772825" y="3504924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992525" y="3504924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Produtos</a:t>
            </a:r>
          </a:p>
        </p:txBody>
      </p:sp>
      <p:sp>
        <p:nvSpPr>
          <p:cNvPr id="14" name="Losango 13"/>
          <p:cNvSpPr/>
          <p:nvPr/>
        </p:nvSpPr>
        <p:spPr>
          <a:xfrm>
            <a:off x="4455589" y="3338237"/>
            <a:ext cx="1514475" cy="12668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2" idx="3"/>
            <a:endCxn id="14" idx="1"/>
          </p:cNvCxnSpPr>
          <p:nvPr/>
        </p:nvCxnSpPr>
        <p:spPr>
          <a:xfrm>
            <a:off x="3611150" y="3971649"/>
            <a:ext cx="844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to 18"/>
          <p:cNvCxnSpPr>
            <a:stCxn id="14" idx="3"/>
            <a:endCxn id="13" idx="1"/>
          </p:cNvCxnSpPr>
          <p:nvPr/>
        </p:nvCxnSpPr>
        <p:spPr>
          <a:xfrm>
            <a:off x="5970064" y="3971649"/>
            <a:ext cx="10224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590415" y="3737473"/>
            <a:ext cx="127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compra</a:t>
            </a:r>
          </a:p>
          <a:p>
            <a:pPr algn="ctr"/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92361" y="3504924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704948" y="3504924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50720" y="2766617"/>
            <a:ext cx="1523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-Cliente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75345" y="3761761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219064" y="4832281"/>
            <a:ext cx="1273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Telefone </a:t>
            </a:r>
            <a:r>
              <a:rPr lang="pt-BR" sz="135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(0:N)</a:t>
            </a:r>
          </a:p>
        </p:txBody>
      </p:sp>
      <p:cxnSp>
        <p:nvCxnSpPr>
          <p:cNvPr id="29" name="Conector reto 28"/>
          <p:cNvCxnSpPr>
            <a:stCxn id="12" idx="0"/>
          </p:cNvCxnSpPr>
          <p:nvPr/>
        </p:nvCxnSpPr>
        <p:spPr>
          <a:xfrm flipH="1" flipV="1">
            <a:off x="2386209" y="3110962"/>
            <a:ext cx="305779" cy="393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2" idx="1"/>
          </p:cNvCxnSpPr>
          <p:nvPr/>
        </p:nvCxnSpPr>
        <p:spPr>
          <a:xfrm flipH="1" flipV="1">
            <a:off x="1252494" y="3936927"/>
            <a:ext cx="520331" cy="347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/>
          <p:cNvCxnSpPr>
            <a:stCxn id="12" idx="2"/>
            <a:endCxn id="28" idx="0"/>
          </p:cNvCxnSpPr>
          <p:nvPr/>
        </p:nvCxnSpPr>
        <p:spPr>
          <a:xfrm>
            <a:off x="2691988" y="4438374"/>
            <a:ext cx="163842" cy="393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to 1027"/>
          <p:cNvCxnSpPr/>
          <p:nvPr/>
        </p:nvCxnSpPr>
        <p:spPr>
          <a:xfrm flipH="1">
            <a:off x="4900697" y="4438374"/>
            <a:ext cx="87794" cy="393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396591" y="4801471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Data-retirada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67784" y="2822144"/>
            <a:ext cx="1447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Código-Produto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307429" y="4798924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Data-compra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06831" y="2803660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828138" y="4946691"/>
            <a:ext cx="655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cxnSp>
        <p:nvCxnSpPr>
          <p:cNvPr id="1032" name="Conector reto 1031"/>
          <p:cNvCxnSpPr/>
          <p:nvPr/>
        </p:nvCxnSpPr>
        <p:spPr>
          <a:xfrm flipH="1" flipV="1">
            <a:off x="6848736" y="3110962"/>
            <a:ext cx="493376" cy="393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to 1033"/>
          <p:cNvCxnSpPr/>
          <p:nvPr/>
        </p:nvCxnSpPr>
        <p:spPr>
          <a:xfrm flipH="1" flipV="1">
            <a:off x="8192022" y="3080659"/>
            <a:ext cx="18789" cy="419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reto 1035"/>
          <p:cNvCxnSpPr/>
          <p:nvPr/>
        </p:nvCxnSpPr>
        <p:spPr>
          <a:xfrm flipH="1">
            <a:off x="7032375" y="4442877"/>
            <a:ext cx="385045" cy="348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endCxn id="43" idx="0"/>
          </p:cNvCxnSpPr>
          <p:nvPr/>
        </p:nvCxnSpPr>
        <p:spPr>
          <a:xfrm flipH="1">
            <a:off x="8155696" y="4443480"/>
            <a:ext cx="124913" cy="503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2812" y="4373177"/>
            <a:ext cx="1034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</a:p>
        </p:txBody>
      </p:sp>
      <p:cxnSp>
        <p:nvCxnSpPr>
          <p:cNvPr id="1041" name="Conector reto 1040"/>
          <p:cNvCxnSpPr>
            <a:endCxn id="53" idx="0"/>
          </p:cNvCxnSpPr>
          <p:nvPr/>
        </p:nvCxnSpPr>
        <p:spPr>
          <a:xfrm flipH="1">
            <a:off x="6420067" y="4164122"/>
            <a:ext cx="572458" cy="209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2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20" grpId="0"/>
      <p:bldP spid="25" grpId="0"/>
      <p:bldP spid="26" grpId="0"/>
      <p:bldP spid="6" grpId="0"/>
      <p:bldP spid="27" grpId="0"/>
      <p:bldP spid="28" grpId="0"/>
      <p:bldP spid="37" grpId="0"/>
      <p:bldP spid="40" grpId="0"/>
      <p:bldP spid="41" grpId="0"/>
      <p:bldP spid="42" grpId="0"/>
      <p:bldP spid="4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AUTO-RELACIONAMENTO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8"/>
            <a:ext cx="68016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pode se relacionar com ela mesma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870392" y="2677726"/>
            <a:ext cx="1838325" cy="933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Empregado</a:t>
            </a:r>
          </a:p>
        </p:txBody>
      </p:sp>
      <p:sp>
        <p:nvSpPr>
          <p:cNvPr id="39" name="Losango 38"/>
          <p:cNvSpPr/>
          <p:nvPr/>
        </p:nvSpPr>
        <p:spPr>
          <a:xfrm>
            <a:off x="3196718" y="2511038"/>
            <a:ext cx="1514475" cy="1266825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rgbClr val="FFFF00"/>
                </a:solidFill>
              </a:rPr>
              <a:t>CHEFIA</a:t>
            </a:r>
          </a:p>
        </p:txBody>
      </p:sp>
      <p:cxnSp>
        <p:nvCxnSpPr>
          <p:cNvPr id="10" name="Conector reto 9"/>
          <p:cNvCxnSpPr>
            <a:stCxn id="39" idx="3"/>
            <a:endCxn id="38" idx="1"/>
          </p:cNvCxnSpPr>
          <p:nvPr/>
        </p:nvCxnSpPr>
        <p:spPr>
          <a:xfrm>
            <a:off x="4711194" y="3144451"/>
            <a:ext cx="2159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9" idx="2"/>
            <a:endCxn id="39" idx="2"/>
          </p:cNvCxnSpPr>
          <p:nvPr/>
        </p:nvCxnSpPr>
        <p:spPr>
          <a:xfrm>
            <a:off x="3953956" y="37778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39" idx="2"/>
          </p:cNvCxnSpPr>
          <p:nvPr/>
        </p:nvCxnSpPr>
        <p:spPr>
          <a:xfrm rot="16200000" flipH="1">
            <a:off x="5499381" y="2232438"/>
            <a:ext cx="743250" cy="38341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8" idx="2"/>
          </p:cNvCxnSpPr>
          <p:nvPr/>
        </p:nvCxnSpPr>
        <p:spPr>
          <a:xfrm flipH="1">
            <a:off x="7788057" y="3611176"/>
            <a:ext cx="1498" cy="909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504661" y="2748988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900789" y="3593525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25469" y="3243458"/>
            <a:ext cx="297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pt-BR" dirty="0"/>
              <a:t>1 Funcionário chefia vários empregados</a:t>
            </a:r>
          </a:p>
          <a:p>
            <a:pPr marL="214313" indent="-214313">
              <a:buFontTx/>
              <a:buChar char="-"/>
            </a:pPr>
            <a:r>
              <a:rPr lang="pt-BR" dirty="0"/>
              <a:t>1 Chefe também é Empregado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7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 DEPENDENTE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depende da outra</a:t>
            </a:r>
          </a:p>
        </p:txBody>
      </p:sp>
      <p:sp>
        <p:nvSpPr>
          <p:cNvPr id="39" name="Losango 38"/>
          <p:cNvSpPr/>
          <p:nvPr/>
        </p:nvSpPr>
        <p:spPr>
          <a:xfrm>
            <a:off x="4543406" y="2985098"/>
            <a:ext cx="1514475" cy="1266825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possui</a:t>
            </a:r>
          </a:p>
        </p:txBody>
      </p:sp>
      <p:cxnSp>
        <p:nvCxnSpPr>
          <p:cNvPr id="21" name="Conector reto 20"/>
          <p:cNvCxnSpPr>
            <a:stCxn id="39" idx="2"/>
            <a:endCxn id="39" idx="2"/>
          </p:cNvCxnSpPr>
          <p:nvPr/>
        </p:nvCxnSpPr>
        <p:spPr>
          <a:xfrm>
            <a:off x="5300644" y="42519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644556" y="3151786"/>
            <a:ext cx="1838325" cy="933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Empregado</a:t>
            </a:r>
          </a:p>
        </p:txBody>
      </p:sp>
      <p:sp>
        <p:nvSpPr>
          <p:cNvPr id="12" name="Quadro 11"/>
          <p:cNvSpPr/>
          <p:nvPr/>
        </p:nvSpPr>
        <p:spPr>
          <a:xfrm>
            <a:off x="7016261" y="3151786"/>
            <a:ext cx="1740877" cy="933488"/>
          </a:xfrm>
          <a:prstGeom prst="frame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>
            <a:stCxn id="39" idx="3"/>
            <a:endCxn id="12" idx="1"/>
          </p:cNvCxnSpPr>
          <p:nvPr/>
        </p:nvCxnSpPr>
        <p:spPr>
          <a:xfrm>
            <a:off x="6057882" y="3618511"/>
            <a:ext cx="958379" cy="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22" idx="3"/>
            <a:endCxn id="39" idx="1"/>
          </p:cNvCxnSpPr>
          <p:nvPr/>
        </p:nvCxnSpPr>
        <p:spPr>
          <a:xfrm>
            <a:off x="3482881" y="3618511"/>
            <a:ext cx="106052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48378" y="3463291"/>
            <a:ext cx="1332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DEPENDENTE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482881" y="3151786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00954" y="3158108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 animBg="1"/>
      <p:bldP spid="12" grpId="0" animBg="1"/>
      <p:bldP spid="2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É-Um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(Generalização/Especialização)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engloba outra Entidade com seus atributos específicos.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510871" y="2633104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Cliente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280520" y="4364250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Pessoa Jurídica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755595" y="4363346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Pessoa Física</a:t>
            </a:r>
          </a:p>
        </p:txBody>
      </p:sp>
      <p:sp>
        <p:nvSpPr>
          <p:cNvPr id="3" name="Fluxograma: Mesclar 2"/>
          <p:cNvSpPr/>
          <p:nvPr/>
        </p:nvSpPr>
        <p:spPr>
          <a:xfrm>
            <a:off x="5044930" y="3780688"/>
            <a:ext cx="770206" cy="2954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0" name="Conector reto 9"/>
          <p:cNvCxnSpPr>
            <a:stCxn id="23" idx="2"/>
            <a:endCxn id="3" idx="0"/>
          </p:cNvCxnSpPr>
          <p:nvPr/>
        </p:nvCxnSpPr>
        <p:spPr>
          <a:xfrm>
            <a:off x="5430033" y="3260407"/>
            <a:ext cx="0" cy="5202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3" idx="1"/>
            <a:endCxn id="25" idx="0"/>
          </p:cNvCxnSpPr>
          <p:nvPr/>
        </p:nvCxnSpPr>
        <p:spPr>
          <a:xfrm flipH="1">
            <a:off x="3674758" y="3928399"/>
            <a:ext cx="1562723" cy="4349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3"/>
            <a:endCxn id="24" idx="0"/>
          </p:cNvCxnSpPr>
          <p:nvPr/>
        </p:nvCxnSpPr>
        <p:spPr>
          <a:xfrm>
            <a:off x="5622585" y="3928399"/>
            <a:ext cx="1577098" cy="4358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639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2152357" y="2650881"/>
            <a:ext cx="6457071" cy="105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de Agregação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É utilizada quando necessitamos relacionar não uma entidade a outra, mas sim relacionamento a uma entidade.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76004" y="2997357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Médico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75492" y="2998914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Paciente</a:t>
            </a:r>
          </a:p>
        </p:txBody>
      </p:sp>
      <p:sp>
        <p:nvSpPr>
          <p:cNvPr id="6" name="Losango 5"/>
          <p:cNvSpPr/>
          <p:nvPr/>
        </p:nvSpPr>
        <p:spPr>
          <a:xfrm>
            <a:off x="4638725" y="2812000"/>
            <a:ext cx="1477106" cy="774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atende</a:t>
            </a:r>
          </a:p>
        </p:txBody>
      </p:sp>
      <p:sp>
        <p:nvSpPr>
          <p:cNvPr id="27" name="Losango 26"/>
          <p:cNvSpPr/>
          <p:nvPr/>
        </p:nvSpPr>
        <p:spPr>
          <a:xfrm>
            <a:off x="4642339" y="3955429"/>
            <a:ext cx="1477106" cy="774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Prescrição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624082" y="5089704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EXAME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00068" y="2650881"/>
            <a:ext cx="12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CONSULTA</a:t>
            </a:r>
          </a:p>
        </p:txBody>
      </p:sp>
      <p:cxnSp>
        <p:nvCxnSpPr>
          <p:cNvPr id="32" name="Conector reto 31"/>
          <p:cNvCxnSpPr>
            <a:stCxn id="27" idx="0"/>
            <a:endCxn id="21" idx="2"/>
          </p:cNvCxnSpPr>
          <p:nvPr/>
        </p:nvCxnSpPr>
        <p:spPr>
          <a:xfrm flipV="1">
            <a:off x="5380892" y="3709630"/>
            <a:ext cx="0" cy="24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7" idx="2"/>
            <a:endCxn id="28" idx="0"/>
          </p:cNvCxnSpPr>
          <p:nvPr/>
        </p:nvCxnSpPr>
        <p:spPr>
          <a:xfrm flipH="1">
            <a:off x="5380892" y="4729789"/>
            <a:ext cx="1" cy="359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9" idx="3"/>
            <a:endCxn id="6" idx="1"/>
          </p:cNvCxnSpPr>
          <p:nvPr/>
        </p:nvCxnSpPr>
        <p:spPr>
          <a:xfrm flipV="1">
            <a:off x="3889623" y="3199180"/>
            <a:ext cx="74910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6" idx="3"/>
            <a:endCxn id="20" idx="1"/>
          </p:cNvCxnSpPr>
          <p:nvPr/>
        </p:nvCxnSpPr>
        <p:spPr>
          <a:xfrm>
            <a:off x="6115831" y="3199180"/>
            <a:ext cx="759662" cy="1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762633" y="2824005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502599" y="2838303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440581" y="3632544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457879" y="4729788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63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6" grpId="0" animBg="1"/>
      <p:bldP spid="27" grpId="0" animBg="1"/>
      <p:bldP spid="28" grpId="0" animBg="1"/>
      <p:bldP spid="22" grpId="0"/>
      <p:bldP spid="42" grpId="0"/>
      <p:bldP spid="43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621</Words>
  <Application>Microsoft Office PowerPoint</Application>
  <PresentationFormat>Apresentação na tela (4:3)</PresentationFormat>
  <Paragraphs>203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Abadi Extra Light</vt:lpstr>
      <vt:lpstr>Arial</vt:lpstr>
      <vt:lpstr>Berlin Sans FB</vt:lpstr>
      <vt:lpstr>Calibri</vt:lpstr>
      <vt:lpstr>Wingdings</vt:lpstr>
      <vt:lpstr>Tema do Office</vt:lpstr>
      <vt:lpstr>Banco de Dados</vt:lpstr>
      <vt:lpstr>Modelo Conceitual Baseado em Objetos CARDINALIDADES e ATRIBUTOS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96</cp:revision>
  <dcterms:created xsi:type="dcterms:W3CDTF">2013-08-21T19:52:36Z</dcterms:created>
  <dcterms:modified xsi:type="dcterms:W3CDTF">2022-08-27T00:19:39Z</dcterms:modified>
</cp:coreProperties>
</file>