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339" r:id="rId2"/>
    <p:sldId id="341" r:id="rId3"/>
    <p:sldId id="268" r:id="rId4"/>
    <p:sldId id="293" r:id="rId5"/>
    <p:sldId id="303" r:id="rId6"/>
    <p:sldId id="304" r:id="rId7"/>
    <p:sldId id="305" r:id="rId8"/>
    <p:sldId id="302" r:id="rId9"/>
    <p:sldId id="308" r:id="rId10"/>
    <p:sldId id="307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40" r:id="rId19"/>
  </p:sldIdLst>
  <p:sldSz cx="9144000" cy="6858000" type="screen4x3"/>
  <p:notesSz cx="6858000" cy="9144000"/>
  <p:custDataLst>
    <p:tags r:id="rId22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967"/>
    <a:srgbClr val="0B3666"/>
    <a:srgbClr val="6383A0"/>
    <a:srgbClr val="42A1C1"/>
    <a:srgbClr val="74CADC"/>
    <a:srgbClr val="B5011F"/>
    <a:srgbClr val="6B98B5"/>
    <a:srgbClr val="135E8F"/>
    <a:srgbClr val="E6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B487-0743-4DA8-8A8A-5DBBAFF7DB55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4AA1B-C9F9-4085-9517-8B98DA15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446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8ADC5-2E8B-43C1-AB94-E4F40C6F523F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548EE-BD01-453B-909B-3248B995B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7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2D20E4-2787-4548-881D-4CDD68DACD1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55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4355976" y="1412778"/>
            <a:ext cx="4536504" cy="578495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Professor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6" y="333375"/>
            <a:ext cx="6264275" cy="863600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rgbClr val="0B3666"/>
                </a:solidFill>
              </a:defRPr>
            </a:lvl1pPr>
          </a:lstStyle>
          <a:p>
            <a:pPr lvl="0"/>
            <a:r>
              <a:rPr lang="pt-BR" dirty="0"/>
              <a:t>Nome do curso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5" y="1628800"/>
            <a:ext cx="6768752" cy="2664296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60A9-5339-4903-B5A6-2DF3E6227194}" type="datetime1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6665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067944" y="1772816"/>
            <a:ext cx="4752776" cy="792088"/>
          </a:xfrm>
        </p:spPr>
        <p:txBody>
          <a:bodyPr>
            <a:normAutofit/>
          </a:bodyPr>
          <a:lstStyle>
            <a:lvl1pPr algn="ctr">
              <a:buFontTx/>
              <a:buNone/>
              <a:defRPr sz="3200" b="1">
                <a:solidFill>
                  <a:srgbClr val="0B3666"/>
                </a:solidFill>
              </a:defRPr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3270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3EB-E1B5-48D7-A4B0-BB99D1C953E2}" type="datetimeFigureOut">
              <a:rPr lang="pt-BR" smtClean="0"/>
              <a:pPr/>
              <a:t>26/08/2022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23EB-E1B5-48D7-A4B0-BB99D1C953E2}" type="datetimeFigureOut">
              <a:rPr lang="pt-BR" smtClean="0"/>
              <a:pPr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" y="258"/>
            <a:ext cx="9144000" cy="6858000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2627784" y="2780928"/>
            <a:ext cx="7000412" cy="1296144"/>
          </a:xfrm>
        </p:spPr>
        <p:txBody>
          <a:bodyPr/>
          <a:lstStyle/>
          <a:p>
            <a:r>
              <a:rPr lang="pt-BR" b="0" dirty="0"/>
              <a:t>Banco de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C296584-735B-95DA-4041-85EDB6879A72}"/>
              </a:ext>
            </a:extLst>
          </p:cNvPr>
          <p:cNvSpPr/>
          <p:nvPr/>
        </p:nvSpPr>
        <p:spPr>
          <a:xfrm>
            <a:off x="3131840" y="1128983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solidFill>
                  <a:srgbClr val="253A44"/>
                </a:solidFill>
                <a:latin typeface="Abadi Extra Light" panose="020B0204020104020204" pitchFamily="34" charset="0"/>
              </a:rPr>
              <a:t>Prof. Me. Wagner Antunes da Silva</a:t>
            </a:r>
          </a:p>
        </p:txBody>
      </p:sp>
    </p:spTree>
    <p:extLst>
      <p:ext uri="{BB962C8B-B14F-4D97-AF65-F5344CB8AC3E}">
        <p14:creationId xmlns:p14="http://schemas.microsoft.com/office/powerpoint/2010/main" val="134046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246384" y="1588773"/>
            <a:ext cx="35260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FF0000"/>
                </a:solidFill>
              </a:rPr>
              <a:t>EXERCÍCIO 01 / 04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3" y="1432008"/>
            <a:ext cx="973725" cy="85947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612771" y="2096604"/>
            <a:ext cx="71524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pt-BR" sz="1500" dirty="0"/>
              <a:t>Criar uma tabela de Dicionário de Dados  a partir do Modelo Conceitual: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21" y="2681614"/>
            <a:ext cx="7263912" cy="1877822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31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12771" y="2096604"/>
            <a:ext cx="71524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pt-BR" sz="1500" dirty="0"/>
              <a:t>tabela de Dicionário de Dados  a partir do Modelo Conceitual: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47" y="2727767"/>
            <a:ext cx="6293546" cy="1720970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5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12771" y="2096604"/>
            <a:ext cx="71524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pt-BR" sz="1500" dirty="0"/>
              <a:t>tabela de Dicionário de Dados  a partir do Modelo Conceitual: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798" y="2627518"/>
            <a:ext cx="6554245" cy="2112269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197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12771" y="2096604"/>
            <a:ext cx="71524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pt-BR" sz="1500" dirty="0"/>
              <a:t>tabela de Dicionário de Dados  a partir do Modelo Conceitual: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46" y="2540721"/>
            <a:ext cx="6166547" cy="2271886"/>
          </a:xfrm>
          <a:prstGeom prst="rect">
            <a:avLst/>
          </a:prstGeom>
        </p:spPr>
      </p:pic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19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12771" y="2096604"/>
            <a:ext cx="71524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pt-BR" sz="1500" dirty="0"/>
              <a:t>tabela de Dicionário de Dados  a partir do Modelo Conceitual: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2043487" y="2991239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BANCO</a:t>
            </a:r>
          </a:p>
        </p:txBody>
      </p:sp>
      <p:sp>
        <p:nvSpPr>
          <p:cNvPr id="12" name="Losango 11"/>
          <p:cNvSpPr/>
          <p:nvPr/>
        </p:nvSpPr>
        <p:spPr>
          <a:xfrm>
            <a:off x="4261005" y="2760063"/>
            <a:ext cx="943559" cy="851445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25" b="1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028329" y="2991239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CLIENTE</a:t>
            </a:r>
          </a:p>
        </p:txBody>
      </p:sp>
      <p:cxnSp>
        <p:nvCxnSpPr>
          <p:cNvPr id="14" name="Conector reto 13"/>
          <p:cNvCxnSpPr>
            <a:stCxn id="11" idx="3"/>
            <a:endCxn id="12" idx="1"/>
          </p:cNvCxnSpPr>
          <p:nvPr/>
        </p:nvCxnSpPr>
        <p:spPr>
          <a:xfrm flipV="1">
            <a:off x="3419605" y="3185786"/>
            <a:ext cx="8414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12" idx="3"/>
            <a:endCxn id="13" idx="1"/>
          </p:cNvCxnSpPr>
          <p:nvPr/>
        </p:nvCxnSpPr>
        <p:spPr>
          <a:xfrm>
            <a:off x="5204564" y="3185786"/>
            <a:ext cx="8237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uxograma: Mesclar 18"/>
          <p:cNvSpPr/>
          <p:nvPr/>
        </p:nvSpPr>
        <p:spPr>
          <a:xfrm>
            <a:off x="6382882" y="3610499"/>
            <a:ext cx="667011" cy="23486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cxnSp>
        <p:nvCxnSpPr>
          <p:cNvPr id="20" name="Conector reto 19"/>
          <p:cNvCxnSpPr>
            <a:stCxn id="13" idx="2"/>
            <a:endCxn id="19" idx="0"/>
          </p:cNvCxnSpPr>
          <p:nvPr/>
        </p:nvCxnSpPr>
        <p:spPr>
          <a:xfrm flipH="1">
            <a:off x="6716388" y="3380334"/>
            <a:ext cx="1" cy="230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5105116" y="4177326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Pessoa Física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7072685" y="4174948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Pessoa Jurídica</a:t>
            </a:r>
          </a:p>
        </p:txBody>
      </p:sp>
      <p:cxnSp>
        <p:nvCxnSpPr>
          <p:cNvPr id="23" name="Conector reto 22"/>
          <p:cNvCxnSpPr>
            <a:stCxn id="19" idx="1"/>
            <a:endCxn id="21" idx="0"/>
          </p:cNvCxnSpPr>
          <p:nvPr/>
        </p:nvCxnSpPr>
        <p:spPr>
          <a:xfrm flipH="1">
            <a:off x="5793176" y="3727931"/>
            <a:ext cx="756459" cy="4493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>
            <a:stCxn id="19" idx="3"/>
            <a:endCxn id="22" idx="0"/>
          </p:cNvCxnSpPr>
          <p:nvPr/>
        </p:nvCxnSpPr>
        <p:spPr>
          <a:xfrm>
            <a:off x="6883141" y="3727931"/>
            <a:ext cx="877604" cy="4470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/>
          <p:cNvSpPr txBox="1"/>
          <p:nvPr/>
        </p:nvSpPr>
        <p:spPr>
          <a:xfrm>
            <a:off x="632203" y="3070473"/>
            <a:ext cx="10811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Código-Banco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2313723" y="2423757"/>
            <a:ext cx="1127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Número-Banco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1277286" y="3740080"/>
            <a:ext cx="749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Agência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2506811" y="3721969"/>
            <a:ext cx="11274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3572627" y="2408411"/>
            <a:ext cx="11274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Data-Cadastro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833054" y="3605128"/>
            <a:ext cx="578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983278" y="4232416"/>
            <a:ext cx="752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5523978" y="4941178"/>
            <a:ext cx="4321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CPF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529615" y="3524715"/>
            <a:ext cx="10321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Insc</a:t>
            </a:r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-Estadual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650920" y="4895643"/>
            <a:ext cx="7493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235347" y="5260845"/>
            <a:ext cx="1044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Razão-Social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8032312" y="4895643"/>
            <a:ext cx="4995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CNPJ</a:t>
            </a:r>
          </a:p>
        </p:txBody>
      </p:sp>
      <p:cxnSp>
        <p:nvCxnSpPr>
          <p:cNvPr id="37" name="Conector reto 36"/>
          <p:cNvCxnSpPr>
            <a:stCxn id="11" idx="1"/>
            <a:endCxn id="25" idx="3"/>
          </p:cNvCxnSpPr>
          <p:nvPr/>
        </p:nvCxnSpPr>
        <p:spPr>
          <a:xfrm flipH="1">
            <a:off x="1713312" y="3185787"/>
            <a:ext cx="330175" cy="9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stCxn id="11" idx="0"/>
            <a:endCxn id="26" idx="2"/>
          </p:cNvCxnSpPr>
          <p:nvPr/>
        </p:nvCxnSpPr>
        <p:spPr>
          <a:xfrm flipV="1">
            <a:off x="2731547" y="2839255"/>
            <a:ext cx="145887" cy="15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/>
          <p:nvPr/>
        </p:nvCxnSpPr>
        <p:spPr>
          <a:xfrm>
            <a:off x="2996852" y="3380333"/>
            <a:ext cx="0" cy="37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>
            <a:endCxn id="27" idx="0"/>
          </p:cNvCxnSpPr>
          <p:nvPr/>
        </p:nvCxnSpPr>
        <p:spPr>
          <a:xfrm flipH="1">
            <a:off x="1652018" y="3380333"/>
            <a:ext cx="536906" cy="359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endCxn id="29" idx="2"/>
          </p:cNvCxnSpPr>
          <p:nvPr/>
        </p:nvCxnSpPr>
        <p:spPr>
          <a:xfrm flipH="1" flipV="1">
            <a:off x="4136338" y="2662327"/>
            <a:ext cx="373032" cy="328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21" idx="1"/>
            <a:endCxn id="31" idx="3"/>
          </p:cNvCxnSpPr>
          <p:nvPr/>
        </p:nvCxnSpPr>
        <p:spPr>
          <a:xfrm flipH="1">
            <a:off x="4735572" y="4371874"/>
            <a:ext cx="369544" cy="68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21" idx="2"/>
            <a:endCxn id="32" idx="0"/>
          </p:cNvCxnSpPr>
          <p:nvPr/>
        </p:nvCxnSpPr>
        <p:spPr>
          <a:xfrm flipH="1">
            <a:off x="5740052" y="4566421"/>
            <a:ext cx="53124" cy="3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endCxn id="33" idx="2"/>
          </p:cNvCxnSpPr>
          <p:nvPr/>
        </p:nvCxnSpPr>
        <p:spPr>
          <a:xfrm flipV="1">
            <a:off x="7968158" y="3940213"/>
            <a:ext cx="77508" cy="22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>
            <a:endCxn id="34" idx="0"/>
          </p:cNvCxnSpPr>
          <p:nvPr/>
        </p:nvCxnSpPr>
        <p:spPr>
          <a:xfrm flipH="1">
            <a:off x="7025596" y="4564042"/>
            <a:ext cx="399689" cy="33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22" idx="2"/>
          </p:cNvCxnSpPr>
          <p:nvPr/>
        </p:nvCxnSpPr>
        <p:spPr>
          <a:xfrm flipH="1">
            <a:off x="7753027" y="4564042"/>
            <a:ext cx="7718" cy="69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>
            <a:endCxn id="36" idx="0"/>
          </p:cNvCxnSpPr>
          <p:nvPr/>
        </p:nvCxnSpPr>
        <p:spPr>
          <a:xfrm>
            <a:off x="8207446" y="4564042"/>
            <a:ext cx="74644" cy="33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endCxn id="30" idx="2"/>
          </p:cNvCxnSpPr>
          <p:nvPr/>
        </p:nvCxnSpPr>
        <p:spPr>
          <a:xfrm flipH="1" flipV="1">
            <a:off x="5122516" y="3859044"/>
            <a:ext cx="260546" cy="308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4340269" y="3042289"/>
            <a:ext cx="8361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/>
              <a:t>ADQUIRE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345848" y="3509247"/>
            <a:ext cx="7992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* Telefone</a:t>
            </a:r>
          </a:p>
        </p:txBody>
      </p:sp>
      <p:cxnSp>
        <p:nvCxnSpPr>
          <p:cNvPr id="51" name="Conector reto 50"/>
          <p:cNvCxnSpPr>
            <a:stCxn id="50" idx="2"/>
          </p:cNvCxnSpPr>
          <p:nvPr/>
        </p:nvCxnSpPr>
        <p:spPr>
          <a:xfrm flipH="1">
            <a:off x="5616446" y="3924745"/>
            <a:ext cx="129036" cy="24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3530285" y="3916394"/>
            <a:ext cx="3914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Rua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2997326" y="4251512"/>
            <a:ext cx="551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Bairro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3530434" y="4589266"/>
            <a:ext cx="4528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CEP</a:t>
            </a:r>
          </a:p>
        </p:txBody>
      </p:sp>
      <p:cxnSp>
        <p:nvCxnSpPr>
          <p:cNvPr id="55" name="Conector reto 54"/>
          <p:cNvCxnSpPr>
            <a:stCxn id="31" idx="1"/>
            <a:endCxn id="52" idx="2"/>
          </p:cNvCxnSpPr>
          <p:nvPr/>
        </p:nvCxnSpPr>
        <p:spPr>
          <a:xfrm flipH="1" flipV="1">
            <a:off x="3726020" y="4331892"/>
            <a:ext cx="257258" cy="10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31" idx="1"/>
            <a:endCxn id="53" idx="3"/>
          </p:cNvCxnSpPr>
          <p:nvPr/>
        </p:nvCxnSpPr>
        <p:spPr>
          <a:xfrm flipH="1">
            <a:off x="3548972" y="4440165"/>
            <a:ext cx="434306" cy="19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>
            <a:stCxn id="31" idx="1"/>
            <a:endCxn id="54" idx="0"/>
          </p:cNvCxnSpPr>
          <p:nvPr/>
        </p:nvCxnSpPr>
        <p:spPr>
          <a:xfrm flipH="1">
            <a:off x="3756856" y="4440165"/>
            <a:ext cx="226422" cy="149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3283798" y="2785302"/>
            <a:ext cx="52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1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5578081" y="2778225"/>
            <a:ext cx="52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6006028" y="5133930"/>
            <a:ext cx="3914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Rua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6382882" y="5399246"/>
            <a:ext cx="551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Bairro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6053794" y="4722806"/>
            <a:ext cx="4528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CEP</a:t>
            </a:r>
          </a:p>
        </p:txBody>
      </p:sp>
      <p:cxnSp>
        <p:nvCxnSpPr>
          <p:cNvPr id="63" name="Conector reto 62"/>
          <p:cNvCxnSpPr>
            <a:stCxn id="34" idx="1"/>
          </p:cNvCxnSpPr>
          <p:nvPr/>
        </p:nvCxnSpPr>
        <p:spPr>
          <a:xfrm flipH="1" flipV="1">
            <a:off x="6382882" y="4895643"/>
            <a:ext cx="268038" cy="207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34" idx="1"/>
            <a:endCxn id="60" idx="3"/>
          </p:cNvCxnSpPr>
          <p:nvPr/>
        </p:nvCxnSpPr>
        <p:spPr>
          <a:xfrm flipH="1">
            <a:off x="6397497" y="5103392"/>
            <a:ext cx="253423" cy="23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>
            <a:stCxn id="34" idx="1"/>
            <a:endCxn id="61" idx="0"/>
          </p:cNvCxnSpPr>
          <p:nvPr/>
        </p:nvCxnSpPr>
        <p:spPr>
          <a:xfrm>
            <a:off x="6650920" y="5103392"/>
            <a:ext cx="7785" cy="29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974674" y="2490991"/>
            <a:ext cx="11274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Nome-Banco</a:t>
            </a:r>
          </a:p>
        </p:txBody>
      </p:sp>
      <p:cxnSp>
        <p:nvCxnSpPr>
          <p:cNvPr id="9" name="Conector reto 8"/>
          <p:cNvCxnSpPr>
            <a:endCxn id="67" idx="2"/>
          </p:cNvCxnSpPr>
          <p:nvPr/>
        </p:nvCxnSpPr>
        <p:spPr>
          <a:xfrm flipH="1" flipV="1">
            <a:off x="1538385" y="2744907"/>
            <a:ext cx="775339" cy="24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257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9" grpId="0" animBg="1"/>
      <p:bldP spid="21" grpId="0" animBg="1"/>
      <p:bldP spid="22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9" grpId="0"/>
      <p:bldP spid="50" grpId="0"/>
      <p:bldP spid="52" grpId="0"/>
      <p:bldP spid="53" grpId="0"/>
      <p:bldP spid="54" grpId="0"/>
      <p:bldP spid="58" grpId="0"/>
      <p:bldP spid="59" grpId="0"/>
      <p:bldP spid="60" grpId="0"/>
      <p:bldP spid="61" grpId="0"/>
      <p:bldP spid="62" grpId="0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12771" y="2096604"/>
            <a:ext cx="71524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pt-BR" sz="1500" dirty="0"/>
              <a:t>tabela de Dicionário de Dados  a partir do Modelo Conceitual: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69" y="2571364"/>
            <a:ext cx="4064794" cy="1221581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263" y="2558097"/>
            <a:ext cx="4057650" cy="97869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474" y="3910529"/>
            <a:ext cx="4093369" cy="1250156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6146" y="3910529"/>
            <a:ext cx="4071938" cy="1107281"/>
          </a:xfrm>
          <a:prstGeom prst="rect">
            <a:avLst/>
          </a:prstGeom>
        </p:spPr>
      </p:pic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09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300246" y="2470724"/>
            <a:ext cx="2030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pt-BR" sz="1500" dirty="0"/>
              <a:t>Criar uma tabela de Dicionário de Dados  a partir do Modelo Conceitual: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300381" y="4867714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Agência</a:t>
            </a:r>
          </a:p>
        </p:txBody>
      </p:sp>
      <p:sp>
        <p:nvSpPr>
          <p:cNvPr id="12" name="Losango 11"/>
          <p:cNvSpPr/>
          <p:nvPr/>
        </p:nvSpPr>
        <p:spPr>
          <a:xfrm>
            <a:off x="3516660" y="3677058"/>
            <a:ext cx="943559" cy="851445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350" b="1" dirty="0">
                <a:solidFill>
                  <a:schemeClr val="tx1"/>
                </a:solidFill>
              </a:rPr>
              <a:t>TEM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3300381" y="2801569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Conta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7055280" y="2801876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15" name="Losango 14"/>
          <p:cNvSpPr/>
          <p:nvPr/>
        </p:nvSpPr>
        <p:spPr>
          <a:xfrm>
            <a:off x="5461366" y="2570393"/>
            <a:ext cx="943559" cy="851445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825" b="1" dirty="0">
                <a:solidFill>
                  <a:schemeClr val="tx1"/>
                </a:solidFill>
              </a:rPr>
              <a:t>POSSUI</a:t>
            </a:r>
          </a:p>
        </p:txBody>
      </p:sp>
      <p:cxnSp>
        <p:nvCxnSpPr>
          <p:cNvPr id="3" name="Conector reto 2"/>
          <p:cNvCxnSpPr>
            <a:stCxn id="13" idx="2"/>
            <a:endCxn id="12" idx="0"/>
          </p:cNvCxnSpPr>
          <p:nvPr/>
        </p:nvCxnSpPr>
        <p:spPr>
          <a:xfrm flipH="1">
            <a:off x="3988440" y="3190663"/>
            <a:ext cx="1" cy="4863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12" idx="2"/>
            <a:endCxn id="11" idx="0"/>
          </p:cNvCxnSpPr>
          <p:nvPr/>
        </p:nvCxnSpPr>
        <p:spPr>
          <a:xfrm>
            <a:off x="3988440" y="4528503"/>
            <a:ext cx="1" cy="3392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13" idx="3"/>
            <a:endCxn id="15" idx="1"/>
          </p:cNvCxnSpPr>
          <p:nvPr/>
        </p:nvCxnSpPr>
        <p:spPr>
          <a:xfrm flipV="1">
            <a:off x="4676499" y="2996116"/>
            <a:ext cx="784867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15" idx="3"/>
            <a:endCxn id="14" idx="1"/>
          </p:cNvCxnSpPr>
          <p:nvPr/>
        </p:nvCxnSpPr>
        <p:spPr>
          <a:xfrm>
            <a:off x="6404924" y="2996116"/>
            <a:ext cx="650355" cy="3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/>
          <p:cNvSpPr txBox="1"/>
          <p:nvPr/>
        </p:nvSpPr>
        <p:spPr>
          <a:xfrm>
            <a:off x="3551248" y="3162573"/>
            <a:ext cx="52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3594172" y="4505037"/>
            <a:ext cx="52680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1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552572" y="2656943"/>
            <a:ext cx="52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634850" y="2656942"/>
            <a:ext cx="52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M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5195171" y="4681595"/>
            <a:ext cx="11274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5188926" y="5107317"/>
            <a:ext cx="11274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Nome-Agência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2633174" y="2217763"/>
            <a:ext cx="11274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Número-Conta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921010" y="3987364"/>
            <a:ext cx="10394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Data-Contrato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7051509" y="2222436"/>
            <a:ext cx="821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Identidade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957786" y="2276974"/>
            <a:ext cx="1084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Nome-Cliente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7402883" y="3561641"/>
            <a:ext cx="7539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4055811" y="2336736"/>
            <a:ext cx="6110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Saldo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886718" y="3615269"/>
            <a:ext cx="10394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Data-Conta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609314" y="3308744"/>
            <a:ext cx="6110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Rua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6634850" y="3619050"/>
            <a:ext cx="6110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CEP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6634850" y="3935446"/>
            <a:ext cx="6110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Bairro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8278953" y="3468990"/>
            <a:ext cx="8055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* Telefone</a:t>
            </a:r>
          </a:p>
        </p:txBody>
      </p:sp>
      <p:cxnSp>
        <p:nvCxnSpPr>
          <p:cNvPr id="9" name="Conector reto 8"/>
          <p:cNvCxnSpPr>
            <a:endCxn id="30" idx="2"/>
          </p:cNvCxnSpPr>
          <p:nvPr/>
        </p:nvCxnSpPr>
        <p:spPr>
          <a:xfrm flipH="1" flipV="1">
            <a:off x="3196885" y="2471679"/>
            <a:ext cx="319775" cy="3298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>
            <a:endCxn id="35" idx="2"/>
          </p:cNvCxnSpPr>
          <p:nvPr/>
        </p:nvCxnSpPr>
        <p:spPr>
          <a:xfrm flipV="1">
            <a:off x="4348183" y="2590652"/>
            <a:ext cx="13159" cy="2109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12" idx="1"/>
            <a:endCxn id="31" idx="3"/>
          </p:cNvCxnSpPr>
          <p:nvPr/>
        </p:nvCxnSpPr>
        <p:spPr>
          <a:xfrm flipH="1">
            <a:off x="2960500" y="4102781"/>
            <a:ext cx="556160" cy="923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11" idx="3"/>
            <a:endCxn id="28" idx="1"/>
          </p:cNvCxnSpPr>
          <p:nvPr/>
        </p:nvCxnSpPr>
        <p:spPr>
          <a:xfrm flipV="1">
            <a:off x="4676500" y="4808553"/>
            <a:ext cx="518671" cy="2537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>
            <a:stCxn id="11" idx="3"/>
            <a:endCxn id="29" idx="1"/>
          </p:cNvCxnSpPr>
          <p:nvPr/>
        </p:nvCxnSpPr>
        <p:spPr>
          <a:xfrm>
            <a:off x="4676500" y="5062262"/>
            <a:ext cx="512426" cy="17201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endCxn id="36" idx="0"/>
          </p:cNvCxnSpPr>
          <p:nvPr/>
        </p:nvCxnSpPr>
        <p:spPr>
          <a:xfrm flipH="1">
            <a:off x="5406463" y="3190664"/>
            <a:ext cx="286617" cy="42460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14" idx="0"/>
            <a:endCxn id="32" idx="2"/>
          </p:cNvCxnSpPr>
          <p:nvPr/>
        </p:nvCxnSpPr>
        <p:spPr>
          <a:xfrm flipH="1" flipV="1">
            <a:off x="7462059" y="2637934"/>
            <a:ext cx="281281" cy="163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/>
          <p:cNvCxnSpPr>
            <a:endCxn id="33" idx="2"/>
          </p:cNvCxnSpPr>
          <p:nvPr/>
        </p:nvCxnSpPr>
        <p:spPr>
          <a:xfrm flipV="1">
            <a:off x="8278952" y="2530890"/>
            <a:ext cx="221171" cy="2706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>
            <a:endCxn id="40" idx="0"/>
          </p:cNvCxnSpPr>
          <p:nvPr/>
        </p:nvCxnSpPr>
        <p:spPr>
          <a:xfrm>
            <a:off x="8278953" y="3190663"/>
            <a:ext cx="402775" cy="2783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>
            <a:stCxn id="14" idx="2"/>
            <a:endCxn id="34" idx="0"/>
          </p:cNvCxnSpPr>
          <p:nvPr/>
        </p:nvCxnSpPr>
        <p:spPr>
          <a:xfrm>
            <a:off x="7743340" y="3190971"/>
            <a:ext cx="36514" cy="370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stCxn id="34" idx="1"/>
          </p:cNvCxnSpPr>
          <p:nvPr/>
        </p:nvCxnSpPr>
        <p:spPr>
          <a:xfrm flipH="1" flipV="1">
            <a:off x="7021490" y="3421838"/>
            <a:ext cx="381393" cy="347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stCxn id="34" idx="1"/>
          </p:cNvCxnSpPr>
          <p:nvPr/>
        </p:nvCxnSpPr>
        <p:spPr>
          <a:xfrm flipH="1" flipV="1">
            <a:off x="7083465" y="3699823"/>
            <a:ext cx="319418" cy="695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>
            <a:stCxn id="34" idx="1"/>
          </p:cNvCxnSpPr>
          <p:nvPr/>
        </p:nvCxnSpPr>
        <p:spPr>
          <a:xfrm flipH="1">
            <a:off x="7161655" y="3769390"/>
            <a:ext cx="241228" cy="16605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spaço Reservado para Número de Slide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53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612771" y="2096604"/>
            <a:ext cx="71524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pt-BR" sz="1500" dirty="0"/>
              <a:t>tabela de Dicionário de Dados  a partir do Modelo Conceitual: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35" y="2511790"/>
            <a:ext cx="4398328" cy="90893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342" y="2515458"/>
            <a:ext cx="4406031" cy="1086102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35" y="3563983"/>
            <a:ext cx="4529138" cy="82153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920" y="3635144"/>
            <a:ext cx="4514850" cy="109299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31" y="4372196"/>
            <a:ext cx="4521994" cy="1228725"/>
          </a:xfrm>
          <a:prstGeom prst="rect">
            <a:avLst/>
          </a:prstGeom>
        </p:spPr>
      </p:pic>
      <p:sp>
        <p:nvSpPr>
          <p:cNvPr id="14" name="Espaço Reservado para Número de Slid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801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E6FBF58-2F24-45E9-B356-C5632661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143000"/>
          </a:xfrm>
        </p:spPr>
        <p:txBody>
          <a:bodyPr/>
          <a:lstStyle/>
          <a:p>
            <a:r>
              <a:rPr lang="pt-BR" spc="-10" dirty="0">
                <a:latin typeface="Abadi Extra Light" panose="020B0204020104020204" pitchFamily="34" charset="0"/>
              </a:rPr>
              <a:t>FIM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3A5284A-8A97-55BF-612F-F02B97542B4F}"/>
              </a:ext>
            </a:extLst>
          </p:cNvPr>
          <p:cNvSpPr/>
          <p:nvPr/>
        </p:nvSpPr>
        <p:spPr>
          <a:xfrm>
            <a:off x="2267744" y="836712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solidFill>
                  <a:srgbClr val="253A44"/>
                </a:solidFill>
                <a:latin typeface="Abadi Extra Light" panose="020B0204020104020204" pitchFamily="34" charset="0"/>
              </a:rPr>
              <a:t>Prof. Me. Wagner Antunes da Silva</a:t>
            </a:r>
          </a:p>
        </p:txBody>
      </p:sp>
    </p:spTree>
    <p:extLst>
      <p:ext uri="{BB962C8B-B14F-4D97-AF65-F5344CB8AC3E}">
        <p14:creationId xmlns:p14="http://schemas.microsoft.com/office/powerpoint/2010/main" val="313569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71856"/>
            <a:ext cx="6858000" cy="110234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Modelo Lógico Baseado em Objetos</a:t>
            </a:r>
            <a:br>
              <a:rPr lang="pt-BR" dirty="0"/>
            </a:br>
            <a:r>
              <a:rPr lang="pt-BR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DICIONÁRIOS DE DADOS </a:t>
            </a:r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3074" name="Picture 2" descr="http://www.prolinkcontabil.com.br/admin/img/painel/image/PenDr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715" y="3085792"/>
            <a:ext cx="2286000" cy="179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1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" y="1710787"/>
            <a:ext cx="1575197" cy="14001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029217" y="1375635"/>
            <a:ext cx="693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DICIONÁRIO DE DADOS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29217" y="1885429"/>
            <a:ext cx="6801633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Trabalha junto com o MER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Documenta de forma detalhada todos os objetos criados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Essa documentação poderá ser chamado DICIONÁRIO de DADOS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Permite que os Analista tenham todas as informações sobre os objetos do modelo de forma textual de fácil explicação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objetivo do documento é sempre ser claro e consistente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teca.com.br/imagens/208_bloco_G_opequenoprincipe_teca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565" y="970248"/>
            <a:ext cx="4932123" cy="4932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39021" y="1410040"/>
            <a:ext cx="404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Estrutura Sugerida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25469" y="1907715"/>
            <a:ext cx="6801633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350" dirty="0"/>
              <a:t>Composta por 3 tipos de informação: </a:t>
            </a:r>
          </a:p>
          <a:p>
            <a:pPr marL="600075" lvl="1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350" b="1" i="1" dirty="0"/>
              <a:t>ENTIDADE</a:t>
            </a:r>
          </a:p>
          <a:p>
            <a:pPr marL="942975" lvl="2" indent="-257175">
              <a:buFont typeface="Wingdings" panose="05000000000000000000" pitchFamily="2" charset="2"/>
              <a:buChar char="ü"/>
            </a:pPr>
            <a:r>
              <a:rPr lang="pt-BR" sz="1350" b="1" i="1" dirty="0"/>
              <a:t>Descrição</a:t>
            </a:r>
          </a:p>
          <a:p>
            <a:pPr marL="942975" lvl="2" indent="-257175">
              <a:buFont typeface="Wingdings" panose="05000000000000000000" pitchFamily="2" charset="2"/>
              <a:buChar char="ü"/>
            </a:pPr>
            <a:r>
              <a:rPr lang="pt-BR" sz="1350" b="1" i="1" dirty="0"/>
              <a:t>Composição</a:t>
            </a:r>
          </a:p>
          <a:p>
            <a:pPr marL="600075" lvl="1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350" b="1" i="1" dirty="0"/>
              <a:t>RELACIONAMENTO</a:t>
            </a:r>
          </a:p>
          <a:p>
            <a:pPr marL="942975" lvl="2" indent="-257175">
              <a:buFont typeface="Wingdings" panose="05000000000000000000" pitchFamily="2" charset="2"/>
              <a:buChar char="ü"/>
            </a:pPr>
            <a:r>
              <a:rPr lang="pt-BR" sz="1350" b="1" i="1" dirty="0"/>
              <a:t>Entidade envolvidas</a:t>
            </a:r>
          </a:p>
          <a:p>
            <a:pPr marL="942975" lvl="2" indent="-257175">
              <a:buFont typeface="Wingdings" panose="05000000000000000000" pitchFamily="2" charset="2"/>
              <a:buChar char="ü"/>
            </a:pPr>
            <a:r>
              <a:rPr lang="pt-BR" sz="1350" b="1" i="1" dirty="0"/>
              <a:t>Descrição</a:t>
            </a:r>
          </a:p>
          <a:p>
            <a:pPr marL="942975" lvl="2" indent="-257175">
              <a:buFont typeface="Wingdings" panose="05000000000000000000" pitchFamily="2" charset="2"/>
              <a:buChar char="ü"/>
            </a:pPr>
            <a:r>
              <a:rPr lang="pt-BR" sz="1350" b="1" i="1" dirty="0"/>
              <a:t>Cardinalidade</a:t>
            </a:r>
          </a:p>
          <a:p>
            <a:pPr marL="942975" lvl="2" indent="-257175">
              <a:buFont typeface="Wingdings" panose="05000000000000000000" pitchFamily="2" charset="2"/>
              <a:buChar char="ü"/>
            </a:pPr>
            <a:r>
              <a:rPr lang="pt-BR" sz="1350" b="1" i="1" dirty="0"/>
              <a:t>Composição</a:t>
            </a:r>
          </a:p>
          <a:p>
            <a:pPr marL="600075" lvl="1" indent="-257175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sz="1350" b="1" i="1" dirty="0"/>
              <a:t>ATRIBUTOS</a:t>
            </a:r>
          </a:p>
          <a:p>
            <a:pPr marL="942975" lvl="2" indent="-257175">
              <a:buFont typeface="Wingdings" panose="05000000000000000000" pitchFamily="2" charset="2"/>
              <a:buChar char="v"/>
            </a:pPr>
            <a:r>
              <a:rPr lang="pt-BR" sz="1350" b="1" i="1" dirty="0"/>
              <a:t>Atributos de cada objeto</a:t>
            </a:r>
          </a:p>
          <a:p>
            <a:pPr marL="1285875" lvl="3" indent="-257175">
              <a:buFont typeface="Wingdings" panose="05000000000000000000" pitchFamily="2" charset="2"/>
              <a:buChar char="ü"/>
            </a:pPr>
            <a:r>
              <a:rPr lang="pt-BR" sz="1350" b="1" i="1" dirty="0"/>
              <a:t>Entidade</a:t>
            </a:r>
          </a:p>
          <a:p>
            <a:pPr marL="1285875" lvl="3" indent="-257175">
              <a:buFont typeface="Wingdings" panose="05000000000000000000" pitchFamily="2" charset="2"/>
              <a:buChar char="ü"/>
            </a:pPr>
            <a:r>
              <a:rPr lang="pt-BR" sz="1350" b="1" i="1" dirty="0"/>
              <a:t>Descrição</a:t>
            </a:r>
          </a:p>
          <a:p>
            <a:pPr marL="1285875" lvl="3" indent="-257175">
              <a:buFont typeface="Wingdings" panose="05000000000000000000" pitchFamily="2" charset="2"/>
              <a:buChar char="ü"/>
            </a:pPr>
            <a:r>
              <a:rPr lang="pt-BR" sz="1350" b="1" i="1" dirty="0"/>
              <a:t>Classe</a:t>
            </a:r>
          </a:p>
          <a:p>
            <a:pPr marL="1285875" lvl="3" indent="-257175">
              <a:buFont typeface="Wingdings" panose="05000000000000000000" pitchFamily="2" charset="2"/>
              <a:buChar char="ü"/>
            </a:pPr>
            <a:r>
              <a:rPr lang="pt-BR" sz="1350" b="1" i="1" dirty="0"/>
              <a:t>Domínio</a:t>
            </a:r>
            <a:endParaRPr lang="pt-BR" sz="1350" b="1" dirty="0"/>
          </a:p>
        </p:txBody>
      </p:sp>
      <p:sp>
        <p:nvSpPr>
          <p:cNvPr id="8" name="CaixaDeTexto 7"/>
          <p:cNvSpPr txBox="1"/>
          <p:nvPr/>
        </p:nvSpPr>
        <p:spPr>
          <a:xfrm rot="20263323">
            <a:off x="5047990" y="2331578"/>
            <a:ext cx="29592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dirty="0">
                <a:latin typeface="Comic Sans MS" panose="030F0702030302020204" pitchFamily="66" charset="0"/>
                <a:ea typeface="Adobe Heiti Std R" panose="020B0400000000000000" pitchFamily="34" charset="-128"/>
              </a:rPr>
              <a:t>Também existem outras formas de se criar Dicionários de Dados compreendendo de forma detalhada as informações de cada objeto!</a:t>
            </a:r>
          </a:p>
          <a:p>
            <a:endParaRPr lang="pt-BR" sz="1350" dirty="0">
              <a:latin typeface="Comic Sans MS" panose="030F0702030302020204" pitchFamily="66" charset="0"/>
              <a:ea typeface="Adobe Heiti Std R" panose="020B0400000000000000" pitchFamily="34" charset="-128"/>
            </a:endParaRPr>
          </a:p>
          <a:p>
            <a:r>
              <a:rPr lang="pt-BR" sz="1350" dirty="0">
                <a:solidFill>
                  <a:srgbClr val="FF0000"/>
                </a:solidFill>
                <a:latin typeface="Comic Sans MS" panose="030F0702030302020204" pitchFamily="66" charset="0"/>
                <a:ea typeface="Adobe Heiti Std R" panose="020B0400000000000000" pitchFamily="34" charset="-128"/>
              </a:rPr>
              <a:t>Exemplo ao lado está de acordo com o Livro!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94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39021" y="1410040"/>
            <a:ext cx="791667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de dicionário de dados das tabelas do banco de dados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670" y="1977644"/>
            <a:ext cx="6579394" cy="3071813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263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39021" y="1410040"/>
            <a:ext cx="791667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Conceitual de onde originou o Dicionário de Dados</a:t>
            </a:r>
          </a:p>
        </p:txBody>
      </p:sp>
      <p:sp>
        <p:nvSpPr>
          <p:cNvPr id="2" name="Retângulo 1"/>
          <p:cNvSpPr/>
          <p:nvPr/>
        </p:nvSpPr>
        <p:spPr>
          <a:xfrm>
            <a:off x="3382027" y="3276666"/>
            <a:ext cx="2752595" cy="920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300" b="1" dirty="0"/>
              <a:t>CLIENTE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2172482" y="2514783"/>
            <a:ext cx="6012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Trebuchet MS" panose="020B0603020202020204" pitchFamily="34" charset="0"/>
              </a:rPr>
              <a:t>Nome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4063130" y="2123484"/>
            <a:ext cx="139038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u="sng" dirty="0" err="1">
                <a:latin typeface="Trebuchet MS" panose="020B0603020202020204" pitchFamily="34" charset="0"/>
              </a:rPr>
              <a:t>Cod_Cliente</a:t>
            </a:r>
            <a:endParaRPr lang="pt-BR" sz="1350" b="1" u="sng" dirty="0">
              <a:latin typeface="Trebuchet MS" panose="020B0603020202020204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712933" y="3490268"/>
            <a:ext cx="9190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Trebuchet MS" panose="020B0603020202020204" pitchFamily="34" charset="0"/>
              </a:rPr>
              <a:t>Endereço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6399624" y="2416331"/>
            <a:ext cx="9750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Trebuchet MS" panose="020B0603020202020204" pitchFamily="34" charset="0"/>
              </a:rPr>
              <a:t>* Telefone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2314183" y="4780663"/>
            <a:ext cx="91909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Trebuchet MS" panose="020B0603020202020204" pitchFamily="34" charset="0"/>
              </a:rPr>
              <a:t>Cidade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416205" y="4834352"/>
            <a:ext cx="15962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 err="1">
                <a:latin typeface="Trebuchet MS" panose="020B0603020202020204" pitchFamily="34" charset="0"/>
              </a:rPr>
              <a:t>Data_Nascimento</a:t>
            </a:r>
            <a:endParaRPr lang="pt-BR" sz="1350" b="1" dirty="0">
              <a:latin typeface="Trebuchet MS" panose="020B0603020202020204" pitchFamily="34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783230" y="3628768"/>
            <a:ext cx="159628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 err="1">
                <a:latin typeface="Trebuchet MS" panose="020B0603020202020204" pitchFamily="34" charset="0"/>
              </a:rPr>
              <a:t>Data_Cadastro</a:t>
            </a:r>
            <a:endParaRPr lang="pt-BR" sz="1350" b="1" dirty="0">
              <a:latin typeface="Trebuchet MS" panose="020B0603020202020204" pitchFamily="34" charset="0"/>
            </a:endParaRPr>
          </a:p>
        </p:txBody>
      </p:sp>
      <p:cxnSp>
        <p:nvCxnSpPr>
          <p:cNvPr id="8" name="Conector reto 7"/>
          <p:cNvCxnSpPr>
            <a:stCxn id="2" idx="0"/>
            <a:endCxn id="12" idx="2"/>
          </p:cNvCxnSpPr>
          <p:nvPr/>
        </p:nvCxnSpPr>
        <p:spPr>
          <a:xfrm flipH="1" flipV="1">
            <a:off x="4758324" y="2423566"/>
            <a:ext cx="1" cy="8531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 flipV="1">
            <a:off x="2773732" y="2693330"/>
            <a:ext cx="908919" cy="5833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>
            <a:stCxn id="2" idx="1"/>
            <a:endCxn id="13" idx="3"/>
          </p:cNvCxnSpPr>
          <p:nvPr/>
        </p:nvCxnSpPr>
        <p:spPr>
          <a:xfrm flipH="1">
            <a:off x="2632031" y="3736998"/>
            <a:ext cx="749996" cy="71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>
            <a:endCxn id="15" idx="0"/>
          </p:cNvCxnSpPr>
          <p:nvPr/>
        </p:nvCxnSpPr>
        <p:spPr>
          <a:xfrm flipH="1">
            <a:off x="2773732" y="4197329"/>
            <a:ext cx="908919" cy="583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>
            <a:endCxn id="19" idx="0"/>
          </p:cNvCxnSpPr>
          <p:nvPr/>
        </p:nvCxnSpPr>
        <p:spPr>
          <a:xfrm>
            <a:off x="5214349" y="4224173"/>
            <a:ext cx="0" cy="6101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>
            <a:endCxn id="14" idx="1"/>
          </p:cNvCxnSpPr>
          <p:nvPr/>
        </p:nvCxnSpPr>
        <p:spPr>
          <a:xfrm flipV="1">
            <a:off x="5833996" y="2670247"/>
            <a:ext cx="565628" cy="60641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2" idx="3"/>
            <a:endCxn id="20" idx="1"/>
          </p:cNvCxnSpPr>
          <p:nvPr/>
        </p:nvCxnSpPr>
        <p:spPr>
          <a:xfrm>
            <a:off x="6134622" y="3736998"/>
            <a:ext cx="648608" cy="418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1193774" y="2824254"/>
            <a:ext cx="919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Trebuchet MS" panose="020B0603020202020204" pitchFamily="34" charset="0"/>
              </a:rPr>
              <a:t>Rua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92062" y="3229680"/>
            <a:ext cx="919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Trebuchet MS" panose="020B0603020202020204" pitchFamily="34" charset="0"/>
              </a:rPr>
              <a:t>CEP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44515" y="3918014"/>
            <a:ext cx="919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b="1" dirty="0">
                <a:latin typeface="Trebuchet MS" panose="020B0603020202020204" pitchFamily="34" charset="0"/>
              </a:rPr>
              <a:t>Cidade</a:t>
            </a:r>
          </a:p>
        </p:txBody>
      </p:sp>
      <p:cxnSp>
        <p:nvCxnSpPr>
          <p:cNvPr id="37" name="Conector reto 36"/>
          <p:cNvCxnSpPr>
            <a:stCxn id="13" idx="1"/>
          </p:cNvCxnSpPr>
          <p:nvPr/>
        </p:nvCxnSpPr>
        <p:spPr>
          <a:xfrm flipH="1" flipV="1">
            <a:off x="1446755" y="3032004"/>
            <a:ext cx="266178" cy="712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13" idx="1"/>
          </p:cNvCxnSpPr>
          <p:nvPr/>
        </p:nvCxnSpPr>
        <p:spPr>
          <a:xfrm flipH="1" flipV="1">
            <a:off x="990733" y="3348231"/>
            <a:ext cx="722200" cy="3959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13" idx="1"/>
          </p:cNvCxnSpPr>
          <p:nvPr/>
        </p:nvCxnSpPr>
        <p:spPr>
          <a:xfrm flipH="1">
            <a:off x="1080370" y="3744184"/>
            <a:ext cx="632563" cy="15151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88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39021" y="1410040"/>
            <a:ext cx="7916672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 Conceitual de Dados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54030"/>
            <a:ext cx="4355975" cy="1791847"/>
          </a:xfrm>
          <a:prstGeom prst="rect">
            <a:avLst/>
          </a:prstGeom>
        </p:spPr>
      </p:pic>
      <p:pic>
        <p:nvPicPr>
          <p:cNvPr id="32" name="Imagem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921" y="3331979"/>
            <a:ext cx="4232281" cy="1975984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709078" y="2790279"/>
            <a:ext cx="2747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Dicionário de Dados</a:t>
            </a:r>
            <a:endParaRPr lang="pt-BR" sz="24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188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246385" y="1588773"/>
            <a:ext cx="63255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/>
              <a:t>Exemplo de Dicionários de Dados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419511" y="2313287"/>
            <a:ext cx="71524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Ø"/>
            </a:pPr>
            <a:r>
              <a:rPr lang="pt-BR" sz="1500" dirty="0"/>
              <a:t>Criar uma tabela de Dicionário de Dados  a partir do Modelo Conceitual:</a:t>
            </a:r>
          </a:p>
        </p:txBody>
      </p:sp>
      <p:pic>
        <p:nvPicPr>
          <p:cNvPr id="1028" name="Picture 4" descr="http://icons.iconarchive.com/icons/tatice/cristal-intense/128/Exclamatio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70" y="1421184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Imagem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07" y="2850767"/>
            <a:ext cx="8359907" cy="2374673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91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647005" y="2150699"/>
            <a:ext cx="1880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Exemplo de Dicionários de Dados</a:t>
            </a:r>
          </a:p>
        </p:txBody>
      </p:sp>
      <p:pic>
        <p:nvPicPr>
          <p:cNvPr id="1028" name="Picture 4" descr="http://icons.iconarchive.com/icons/tatice/cristal-intense/128/Exclamation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05" y="1635730"/>
            <a:ext cx="91440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405" y="2975751"/>
            <a:ext cx="4300538" cy="957263"/>
          </a:xfrm>
          <a:prstGeom prst="rect">
            <a:avLst/>
          </a:prstGeom>
        </p:spPr>
      </p:pic>
      <p:pic>
        <p:nvPicPr>
          <p:cNvPr id="28" name="Imagem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510" y="3130672"/>
            <a:ext cx="3942929" cy="1120008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3693" y="1325100"/>
            <a:ext cx="4286250" cy="1521619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3693" y="4062046"/>
            <a:ext cx="4293394" cy="1500188"/>
          </a:xfrm>
          <a:prstGeom prst="rect">
            <a:avLst/>
          </a:prstGeom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27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650&quot;&gt;&lt;property id=&quot;20148&quot; value=&quot;5&quot;/&gt;&lt;property id=&quot;20300&quot; value=&quot;Slide 2&quot;/&gt;&lt;property id=&quot;20307&quot; value=&quot;257&quot;/&gt;&lt;/object&gt;&lt;object type=&quot;3&quot; unique_id=&quot;10651&quot;&gt;&lt;property id=&quot;20148&quot; value=&quot;5&quot;/&gt;&lt;property id=&quot;20300&quot; value=&quot;Slide 3&quot;/&gt;&lt;property id=&quot;20307&quot; value=&quot;258&quot;/&gt;&lt;/object&gt;&lt;object type=&quot;3&quot; unique_id=&quot;10652&quot;&gt;&lt;property id=&quot;20148&quot; value=&quot;5&quot;/&gt;&lt;property id=&quot;20300&quot; value=&quot;Slide 4&quot;/&gt;&lt;property id=&quot;20307&quot; value=&quot;259&quot;/&gt;&lt;/object&gt;&lt;object type=&quot;3&quot; unique_id=&quot;10653&quot;&gt;&lt;property id=&quot;20148&quot; value=&quot;5&quot;/&gt;&lt;property id=&quot;20300&quot; value=&quot;Slide 5&quot;/&gt;&lt;property id=&quot;20307&quot; value=&quot;260&quot;/&gt;&lt;/object&gt;&lt;object type=&quot;3&quot; unique_id=&quot;10654&quot;&gt;&lt;property id=&quot;20148&quot; value=&quot;5&quot;/&gt;&lt;property id=&quot;20300&quot; value=&quot;Slide 6&quot;/&gt;&lt;property id=&quot;20307&quot; value=&quot;261&quot;/&gt;&lt;/object&gt;&lt;object type=&quot;3&quot; unique_id=&quot;10655&quot;&gt;&lt;property id=&quot;20148&quot; value=&quot;5&quot;/&gt;&lt;property id=&quot;20300&quot; value=&quot;Slide 7&quot;/&gt;&lt;property id=&quot;20307&quot; value=&quot;262&quot;/&gt;&lt;/object&gt;&lt;object type=&quot;3&quot; unique_id=&quot;10656&quot;&gt;&lt;property id=&quot;20148&quot; value=&quot;5&quot;/&gt;&lt;property id=&quot;20300&quot; value=&quot;Slide 8&quot;/&gt;&lt;property id=&quot;20307&quot; value=&quot;263&quot;/&gt;&lt;/object&gt;&lt;object type=&quot;3&quot; unique_id=&quot;10657&quot;&gt;&lt;property id=&quot;20148&quot; value=&quot;5&quot;/&gt;&lt;property id=&quot;20300&quot; value=&quot;Slide 9&quot;/&gt;&lt;property id=&quot;20307&quot; value=&quot;264&quot;/&gt;&lt;/object&gt;&lt;object type=&quot;3&quot; unique_id=&quot;10658&quot;&gt;&lt;property id=&quot;20148&quot; value=&quot;5&quot;/&gt;&lt;property id=&quot;20300&quot; value=&quot;Slide 10&quot;/&gt;&lt;property id=&quot;20307&quot; value=&quot;265&quot;/&gt;&lt;/object&gt;&lt;/object&gt;&lt;/object&gt;&lt;/database&gt;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421</Words>
  <Application>Microsoft Office PowerPoint</Application>
  <PresentationFormat>Apresentação na tela (4:3)</PresentationFormat>
  <Paragraphs>139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Abadi Extra Light</vt:lpstr>
      <vt:lpstr>Arial</vt:lpstr>
      <vt:lpstr>Berlin Sans FB</vt:lpstr>
      <vt:lpstr>Calibri</vt:lpstr>
      <vt:lpstr>Comic Sans MS</vt:lpstr>
      <vt:lpstr>Trebuchet MS</vt:lpstr>
      <vt:lpstr>Wingdings</vt:lpstr>
      <vt:lpstr>Tema do Office</vt:lpstr>
      <vt:lpstr>Banco de Dados</vt:lpstr>
      <vt:lpstr>Modelo Lógico Baseado em Objetos DICIONÁRIOS DE DADOS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Wagner Antunes da Silva</cp:lastModifiedBy>
  <cp:revision>96</cp:revision>
  <dcterms:created xsi:type="dcterms:W3CDTF">2013-08-21T19:52:36Z</dcterms:created>
  <dcterms:modified xsi:type="dcterms:W3CDTF">2022-08-26T22:07:37Z</dcterms:modified>
</cp:coreProperties>
</file>