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39" r:id="rId2"/>
    <p:sldId id="265" r:id="rId3"/>
    <p:sldId id="268" r:id="rId4"/>
    <p:sldId id="310" r:id="rId5"/>
    <p:sldId id="311" r:id="rId6"/>
    <p:sldId id="312" r:id="rId7"/>
    <p:sldId id="313" r:id="rId8"/>
    <p:sldId id="315" r:id="rId9"/>
    <p:sldId id="316" r:id="rId10"/>
    <p:sldId id="322" r:id="rId11"/>
    <p:sldId id="317" r:id="rId12"/>
    <p:sldId id="303" r:id="rId13"/>
    <p:sldId id="318" r:id="rId14"/>
    <p:sldId id="319" r:id="rId15"/>
    <p:sldId id="320" r:id="rId16"/>
    <p:sldId id="321" r:id="rId17"/>
    <p:sldId id="340" r:id="rId18"/>
  </p:sldIdLst>
  <p:sldSz cx="9144000" cy="6858000" type="screen4x3"/>
  <p:notesSz cx="6858000" cy="9144000"/>
  <p:custDataLst>
    <p:tags r:id="rId21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967"/>
    <a:srgbClr val="0B3666"/>
    <a:srgbClr val="6383A0"/>
    <a:srgbClr val="42A1C1"/>
    <a:srgbClr val="74CADC"/>
    <a:srgbClr val="B5011F"/>
    <a:srgbClr val="6B98B5"/>
    <a:srgbClr val="135E8F"/>
    <a:srgbClr val="E68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>
      <p:cViewPr varScale="1">
        <p:scale>
          <a:sx n="73" d="100"/>
          <a:sy n="73" d="100"/>
        </p:scale>
        <p:origin x="129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56" d="100"/>
          <a:sy n="56" d="100"/>
        </p:scale>
        <p:origin x="285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2B487-0743-4DA8-8A8A-5DBBAFF7DB55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4AA1B-C9F9-4085-9517-8B98DA157A7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74463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8ADC5-2E8B-43C1-AB94-E4F40C6F523F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548EE-BD01-453B-909B-3248B995B1C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9472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BAE79A-DF73-4031-93F6-540AD7B67D3C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3721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>
            <a:spLocks noGrp="1"/>
          </p:cNvSpPr>
          <p:nvPr>
            <p:ph type="ctrTitle" hasCustomPrompt="1"/>
          </p:nvPr>
        </p:nvSpPr>
        <p:spPr>
          <a:xfrm>
            <a:off x="4355976" y="1412778"/>
            <a:ext cx="4536504" cy="578495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Professor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quarter" idx="10" hasCustomPrompt="1"/>
          </p:nvPr>
        </p:nvSpPr>
        <p:spPr>
          <a:xfrm>
            <a:off x="2555876" y="333375"/>
            <a:ext cx="6264275" cy="863600"/>
          </a:xfrm>
        </p:spPr>
        <p:txBody>
          <a:bodyPr>
            <a:normAutofit/>
          </a:bodyPr>
          <a:lstStyle>
            <a:lvl1pPr marL="0" indent="0">
              <a:buNone/>
              <a:defRPr sz="4000" b="1">
                <a:solidFill>
                  <a:srgbClr val="0B3666"/>
                </a:solidFill>
              </a:defRPr>
            </a:lvl1pPr>
          </a:lstStyle>
          <a:p>
            <a:pPr lvl="0"/>
            <a:r>
              <a:rPr lang="pt-BR" dirty="0"/>
              <a:t>Nome do curso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47665" y="1628800"/>
            <a:ext cx="6768752" cy="2664296"/>
          </a:xfrm>
        </p:spPr>
        <p:txBody>
          <a:bodyPr>
            <a:noAutofit/>
          </a:bodyPr>
          <a:lstStyle>
            <a:lvl1pPr>
              <a:defRPr sz="36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E60A9-5339-4903-B5A6-2DF3E6227194}" type="datetime1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3066651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Nome do Curso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 hasCustomPrompt="1"/>
          </p:nvPr>
        </p:nvSpPr>
        <p:spPr>
          <a:xfrm>
            <a:off x="4067944" y="1772816"/>
            <a:ext cx="4752776" cy="792088"/>
          </a:xfrm>
        </p:spPr>
        <p:txBody>
          <a:bodyPr>
            <a:normAutofit/>
          </a:bodyPr>
          <a:lstStyle>
            <a:lvl1pPr algn="ctr">
              <a:buFontTx/>
              <a:buNone/>
              <a:defRPr sz="3200" b="1">
                <a:solidFill>
                  <a:srgbClr val="0B3666"/>
                </a:solidFill>
              </a:defRPr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32702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  <p:sp>
        <p:nvSpPr>
          <p:cNvPr id="7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9" y="1556792"/>
            <a:ext cx="8497192" cy="4609058"/>
          </a:xfrm>
        </p:spPr>
        <p:txBody>
          <a:bodyPr>
            <a:normAutofit/>
          </a:bodyPr>
          <a:lstStyle>
            <a:lvl1pPr>
              <a:buFontTx/>
              <a:buNone/>
              <a:defRPr sz="2800"/>
            </a:lvl1pPr>
            <a:lvl2pPr>
              <a:buFontTx/>
              <a:buNone/>
              <a:defRPr sz="2800"/>
            </a:lvl2pPr>
            <a:lvl3pPr>
              <a:buFontTx/>
              <a:buNone/>
              <a:defRPr sz="2800"/>
            </a:lvl3pPr>
            <a:lvl4pPr>
              <a:buFontTx/>
              <a:buNone/>
              <a:defRPr sz="2800"/>
            </a:lvl4pPr>
            <a:lvl5pPr>
              <a:buFontTx/>
              <a:buNone/>
              <a:defRPr sz="2800"/>
            </a:lvl5pPr>
          </a:lstStyle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12"/>
          <p:cNvSpPr>
            <a:spLocks noGrp="1"/>
          </p:cNvSpPr>
          <p:nvPr>
            <p:ph type="body" sz="quarter" idx="13"/>
          </p:nvPr>
        </p:nvSpPr>
        <p:spPr>
          <a:xfrm>
            <a:off x="395288" y="1556792"/>
            <a:ext cx="5112816" cy="4609058"/>
          </a:xfrm>
        </p:spPr>
        <p:txBody>
          <a:bodyPr/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7" name="Espaço Reservado para Imagem 11"/>
          <p:cNvSpPr>
            <a:spLocks noGrp="1"/>
          </p:cNvSpPr>
          <p:nvPr>
            <p:ph type="pic" sz="quarter" idx="14"/>
          </p:nvPr>
        </p:nvSpPr>
        <p:spPr>
          <a:xfrm>
            <a:off x="5724526" y="1557338"/>
            <a:ext cx="3419475" cy="4608512"/>
          </a:xfrm>
        </p:spPr>
        <p:txBody>
          <a:bodyPr/>
          <a:lstStyle/>
          <a:p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>
            <a:lvl1pPr>
              <a:defRPr sz="4000" b="1">
                <a:solidFill>
                  <a:srgbClr val="0B3666"/>
                </a:solidFill>
              </a:defRPr>
            </a:lvl1pPr>
          </a:lstStyle>
          <a:p>
            <a:r>
              <a:rPr lang="pt-BR" dirty="0"/>
              <a:t>Clique para editar o estilo do título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B23EB-E1B5-48D7-A4B0-BB99D1C953E2}" type="datetimeFigureOut">
              <a:rPr lang="pt-BR" smtClean="0"/>
              <a:pPr/>
              <a:t>26/08/2022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9DD72E-1F4D-4A91-BC72-FAC2B72E72D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0" y="258"/>
            <a:ext cx="9144000" cy="6858000"/>
          </a:xfrm>
          <a:prstGeom prst="rect">
            <a:avLst/>
          </a:prstGeom>
        </p:spPr>
      </p:pic>
      <p:sp>
        <p:nvSpPr>
          <p:cNvPr id="7" name="Título 2"/>
          <p:cNvSpPr>
            <a:spLocks noGrp="1"/>
          </p:cNvSpPr>
          <p:nvPr>
            <p:ph type="title"/>
          </p:nvPr>
        </p:nvSpPr>
        <p:spPr>
          <a:xfrm>
            <a:off x="2627784" y="2780928"/>
            <a:ext cx="7000412" cy="1296144"/>
          </a:xfrm>
        </p:spPr>
        <p:txBody>
          <a:bodyPr/>
          <a:lstStyle/>
          <a:p>
            <a:r>
              <a:rPr lang="pt-BR" b="0" dirty="0"/>
              <a:t>Banco de Dados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C296584-735B-95DA-4041-85EDB6879A72}"/>
              </a:ext>
            </a:extLst>
          </p:cNvPr>
          <p:cNvSpPr/>
          <p:nvPr/>
        </p:nvSpPr>
        <p:spPr>
          <a:xfrm>
            <a:off x="3131840" y="1128983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13404692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118374" cy="994110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2770" y="1375635"/>
            <a:ext cx="734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 SEM Agregação - MODO NORMAL</a:t>
            </a:r>
          </a:p>
        </p:txBody>
      </p:sp>
      <p:sp>
        <p:nvSpPr>
          <p:cNvPr id="30" name="Retângulo 29"/>
          <p:cNvSpPr/>
          <p:nvPr/>
        </p:nvSpPr>
        <p:spPr>
          <a:xfrm>
            <a:off x="1169796" y="2896792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Médico</a:t>
            </a:r>
          </a:p>
        </p:txBody>
      </p:sp>
      <p:sp>
        <p:nvSpPr>
          <p:cNvPr id="31" name="Losango 30"/>
          <p:cNvSpPr/>
          <p:nvPr/>
        </p:nvSpPr>
        <p:spPr>
          <a:xfrm>
            <a:off x="2904073" y="2667056"/>
            <a:ext cx="943559" cy="85144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205792" y="2895860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Consulta</a:t>
            </a:r>
          </a:p>
        </p:txBody>
      </p:sp>
      <p:sp>
        <p:nvSpPr>
          <p:cNvPr id="34" name="Losango 33"/>
          <p:cNvSpPr/>
          <p:nvPr/>
        </p:nvSpPr>
        <p:spPr>
          <a:xfrm>
            <a:off x="5940070" y="2664684"/>
            <a:ext cx="943559" cy="85144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5" name="Retângulo 34"/>
          <p:cNvSpPr/>
          <p:nvPr/>
        </p:nvSpPr>
        <p:spPr>
          <a:xfrm>
            <a:off x="7221137" y="2897568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Paciente</a:t>
            </a:r>
          </a:p>
        </p:txBody>
      </p:sp>
      <p:sp>
        <p:nvSpPr>
          <p:cNvPr id="37" name="Losango 36"/>
          <p:cNvSpPr/>
          <p:nvPr/>
        </p:nvSpPr>
        <p:spPr>
          <a:xfrm>
            <a:off x="4422071" y="3616329"/>
            <a:ext cx="943559" cy="851445"/>
          </a:xfrm>
          <a:prstGeom prst="diamon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4205792" y="4742088"/>
            <a:ext cx="1376119" cy="38909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EXAME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3066808" y="2942512"/>
            <a:ext cx="685800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b="1" dirty="0"/>
              <a:t>Atende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68949" y="2954278"/>
            <a:ext cx="685800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b="1" dirty="0"/>
              <a:t>Atende</a:t>
            </a:r>
          </a:p>
        </p:txBody>
      </p:sp>
      <p:sp>
        <p:nvSpPr>
          <p:cNvPr id="46" name="CaixaDeTexto 45"/>
          <p:cNvSpPr txBox="1"/>
          <p:nvPr/>
        </p:nvSpPr>
        <p:spPr>
          <a:xfrm>
            <a:off x="4478438" y="3896433"/>
            <a:ext cx="865500" cy="507831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sz="1350" b="1" dirty="0"/>
              <a:t>Prescrição</a:t>
            </a:r>
          </a:p>
        </p:txBody>
      </p:sp>
      <p:cxnSp>
        <p:nvCxnSpPr>
          <p:cNvPr id="15" name="Conector reto 14"/>
          <p:cNvCxnSpPr>
            <a:stCxn id="30" idx="3"/>
            <a:endCxn id="31" idx="1"/>
          </p:cNvCxnSpPr>
          <p:nvPr/>
        </p:nvCxnSpPr>
        <p:spPr>
          <a:xfrm>
            <a:off x="2545915" y="3091339"/>
            <a:ext cx="358159" cy="143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4" name="Conector reto 23"/>
          <p:cNvCxnSpPr>
            <a:stCxn id="31" idx="3"/>
            <a:endCxn id="33" idx="1"/>
          </p:cNvCxnSpPr>
          <p:nvPr/>
        </p:nvCxnSpPr>
        <p:spPr>
          <a:xfrm flipV="1">
            <a:off x="3847632" y="3090408"/>
            <a:ext cx="358160" cy="2371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26" name="Conector reto 25"/>
          <p:cNvCxnSpPr>
            <a:stCxn id="33" idx="3"/>
            <a:endCxn id="34" idx="1"/>
          </p:cNvCxnSpPr>
          <p:nvPr/>
        </p:nvCxnSpPr>
        <p:spPr>
          <a:xfrm flipV="1">
            <a:off x="5581910" y="3090407"/>
            <a:ext cx="358160" cy="1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7" name="Conector reto 46"/>
          <p:cNvCxnSpPr>
            <a:stCxn id="34" idx="3"/>
            <a:endCxn id="35" idx="1"/>
          </p:cNvCxnSpPr>
          <p:nvPr/>
        </p:nvCxnSpPr>
        <p:spPr>
          <a:xfrm>
            <a:off x="6883629" y="3090407"/>
            <a:ext cx="337508" cy="1709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49" name="Conector reto 48"/>
          <p:cNvCxnSpPr>
            <a:stCxn id="33" idx="2"/>
            <a:endCxn id="37" idx="0"/>
          </p:cNvCxnSpPr>
          <p:nvPr/>
        </p:nvCxnSpPr>
        <p:spPr>
          <a:xfrm flipH="1">
            <a:off x="4893851" y="3284955"/>
            <a:ext cx="1" cy="331375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cxnSp>
        <p:nvCxnSpPr>
          <p:cNvPr id="51" name="Conector reto 50"/>
          <p:cNvCxnSpPr>
            <a:stCxn id="37" idx="2"/>
            <a:endCxn id="38" idx="0"/>
          </p:cNvCxnSpPr>
          <p:nvPr/>
        </p:nvCxnSpPr>
        <p:spPr>
          <a:xfrm>
            <a:off x="4893851" y="4467775"/>
            <a:ext cx="1" cy="274313"/>
          </a:xfrm>
          <a:prstGeom prst="lin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54206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5" grpId="0" animBg="1"/>
      <p:bldP spid="37" grpId="0" animBg="1"/>
      <p:bldP spid="38" grpId="0" animBg="1"/>
      <p:bldP spid="13" grpId="0"/>
      <p:bldP spid="40" grpId="0"/>
      <p:bldP spid="4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2" y="1113192"/>
            <a:ext cx="2782298" cy="2330221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01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294000" y="2532217"/>
            <a:ext cx="66378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No Modelo E-R crie o diagrama informando as cardinalidades e atributos: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Uma pessoa convida seus amigos para uma grande festa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Pessoa (Código-Pessoa, Nome, Data-Nascimento, Contato)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Amigos (Código-Amigo, Nome, Contato, Confirmação)</a:t>
            </a:r>
          </a:p>
        </p:txBody>
      </p:sp>
      <p:sp>
        <p:nvSpPr>
          <p:cNvPr id="9" name="CaixaDeTexto 8"/>
          <p:cNvSpPr txBox="1"/>
          <p:nvPr/>
        </p:nvSpPr>
        <p:spPr>
          <a:xfrm rot="21088322">
            <a:off x="6723100" y="2075600"/>
            <a:ext cx="19518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b="1" dirty="0"/>
              <a:t>Não esqueça de informar </a:t>
            </a:r>
          </a:p>
          <a:p>
            <a:pPr algn="ctr"/>
            <a:r>
              <a:rPr lang="pt-BR" sz="1275" b="1" dirty="0"/>
              <a:t>Data-festa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52689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68651"/>
            <a:ext cx="839021" cy="830372"/>
          </a:xfrm>
          <a:prstGeom prst="rect">
            <a:avLst/>
          </a:prstGeom>
        </p:spPr>
      </p:pic>
      <p:cxnSp>
        <p:nvCxnSpPr>
          <p:cNvPr id="7" name="Conector reto 6"/>
          <p:cNvCxnSpPr>
            <a:stCxn id="5" idx="3"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RESPOSTA 01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11" name="Retângulo 10"/>
          <p:cNvSpPr/>
          <p:nvPr/>
        </p:nvSpPr>
        <p:spPr>
          <a:xfrm>
            <a:off x="1479815" y="3408641"/>
            <a:ext cx="1838325" cy="588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PESSOA</a:t>
            </a:r>
          </a:p>
        </p:txBody>
      </p:sp>
      <p:sp>
        <p:nvSpPr>
          <p:cNvPr id="13" name="Losango 12"/>
          <p:cNvSpPr/>
          <p:nvPr/>
        </p:nvSpPr>
        <p:spPr>
          <a:xfrm>
            <a:off x="4345556" y="3059024"/>
            <a:ext cx="1514475" cy="126682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454096" y="3494241"/>
            <a:ext cx="1274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CONVITE</a:t>
            </a:r>
          </a:p>
          <a:p>
            <a:pPr algn="ctr"/>
            <a:endParaRPr lang="pt-BR" dirty="0"/>
          </a:p>
        </p:txBody>
      </p:sp>
      <p:sp>
        <p:nvSpPr>
          <p:cNvPr id="23" name="CaixaDeTexto 22"/>
          <p:cNvSpPr txBox="1"/>
          <p:nvPr/>
        </p:nvSpPr>
        <p:spPr>
          <a:xfrm>
            <a:off x="3209923" y="3274950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6551366" y="3253260"/>
            <a:ext cx="4093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87124" y="3397593"/>
            <a:ext cx="1838325" cy="588499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AMIGO</a:t>
            </a:r>
          </a:p>
        </p:txBody>
      </p:sp>
      <p:cxnSp>
        <p:nvCxnSpPr>
          <p:cNvPr id="27" name="Conector reto 26"/>
          <p:cNvCxnSpPr>
            <a:endCxn id="20" idx="1"/>
          </p:cNvCxnSpPr>
          <p:nvPr/>
        </p:nvCxnSpPr>
        <p:spPr>
          <a:xfrm flipV="1">
            <a:off x="5860032" y="3691843"/>
            <a:ext cx="1027093" cy="59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CaixaDeTexto 28"/>
          <p:cNvSpPr txBox="1"/>
          <p:nvPr/>
        </p:nvSpPr>
        <p:spPr>
          <a:xfrm>
            <a:off x="740243" y="2682097"/>
            <a:ext cx="139340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Código-Pessoa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460332" y="3570127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1436946" y="4469216"/>
            <a:ext cx="1603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Data-Nascimento</a:t>
            </a:r>
          </a:p>
        </p:txBody>
      </p:sp>
      <p:cxnSp>
        <p:nvCxnSpPr>
          <p:cNvPr id="41" name="Conector reto 40"/>
          <p:cNvCxnSpPr>
            <a:endCxn id="13" idx="1"/>
          </p:cNvCxnSpPr>
          <p:nvPr/>
        </p:nvCxnSpPr>
        <p:spPr>
          <a:xfrm>
            <a:off x="3318140" y="3691841"/>
            <a:ext cx="1027416" cy="59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2756783" y="2694409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* Contato</a:t>
            </a:r>
          </a:p>
        </p:txBody>
      </p:sp>
      <p:cxnSp>
        <p:nvCxnSpPr>
          <p:cNvPr id="44" name="Conector reto 43"/>
          <p:cNvCxnSpPr>
            <a:endCxn id="29" idx="2"/>
          </p:cNvCxnSpPr>
          <p:nvPr/>
        </p:nvCxnSpPr>
        <p:spPr>
          <a:xfrm flipH="1" flipV="1">
            <a:off x="1436946" y="3189928"/>
            <a:ext cx="253923" cy="21871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ector reto 45"/>
          <p:cNvCxnSpPr/>
          <p:nvPr/>
        </p:nvCxnSpPr>
        <p:spPr>
          <a:xfrm flipV="1">
            <a:off x="2889032" y="2991521"/>
            <a:ext cx="151671" cy="405123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ector reto 47"/>
          <p:cNvCxnSpPr>
            <a:stCxn id="30" idx="3"/>
          </p:cNvCxnSpPr>
          <p:nvPr/>
        </p:nvCxnSpPr>
        <p:spPr>
          <a:xfrm flipH="1" flipV="1">
            <a:off x="1041247" y="3702891"/>
            <a:ext cx="476625" cy="1727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/>
          <p:cNvCxnSpPr>
            <a:stCxn id="11" idx="2"/>
            <a:endCxn id="31" idx="0"/>
          </p:cNvCxnSpPr>
          <p:nvPr/>
        </p:nvCxnSpPr>
        <p:spPr>
          <a:xfrm flipH="1">
            <a:off x="2238825" y="3997140"/>
            <a:ext cx="160153" cy="4720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/>
          <p:cNvSpPr txBox="1"/>
          <p:nvPr/>
        </p:nvSpPr>
        <p:spPr>
          <a:xfrm>
            <a:off x="3831848" y="4546038"/>
            <a:ext cx="10194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Data-festa</a:t>
            </a:r>
          </a:p>
        </p:txBody>
      </p:sp>
      <p:cxnSp>
        <p:nvCxnSpPr>
          <p:cNvPr id="58" name="Conector reto 57"/>
          <p:cNvCxnSpPr>
            <a:endCxn id="51" idx="0"/>
          </p:cNvCxnSpPr>
          <p:nvPr/>
        </p:nvCxnSpPr>
        <p:spPr>
          <a:xfrm flipH="1">
            <a:off x="4341557" y="4078462"/>
            <a:ext cx="487226" cy="46757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ixaDeTexto 31"/>
          <p:cNvSpPr txBox="1"/>
          <p:nvPr/>
        </p:nvSpPr>
        <p:spPr>
          <a:xfrm>
            <a:off x="5965151" y="2796397"/>
            <a:ext cx="139340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Código-Amigo</a:t>
            </a:r>
          </a:p>
        </p:txBody>
      </p:sp>
      <p:sp>
        <p:nvSpPr>
          <p:cNvPr id="33" name="CaixaDeTexto 32"/>
          <p:cNvSpPr txBox="1"/>
          <p:nvPr/>
        </p:nvSpPr>
        <p:spPr>
          <a:xfrm>
            <a:off x="6227292" y="4232577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7436416" y="4460025"/>
            <a:ext cx="160375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Data-Nascimento</a:t>
            </a:r>
          </a:p>
        </p:txBody>
      </p:sp>
      <p:sp>
        <p:nvSpPr>
          <p:cNvPr id="35" name="CaixaDeTexto 34"/>
          <p:cNvSpPr txBox="1"/>
          <p:nvPr/>
        </p:nvSpPr>
        <p:spPr>
          <a:xfrm>
            <a:off x="7806287" y="2808709"/>
            <a:ext cx="123294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Contato (0:N)</a:t>
            </a:r>
          </a:p>
        </p:txBody>
      </p:sp>
      <p:cxnSp>
        <p:nvCxnSpPr>
          <p:cNvPr id="9" name="Conector reto 8"/>
          <p:cNvCxnSpPr/>
          <p:nvPr/>
        </p:nvCxnSpPr>
        <p:spPr>
          <a:xfrm flipH="1" flipV="1">
            <a:off x="6960760" y="3085708"/>
            <a:ext cx="254232" cy="31093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>
            <a:endCxn id="35" idx="2"/>
          </p:cNvCxnSpPr>
          <p:nvPr/>
        </p:nvCxnSpPr>
        <p:spPr>
          <a:xfrm flipV="1">
            <a:off x="8285967" y="3316540"/>
            <a:ext cx="136792" cy="8010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/>
          <p:cNvCxnSpPr/>
          <p:nvPr/>
        </p:nvCxnSpPr>
        <p:spPr>
          <a:xfrm flipH="1">
            <a:off x="6551365" y="3847126"/>
            <a:ext cx="335759" cy="385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/>
          <p:cNvCxnSpPr/>
          <p:nvPr/>
        </p:nvCxnSpPr>
        <p:spPr>
          <a:xfrm>
            <a:off x="8135655" y="3997139"/>
            <a:ext cx="9395" cy="472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477181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3" grpId="0" animBg="1"/>
      <p:bldP spid="21" grpId="0"/>
      <p:bldP spid="23" grpId="0"/>
      <p:bldP spid="24" grpId="0"/>
      <p:bldP spid="20" grpId="0" animBg="1"/>
      <p:bldP spid="29" grpId="0"/>
      <p:bldP spid="30" grpId="0"/>
      <p:bldP spid="31" grpId="0"/>
      <p:bldP spid="42" grpId="0"/>
      <p:bldP spid="51" grpId="0"/>
      <p:bldP spid="32" grpId="0"/>
      <p:bldP spid="33" grpId="0"/>
      <p:bldP spid="34" grpId="0"/>
      <p:bldP spid="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702" y="2340624"/>
            <a:ext cx="2782298" cy="2330221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02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2203" y="2657624"/>
            <a:ext cx="72028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No Modelo E-R crie o diagrama informando as cardinalidades e atributos: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Agencia bancária adquire clientes pessoa física e pessoa jurídica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Banco (Código-Banco, Número-Banco, Agência, Endereço)</a:t>
            </a:r>
          </a:p>
          <a:p>
            <a:pPr marL="600075" lvl="1" indent="-257175">
              <a:buFont typeface="Wingdings" panose="05000000000000000000" pitchFamily="2" charset="2"/>
              <a:buChar char="Ø"/>
            </a:pPr>
            <a:r>
              <a:rPr lang="pt-BR" dirty="0"/>
              <a:t>Cliente 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dirty="0"/>
              <a:t>Pessoa Física (Nome, CPF, Endereço, Telefone)</a:t>
            </a:r>
          </a:p>
          <a:p>
            <a:pPr marL="1285875" lvl="3" indent="-257175">
              <a:buFont typeface="Arial" panose="020B0604020202020204" pitchFamily="34" charset="0"/>
              <a:buChar char="•"/>
            </a:pPr>
            <a:r>
              <a:rPr lang="pt-BR" dirty="0"/>
              <a:t>Endereço( Rua, Bairro, CEP)</a:t>
            </a:r>
          </a:p>
          <a:p>
            <a:pPr marL="942975" lvl="2" indent="-257175">
              <a:buFont typeface="Wingdings" panose="05000000000000000000" pitchFamily="2" charset="2"/>
              <a:buChar char="§"/>
            </a:pPr>
            <a:r>
              <a:rPr lang="pt-BR" dirty="0"/>
              <a:t>Pessoa Jurídica (Razão-Social, CNPJ, </a:t>
            </a:r>
            <a:r>
              <a:rPr lang="pt-BR" dirty="0" err="1"/>
              <a:t>Insc</a:t>
            </a:r>
            <a:r>
              <a:rPr lang="pt-BR" dirty="0"/>
              <a:t>-Estadual, Endereço)</a:t>
            </a:r>
          </a:p>
          <a:p>
            <a:pPr marL="1285875" lvl="3" indent="-257175">
              <a:buFont typeface="Arial" panose="020B0604020202020204" pitchFamily="34" charset="0"/>
              <a:buChar char="•"/>
            </a:pPr>
            <a:r>
              <a:rPr lang="pt-BR" dirty="0"/>
              <a:t>Endereço( Rua, Bairro, CEP)</a:t>
            </a:r>
          </a:p>
        </p:txBody>
      </p:sp>
      <p:sp>
        <p:nvSpPr>
          <p:cNvPr id="9" name="CaixaDeTexto 8"/>
          <p:cNvSpPr txBox="1"/>
          <p:nvPr/>
        </p:nvSpPr>
        <p:spPr>
          <a:xfrm rot="21088322">
            <a:off x="6748721" y="3300936"/>
            <a:ext cx="19518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b="1" dirty="0"/>
              <a:t>Não esqueça de informar </a:t>
            </a:r>
          </a:p>
          <a:p>
            <a:pPr algn="ctr"/>
            <a:r>
              <a:rPr lang="pt-BR" sz="1275" b="1" dirty="0"/>
              <a:t>Data-Cadastro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932043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330056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300" b="1" dirty="0">
                <a:solidFill>
                  <a:srgbClr val="FF0000"/>
                </a:solidFill>
              </a:rPr>
              <a:t>RESPOSTA 02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911461" cy="804516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043487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BANCO</a:t>
            </a:r>
          </a:p>
        </p:txBody>
      </p:sp>
      <p:sp>
        <p:nvSpPr>
          <p:cNvPr id="37" name="Losango 36"/>
          <p:cNvSpPr/>
          <p:nvPr/>
        </p:nvSpPr>
        <p:spPr>
          <a:xfrm>
            <a:off x="4261005" y="2628540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28329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cxnSp>
        <p:nvCxnSpPr>
          <p:cNvPr id="3" name="Conector reto 2"/>
          <p:cNvCxnSpPr>
            <a:stCxn id="36" idx="3"/>
            <a:endCxn id="37" idx="1"/>
          </p:cNvCxnSpPr>
          <p:nvPr/>
        </p:nvCxnSpPr>
        <p:spPr>
          <a:xfrm flipV="1">
            <a:off x="3419605" y="3054263"/>
            <a:ext cx="8414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7" idx="3"/>
            <a:endCxn id="38" idx="1"/>
          </p:cNvCxnSpPr>
          <p:nvPr/>
        </p:nvCxnSpPr>
        <p:spPr>
          <a:xfrm>
            <a:off x="5204564" y="3054263"/>
            <a:ext cx="8237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Mesclar 14"/>
          <p:cNvSpPr/>
          <p:nvPr/>
        </p:nvSpPr>
        <p:spPr>
          <a:xfrm>
            <a:off x="6382882" y="3478976"/>
            <a:ext cx="667011" cy="2348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6" name="Conector reto 25"/>
          <p:cNvCxnSpPr>
            <a:stCxn id="38" idx="2"/>
            <a:endCxn id="15" idx="0"/>
          </p:cNvCxnSpPr>
          <p:nvPr/>
        </p:nvCxnSpPr>
        <p:spPr>
          <a:xfrm flipH="1">
            <a:off x="6716388" y="3248811"/>
            <a:ext cx="1" cy="230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105116" y="4045803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Pessoa Física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072685" y="4043425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Pessoa Jurídica</a:t>
            </a:r>
          </a:p>
        </p:txBody>
      </p:sp>
      <p:cxnSp>
        <p:nvCxnSpPr>
          <p:cNvPr id="39" name="Conector reto 38"/>
          <p:cNvCxnSpPr>
            <a:stCxn id="15" idx="1"/>
            <a:endCxn id="47" idx="0"/>
          </p:cNvCxnSpPr>
          <p:nvPr/>
        </p:nvCxnSpPr>
        <p:spPr>
          <a:xfrm flipH="1">
            <a:off x="5793176" y="3596408"/>
            <a:ext cx="756459" cy="449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5" idx="3"/>
            <a:endCxn id="49" idx="0"/>
          </p:cNvCxnSpPr>
          <p:nvPr/>
        </p:nvCxnSpPr>
        <p:spPr>
          <a:xfrm>
            <a:off x="6883141" y="3596408"/>
            <a:ext cx="877604" cy="447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632203" y="2938950"/>
            <a:ext cx="108110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Código-Banco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943100" y="2292812"/>
            <a:ext cx="112742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Número-Banco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277286" y="3608557"/>
            <a:ext cx="74946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Agência</a:t>
            </a:r>
          </a:p>
        </p:txBody>
      </p:sp>
      <p:sp>
        <p:nvSpPr>
          <p:cNvPr id="55" name="CaixaDeTexto 54"/>
          <p:cNvSpPr txBox="1"/>
          <p:nvPr/>
        </p:nvSpPr>
        <p:spPr>
          <a:xfrm>
            <a:off x="2506811" y="3590446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56" name="CaixaDeTexto 55"/>
          <p:cNvSpPr txBox="1"/>
          <p:nvPr/>
        </p:nvSpPr>
        <p:spPr>
          <a:xfrm>
            <a:off x="3572627" y="2276888"/>
            <a:ext cx="112742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Data-Cadastro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4833054" y="3473605"/>
            <a:ext cx="57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59" name="CaixaDeTexto 58"/>
          <p:cNvSpPr txBox="1"/>
          <p:nvPr/>
        </p:nvSpPr>
        <p:spPr>
          <a:xfrm>
            <a:off x="3983278" y="4100893"/>
            <a:ext cx="7522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5523978" y="4809655"/>
            <a:ext cx="4321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CPF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529615" y="3393192"/>
            <a:ext cx="103210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Insc</a:t>
            </a:r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-Estadual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650920" y="4764120"/>
            <a:ext cx="7493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Endereço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7235347" y="5129322"/>
            <a:ext cx="10443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Razão-Social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8032312" y="4764120"/>
            <a:ext cx="49955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CNPJ</a:t>
            </a:r>
          </a:p>
        </p:txBody>
      </p:sp>
      <p:cxnSp>
        <p:nvCxnSpPr>
          <p:cNvPr id="65" name="Conector reto 64"/>
          <p:cNvCxnSpPr>
            <a:stCxn id="36" idx="1"/>
            <a:endCxn id="52" idx="3"/>
          </p:cNvCxnSpPr>
          <p:nvPr/>
        </p:nvCxnSpPr>
        <p:spPr>
          <a:xfrm flipH="1">
            <a:off x="1713312" y="3054264"/>
            <a:ext cx="330175" cy="92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36" idx="0"/>
            <a:endCxn id="53" idx="2"/>
          </p:cNvCxnSpPr>
          <p:nvPr/>
        </p:nvCxnSpPr>
        <p:spPr>
          <a:xfrm flipH="1" flipV="1">
            <a:off x="2506811" y="2708310"/>
            <a:ext cx="224736" cy="1514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2996852" y="3248810"/>
            <a:ext cx="0" cy="3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endCxn id="54" idx="0"/>
          </p:cNvCxnSpPr>
          <p:nvPr/>
        </p:nvCxnSpPr>
        <p:spPr>
          <a:xfrm flipH="1">
            <a:off x="1652018" y="3248810"/>
            <a:ext cx="536906" cy="35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reto 77"/>
          <p:cNvCxnSpPr>
            <a:endCxn id="56" idx="2"/>
          </p:cNvCxnSpPr>
          <p:nvPr/>
        </p:nvCxnSpPr>
        <p:spPr>
          <a:xfrm flipH="1" flipV="1">
            <a:off x="4136338" y="2530804"/>
            <a:ext cx="373032" cy="328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ector reto 79"/>
          <p:cNvCxnSpPr>
            <a:stCxn id="47" idx="1"/>
            <a:endCxn id="59" idx="3"/>
          </p:cNvCxnSpPr>
          <p:nvPr/>
        </p:nvCxnSpPr>
        <p:spPr>
          <a:xfrm flipH="1">
            <a:off x="4735572" y="4240351"/>
            <a:ext cx="369544" cy="68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reto 81"/>
          <p:cNvCxnSpPr>
            <a:stCxn id="47" idx="2"/>
            <a:endCxn id="60" idx="0"/>
          </p:cNvCxnSpPr>
          <p:nvPr/>
        </p:nvCxnSpPr>
        <p:spPr>
          <a:xfrm flipH="1">
            <a:off x="5740052" y="4434898"/>
            <a:ext cx="53124" cy="3747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to 83"/>
          <p:cNvCxnSpPr>
            <a:endCxn id="61" idx="2"/>
          </p:cNvCxnSpPr>
          <p:nvPr/>
        </p:nvCxnSpPr>
        <p:spPr>
          <a:xfrm flipV="1">
            <a:off x="7968158" y="3808690"/>
            <a:ext cx="77508" cy="227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ector reto 85"/>
          <p:cNvCxnSpPr>
            <a:endCxn id="62" idx="0"/>
          </p:cNvCxnSpPr>
          <p:nvPr/>
        </p:nvCxnSpPr>
        <p:spPr>
          <a:xfrm flipH="1">
            <a:off x="7025596" y="4432519"/>
            <a:ext cx="399689" cy="3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 reto 87"/>
          <p:cNvCxnSpPr>
            <a:stCxn id="49" idx="2"/>
          </p:cNvCxnSpPr>
          <p:nvPr/>
        </p:nvCxnSpPr>
        <p:spPr>
          <a:xfrm flipH="1">
            <a:off x="7753027" y="4432519"/>
            <a:ext cx="7718" cy="6968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to 89"/>
          <p:cNvCxnSpPr>
            <a:endCxn id="64" idx="0"/>
          </p:cNvCxnSpPr>
          <p:nvPr/>
        </p:nvCxnSpPr>
        <p:spPr>
          <a:xfrm>
            <a:off x="8207446" y="4432519"/>
            <a:ext cx="74644" cy="331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to 91"/>
          <p:cNvCxnSpPr>
            <a:endCxn id="57" idx="2"/>
          </p:cNvCxnSpPr>
          <p:nvPr/>
        </p:nvCxnSpPr>
        <p:spPr>
          <a:xfrm flipH="1" flipV="1">
            <a:off x="5122516" y="3727521"/>
            <a:ext cx="260546" cy="3088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4340269" y="2910766"/>
            <a:ext cx="83611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/>
              <a:t>ADQUIRE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5345848" y="3377724"/>
            <a:ext cx="79926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* Telefone</a:t>
            </a:r>
          </a:p>
        </p:txBody>
      </p:sp>
      <p:cxnSp>
        <p:nvCxnSpPr>
          <p:cNvPr id="103" name="Conector reto 102"/>
          <p:cNvCxnSpPr>
            <a:stCxn id="101" idx="2"/>
          </p:cNvCxnSpPr>
          <p:nvPr/>
        </p:nvCxnSpPr>
        <p:spPr>
          <a:xfrm flipH="1">
            <a:off x="5616446" y="3793222"/>
            <a:ext cx="129036" cy="243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/>
          <p:cNvSpPr txBox="1"/>
          <p:nvPr/>
        </p:nvSpPr>
        <p:spPr>
          <a:xfrm>
            <a:off x="3530285" y="3784871"/>
            <a:ext cx="3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106" name="CaixaDeTexto 105"/>
          <p:cNvSpPr txBox="1"/>
          <p:nvPr/>
        </p:nvSpPr>
        <p:spPr>
          <a:xfrm>
            <a:off x="2997326" y="4119989"/>
            <a:ext cx="551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107" name="CaixaDeTexto 106"/>
          <p:cNvSpPr txBox="1"/>
          <p:nvPr/>
        </p:nvSpPr>
        <p:spPr>
          <a:xfrm>
            <a:off x="3530434" y="4457743"/>
            <a:ext cx="452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cxnSp>
        <p:nvCxnSpPr>
          <p:cNvPr id="109" name="Conector reto 108"/>
          <p:cNvCxnSpPr>
            <a:stCxn id="59" idx="1"/>
            <a:endCxn id="105" idx="2"/>
          </p:cNvCxnSpPr>
          <p:nvPr/>
        </p:nvCxnSpPr>
        <p:spPr>
          <a:xfrm flipH="1" flipV="1">
            <a:off x="3726020" y="4200369"/>
            <a:ext cx="257258" cy="108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reto 110"/>
          <p:cNvCxnSpPr>
            <a:stCxn id="59" idx="1"/>
            <a:endCxn id="106" idx="3"/>
          </p:cNvCxnSpPr>
          <p:nvPr/>
        </p:nvCxnSpPr>
        <p:spPr>
          <a:xfrm flipH="1">
            <a:off x="3548972" y="4308642"/>
            <a:ext cx="434306" cy="19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/>
          <p:cNvCxnSpPr>
            <a:stCxn id="59" idx="1"/>
            <a:endCxn id="107" idx="0"/>
          </p:cNvCxnSpPr>
          <p:nvPr/>
        </p:nvCxnSpPr>
        <p:spPr>
          <a:xfrm flipH="1">
            <a:off x="3756856" y="4308642"/>
            <a:ext cx="226422" cy="149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aixaDeTexto 113"/>
          <p:cNvSpPr txBox="1"/>
          <p:nvPr/>
        </p:nvSpPr>
        <p:spPr>
          <a:xfrm>
            <a:off x="3283798" y="2653779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578081" y="2646702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118" name="CaixaDeTexto 117"/>
          <p:cNvSpPr txBox="1"/>
          <p:nvPr/>
        </p:nvSpPr>
        <p:spPr>
          <a:xfrm>
            <a:off x="6006028" y="5002407"/>
            <a:ext cx="39146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Rua</a:t>
            </a:r>
          </a:p>
        </p:txBody>
      </p:sp>
      <p:sp>
        <p:nvSpPr>
          <p:cNvPr id="119" name="CaixaDeTexto 118"/>
          <p:cNvSpPr txBox="1"/>
          <p:nvPr/>
        </p:nvSpPr>
        <p:spPr>
          <a:xfrm>
            <a:off x="6382882" y="5267723"/>
            <a:ext cx="5516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Bairro</a:t>
            </a:r>
          </a:p>
        </p:txBody>
      </p:sp>
      <p:sp>
        <p:nvSpPr>
          <p:cNvPr id="120" name="CaixaDeTexto 119"/>
          <p:cNvSpPr txBox="1"/>
          <p:nvPr/>
        </p:nvSpPr>
        <p:spPr>
          <a:xfrm>
            <a:off x="6053794" y="4591283"/>
            <a:ext cx="45284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CEP</a:t>
            </a:r>
          </a:p>
        </p:txBody>
      </p:sp>
      <p:cxnSp>
        <p:nvCxnSpPr>
          <p:cNvPr id="123" name="Conector reto 122"/>
          <p:cNvCxnSpPr>
            <a:stCxn id="62" idx="1"/>
          </p:cNvCxnSpPr>
          <p:nvPr/>
        </p:nvCxnSpPr>
        <p:spPr>
          <a:xfrm flipH="1" flipV="1">
            <a:off x="6382882" y="4764120"/>
            <a:ext cx="268038" cy="2077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to 124"/>
          <p:cNvCxnSpPr>
            <a:stCxn id="62" idx="1"/>
            <a:endCxn id="118" idx="3"/>
          </p:cNvCxnSpPr>
          <p:nvPr/>
        </p:nvCxnSpPr>
        <p:spPr>
          <a:xfrm flipH="1">
            <a:off x="6397497" y="4971869"/>
            <a:ext cx="253423" cy="2382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ector reto 126"/>
          <p:cNvCxnSpPr>
            <a:stCxn id="62" idx="1"/>
            <a:endCxn id="119" idx="0"/>
          </p:cNvCxnSpPr>
          <p:nvPr/>
        </p:nvCxnSpPr>
        <p:spPr>
          <a:xfrm>
            <a:off x="6650920" y="4971869"/>
            <a:ext cx="7785" cy="29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356991" y="4822115"/>
            <a:ext cx="292680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solidFill>
                  <a:srgbClr val="FF0000"/>
                </a:solidFill>
              </a:rPr>
              <a:t>* Corrija este exercício!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78666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0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6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2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8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7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0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9"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8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4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3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6" grpId="0" animBg="1"/>
      <p:bldP spid="37" grpId="0" animBg="1"/>
      <p:bldP spid="38" grpId="0" animBg="1"/>
      <p:bldP spid="15" grpId="0" animBg="1"/>
      <p:bldP spid="47" grpId="0" animBg="1"/>
      <p:bldP spid="49" grpId="0" animBg="1"/>
      <p:bldP spid="52" grpId="0"/>
      <p:bldP spid="53" grpId="0"/>
      <p:bldP spid="54" grpId="0"/>
      <p:bldP spid="55" grpId="0"/>
      <p:bldP spid="56" grpId="0"/>
      <p:bldP spid="57" grpId="0"/>
      <p:bldP spid="59" grpId="0"/>
      <p:bldP spid="60" grpId="0"/>
      <p:bldP spid="61" grpId="0"/>
      <p:bldP spid="62" grpId="0"/>
      <p:bldP spid="63" grpId="0"/>
      <p:bldP spid="64" grpId="0"/>
      <p:bldP spid="93" grpId="0"/>
      <p:bldP spid="101" grpId="0"/>
      <p:bldP spid="105" grpId="0"/>
      <p:bldP spid="106" grpId="0"/>
      <p:bldP spid="107" grpId="0"/>
      <p:bldP spid="114" grpId="0"/>
      <p:bldP spid="115" grpId="0"/>
      <p:bldP spid="118" grpId="0"/>
      <p:bldP spid="119" grpId="0"/>
      <p:bldP spid="1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16" y="3161469"/>
            <a:ext cx="2782298" cy="2330221"/>
          </a:xfrm>
          <a:prstGeom prst="rect">
            <a:avLst/>
          </a:prstGeom>
        </p:spPr>
      </p:pic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1612770" y="1588773"/>
            <a:ext cx="4127282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50" b="1" dirty="0">
                <a:solidFill>
                  <a:srgbClr val="FF0000"/>
                </a:solidFill>
              </a:rPr>
              <a:t>EXERCÍCIO 03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3" y="1432008"/>
            <a:ext cx="1139762" cy="1006030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632203" y="2657623"/>
            <a:ext cx="797317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No Modelo E-R crie o diagrama informando as cardinalidades e atributos:</a:t>
            </a:r>
          </a:p>
          <a:p>
            <a:pPr marL="257175" indent="-257175">
              <a:buFont typeface="Wingdings" panose="05000000000000000000" pitchFamily="2" charset="2"/>
              <a:buChar char="q"/>
            </a:pPr>
            <a:r>
              <a:rPr lang="pt-BR" dirty="0"/>
              <a:t>Sistema de biblioteca, onde teremos cadastro e consulta de professores e alunos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/>
              <a:t>Livro (Código-Livro, Idioma, Tipo-</a:t>
            </a:r>
            <a:r>
              <a:rPr lang="pt-BR" dirty="0" err="1"/>
              <a:t>Midia</a:t>
            </a:r>
            <a:r>
              <a:rPr lang="pt-BR" dirty="0"/>
              <a:t>, Gênero, Autor, Editora)</a:t>
            </a:r>
          </a:p>
          <a:p>
            <a:pPr marL="257175" indent="-257175">
              <a:buFont typeface="Wingdings" panose="05000000000000000000" pitchFamily="2" charset="2"/>
              <a:buChar char="§"/>
            </a:pPr>
            <a:r>
              <a:rPr lang="pt-BR" dirty="0"/>
              <a:t>Cadastro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Aluno (RA, Nome, Curso)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Professor (Funcional, Nome)</a:t>
            </a:r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pt-BR" dirty="0"/>
              <a:t>Desejo consultar as Entidades abaixo: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Relatório de Empréstimos</a:t>
            </a:r>
          </a:p>
          <a:p>
            <a:pPr marL="600075" lvl="1" indent="-257175">
              <a:buFont typeface="Wingdings" panose="05000000000000000000" pitchFamily="2" charset="2"/>
              <a:buChar char="§"/>
            </a:pPr>
            <a:r>
              <a:rPr lang="pt-BR" dirty="0"/>
              <a:t>Usuários Empréstimos</a:t>
            </a:r>
          </a:p>
          <a:p>
            <a:endParaRPr lang="pt-BR" dirty="0"/>
          </a:p>
        </p:txBody>
      </p:sp>
      <p:sp>
        <p:nvSpPr>
          <p:cNvPr id="9" name="CaixaDeTexto 8"/>
          <p:cNvSpPr txBox="1"/>
          <p:nvPr/>
        </p:nvSpPr>
        <p:spPr>
          <a:xfrm rot="21088322">
            <a:off x="6053713" y="4123877"/>
            <a:ext cx="1951892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75" b="1" dirty="0"/>
              <a:t>A consulta é uma ocorrência</a:t>
            </a:r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90291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10" name="CaixaDeTexto 9"/>
          <p:cNvSpPr txBox="1"/>
          <p:nvPr/>
        </p:nvSpPr>
        <p:spPr>
          <a:xfrm>
            <a:off x="7104045" y="1513920"/>
            <a:ext cx="189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FF0000"/>
                </a:solidFill>
              </a:rPr>
              <a:t>RESPOSTA 03 / 03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3479" y="1357155"/>
            <a:ext cx="911461" cy="804516"/>
          </a:xfrm>
          <a:prstGeom prst="rect">
            <a:avLst/>
          </a:prstGeom>
        </p:spPr>
      </p:pic>
      <p:sp>
        <p:nvSpPr>
          <p:cNvPr id="36" name="Retângulo 35"/>
          <p:cNvSpPr/>
          <p:nvPr/>
        </p:nvSpPr>
        <p:spPr>
          <a:xfrm>
            <a:off x="2043487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Livro</a:t>
            </a:r>
          </a:p>
        </p:txBody>
      </p:sp>
      <p:sp>
        <p:nvSpPr>
          <p:cNvPr id="37" name="Losango 36"/>
          <p:cNvSpPr/>
          <p:nvPr/>
        </p:nvSpPr>
        <p:spPr>
          <a:xfrm>
            <a:off x="4261005" y="2628540"/>
            <a:ext cx="943559" cy="851445"/>
          </a:xfrm>
          <a:prstGeom prst="diamond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25" b="1" dirty="0">
              <a:solidFill>
                <a:schemeClr val="tx1"/>
              </a:solidFill>
            </a:endParaRPr>
          </a:p>
        </p:txBody>
      </p:sp>
      <p:sp>
        <p:nvSpPr>
          <p:cNvPr id="38" name="Retângulo 37"/>
          <p:cNvSpPr/>
          <p:nvPr/>
        </p:nvSpPr>
        <p:spPr>
          <a:xfrm>
            <a:off x="6028329" y="2859716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CADASTRO</a:t>
            </a:r>
          </a:p>
        </p:txBody>
      </p:sp>
      <p:cxnSp>
        <p:nvCxnSpPr>
          <p:cNvPr id="3" name="Conector reto 2"/>
          <p:cNvCxnSpPr>
            <a:stCxn id="36" idx="3"/>
            <a:endCxn id="37" idx="1"/>
          </p:cNvCxnSpPr>
          <p:nvPr/>
        </p:nvCxnSpPr>
        <p:spPr>
          <a:xfrm flipV="1">
            <a:off x="3419605" y="3054263"/>
            <a:ext cx="841400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stCxn id="37" idx="3"/>
            <a:endCxn id="38" idx="1"/>
          </p:cNvCxnSpPr>
          <p:nvPr/>
        </p:nvCxnSpPr>
        <p:spPr>
          <a:xfrm>
            <a:off x="5204564" y="3054263"/>
            <a:ext cx="823765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luxograma: Mesclar 14"/>
          <p:cNvSpPr/>
          <p:nvPr/>
        </p:nvSpPr>
        <p:spPr>
          <a:xfrm>
            <a:off x="6382882" y="3478976"/>
            <a:ext cx="667011" cy="234863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26" name="Conector reto 25"/>
          <p:cNvCxnSpPr>
            <a:stCxn id="38" idx="2"/>
            <a:endCxn id="15" idx="0"/>
          </p:cNvCxnSpPr>
          <p:nvPr/>
        </p:nvCxnSpPr>
        <p:spPr>
          <a:xfrm flipH="1">
            <a:off x="6716388" y="3248811"/>
            <a:ext cx="1" cy="23016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tângulo 46"/>
          <p:cNvSpPr/>
          <p:nvPr/>
        </p:nvSpPr>
        <p:spPr>
          <a:xfrm>
            <a:off x="5616446" y="4045803"/>
            <a:ext cx="86478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/>
              <a:t>Aluno</a:t>
            </a:r>
          </a:p>
        </p:txBody>
      </p:sp>
      <p:sp>
        <p:nvSpPr>
          <p:cNvPr id="49" name="Retângulo 48"/>
          <p:cNvSpPr/>
          <p:nvPr/>
        </p:nvSpPr>
        <p:spPr>
          <a:xfrm>
            <a:off x="7072685" y="4043425"/>
            <a:ext cx="101677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500" b="1" dirty="0"/>
              <a:t>Professor</a:t>
            </a:r>
          </a:p>
        </p:txBody>
      </p:sp>
      <p:cxnSp>
        <p:nvCxnSpPr>
          <p:cNvPr id="39" name="Conector reto 38"/>
          <p:cNvCxnSpPr>
            <a:stCxn id="15" idx="1"/>
            <a:endCxn id="47" idx="0"/>
          </p:cNvCxnSpPr>
          <p:nvPr/>
        </p:nvCxnSpPr>
        <p:spPr>
          <a:xfrm flipH="1">
            <a:off x="6048840" y="3596408"/>
            <a:ext cx="500795" cy="44939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>
            <a:stCxn id="15" idx="3"/>
            <a:endCxn id="49" idx="0"/>
          </p:cNvCxnSpPr>
          <p:nvPr/>
        </p:nvCxnSpPr>
        <p:spPr>
          <a:xfrm>
            <a:off x="6883141" y="3596408"/>
            <a:ext cx="697934" cy="44701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aixaDeTexto 51"/>
          <p:cNvSpPr txBox="1"/>
          <p:nvPr/>
        </p:nvSpPr>
        <p:spPr>
          <a:xfrm>
            <a:off x="716715" y="2507721"/>
            <a:ext cx="96633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Código-Livro</a:t>
            </a:r>
          </a:p>
        </p:txBody>
      </p:sp>
      <p:sp>
        <p:nvSpPr>
          <p:cNvPr id="53" name="CaixaDeTexto 52"/>
          <p:cNvSpPr txBox="1"/>
          <p:nvPr/>
        </p:nvSpPr>
        <p:spPr>
          <a:xfrm>
            <a:off x="1943100" y="2292812"/>
            <a:ext cx="6685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Gênero</a:t>
            </a:r>
          </a:p>
        </p:txBody>
      </p:sp>
      <p:sp>
        <p:nvSpPr>
          <p:cNvPr id="54" name="CaixaDeTexto 53"/>
          <p:cNvSpPr txBox="1"/>
          <p:nvPr/>
        </p:nvSpPr>
        <p:spPr>
          <a:xfrm>
            <a:off x="1277286" y="3608557"/>
            <a:ext cx="806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Tipo-</a:t>
            </a:r>
            <a:r>
              <a:rPr lang="pt-BR" sz="1050" b="1" dirty="0" err="1">
                <a:latin typeface="Arial" panose="020B0604020202020204" pitchFamily="34" charset="0"/>
                <a:cs typeface="Arial" panose="020B0604020202020204" pitchFamily="34" charset="0"/>
              </a:rPr>
              <a:t>Midia</a:t>
            </a:r>
            <a:endParaRPr lang="pt-BR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741673" y="3618629"/>
            <a:ext cx="49534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Autor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5759379" y="4807700"/>
            <a:ext cx="5789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60" name="CaixaDeTexto 59"/>
          <p:cNvSpPr txBox="1"/>
          <p:nvPr/>
        </p:nvSpPr>
        <p:spPr>
          <a:xfrm>
            <a:off x="6385716" y="4809655"/>
            <a:ext cx="60635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Curso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7755082" y="4844636"/>
            <a:ext cx="83150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Funcional</a:t>
            </a:r>
          </a:p>
        </p:txBody>
      </p:sp>
      <p:sp>
        <p:nvSpPr>
          <p:cNvPr id="64" name="CaixaDeTexto 63"/>
          <p:cNvSpPr txBox="1"/>
          <p:nvPr/>
        </p:nvSpPr>
        <p:spPr>
          <a:xfrm>
            <a:off x="7147628" y="4826050"/>
            <a:ext cx="5136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cxnSp>
        <p:nvCxnSpPr>
          <p:cNvPr id="65" name="Conector reto 64"/>
          <p:cNvCxnSpPr>
            <a:stCxn id="36" idx="1"/>
            <a:endCxn id="52" idx="3"/>
          </p:cNvCxnSpPr>
          <p:nvPr/>
        </p:nvCxnSpPr>
        <p:spPr>
          <a:xfrm flipH="1" flipV="1">
            <a:off x="1683046" y="2715470"/>
            <a:ext cx="360441" cy="33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reto 66"/>
          <p:cNvCxnSpPr>
            <a:stCxn id="36" idx="0"/>
            <a:endCxn id="53" idx="2"/>
          </p:cNvCxnSpPr>
          <p:nvPr/>
        </p:nvCxnSpPr>
        <p:spPr>
          <a:xfrm flipH="1" flipV="1">
            <a:off x="2277389" y="2546728"/>
            <a:ext cx="454158" cy="3129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to 73"/>
          <p:cNvCxnSpPr/>
          <p:nvPr/>
        </p:nvCxnSpPr>
        <p:spPr>
          <a:xfrm>
            <a:off x="2996852" y="3248810"/>
            <a:ext cx="0" cy="3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reto 75"/>
          <p:cNvCxnSpPr>
            <a:endCxn id="54" idx="0"/>
          </p:cNvCxnSpPr>
          <p:nvPr/>
        </p:nvCxnSpPr>
        <p:spPr>
          <a:xfrm flipH="1">
            <a:off x="1680672" y="3248810"/>
            <a:ext cx="508253" cy="3597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CaixaDeTexto 92"/>
          <p:cNvSpPr txBox="1"/>
          <p:nvPr/>
        </p:nvSpPr>
        <p:spPr>
          <a:xfrm>
            <a:off x="4340269" y="2910767"/>
            <a:ext cx="836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/>
              <a:t>CONSULTA</a:t>
            </a:r>
          </a:p>
        </p:txBody>
      </p:sp>
      <p:sp>
        <p:nvSpPr>
          <p:cNvPr id="101" name="CaixaDeTexto 100"/>
          <p:cNvSpPr txBox="1"/>
          <p:nvPr/>
        </p:nvSpPr>
        <p:spPr>
          <a:xfrm>
            <a:off x="5231535" y="4793260"/>
            <a:ext cx="3489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u="sng" dirty="0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</a:p>
        </p:txBody>
      </p:sp>
      <p:sp>
        <p:nvSpPr>
          <p:cNvPr id="114" name="CaixaDeTexto 113"/>
          <p:cNvSpPr txBox="1"/>
          <p:nvPr/>
        </p:nvSpPr>
        <p:spPr>
          <a:xfrm>
            <a:off x="3283798" y="2653779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115" name="CaixaDeTexto 114"/>
          <p:cNvSpPr txBox="1"/>
          <p:nvPr/>
        </p:nvSpPr>
        <p:spPr>
          <a:xfrm>
            <a:off x="5606265" y="2646702"/>
            <a:ext cx="526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2124495" y="4043425"/>
            <a:ext cx="607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Idioma</a:t>
            </a:r>
          </a:p>
        </p:txBody>
      </p:sp>
      <p:cxnSp>
        <p:nvCxnSpPr>
          <p:cNvPr id="20" name="Conector reto 19"/>
          <p:cNvCxnSpPr>
            <a:stCxn id="68" idx="0"/>
          </p:cNvCxnSpPr>
          <p:nvPr/>
        </p:nvCxnSpPr>
        <p:spPr>
          <a:xfrm flipH="1" flipV="1">
            <a:off x="2428020" y="3248810"/>
            <a:ext cx="1" cy="794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ixaDeTexto 71"/>
          <p:cNvSpPr txBox="1"/>
          <p:nvPr/>
        </p:nvSpPr>
        <p:spPr>
          <a:xfrm>
            <a:off x="3318023" y="3662231"/>
            <a:ext cx="60705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50" b="1" dirty="0">
                <a:latin typeface="Arial" panose="020B0604020202020204" pitchFamily="34" charset="0"/>
                <a:cs typeface="Arial" panose="020B0604020202020204" pitchFamily="34" charset="0"/>
              </a:rPr>
              <a:t>Editora</a:t>
            </a:r>
          </a:p>
        </p:txBody>
      </p:sp>
      <p:cxnSp>
        <p:nvCxnSpPr>
          <p:cNvPr id="22" name="Conector reto 21"/>
          <p:cNvCxnSpPr>
            <a:endCxn id="72" idx="0"/>
          </p:cNvCxnSpPr>
          <p:nvPr/>
        </p:nvCxnSpPr>
        <p:spPr>
          <a:xfrm>
            <a:off x="3263051" y="3248810"/>
            <a:ext cx="358498" cy="413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tângulo 74"/>
          <p:cNvSpPr/>
          <p:nvPr/>
        </p:nvSpPr>
        <p:spPr>
          <a:xfrm>
            <a:off x="4041540" y="1906475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Relatório-Empréstimos</a:t>
            </a:r>
          </a:p>
        </p:txBody>
      </p:sp>
      <p:sp>
        <p:nvSpPr>
          <p:cNvPr id="77" name="Retângulo 76"/>
          <p:cNvSpPr/>
          <p:nvPr/>
        </p:nvSpPr>
        <p:spPr>
          <a:xfrm>
            <a:off x="4046799" y="3829889"/>
            <a:ext cx="1376119" cy="38909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900" b="1" dirty="0"/>
              <a:t>Relatório-Empréstimos</a:t>
            </a:r>
          </a:p>
        </p:txBody>
      </p:sp>
      <p:cxnSp>
        <p:nvCxnSpPr>
          <p:cNvPr id="32" name="Conector reto 31"/>
          <p:cNvCxnSpPr>
            <a:stCxn id="75" idx="2"/>
            <a:endCxn id="37" idx="0"/>
          </p:cNvCxnSpPr>
          <p:nvPr/>
        </p:nvCxnSpPr>
        <p:spPr>
          <a:xfrm>
            <a:off x="4729600" y="2295570"/>
            <a:ext cx="3185" cy="3329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/>
          <p:cNvCxnSpPr>
            <a:stCxn id="77" idx="0"/>
            <a:endCxn id="37" idx="2"/>
          </p:cNvCxnSpPr>
          <p:nvPr/>
        </p:nvCxnSpPr>
        <p:spPr>
          <a:xfrm flipH="1" flipV="1">
            <a:off x="4732785" y="3479985"/>
            <a:ext cx="2074" cy="349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>
            <a:endCxn id="101" idx="0"/>
          </p:cNvCxnSpPr>
          <p:nvPr/>
        </p:nvCxnSpPr>
        <p:spPr>
          <a:xfrm flipH="1">
            <a:off x="5406023" y="4432520"/>
            <a:ext cx="353356" cy="360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/>
          <p:cNvCxnSpPr>
            <a:stCxn id="47" idx="2"/>
            <a:endCxn id="57" idx="0"/>
          </p:cNvCxnSpPr>
          <p:nvPr/>
        </p:nvCxnSpPr>
        <p:spPr>
          <a:xfrm>
            <a:off x="6048841" y="4434898"/>
            <a:ext cx="0" cy="372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to 72"/>
          <p:cNvCxnSpPr>
            <a:endCxn id="60" idx="0"/>
          </p:cNvCxnSpPr>
          <p:nvPr/>
        </p:nvCxnSpPr>
        <p:spPr>
          <a:xfrm>
            <a:off x="6382882" y="4432520"/>
            <a:ext cx="306011" cy="3771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reto 82"/>
          <p:cNvCxnSpPr>
            <a:endCxn id="64" idx="0"/>
          </p:cNvCxnSpPr>
          <p:nvPr/>
        </p:nvCxnSpPr>
        <p:spPr>
          <a:xfrm>
            <a:off x="7337121" y="4432520"/>
            <a:ext cx="67326" cy="393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ector reto 86"/>
          <p:cNvCxnSpPr>
            <a:endCxn id="61" idx="0"/>
          </p:cNvCxnSpPr>
          <p:nvPr/>
        </p:nvCxnSpPr>
        <p:spPr>
          <a:xfrm>
            <a:off x="7919581" y="4441813"/>
            <a:ext cx="251256" cy="40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3095232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E6FBF58-2F24-45E9-B356-C5632661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88840"/>
            <a:ext cx="8229600" cy="1143000"/>
          </a:xfrm>
        </p:spPr>
        <p:txBody>
          <a:bodyPr/>
          <a:lstStyle/>
          <a:p>
            <a:r>
              <a:rPr lang="pt-BR" spc="-10" dirty="0">
                <a:latin typeface="Abadi Extra Light" panose="020B0204020104020204" pitchFamily="34" charset="0"/>
              </a:rPr>
              <a:t>FIM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3A5284A-8A97-55BF-612F-F02B97542B4F}"/>
              </a:ext>
            </a:extLst>
          </p:cNvPr>
          <p:cNvSpPr/>
          <p:nvPr/>
        </p:nvSpPr>
        <p:spPr>
          <a:xfrm>
            <a:off x="2267744" y="836712"/>
            <a:ext cx="66247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800" b="1" dirty="0">
                <a:solidFill>
                  <a:srgbClr val="253A44"/>
                </a:solidFill>
                <a:latin typeface="Abadi Extra Light" panose="020B0204020104020204" pitchFamily="34" charset="0"/>
              </a:rPr>
              <a:t>Prof. Me. Wagner Antunes da Silva</a:t>
            </a:r>
          </a:p>
        </p:txBody>
      </p:sp>
    </p:spTree>
    <p:extLst>
      <p:ext uri="{BB962C8B-B14F-4D97-AF65-F5344CB8AC3E}">
        <p14:creationId xmlns:p14="http://schemas.microsoft.com/office/powerpoint/2010/main" val="3135693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2371856"/>
            <a:ext cx="6858000" cy="1102340"/>
          </a:xfrm>
        </p:spPr>
        <p:txBody>
          <a:bodyPr>
            <a:normAutofit fontScale="90000"/>
          </a:bodyPr>
          <a:lstStyle/>
          <a:p>
            <a:r>
              <a:rPr lang="pt-BR" b="1" dirty="0"/>
              <a:t>Modelo Conceitual Baseado em Objetos</a:t>
            </a:r>
            <a:br>
              <a:rPr lang="pt-BR" dirty="0"/>
            </a:br>
            <a:r>
              <a:rPr lang="pt-BR" sz="21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CARDINALIDADES e ATRIBUTOS</a:t>
            </a:r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1026" name="Picture 2" descr="http://lh4.ggpht.com/franciscogpneto/SLBxTUtyJCI/AAAAAAAAGKM/Pbwoe0gCVJI/image_thumb%5B3%5D.png?imgmax=8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77" y="3271266"/>
            <a:ext cx="3008438" cy="2123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7251266"/>
      </p:ext>
    </p:extLst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CARDINALIDADES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Define o número máximo de ocorrências em um relacionamento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772825" y="2555780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Departamento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992525" y="2555780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Empregado</a:t>
            </a:r>
          </a:p>
        </p:txBody>
      </p:sp>
      <p:sp>
        <p:nvSpPr>
          <p:cNvPr id="14" name="Losango 13"/>
          <p:cNvSpPr/>
          <p:nvPr/>
        </p:nvSpPr>
        <p:spPr>
          <a:xfrm>
            <a:off x="4455589" y="2389093"/>
            <a:ext cx="1514475" cy="12668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12" idx="3"/>
            <a:endCxn id="14" idx="1"/>
          </p:cNvCxnSpPr>
          <p:nvPr/>
        </p:nvCxnSpPr>
        <p:spPr>
          <a:xfrm>
            <a:off x="3611150" y="3022505"/>
            <a:ext cx="844439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to 18"/>
          <p:cNvCxnSpPr>
            <a:stCxn id="14" idx="3"/>
            <a:endCxn id="13" idx="1"/>
          </p:cNvCxnSpPr>
          <p:nvPr/>
        </p:nvCxnSpPr>
        <p:spPr>
          <a:xfrm>
            <a:off x="5970064" y="3022505"/>
            <a:ext cx="1022461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590415" y="2788329"/>
            <a:ext cx="127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possui</a:t>
            </a:r>
          </a:p>
          <a:p>
            <a:pPr algn="ctr"/>
            <a:endParaRPr lang="pt-BR" sz="2400" dirty="0"/>
          </a:p>
        </p:txBody>
      </p:sp>
      <p:sp>
        <p:nvSpPr>
          <p:cNvPr id="21" name="CaixaDeTexto 20"/>
          <p:cNvSpPr txBox="1"/>
          <p:nvPr/>
        </p:nvSpPr>
        <p:spPr>
          <a:xfrm>
            <a:off x="3611150" y="2555781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1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6668675" y="2549300"/>
            <a:ext cx="323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4811382" y="3768576"/>
            <a:ext cx="8028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(1:N)</a:t>
            </a:r>
          </a:p>
        </p:txBody>
      </p:sp>
      <p:sp>
        <p:nvSpPr>
          <p:cNvPr id="10" name="Retângulo de cantos arredondados 9"/>
          <p:cNvSpPr/>
          <p:nvPr/>
        </p:nvSpPr>
        <p:spPr>
          <a:xfrm>
            <a:off x="930058" y="4233954"/>
            <a:ext cx="7637745" cy="81520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Corresponde ao número de entidades com que um determinado conjunto de entidades pode se relacionar através de um determinado relacionamento.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95671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20" grpId="0"/>
      <p:bldP spid="21" grpId="0"/>
      <p:bldP spid="22" grpId="0"/>
      <p:bldP spid="23" grpId="0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80262" y="765991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839021" y="1410040"/>
            <a:ext cx="6526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EXEMPLO DE CARDINALIDADE MÍNIMA E MÁXIMA</a:t>
            </a:r>
          </a:p>
        </p:txBody>
      </p:sp>
      <p:sp>
        <p:nvSpPr>
          <p:cNvPr id="11" name="Retângulo 10"/>
          <p:cNvSpPr/>
          <p:nvPr/>
        </p:nvSpPr>
        <p:spPr>
          <a:xfrm>
            <a:off x="1162442" y="3808173"/>
            <a:ext cx="1838325" cy="933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EMPREGADO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6382142" y="3808173"/>
            <a:ext cx="1838325" cy="933450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DEPENDENTE</a:t>
            </a:r>
          </a:p>
        </p:txBody>
      </p:sp>
      <p:sp>
        <p:nvSpPr>
          <p:cNvPr id="13" name="Losango 12"/>
          <p:cNvSpPr/>
          <p:nvPr/>
        </p:nvSpPr>
        <p:spPr>
          <a:xfrm>
            <a:off x="3845206" y="3641486"/>
            <a:ext cx="1514475" cy="1266825"/>
          </a:xfrm>
          <a:prstGeom prst="diamond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>
            <a:stCxn id="11" idx="3"/>
          </p:cNvCxnSpPr>
          <p:nvPr/>
        </p:nvCxnSpPr>
        <p:spPr>
          <a:xfrm>
            <a:off x="3000767" y="4274898"/>
            <a:ext cx="844439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5" name="Conector reto 14"/>
          <p:cNvCxnSpPr/>
          <p:nvPr/>
        </p:nvCxnSpPr>
        <p:spPr>
          <a:xfrm>
            <a:off x="5359681" y="4274898"/>
            <a:ext cx="1022461" cy="0"/>
          </a:xfrm>
          <a:prstGeom prst="lin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sp>
        <p:nvSpPr>
          <p:cNvPr id="19" name="CaixaDeTexto 18"/>
          <p:cNvSpPr txBox="1"/>
          <p:nvPr/>
        </p:nvSpPr>
        <p:spPr>
          <a:xfrm>
            <a:off x="3980032" y="4144549"/>
            <a:ext cx="1274874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50" b="1" dirty="0"/>
              <a:t>POSSUI</a:t>
            </a:r>
          </a:p>
          <a:p>
            <a:pPr algn="ctr"/>
            <a:endParaRPr lang="pt-BR" sz="2400" dirty="0"/>
          </a:p>
        </p:txBody>
      </p:sp>
      <p:sp>
        <p:nvSpPr>
          <p:cNvPr id="22" name="CaixaDeTexto 21"/>
          <p:cNvSpPr txBox="1"/>
          <p:nvPr/>
        </p:nvSpPr>
        <p:spPr>
          <a:xfrm>
            <a:off x="2913487" y="3834120"/>
            <a:ext cx="818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(1:1)</a:t>
            </a:r>
          </a:p>
        </p:txBody>
      </p:sp>
      <p:sp>
        <p:nvSpPr>
          <p:cNvPr id="23" name="CaixaDeTexto 22"/>
          <p:cNvSpPr txBox="1"/>
          <p:nvPr/>
        </p:nvSpPr>
        <p:spPr>
          <a:xfrm>
            <a:off x="5597847" y="3883499"/>
            <a:ext cx="890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(0:N)</a:t>
            </a:r>
          </a:p>
        </p:txBody>
      </p:sp>
      <p:sp>
        <p:nvSpPr>
          <p:cNvPr id="20" name="CaixaDeTexto 19"/>
          <p:cNvSpPr txBox="1"/>
          <p:nvPr/>
        </p:nvSpPr>
        <p:spPr>
          <a:xfrm>
            <a:off x="839020" y="1950900"/>
            <a:ext cx="7832122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Cardinalidades mínimas, apesentado por dois tipos: </a:t>
            </a:r>
            <a:r>
              <a:rPr lang="pt-BR" b="1" dirty="0"/>
              <a:t>0</a:t>
            </a:r>
            <a:r>
              <a:rPr lang="pt-BR" dirty="0"/>
              <a:t> (zero) e </a:t>
            </a:r>
            <a:r>
              <a:rPr lang="pt-BR" b="1" dirty="0"/>
              <a:t>1</a:t>
            </a:r>
            <a:r>
              <a:rPr lang="pt-BR" dirty="0"/>
              <a:t> (um).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Cardinalidades máximas, apresentado por dois tipos: </a:t>
            </a:r>
            <a:r>
              <a:rPr lang="pt-BR" b="1" dirty="0"/>
              <a:t>1</a:t>
            </a:r>
            <a:r>
              <a:rPr lang="pt-BR" dirty="0"/>
              <a:t> (um) e </a:t>
            </a:r>
            <a:r>
              <a:rPr lang="pt-BR" b="1" dirty="0"/>
              <a:t>N</a:t>
            </a:r>
            <a:r>
              <a:rPr lang="pt-BR" dirty="0"/>
              <a:t> (cardinalidades maiores que 1)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2" name="Espaço Reservado para Número de Slid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86163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9" grpId="0"/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/>
          <p:cNvSpPr/>
          <p:nvPr/>
        </p:nvSpPr>
        <p:spPr>
          <a:xfrm>
            <a:off x="1850720" y="4545386"/>
            <a:ext cx="1907088" cy="802445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CARDINALIDADE DE ATRIBUTO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763300"/>
            <a:ext cx="680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dirty="0"/>
              <a:t>Para deixar o modelo mais preciso, costumamos expressar cardinalidade para os atributos.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1772825" y="3504924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Cliente</a:t>
            </a:r>
          </a:p>
        </p:txBody>
      </p:sp>
      <p:sp>
        <p:nvSpPr>
          <p:cNvPr id="13" name="Retângulo 12"/>
          <p:cNvSpPr/>
          <p:nvPr/>
        </p:nvSpPr>
        <p:spPr>
          <a:xfrm>
            <a:off x="6992525" y="3504924"/>
            <a:ext cx="1838325" cy="9334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/>
              <a:t>Produtos</a:t>
            </a:r>
          </a:p>
        </p:txBody>
      </p:sp>
      <p:sp>
        <p:nvSpPr>
          <p:cNvPr id="14" name="Losango 13"/>
          <p:cNvSpPr/>
          <p:nvPr/>
        </p:nvSpPr>
        <p:spPr>
          <a:xfrm>
            <a:off x="4455589" y="3338237"/>
            <a:ext cx="1514475" cy="1266825"/>
          </a:xfrm>
          <a:prstGeom prst="diamond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b="1" dirty="0">
              <a:solidFill>
                <a:schemeClr val="tx1"/>
              </a:solidFill>
            </a:endParaRPr>
          </a:p>
        </p:txBody>
      </p:sp>
      <p:cxnSp>
        <p:nvCxnSpPr>
          <p:cNvPr id="15" name="Conector reto 14"/>
          <p:cNvCxnSpPr>
            <a:stCxn id="12" idx="3"/>
            <a:endCxn id="14" idx="1"/>
          </p:cNvCxnSpPr>
          <p:nvPr/>
        </p:nvCxnSpPr>
        <p:spPr>
          <a:xfrm>
            <a:off x="3611150" y="3971649"/>
            <a:ext cx="84443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to 18"/>
          <p:cNvCxnSpPr>
            <a:stCxn id="14" idx="3"/>
            <a:endCxn id="13" idx="1"/>
          </p:cNvCxnSpPr>
          <p:nvPr/>
        </p:nvCxnSpPr>
        <p:spPr>
          <a:xfrm>
            <a:off x="5970064" y="3971649"/>
            <a:ext cx="102246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20" name="CaixaDeTexto 19"/>
          <p:cNvSpPr txBox="1"/>
          <p:nvPr/>
        </p:nvSpPr>
        <p:spPr>
          <a:xfrm>
            <a:off x="4590415" y="3737473"/>
            <a:ext cx="12748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compra</a:t>
            </a:r>
          </a:p>
          <a:p>
            <a:pPr algn="ctr"/>
            <a:endParaRPr lang="pt-BR" sz="2400" dirty="0"/>
          </a:p>
        </p:txBody>
      </p:sp>
      <p:sp>
        <p:nvSpPr>
          <p:cNvPr id="25" name="CaixaDeTexto 24"/>
          <p:cNvSpPr txBox="1"/>
          <p:nvPr/>
        </p:nvSpPr>
        <p:spPr>
          <a:xfrm>
            <a:off x="3592361" y="3504924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26" name="CaixaDeTexto 25"/>
          <p:cNvSpPr txBox="1"/>
          <p:nvPr/>
        </p:nvSpPr>
        <p:spPr>
          <a:xfrm>
            <a:off x="6704948" y="3504924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1850720" y="2766617"/>
            <a:ext cx="152307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 err="1">
                <a:latin typeface="Arial" panose="020B0604020202020204" pitchFamily="34" charset="0"/>
                <a:cs typeface="Arial" panose="020B0604020202020204" pitchFamily="34" charset="0"/>
              </a:rPr>
              <a:t>Codigo</a:t>
            </a:r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-Cliente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675345" y="3761761"/>
            <a:ext cx="105754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Nome</a:t>
            </a:r>
          </a:p>
        </p:txBody>
      </p:sp>
      <p:sp>
        <p:nvSpPr>
          <p:cNvPr id="28" name="CaixaDeTexto 27"/>
          <p:cNvSpPr txBox="1"/>
          <p:nvPr/>
        </p:nvSpPr>
        <p:spPr>
          <a:xfrm>
            <a:off x="2219064" y="4832281"/>
            <a:ext cx="127353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Telefone </a:t>
            </a:r>
            <a:r>
              <a:rPr lang="pt-BR" sz="1350" b="1" dirty="0">
                <a:solidFill>
                  <a:srgbClr val="FF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(0:N)</a:t>
            </a:r>
          </a:p>
        </p:txBody>
      </p:sp>
      <p:cxnSp>
        <p:nvCxnSpPr>
          <p:cNvPr id="29" name="Conector reto 28"/>
          <p:cNvCxnSpPr>
            <a:stCxn id="12" idx="0"/>
          </p:cNvCxnSpPr>
          <p:nvPr/>
        </p:nvCxnSpPr>
        <p:spPr>
          <a:xfrm flipH="1" flipV="1">
            <a:off x="2386209" y="3110962"/>
            <a:ext cx="305779" cy="393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/>
          <p:cNvCxnSpPr>
            <a:stCxn id="12" idx="1"/>
          </p:cNvCxnSpPr>
          <p:nvPr/>
        </p:nvCxnSpPr>
        <p:spPr>
          <a:xfrm flipH="1" flipV="1">
            <a:off x="1252494" y="3936927"/>
            <a:ext cx="520331" cy="3472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onector reto 1024"/>
          <p:cNvCxnSpPr>
            <a:stCxn id="12" idx="2"/>
            <a:endCxn id="28" idx="0"/>
          </p:cNvCxnSpPr>
          <p:nvPr/>
        </p:nvCxnSpPr>
        <p:spPr>
          <a:xfrm>
            <a:off x="2691988" y="4438374"/>
            <a:ext cx="163842" cy="393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8" name="Conector reto 1027"/>
          <p:cNvCxnSpPr/>
          <p:nvPr/>
        </p:nvCxnSpPr>
        <p:spPr>
          <a:xfrm flipH="1">
            <a:off x="4900697" y="4438374"/>
            <a:ext cx="87794" cy="39390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/>
          <p:cNvSpPr txBox="1"/>
          <p:nvPr/>
        </p:nvSpPr>
        <p:spPr>
          <a:xfrm>
            <a:off x="6396591" y="4801471"/>
            <a:ext cx="1274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Data-retirada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6067784" y="2822144"/>
            <a:ext cx="14478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u="sng" dirty="0">
                <a:latin typeface="Arial" panose="020B0604020202020204" pitchFamily="34" charset="0"/>
                <a:cs typeface="Arial" panose="020B0604020202020204" pitchFamily="34" charset="0"/>
              </a:rPr>
              <a:t>Código-Produto</a:t>
            </a:r>
          </a:p>
        </p:txBody>
      </p:sp>
      <p:sp>
        <p:nvSpPr>
          <p:cNvPr id="41" name="CaixaDeTexto 40"/>
          <p:cNvSpPr txBox="1"/>
          <p:nvPr/>
        </p:nvSpPr>
        <p:spPr>
          <a:xfrm>
            <a:off x="4307429" y="4798924"/>
            <a:ext cx="1274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Data-compra</a:t>
            </a:r>
          </a:p>
        </p:txBody>
      </p:sp>
      <p:sp>
        <p:nvSpPr>
          <p:cNvPr id="42" name="CaixaDeTexto 41"/>
          <p:cNvSpPr txBox="1"/>
          <p:nvPr/>
        </p:nvSpPr>
        <p:spPr>
          <a:xfrm>
            <a:off x="7706831" y="2803660"/>
            <a:ext cx="127432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Quantidade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7828138" y="4946691"/>
            <a:ext cx="65511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Preço</a:t>
            </a:r>
          </a:p>
        </p:txBody>
      </p:sp>
      <p:cxnSp>
        <p:nvCxnSpPr>
          <p:cNvPr id="1032" name="Conector reto 1031"/>
          <p:cNvCxnSpPr/>
          <p:nvPr/>
        </p:nvCxnSpPr>
        <p:spPr>
          <a:xfrm flipH="1" flipV="1">
            <a:off x="6848736" y="3110962"/>
            <a:ext cx="493376" cy="39396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ector reto 1033"/>
          <p:cNvCxnSpPr/>
          <p:nvPr/>
        </p:nvCxnSpPr>
        <p:spPr>
          <a:xfrm flipH="1" flipV="1">
            <a:off x="8192022" y="3080659"/>
            <a:ext cx="18789" cy="4191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ector reto 1035"/>
          <p:cNvCxnSpPr/>
          <p:nvPr/>
        </p:nvCxnSpPr>
        <p:spPr>
          <a:xfrm flipH="1">
            <a:off x="7032375" y="4442877"/>
            <a:ext cx="385045" cy="348079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ector reto 1037"/>
          <p:cNvCxnSpPr>
            <a:endCxn id="43" idx="0"/>
          </p:cNvCxnSpPr>
          <p:nvPr/>
        </p:nvCxnSpPr>
        <p:spPr>
          <a:xfrm flipH="1">
            <a:off x="8155696" y="4443480"/>
            <a:ext cx="124913" cy="5032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aixaDeTexto 52"/>
          <p:cNvSpPr txBox="1"/>
          <p:nvPr/>
        </p:nvSpPr>
        <p:spPr>
          <a:xfrm>
            <a:off x="5902812" y="4373177"/>
            <a:ext cx="103450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b="1" dirty="0">
                <a:latin typeface="Arial" panose="020B0604020202020204" pitchFamily="34" charset="0"/>
                <a:cs typeface="Arial" panose="020B0604020202020204" pitchFamily="34" charset="0"/>
              </a:rPr>
              <a:t>Descrição</a:t>
            </a:r>
          </a:p>
        </p:txBody>
      </p:sp>
      <p:cxnSp>
        <p:nvCxnSpPr>
          <p:cNvPr id="1041" name="Conector reto 1040"/>
          <p:cNvCxnSpPr>
            <a:endCxn id="53" idx="0"/>
          </p:cNvCxnSpPr>
          <p:nvPr/>
        </p:nvCxnSpPr>
        <p:spPr>
          <a:xfrm flipH="1">
            <a:off x="6420067" y="4164122"/>
            <a:ext cx="572458" cy="2090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47267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8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9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9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0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1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1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3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6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7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7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8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9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9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9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1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1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3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47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63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7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7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8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9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9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0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0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1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2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2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7" fill="hold">
                      <p:stCondLst>
                        <p:cond delay="indefinite"/>
                      </p:stCondLst>
                      <p:childTnLst>
                        <p:par>
                          <p:cTn id="428" fill="hold">
                            <p:stCondLst>
                              <p:cond delay="0"/>
                            </p:stCondLst>
                            <p:childTnLst>
                              <p:par>
                                <p:cTn id="4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  <p:bldP spid="14" grpId="0" animBg="1"/>
      <p:bldP spid="20" grpId="0"/>
      <p:bldP spid="25" grpId="0"/>
      <p:bldP spid="26" grpId="0"/>
      <p:bldP spid="6" grpId="0"/>
      <p:bldP spid="27" grpId="0"/>
      <p:bldP spid="28" grpId="0"/>
      <p:bldP spid="37" grpId="0"/>
      <p:bldP spid="40" grpId="0"/>
      <p:bldP spid="41" grpId="0"/>
      <p:bldP spid="42" grpId="0"/>
      <p:bldP spid="43" grpId="0"/>
      <p:bldP spid="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AUTO-RELACIONAMENTO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8"/>
            <a:ext cx="68016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quando uma Entidade pode se relacionar com ela mesma</a:t>
            </a:r>
          </a:p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Exemplo:</a:t>
            </a:r>
          </a:p>
        </p:txBody>
      </p:sp>
      <p:sp>
        <p:nvSpPr>
          <p:cNvPr id="38" name="Retângulo 37"/>
          <p:cNvSpPr/>
          <p:nvPr/>
        </p:nvSpPr>
        <p:spPr>
          <a:xfrm>
            <a:off x="6870392" y="2677726"/>
            <a:ext cx="1838325" cy="933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Empregado</a:t>
            </a:r>
          </a:p>
        </p:txBody>
      </p:sp>
      <p:sp>
        <p:nvSpPr>
          <p:cNvPr id="39" name="Losango 38"/>
          <p:cNvSpPr/>
          <p:nvPr/>
        </p:nvSpPr>
        <p:spPr>
          <a:xfrm>
            <a:off x="3196718" y="2511038"/>
            <a:ext cx="1514475" cy="1266825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b="1" dirty="0">
                <a:solidFill>
                  <a:srgbClr val="FFFF00"/>
                </a:solidFill>
              </a:rPr>
              <a:t>CHEFIA</a:t>
            </a:r>
          </a:p>
        </p:txBody>
      </p:sp>
      <p:cxnSp>
        <p:nvCxnSpPr>
          <p:cNvPr id="10" name="Conector reto 9"/>
          <p:cNvCxnSpPr>
            <a:stCxn id="39" idx="3"/>
            <a:endCxn id="38" idx="1"/>
          </p:cNvCxnSpPr>
          <p:nvPr/>
        </p:nvCxnSpPr>
        <p:spPr>
          <a:xfrm>
            <a:off x="4711194" y="3144451"/>
            <a:ext cx="215919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to 20"/>
          <p:cNvCxnSpPr>
            <a:stCxn id="39" idx="2"/>
            <a:endCxn id="39" idx="2"/>
          </p:cNvCxnSpPr>
          <p:nvPr/>
        </p:nvCxnSpPr>
        <p:spPr>
          <a:xfrm>
            <a:off x="3953956" y="377786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angulado 22"/>
          <p:cNvCxnSpPr>
            <a:stCxn id="39" idx="2"/>
          </p:cNvCxnSpPr>
          <p:nvPr/>
        </p:nvCxnSpPr>
        <p:spPr>
          <a:xfrm rot="16200000" flipH="1">
            <a:off x="5499381" y="2232438"/>
            <a:ext cx="743250" cy="3834101"/>
          </a:xfrm>
          <a:prstGeom prst="bentConnector2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/>
          <p:cNvCxnSpPr>
            <a:stCxn id="38" idx="2"/>
          </p:cNvCxnSpPr>
          <p:nvPr/>
        </p:nvCxnSpPr>
        <p:spPr>
          <a:xfrm flipH="1">
            <a:off x="7788057" y="3611176"/>
            <a:ext cx="1498" cy="9099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aixaDeTexto 48"/>
          <p:cNvSpPr txBox="1"/>
          <p:nvPr/>
        </p:nvSpPr>
        <p:spPr>
          <a:xfrm>
            <a:off x="6504661" y="2748988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7900789" y="3593525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</a:t>
            </a:r>
          </a:p>
        </p:txBody>
      </p:sp>
      <p:sp>
        <p:nvSpPr>
          <p:cNvPr id="34" name="CaixaDeTexto 33"/>
          <p:cNvSpPr txBox="1"/>
          <p:nvPr/>
        </p:nvSpPr>
        <p:spPr>
          <a:xfrm>
            <a:off x="225469" y="3243458"/>
            <a:ext cx="2971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pt-BR" dirty="0"/>
              <a:t>1 Funcionário chefia vários empregados</a:t>
            </a:r>
          </a:p>
          <a:p>
            <a:pPr marL="214313" indent="-214313">
              <a:buFontTx/>
              <a:buChar char="-"/>
            </a:pPr>
            <a:r>
              <a:rPr lang="pt-BR" dirty="0"/>
              <a:t>1 Chefe também é Empregado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067945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5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28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1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4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9" grpId="0"/>
      <p:bldP spid="5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2029217" y="1375635"/>
            <a:ext cx="6933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ENTIDADE DEPENDENTE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quando uma Entidade depende da outra</a:t>
            </a:r>
          </a:p>
        </p:txBody>
      </p:sp>
      <p:sp>
        <p:nvSpPr>
          <p:cNvPr id="39" name="Losango 38"/>
          <p:cNvSpPr/>
          <p:nvPr/>
        </p:nvSpPr>
        <p:spPr>
          <a:xfrm>
            <a:off x="4543406" y="2985098"/>
            <a:ext cx="1514475" cy="1266825"/>
          </a:xfrm>
          <a:prstGeom prst="diamond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possui</a:t>
            </a:r>
          </a:p>
        </p:txBody>
      </p:sp>
      <p:cxnSp>
        <p:nvCxnSpPr>
          <p:cNvPr id="21" name="Conector reto 20"/>
          <p:cNvCxnSpPr>
            <a:stCxn id="39" idx="2"/>
            <a:endCxn id="39" idx="2"/>
          </p:cNvCxnSpPr>
          <p:nvPr/>
        </p:nvCxnSpPr>
        <p:spPr>
          <a:xfrm>
            <a:off x="5300644" y="4251923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ângulo 21"/>
          <p:cNvSpPr/>
          <p:nvPr/>
        </p:nvSpPr>
        <p:spPr>
          <a:xfrm>
            <a:off x="1644556" y="3151786"/>
            <a:ext cx="1838325" cy="93345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Empregado</a:t>
            </a:r>
          </a:p>
        </p:txBody>
      </p:sp>
      <p:sp>
        <p:nvSpPr>
          <p:cNvPr id="12" name="Quadro 11"/>
          <p:cNvSpPr/>
          <p:nvPr/>
        </p:nvSpPr>
        <p:spPr>
          <a:xfrm>
            <a:off x="7016261" y="3151786"/>
            <a:ext cx="1740877" cy="933488"/>
          </a:xfrm>
          <a:prstGeom prst="frame">
            <a:avLst/>
          </a:prstGeom>
          <a:gradFill>
            <a:gsLst>
              <a:gs pos="0">
                <a:schemeClr val="accent3">
                  <a:satMod val="103000"/>
                  <a:lumMod val="102000"/>
                  <a:tint val="94000"/>
                </a:schemeClr>
              </a:gs>
              <a:gs pos="50000">
                <a:schemeClr val="accent3">
                  <a:satMod val="110000"/>
                  <a:lumMod val="100000"/>
                  <a:shade val="100000"/>
                </a:schemeClr>
              </a:gs>
              <a:gs pos="100000">
                <a:schemeClr val="accent3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cxnSp>
        <p:nvCxnSpPr>
          <p:cNvPr id="14" name="Conector reto 13"/>
          <p:cNvCxnSpPr>
            <a:stCxn id="39" idx="3"/>
            <a:endCxn id="12" idx="1"/>
          </p:cNvCxnSpPr>
          <p:nvPr/>
        </p:nvCxnSpPr>
        <p:spPr>
          <a:xfrm>
            <a:off x="6057882" y="3618511"/>
            <a:ext cx="958379" cy="19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ector reto 18"/>
          <p:cNvCxnSpPr>
            <a:stCxn id="22" idx="3"/>
            <a:endCxn id="39" idx="1"/>
          </p:cNvCxnSpPr>
          <p:nvPr/>
        </p:nvCxnSpPr>
        <p:spPr>
          <a:xfrm>
            <a:off x="3482881" y="3618511"/>
            <a:ext cx="1060526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/>
          <p:cNvSpPr txBox="1"/>
          <p:nvPr/>
        </p:nvSpPr>
        <p:spPr>
          <a:xfrm>
            <a:off x="7248378" y="3463291"/>
            <a:ext cx="1332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b="1" dirty="0"/>
              <a:t>DEPENDENTE</a:t>
            </a:r>
          </a:p>
        </p:txBody>
      </p:sp>
      <p:sp>
        <p:nvSpPr>
          <p:cNvPr id="31" name="CaixaDeTexto 30"/>
          <p:cNvSpPr txBox="1"/>
          <p:nvPr/>
        </p:nvSpPr>
        <p:spPr>
          <a:xfrm>
            <a:off x="3482881" y="3151786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1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700954" y="3158108"/>
            <a:ext cx="287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N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5909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22" grpId="0" animBg="1"/>
      <p:bldP spid="12" grpId="0" animBg="1"/>
      <p:bldP spid="20" grpId="0"/>
      <p:bldP spid="31" grpId="0"/>
      <p:bldP spid="3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2770" y="1375635"/>
            <a:ext cx="734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 </a:t>
            </a:r>
            <a:r>
              <a:rPr lang="pt-BR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É-Um</a:t>
            </a:r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(Generalização/Especialização)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/>
              <a:t>É quando uma Entidade engloba outra Entidade com seus atributos específicos.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4510871" y="2633104"/>
            <a:ext cx="1838325" cy="6273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Cliente</a:t>
            </a:r>
          </a:p>
        </p:txBody>
      </p:sp>
      <p:sp>
        <p:nvSpPr>
          <p:cNvPr id="24" name="Retângulo 23"/>
          <p:cNvSpPr/>
          <p:nvPr/>
        </p:nvSpPr>
        <p:spPr>
          <a:xfrm>
            <a:off x="6280520" y="4364250"/>
            <a:ext cx="1838325" cy="6273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Pessoa Jurídica</a:t>
            </a:r>
          </a:p>
        </p:txBody>
      </p:sp>
      <p:sp>
        <p:nvSpPr>
          <p:cNvPr id="25" name="Retângulo 24"/>
          <p:cNvSpPr/>
          <p:nvPr/>
        </p:nvSpPr>
        <p:spPr>
          <a:xfrm>
            <a:off x="2755595" y="4363346"/>
            <a:ext cx="1838325" cy="627303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Pessoa Física</a:t>
            </a:r>
          </a:p>
        </p:txBody>
      </p:sp>
      <p:sp>
        <p:nvSpPr>
          <p:cNvPr id="3" name="Fluxograma: Mesclar 2"/>
          <p:cNvSpPr/>
          <p:nvPr/>
        </p:nvSpPr>
        <p:spPr>
          <a:xfrm>
            <a:off x="5044930" y="3780688"/>
            <a:ext cx="770206" cy="295422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cxnSp>
        <p:nvCxnSpPr>
          <p:cNvPr id="10" name="Conector reto 9"/>
          <p:cNvCxnSpPr>
            <a:stCxn id="23" idx="2"/>
            <a:endCxn id="3" idx="0"/>
          </p:cNvCxnSpPr>
          <p:nvPr/>
        </p:nvCxnSpPr>
        <p:spPr>
          <a:xfrm>
            <a:off x="5430033" y="3260407"/>
            <a:ext cx="0" cy="52028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/>
          <p:cNvCxnSpPr>
            <a:stCxn id="3" idx="1"/>
            <a:endCxn id="25" idx="0"/>
          </p:cNvCxnSpPr>
          <p:nvPr/>
        </p:nvCxnSpPr>
        <p:spPr>
          <a:xfrm flipH="1">
            <a:off x="3674758" y="3928399"/>
            <a:ext cx="1562723" cy="43494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/>
          <p:cNvCxnSpPr>
            <a:stCxn id="3" idx="3"/>
            <a:endCxn id="24" idx="0"/>
          </p:cNvCxnSpPr>
          <p:nvPr/>
        </p:nvCxnSpPr>
        <p:spPr>
          <a:xfrm>
            <a:off x="5622585" y="3928399"/>
            <a:ext cx="1577098" cy="4358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063929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/>
          <p:cNvSpPr/>
          <p:nvPr/>
        </p:nvSpPr>
        <p:spPr>
          <a:xfrm>
            <a:off x="2152357" y="2650881"/>
            <a:ext cx="6457071" cy="10587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4" name="AutoShape 2" descr="data:image/jpeg;base64,/9j/4AAQSkZJRgABAQAAAQABAAD/2wBDAAkGBwgHBgkIBwgKCgkLDRYPDQwMDRsUFRAWIB0iIiAdHx8kKDQsJCYxJx8fLT0tMTU3Ojo6Iys/RD84QzQ5Ojf/2wBDAQoKCg0MDRoPDxo3JR8lNzc3Nzc3Nzc3Nzc3Nzc3Nzc3Nzc3Nzc3Nzc3Nzc3Nzc3Nzc3Nzc3Nzc3Nzc3Nzc3Nzf/wAARCAC2ARUDASIAAhEBAxEB/8QAHAABAQACAwEBAAAAAAAAAAAAAAEGBwQFCAID/8QAUBAAAQMDAQQFBQgMDAcAAAAAAQACAwQFEQYHEiExQVFhcYETFCKRoRUyQlJiscHRIzZVcnN0gpKUorPSFhckMzRDRFRjk7LxJTdThKPh8P/EABoBAQEBAQEBAQAAAAAAAAAAAAAEAwUCAQb/xAAyEQACAgIBAgMGBAYDAAAAAAAAAQIDBBEhEjEFE0EiMjNCUaEUYZHRBhUjUnHhgbHB/9oADAMBAAIRAxEAPwDeCqIgCiqIAiKIAiqICIqiAiqIgCIiAiKogIiqICIqiAiqKIAqiICIqiAiKogIiKoCIqiAiKogIiqIAoqiAKKogIiqICIqiAiKogIiKoAoqiAKKogCiqIAoqtebQ9em2Pks2nz5e7EfZXsbv8AmwPZ0v6hyHM9R911ysl0xPM5qC2zsNda9o9MsNLTBlVdHD0Yc+jF8p5+jmewcVrql2ramhdmU0NQ3OSJICOHUN0hYuLNe6l7pPcu5zPeS5zzTSuLieZJxxPav2bpfULuViuf6JJ9S6sMemEdS0zmTvulLa2jY1v2yQEYudnmZ8qllD8+Dt351l1p17pm6lrYLpDFK47ojqcxOJ6hvYB8CVol+mr+zi6x3Mf9nJ9S401quUIJnttbEP8AEp3t+cLzLEpl7r0eo5Vy7rZ6kBBAIIIPIhVeYrHqa72SQe5Vzmia3gYd/ej7tw5Hsytj6e2vMduQ6iovJk8DU0gJb3lhOR4E9ylswrI8x5KYZcJcPg2souHa7pQXelFTbKuKphPDeidnB6j1HsK5qjaa4ZUnsiKogIiqICIqiAiKogCIiAIiiAqKIgKiiqAKKogCIiAIoqgCIogKi409bTwZEkgz8UcSupuWom00LnxQ5PJu+eZ7gsLcmqpNyZrXRZY9RR3y+WsjjB3WtYM5OBha9qdR3WoJ/lPk2/FiaG+3n7V1s0805zPLJIfluLvnXJs8dqXuRb+37nQh4VN+9JI2bLcqGHhLWU7D1GQLjPv9pZzrYz97k/MtbopZePW/LBG68Jr9ZM2IdTWcf2v/AMT/AKlW6ktDuArB4xuH0LXSLP8AnuR/avv+57/lVP1f2/Y2FUVWnrg0sq30E7TzbO1pB/OC6qr0Jo+6AFlvp2HodSSmP2NOD4hYknTlUV/xDdH5f0bRjPweuXzfY7M7LpLZVCs0vqCroKgH+taHhw6jjGR3h3csltFxv1KRT6lt0ZI4CuoHb8Tvvme+ae3BHPiFiVPc6+m/mayZo6t8keo8F2tLq24RYE7Ip29o3XescPYro/xDTbxamvz/ANrkll4PZX8NmdAggEHIPUqsfotWW+fDagSU7j8YbzfWPqXeQTxVEYkgkZIw8nMdkK+nJpuX9OSZJZTZV760foiItjMIiIAiIgIqiIAoqiAKKqIAiKoAiiICooqgCIiAhJwd3GejKx2srKt8jo5XGPBwWN4f7rIlwbnQipZvx4ErRw+UOpTZNc5w9hm9E4xl7SMfWO3Gp85qCQfsbeDfrXa3iY09OY+LZHndx0gdK6BflM63ny1/yfoMaHzhERc4rCIvqNj5XhkTHPeeTWjJPgvqW+EfD5RZBb9J1tRh1U5tMzqPpO9XR61kVFpq20mCYfLvHwpjvezl7F0qPCcm3lrpX5/sRW+IU18J7f5GB01LUVTsU0Ekp+Q0n2rtabSt0mwXsjhH+I/j6hlZ81rWtDWtDWjkAMBfS61XgVMfiSb+xz7PFbH7iS+5iMGjOmeu8I4/pJ+hcyLSFub7+Sof3vA+YLIkVsPDMSHaC/7JZZuRLvI6VulrQOcDz3yu+tftTWG3UsnlKaKSJ/WyZ4z38eK7RFvHEx4vagv0Rm8i5rTk/wBSDgOaqIqDEIiIAiIgIiKoAiIgIiqiAIiIAiIgCIqgCiIgCIvzqJPIwSSH4LSV8b0tsJbejEtS0wr6t74sB8fojqdhYw9rmOLXghw4EFZVxJyea4tbRR1TePoyDk8fSvyeZj+dJ2R7s/RY9vlxUH2MdVaC5wa0EuJwABkldlRWOurKkwsj3Wt99K73oHf09yzS0WSktbQY2+Unx6Urhx8OoLHE8MuyHt8R+r/8PeRnV0rS5Zjlq0pUVGJK9xgj57g9+fqWWUNvpKCPcpIWszzdzce88yuUi/T42DRjL2Fz9X3OHflW3P2nx9AqiKwmCIogKoqogKoqogKiIgIqoqgCIiAiIqgCKKoCIiIAiIgCIiAIiIAiIgC4F6fuURb8dwH0/Queupv7vQhb1kn/AO9awyXqqTNaFuxHTrn2+3OqcSS5bF7XL7tlu8tiacfY/gt+N/6XeAcMAcFHjYvV7U+xVfka9mJ8xxsiYGRtDWjkAvpFV00tEBEREAREQBERAEREAREQBERAERVARERAVERAF116vdtsVIaq61cdPFx3d7i556mtHFx7AF86kvMFgslVcqkbzYW+iwHBe4nDW+JIXm+9XeuvlwkrrlOZZ3nh8VjehrR0Af75PFVY2M7Xt9ie/IVXHqbRum2OljeW2q0y1ABx5SolEQ7wAHH14XUO2w3guyy20Ab1EvJ9eVrljHPe1jGuc9xw1rRkk9QC7qDR+pJ4RLHY67cPx4iw+o4PsV/4aiC5X6sh/EXz7GfWTa1WV11oaGos0H8qqY4DJHUFu5vuDd7Bac4zyytrLzXY7dX0GqbJ5/Q1dL/xOmA84gfHk+Vby3gMr0qocuuEGuhFuNOc4vrCIopCkqLodRavsmnfRuVY3zjGRTRDfkI6PRHIdpwFg1dtlYHYt9ke9nxqioDD6mg/OtoUWT5ijKd1cOGza6LUEW2WqDx5WxQub07tUQR+oVkll2p6fuMgirDLbZD8KpA8mfyxwH5WF9li2xW2j5HIqk9JmdLi1VG2pnifJxZGD6PWeC5LHNe0OY4Oa4ZBByCF9KaUVJaZvGTT2iDhwVXEuVxorXSuqrjVQ00DTgvleGjPQO09iwi47XbFTyFlFTVtZj+sawRsP5xz7FrCqc/dWzOVkIe8zYSLVg2y0+9xsku71+cDPq3V2ls2s6fq5BHWRVdCTgb8rA9me9pJ9YWjxrV8p4WRU+zM/RfhR1lNX0zKmiqIp4HjLJInhzXeIX7rA2CIiAiq1zq/aZPp3UFRa47NHUthDD5V1WWF280HluHr61w6TbLSu/ptlnj/AAE7ZPnDVQsW1xUkuDF5FaemzaSLH9O6yseoXCO31gFRjJp5huSduAeeOsZCyBYSi4vTRqpKS2gi4l0uVHaaGWtuNQyCmiGXPefUB1k8gBxK03qvalcrjJJT2PeoKPl5X+ukHXnkzw49q1qona/ZM7boVrk3FcbtbrWwPuVdTUrTyM0oZnuzzWO1O0vSdPIY/dJ0jh/0qeRw9Ybj2rQEskk8zpp5HyyvOXSSOLnO7yeJXyro4EPmZFLOl6I9N6d1DbtR0clXapHyQxymJxfGWHeAB5HsIXarXWw77WK78fd+zjWxVz7oKFjivQuqm5wUmERFmaBERAa325SPbpy3sa4hj64bwB99iN+Afn8FpZei9odgfqPTM9LTtDqqFwnpwel7c8PEFw8V51ex0b3RyNcx7HFrmuGC0jgQR0FdfBknXr1Ry82L69mx9iDaI3y4GoERq2wMNNvY3gMu8pu/qLdC8oxySRSNkikfHIw5a9ji1zT1gjiFlls2k6ot7Qzz2OrYMANq49/h98CHHxJXjJxJWT6os9Y+TGEemSPQRaHDBAPHPFFqi3bZG8rpZngfGpZQ4n8l2PnWa2LW+nr49sVHcGMqHHAgnHk3k9QB994ZUM8e2HdFsLq59mZEtfbTdcvsTBarS4e6UrN6SXGRTtPL8o9HUOJ6M53XVUVFRT1c5xFBG6R56gBk/MvL1yrp7pcKivqzmepkMj+wnoHYBgDsAW2HSrJbl2RllXOuOl3Z+Ekj5ZHSSyPkkecufI4uc49ZJ4k9q5NvtlfdJTFbqKoqnjmIYy7d7yOXiv305aZb7fKO2QndNRJhz/isHFx8AD44XpK0Wqis1viobdA2GniGA0cyekk9JPSTzVuRkqnSS5I6Md27bfB5xuOmb7bIjNX2mshiAy6QxlzWjtIyB4rqV6wIyMHktHbXNMQWW5wXG3xCKlrd4PjaMNjlHHh1Bw447CvGPl+ZLpkuT3fi9EeqLPw2b62nsFbFb7hOXWiZ276Zz5s48nNPQ3rHLp687n1Beaaw2epudYSYoW5DWkZkceDWjtJwF5gWWan1NLdtI6et0km8+na81GTkksO5GT+Tn1pfiqdia9e4oyXGDT9Ox1Go7/cNR3F1bcZSTxEUTSdyFvU0fOeZXVItlbINKUl0dUXi5wtnip5PJU8Ugy0vwCXEdOMjHbnqConONMN+iJ4RldPXqa1+AJPgE4DugnvRerXQxujMbo2FhGC0tGMdy0jtZ0rTWKup6+2Qtho6vLXRMGGxyDjwHQCM8OjBWFOYrJdLWja7EdcepPZjmk9T1+mLg2oo3udTucPOKYn0JR08Oh2OR+jgvRVrr6e626nr6N+/T1DA9hxg4PQR0EciF5ZW5Nh1yM1puFse4nzWZsrB8VsmeA/Ka4+K8ZtKcfMXc94dr6uhmzUUX4z1dNT/ANIqYYvwjw351yzpGidq9NOda3CcQTeR3Yvsnkzu/wA23p5LCwQRlpBB6QvUYu9rdwFyoz2Cdv1rENoumbTebFWXKjZALjSxOmbLBjMoaMlrsc8jOOo+K6VGXrUJI592Lvcos0YxzmPa+N7mPaQ5r2OLXNI5EEcQe1b52X6tk1Dapae4PBuFFgSPxjyrDndf38CD3Z4ZwtCrsbNd57Qa11O5wdVUb6UkOxgOI494xwVWRSrYa9Sai7y5fkd1tD1ZJqe7kQSH3MpnFtMwHg/oMh6yejqHeViiLkW+lfX3CloojiSpnZC04zgucGg+1axjGuOl2RnKUrJbfdmRaJ0RXaqkMod5tb43br6hzclx6WsHSe3kO3ktt2rZzpe3whjraysfjDpKz7KXduD6I8AFkNqt9PardT0FEzcp6eMMYOZwOknpJ5krlrj3ZU7Hw9I6tWPCtduTiW212+0wugtdFTUcTnb7o6eJsbS7AGcAc8AepctEU7bfLKCIqi+AiKogCxfVOhbLqV5nqYnU9ZjHnMB3XH74cncukZ6iFlCx+k1nYau9zWeGvj87jduelwa93S1ruRI6u/qK91uafVD0PE1FrUjV922S3yk3nW6oprgwAkNz5F57MHI/WWKXDTN+tozXWisiaOJcIi9o73NyPavTSKqGdYveWyeWHW+3B5OaQ4AtcCD0gqkAjBAI6ivSt/0nZL/E5twoYzKRwqIxuStPY4cfA5C85XKm8yuVbR72/wCbVEkG/j3248tz44V1GRG7elpoivx3VzvgyW2a4r49O3OxXOWSqp6mlfHBI87z4nEY3Selp5ceXdyxJO9fUjHxvdHI0te0lrmuGCCOYK2jCMW9eplKcpJJ+h909RPTSCWlqJoJAMB8MjmOHiCCuV7t3n7s3P8ATZf3l9aeq6OhvVJUXOljqqJsmJ4ZGbwLDwJx0kZyO5b9pdK6Sq6aKppbLa5YJWh7JGQNIcDyIKwvvjU11R2b0VSsXsy0aA927z92bn+my/vL8aq4V9YwMrK+rqWNO8Gz1D5AD1gOJ4r0V/AzTH3At36O36k/gZpj7gW79Hb9Sw/HV/2mzxLH3kebEXpP+BmmPuBbv0dv1LUG1m20Nq1TFT22khpYTRseY4WBrd4ueCcDp4BbU5UbZdKRjbiuuPU2YWt97HgBoenIHEzyk9vpkLQgW/Nj/wBo9N+Gm/1lec74S/yesL4j/wAGaLXe3AA6XoyRxFe3H+W9bFWu9t/2rUn4+39nIufjfFiXZHwpGklsLZHdKWyi/wBwrn7lPDTxF2ObjvOAA7STgd616v0ZPIyCSFryI5HNc9o+EW5xn1ldi2HmQcTk1T8uXUZTqbaDfb7NI2KpkoKMn0IKZ5acfKeOJPqHYsScA5xe4ZcTkuPElFtfZJpK1V9skvFygjq5jMY4opRvMjDccd3kXE9J5DGOleJyhjw2ke4Kd89NmpHywsOHvjHe4BGPgccxujJ+SQvWENPDC0NhhjjaOQY0ALqNY1dJbdNXKsq44nBlO4Na4D03kYa0Z6SSApln7elH7/6KXhJLfUeakQDAwu10tbBedQUtsJDTVNmY1x+C4Qvc0+DgFfJpJtkMYuT0jql3WiqiOl1dZ5ZfeedxtPZvHdB9ZC6iaKWCV8NRG6OaNxZJG7m1wOCD3FfLXFpDmktcDkEHBBSS6otfURfTJP6Hq9Fiuz/V0GprVG2WRjbnAwCpi5FxHDfaPin2HgsqX5+cXCXSzuRkpLaKoiq8noIiICIqiA1ftb1fX24iyW+Kem8vHvS1haW77TzZGevrPR45Gnd1u7u4G7jGMcML1NdLZQ3akdSXKliqYHcSyRucHrHUe0cVrLUGyDJdLp6uDcnIp6wnA7A8DPrB710cXIqhHpfBBk0WTl1J7MTsO0PUVla2IVTaynGAIqsF+6Ox2Q71kjsWVU+2Z+MVNhAPXHV8/As+lYVc9Eamtu8Z7PUyMBxv0zfLA+DMn1hdU+1XNhw+21rD1Opnj5wqXVRZzwYKy+HHJnl32vXSrp5IbZb4aFzgQJnS+VcB1gYAB78rXD3Oe9z3uc5ziS5zjkknmSVz4LFeah7WwWe4yFxwN2kkI8TjAWVWPZZf6+RrrgI7dBn0jI4Pkx2Naceshel5NK40jy1dc+UY9pGwyajv1Nb2xl0BcHVLuhkQ99nv5DtIWwNquh5pp5L/AGeF0hcM1lOwZPAY32juHEDqz1rPtMaatumaHza3RnedgyzyYMkpHS4/QOAXcqCzMk7FKPZFteKlX0y7s8ngggEHIK7mwapvWn/Rtdc+OEuy6B4D4yfvTy7xhbl1Ns2sl8ldUxNfQVbiS6SnA3XnrczkeecjBPWsCrtkV/hlPmdVQVUWODnPdG7P3uCP1lXHKpsWpfcleNbW9xMh2da7vWo9RG33JtH5AUz5cxRFrt4FoHEuPWehbOWrNm2ib5p/UprrnBCyn82fHvMmDjvEtI4DuK2mufk9HX7HYvo6+j2+4Wjdtf24w/iEf+uRbyWudoOgbnqe/MuFFVUcUTaZkW7MXB2Q5xzwB4ekF9xJxhZuTPOTFyr1E0qt97H/ALR6b8NN/rKwn+J++/3+2/nSfurZehLFU6c05DbaySKSZkj3F0RJbhziRzA61TmXVzr1F+pPiVThPckZAtebb/tWpPx9v7ORbEWK7RNNVeqLNBRUM0EUkdS2UumJAIDXDHAHj6QUVElGxNld8XKtpHnhdrabLPdbbdKmla58lAyOV0bRkuYS4OPhgHuBWYfxP33+/wBt/Ok/dWX7ONFXDStXXTV9RSytqI2MaIC4kEEnjkDrXUtyoKDcXyc6rGm5akuDRYXf6T1ddNLTSOoHRyQSkGWnlGWOPWMcQccM+vOAtoan2V226TyVdqnNuqHnLowzehcek7vAt8DjsWGy7JdSse4Mkt0jc+i4TuGR2gs4IsimyOpP9R+HurluJ2h2zVe7gWCAO+N54SPVufSsL1Nqq76pnYbhK3yUZzFTQtwxp48ccSTjpPbjHFZPQ7Ib7LLiuraCmi+NG50rvVgD2rOLZs7tlntFdDRZnuNTTSQtq6nm0uaRwAHojj0ccdJWXmY1T3BcmvRkWLUuEaDWTbMv+YFk/CS/sJF3n8UGof75a/8ANk/cXcaP2a3mx6ot10q6q3vgpnvc9sUjy470b2jGWgc3DpW1mRU4SSl6MyposVibRy9p+g5LnI+9WSEOrMfymnaOMwAwHN+UBwx0jtHHTbgWuLXAhzTggjBB6QV6vWLaq0FZtSOdPLG6lrj/AGmnwHO++HJ3jx7Qo8fM6F0z7FN+L1vqj3PPtLUz0lRHUUs0kM8ZyySNxa5p7CFnVq2sX6jjbHXQ0te0DG+4eTee8t4fqr87vsq1FROe6hFPcIh70xP8m897XcB4OKxmp03fqWUxz2S5Bw5ltI97fzmgj2q5ui5c6ZIldU+Nm9tBaok1Xap62WjZSGKoMIY2UvzhrTnOB8bl2LJVgGxelqaTTdbHV009O81ziGzROYSPJs4gEDgtgLkXxUbGo9jqVNuCcu5EVRZGgREQBERAERRAVRVRAFURAEURAERVAFFVEBUREARREBUREBFVEQFRFEBUURAEREBVFUQBEUQFRREBVERAVERAFERAEREAREQBERAEREAREQBERAEREAREQBERAEREAREQBERAEREAREQFREQH/9k="/>
          <p:cNvSpPr>
            <a:spLocks noChangeAspect="1" noChangeArrowheads="1"/>
          </p:cNvSpPr>
          <p:nvPr/>
        </p:nvSpPr>
        <p:spPr bwMode="auto">
          <a:xfrm>
            <a:off x="47625" y="748903"/>
            <a:ext cx="1517520" cy="15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pt-BR" sz="1350"/>
          </a:p>
        </p:txBody>
      </p:sp>
      <p:cxnSp>
        <p:nvCxnSpPr>
          <p:cNvPr id="7" name="Conector reto 6"/>
          <p:cNvCxnSpPr>
            <a:cxnSpLocks/>
          </p:cNvCxnSpPr>
          <p:nvPr/>
        </p:nvCxnSpPr>
        <p:spPr>
          <a:xfrm>
            <a:off x="839022" y="1283837"/>
            <a:ext cx="8123351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/>
          <p:cNvCxnSpPr/>
          <p:nvPr/>
        </p:nvCxnSpPr>
        <p:spPr>
          <a:xfrm>
            <a:off x="225469" y="5648456"/>
            <a:ext cx="8736904" cy="0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/>
          <p:cNvSpPr txBox="1"/>
          <p:nvPr/>
        </p:nvSpPr>
        <p:spPr>
          <a:xfrm>
            <a:off x="7083465" y="971991"/>
            <a:ext cx="18976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dirty="0">
                <a:latin typeface="Berlin Sans FB" panose="020E0602020502020306" pitchFamily="34" charset="0"/>
              </a:rPr>
              <a:t>Modelagem de Dados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3" y="1710787"/>
            <a:ext cx="1575197" cy="140017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1612770" y="1375635"/>
            <a:ext cx="73496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Relacionamento de Agregação</a:t>
            </a:r>
          </a:p>
        </p:txBody>
      </p:sp>
      <p:sp>
        <p:nvSpPr>
          <p:cNvPr id="2" name="CaixaDeTexto 1"/>
          <p:cNvSpPr txBox="1"/>
          <p:nvPr/>
        </p:nvSpPr>
        <p:spPr>
          <a:xfrm>
            <a:off x="2029217" y="1885429"/>
            <a:ext cx="68016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pt-BR" dirty="0"/>
              <a:t>É utilizada quando necessitamos relacionar não uma entidade a outra, mas sim relacionamento a uma entidade.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2376004" y="2997357"/>
            <a:ext cx="1513619" cy="4036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Médico</a:t>
            </a:r>
          </a:p>
        </p:txBody>
      </p:sp>
      <p:sp>
        <p:nvSpPr>
          <p:cNvPr id="20" name="Retângulo 19"/>
          <p:cNvSpPr/>
          <p:nvPr/>
        </p:nvSpPr>
        <p:spPr>
          <a:xfrm>
            <a:off x="6875492" y="2998914"/>
            <a:ext cx="1513619" cy="4036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Paciente</a:t>
            </a:r>
          </a:p>
        </p:txBody>
      </p:sp>
      <p:sp>
        <p:nvSpPr>
          <p:cNvPr id="6" name="Losango 5"/>
          <p:cNvSpPr/>
          <p:nvPr/>
        </p:nvSpPr>
        <p:spPr>
          <a:xfrm>
            <a:off x="4638725" y="2812000"/>
            <a:ext cx="1477106" cy="774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350" dirty="0"/>
              <a:t>atende</a:t>
            </a:r>
          </a:p>
        </p:txBody>
      </p:sp>
      <p:sp>
        <p:nvSpPr>
          <p:cNvPr id="27" name="Losango 26"/>
          <p:cNvSpPr/>
          <p:nvPr/>
        </p:nvSpPr>
        <p:spPr>
          <a:xfrm>
            <a:off x="4642339" y="3955429"/>
            <a:ext cx="1477106" cy="774359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Prescrição</a:t>
            </a:r>
          </a:p>
        </p:txBody>
      </p:sp>
      <p:sp>
        <p:nvSpPr>
          <p:cNvPr id="28" name="Retângulo 27"/>
          <p:cNvSpPr/>
          <p:nvPr/>
        </p:nvSpPr>
        <p:spPr>
          <a:xfrm>
            <a:off x="4624082" y="5089704"/>
            <a:ext cx="1513619" cy="40364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FF00"/>
                </a:solidFill>
              </a:rPr>
              <a:t>EXAME</a:t>
            </a:r>
          </a:p>
        </p:txBody>
      </p:sp>
      <p:sp>
        <p:nvSpPr>
          <p:cNvPr id="22" name="CaixaDeTexto 21"/>
          <p:cNvSpPr txBox="1"/>
          <p:nvPr/>
        </p:nvSpPr>
        <p:spPr>
          <a:xfrm>
            <a:off x="2300068" y="2650881"/>
            <a:ext cx="1202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CONSULTA</a:t>
            </a:r>
          </a:p>
        </p:txBody>
      </p:sp>
      <p:cxnSp>
        <p:nvCxnSpPr>
          <p:cNvPr id="32" name="Conector reto 31"/>
          <p:cNvCxnSpPr>
            <a:stCxn id="27" idx="0"/>
            <a:endCxn id="21" idx="2"/>
          </p:cNvCxnSpPr>
          <p:nvPr/>
        </p:nvCxnSpPr>
        <p:spPr>
          <a:xfrm flipV="1">
            <a:off x="5380892" y="3709630"/>
            <a:ext cx="0" cy="24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to 35"/>
          <p:cNvCxnSpPr>
            <a:stCxn id="27" idx="2"/>
            <a:endCxn id="28" idx="0"/>
          </p:cNvCxnSpPr>
          <p:nvPr/>
        </p:nvCxnSpPr>
        <p:spPr>
          <a:xfrm flipH="1">
            <a:off x="5380892" y="4729789"/>
            <a:ext cx="1" cy="35991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/>
          <p:cNvCxnSpPr>
            <a:stCxn id="19" idx="3"/>
            <a:endCxn id="6" idx="1"/>
          </p:cNvCxnSpPr>
          <p:nvPr/>
        </p:nvCxnSpPr>
        <p:spPr>
          <a:xfrm flipV="1">
            <a:off x="3889623" y="3199180"/>
            <a:ext cx="749102" cy="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/>
          <p:cNvCxnSpPr>
            <a:stCxn id="6" idx="3"/>
            <a:endCxn id="20" idx="1"/>
          </p:cNvCxnSpPr>
          <p:nvPr/>
        </p:nvCxnSpPr>
        <p:spPr>
          <a:xfrm>
            <a:off x="6115831" y="3199180"/>
            <a:ext cx="759662" cy="155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ixaDeTexto 41"/>
          <p:cNvSpPr txBox="1"/>
          <p:nvPr/>
        </p:nvSpPr>
        <p:spPr>
          <a:xfrm>
            <a:off x="3762633" y="2824005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43" name="CaixaDeTexto 42"/>
          <p:cNvSpPr txBox="1"/>
          <p:nvPr/>
        </p:nvSpPr>
        <p:spPr>
          <a:xfrm>
            <a:off x="6502599" y="2838303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5440581" y="3632544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5457879" y="4729788"/>
            <a:ext cx="489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b="1" dirty="0"/>
              <a:t>N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8D991-3FDA-42A3-A541-D2DD2117E85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296352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6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2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55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9" grpId="0" animBg="1"/>
      <p:bldP spid="20" grpId="0" animBg="1"/>
      <p:bldP spid="6" grpId="0" animBg="1"/>
      <p:bldP spid="27" grpId="0" animBg="1"/>
      <p:bldP spid="28" grpId="0" animBg="1"/>
      <p:bldP spid="22" grpId="0"/>
      <p:bldP spid="42" grpId="0"/>
      <p:bldP spid="43" grpId="0"/>
      <p:bldP spid="44" grpId="0"/>
      <p:bldP spid="4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8"/>
  <p:tag name="MMPROD_UIDATA" val="&lt;database version=&quot;6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object type=&quot;3&quot; unique_id=&quot;10650&quot;&gt;&lt;property id=&quot;20148&quot; value=&quot;5&quot;/&gt;&lt;property id=&quot;20300&quot; value=&quot;Slide 2&quot;/&gt;&lt;property id=&quot;20307&quot; value=&quot;257&quot;/&gt;&lt;/object&gt;&lt;object type=&quot;3&quot; unique_id=&quot;10651&quot;&gt;&lt;property id=&quot;20148&quot; value=&quot;5&quot;/&gt;&lt;property id=&quot;20300&quot; value=&quot;Slide 3&quot;/&gt;&lt;property id=&quot;20307&quot; value=&quot;258&quot;/&gt;&lt;/object&gt;&lt;object type=&quot;3&quot; unique_id=&quot;10652&quot;&gt;&lt;property id=&quot;20148&quot; value=&quot;5&quot;/&gt;&lt;property id=&quot;20300&quot; value=&quot;Slide 4&quot;/&gt;&lt;property id=&quot;20307&quot; value=&quot;259&quot;/&gt;&lt;/object&gt;&lt;object type=&quot;3&quot; unique_id=&quot;10653&quot;&gt;&lt;property id=&quot;20148&quot; value=&quot;5&quot;/&gt;&lt;property id=&quot;20300&quot; value=&quot;Slide 5&quot;/&gt;&lt;property id=&quot;20307&quot; value=&quot;260&quot;/&gt;&lt;/object&gt;&lt;object type=&quot;3&quot; unique_id=&quot;10654&quot;&gt;&lt;property id=&quot;20148&quot; value=&quot;5&quot;/&gt;&lt;property id=&quot;20300&quot; value=&quot;Slide 6&quot;/&gt;&lt;property id=&quot;20307&quot; value=&quot;261&quot;/&gt;&lt;/object&gt;&lt;object type=&quot;3&quot; unique_id=&quot;10655&quot;&gt;&lt;property id=&quot;20148&quot; value=&quot;5&quot;/&gt;&lt;property id=&quot;20300&quot; value=&quot;Slide 7&quot;/&gt;&lt;property id=&quot;20307&quot; value=&quot;262&quot;/&gt;&lt;/object&gt;&lt;object type=&quot;3&quot; unique_id=&quot;10656&quot;&gt;&lt;property id=&quot;20148&quot; value=&quot;5&quot;/&gt;&lt;property id=&quot;20300&quot; value=&quot;Slide 8&quot;/&gt;&lt;property id=&quot;20307&quot; value=&quot;263&quot;/&gt;&lt;/object&gt;&lt;object type=&quot;3&quot; unique_id=&quot;10657&quot;&gt;&lt;property id=&quot;20148&quot; value=&quot;5&quot;/&gt;&lt;property id=&quot;20300&quot; value=&quot;Slide 9&quot;/&gt;&lt;property id=&quot;20307&quot; value=&quot;264&quot;/&gt;&lt;/object&gt;&lt;object type=&quot;3&quot; unique_id=&quot;10658&quot;&gt;&lt;property id=&quot;20148&quot; value=&quot;5&quot;/&gt;&lt;property id=&quot;20300&quot; value=&quot;Slide 10&quot;/&gt;&lt;property id=&quot;20307&quot; value=&quot;265&quot;/&gt;&lt;/object&gt;&lt;/object&gt;&lt;/object&gt;&lt;/database&gt;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621</Words>
  <Application>Microsoft Office PowerPoint</Application>
  <PresentationFormat>Apresentação na tela (4:3)</PresentationFormat>
  <Paragraphs>203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Abadi Extra Light</vt:lpstr>
      <vt:lpstr>Arial</vt:lpstr>
      <vt:lpstr>Berlin Sans FB</vt:lpstr>
      <vt:lpstr>Calibri</vt:lpstr>
      <vt:lpstr>Wingdings</vt:lpstr>
      <vt:lpstr>Tema do Office</vt:lpstr>
      <vt:lpstr>Banco de Dados</vt:lpstr>
      <vt:lpstr>Modelo Conceitual Baseado em Objetos CARDINALIDADES e ATRIBUTOS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Wagner Antunes da Silva</cp:lastModifiedBy>
  <cp:revision>96</cp:revision>
  <dcterms:created xsi:type="dcterms:W3CDTF">2013-08-21T19:52:36Z</dcterms:created>
  <dcterms:modified xsi:type="dcterms:W3CDTF">2022-08-26T22:14:45Z</dcterms:modified>
</cp:coreProperties>
</file>