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9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9" r:id="rId11"/>
    <p:sldId id="262" r:id="rId12"/>
    <p:sldId id="263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40" r:id="rId24"/>
  </p:sldIdLst>
  <p:sldSz cx="9144000" cy="6858000" type="screen4x3"/>
  <p:notesSz cx="6858000" cy="9144000"/>
  <p:custDataLst>
    <p:tags r:id="rId2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6127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66738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2017" y="1351102"/>
            <a:ext cx="7142116" cy="6463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 DE CASO DE USO</a:t>
            </a: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82" y="2263152"/>
            <a:ext cx="6486721" cy="1915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75294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0670" y="2477775"/>
            <a:ext cx="3409406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 DE CASO DE USO</a:t>
            </a: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205" y="1331510"/>
            <a:ext cx="4390222" cy="4267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43426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1540" y="1253365"/>
            <a:ext cx="3409406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 DE CASO DE USO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4" y="1341539"/>
            <a:ext cx="4245791" cy="4253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1443" y="2564951"/>
            <a:ext cx="4572000" cy="27930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pt-BR" sz="1350" b="1" u="sng" dirty="0">
                <a:solidFill>
                  <a:srgbClr val="1D2021"/>
                </a:solidFill>
                <a:latin typeface="Arial" panose="020B0604020202020204" pitchFamily="34" charset="0"/>
              </a:rPr>
              <a:t>Definição de Requisitos</a:t>
            </a:r>
            <a:r>
              <a:rPr lang="pt-BR" sz="1350" dirty="0">
                <a:solidFill>
                  <a:srgbClr val="1D2021"/>
                </a:solidFill>
                <a:latin typeface="Arial" panose="020B0604020202020204" pitchFamily="34" charset="0"/>
              </a:rPr>
              <a:t>: Novos casos de usos geralmente geram novos requisitos conforme o sistema vai sendo analisado e modelado;</a:t>
            </a:r>
          </a:p>
          <a:p>
            <a:pPr>
              <a:buFont typeface="+mj-lt"/>
              <a:buAutoNum type="arabicPeriod"/>
            </a:pPr>
            <a:endParaRPr lang="pt-BR" sz="135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350" b="1" u="sng" dirty="0">
                <a:solidFill>
                  <a:srgbClr val="1D2021"/>
                </a:solidFill>
                <a:latin typeface="Arial" panose="020B0604020202020204" pitchFamily="34" charset="0"/>
              </a:rPr>
              <a:t>Comunicação com os Clientes</a:t>
            </a:r>
            <a:r>
              <a:rPr lang="pt-BR" sz="1350" dirty="0">
                <a:solidFill>
                  <a:srgbClr val="1D2021"/>
                </a:solidFill>
                <a:latin typeface="Arial" panose="020B0604020202020204" pitchFamily="34" charset="0"/>
              </a:rPr>
              <a:t>: Pela sua simplicidade, sua compreensão não exige conhecimentos técnicos, portanto o cliente pode entender muito bem esse diagrama, que auxilia o pessoal técnico na comunicação com clientes</a:t>
            </a:r>
          </a:p>
          <a:p>
            <a:pPr>
              <a:buFont typeface="+mj-lt"/>
              <a:buAutoNum type="arabicPeriod"/>
            </a:pPr>
            <a:endParaRPr lang="pt-BR" sz="135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350" b="1" u="sng" dirty="0">
                <a:solidFill>
                  <a:srgbClr val="1D2021"/>
                </a:solidFill>
                <a:latin typeface="Arial" panose="020B0604020202020204" pitchFamily="34" charset="0"/>
              </a:rPr>
              <a:t>Geração de Casos de Teste</a:t>
            </a:r>
            <a:r>
              <a:rPr lang="pt-BR" sz="1350" dirty="0">
                <a:solidFill>
                  <a:srgbClr val="1D2021"/>
                </a:solidFill>
                <a:latin typeface="Arial" panose="020B0604020202020204" pitchFamily="34" charset="0"/>
              </a:rPr>
              <a:t>: A junção de todos os cenários para um caso de uso pode sugerir uma bateria de testes para cada cenário</a:t>
            </a:r>
          </a:p>
        </p:txBody>
      </p:sp>
    </p:spTree>
    <p:extLst>
      <p:ext uri="{BB962C8B-B14F-4D97-AF65-F5344CB8AC3E}">
        <p14:creationId xmlns:p14="http://schemas.microsoft.com/office/powerpoint/2010/main" val="4225263298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93608" y="1279558"/>
            <a:ext cx="50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UML 01/05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1" y="1653336"/>
            <a:ext cx="870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pt-BR" sz="2100" b="1" dirty="0"/>
              <a:t>Utilizando o Microsoft Visio crie um diagrama de Caso de Uso:</a:t>
            </a:r>
          </a:p>
          <a:p>
            <a:pPr marL="728663" lvl="1" indent="-385763">
              <a:buFont typeface="Arial" panose="020B0604020202020204" pitchFamily="34" charset="0"/>
              <a:buChar char="•"/>
            </a:pPr>
            <a:r>
              <a:rPr lang="pt-BR" sz="2100" b="1" dirty="0"/>
              <a:t>Sistema de Biblioteca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743200" y="2742695"/>
          <a:ext cx="3752306" cy="8343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76153">
                  <a:extLst>
                    <a:ext uri="{9D8B030D-6E8A-4147-A177-3AD203B41FA5}">
                      <a16:colId xmlns:a16="http://schemas.microsoft.com/office/drawing/2014/main" val="3265796443"/>
                    </a:ext>
                  </a:extLst>
                </a:gridCol>
                <a:gridCol w="1876153">
                  <a:extLst>
                    <a:ext uri="{9D8B030D-6E8A-4147-A177-3AD203B41FA5}">
                      <a16:colId xmlns:a16="http://schemas.microsoft.com/office/drawing/2014/main" val="357108929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FUNCIONÁRIO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ALUNO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987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Cadastra</a:t>
                      </a:r>
                      <a:r>
                        <a:rPr lang="pt-BR" sz="1400" baseline="0" dirty="0"/>
                        <a:t> Exemplares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Fazer Empréstimo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80861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Cadastra</a:t>
                      </a:r>
                      <a:r>
                        <a:rPr lang="pt-BR" sz="1400" baseline="0" dirty="0"/>
                        <a:t> Usuários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Fazer Consulta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27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3811" y="1214755"/>
            <a:ext cx="44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RESPOSTA-01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43" y="1681718"/>
            <a:ext cx="5080703" cy="39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93608" y="1279558"/>
            <a:ext cx="50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UML 02/05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1" y="1653336"/>
            <a:ext cx="870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pt-BR" sz="2100" b="1" dirty="0"/>
              <a:t>Utilizando o Microsoft Visio crie um diagrama de Caso de Uso:</a:t>
            </a:r>
          </a:p>
          <a:p>
            <a:pPr marL="728663" lvl="1" indent="-385763">
              <a:buFont typeface="Arial" panose="020B0604020202020204" pitchFamily="34" charset="0"/>
              <a:buChar char="•"/>
            </a:pPr>
            <a:r>
              <a:rPr lang="pt-BR" sz="2100" b="1" dirty="0"/>
              <a:t>Sistema Caixa Eletrônico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164477" y="2576144"/>
          <a:ext cx="2772591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72591">
                  <a:extLst>
                    <a:ext uri="{9D8B030D-6E8A-4147-A177-3AD203B41FA5}">
                      <a16:colId xmlns:a16="http://schemas.microsoft.com/office/drawing/2014/main" val="326579644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987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Retirar</a:t>
                      </a:r>
                      <a:r>
                        <a:rPr lang="pt-BR" sz="1400" baseline="0" dirty="0"/>
                        <a:t> Dinheiro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80861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Depositar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270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Verificar</a:t>
                      </a:r>
                      <a:r>
                        <a:rPr lang="pt-BR" sz="1400" baseline="0" dirty="0"/>
                        <a:t> a Conta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9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3811" y="1214755"/>
            <a:ext cx="44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RESPOSTA-02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02" y="1947943"/>
            <a:ext cx="4393164" cy="31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93608" y="1279558"/>
            <a:ext cx="50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UML 03/05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1" y="1653336"/>
            <a:ext cx="870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pt-BR" sz="2100" b="1" dirty="0"/>
              <a:t>Utilizando o Microsoft Visio crie um diagrama de Caso de Uso:</a:t>
            </a:r>
          </a:p>
          <a:p>
            <a:pPr marL="728663" lvl="1" indent="-385763">
              <a:buFont typeface="Arial" panose="020B0604020202020204" pitchFamily="34" charset="0"/>
              <a:buChar char="•"/>
            </a:pPr>
            <a:r>
              <a:rPr lang="pt-BR" sz="2100" b="1" dirty="0"/>
              <a:t>Sistema Locação de Veículos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164477" y="2576144"/>
          <a:ext cx="2772591" cy="13906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72591">
                  <a:extLst>
                    <a:ext uri="{9D8B030D-6E8A-4147-A177-3AD203B41FA5}">
                      <a16:colId xmlns:a16="http://schemas.microsoft.com/office/drawing/2014/main" val="326579644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ATENDENTE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987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Cadastra Veículos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80861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Cadastra 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270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Efetua Locação</a:t>
                      </a:r>
                      <a:r>
                        <a:rPr lang="pt-BR" sz="1400" baseline="0" dirty="0"/>
                        <a:t> Veículo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980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Verifica débitos</a:t>
                      </a:r>
                      <a:r>
                        <a:rPr lang="pt-BR" sz="1400" baseline="0" dirty="0"/>
                        <a:t> Cliente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774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3811" y="1214755"/>
            <a:ext cx="44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RESPOSTA-03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07" y="1786728"/>
            <a:ext cx="4350857" cy="37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5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93608" y="1279558"/>
            <a:ext cx="50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UML 04/05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1" y="1653336"/>
            <a:ext cx="870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pt-BR" sz="2100" b="1" dirty="0"/>
              <a:t>Utilizando o Microsoft Visio crie um diagrama de Caso de Uso:</a:t>
            </a:r>
          </a:p>
          <a:p>
            <a:pPr marL="728663" lvl="1" indent="-385763">
              <a:buFont typeface="Arial" panose="020B0604020202020204" pitchFamily="34" charset="0"/>
              <a:buChar char="•"/>
            </a:pPr>
            <a:r>
              <a:rPr lang="pt-BR" sz="2100" b="1" dirty="0"/>
              <a:t>Sistema Games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939834" y="2576144"/>
          <a:ext cx="3997235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98617">
                  <a:extLst>
                    <a:ext uri="{9D8B030D-6E8A-4147-A177-3AD203B41FA5}">
                      <a16:colId xmlns:a16="http://schemas.microsoft.com/office/drawing/2014/main" val="3265796443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val="309845225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PLAYER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PERSONAGEM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987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Adiciona</a:t>
                      </a:r>
                      <a:r>
                        <a:rPr lang="pt-BR" sz="1400" baseline="0" dirty="0"/>
                        <a:t> Comando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Seguir para Frente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80861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Seguir para Esquerda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270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Seguir para Direita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98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3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46" y="1604116"/>
            <a:ext cx="5210243" cy="372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9787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3811" y="1214755"/>
            <a:ext cx="44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RESPOSTA-04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83" y="1816120"/>
            <a:ext cx="5654984" cy="34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2393608" y="1279558"/>
            <a:ext cx="50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 DE UML 05/05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1" y="1653336"/>
            <a:ext cx="8703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pt-BR" sz="2100" b="1" dirty="0"/>
              <a:t>Utilizando o Microsoft Visio crie um diagrama de Caso de Uso:</a:t>
            </a:r>
          </a:p>
          <a:p>
            <a:pPr marL="728663" lvl="1" indent="-385763">
              <a:buFont typeface="Arial" panose="020B0604020202020204" pitchFamily="34" charset="0"/>
              <a:buChar char="•"/>
            </a:pPr>
            <a:r>
              <a:rPr lang="pt-BR" sz="2100" b="1" dirty="0"/>
              <a:t>Sistema </a:t>
            </a:r>
            <a:r>
              <a:rPr lang="pt-BR" sz="2100" b="1" dirty="0" err="1"/>
              <a:t>NetFlix</a:t>
            </a:r>
            <a:endParaRPr lang="pt-BR" sz="2100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04634" y="2604048"/>
          <a:ext cx="7396841" cy="16687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65614">
                  <a:extLst>
                    <a:ext uri="{9D8B030D-6E8A-4147-A177-3AD203B41FA5}">
                      <a16:colId xmlns:a16="http://schemas.microsoft.com/office/drawing/2014/main" val="3265796443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3098452251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173425229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USUÁRIO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ADMINISTRADOR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FORNECEDOR</a:t>
                      </a:r>
                      <a:r>
                        <a:rPr lang="pt-BR" sz="1400" baseline="0" dirty="0"/>
                        <a:t> DE FILMES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539870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Assinatura Mensal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Verificar Status Sistema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Disponibiliza o Filme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80861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Assistir a </a:t>
                      </a:r>
                      <a:r>
                        <a:rPr lang="pt-BR" sz="1400" dirty="0" err="1"/>
                        <a:t>Stream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Realiza Tarefas</a:t>
                      </a:r>
                      <a:r>
                        <a:rPr lang="pt-BR" sz="1400" baseline="0" dirty="0"/>
                        <a:t> Administrativas</a:t>
                      </a: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Informação Filme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182708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Buscar Filme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1980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Avaliar Filme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5618689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Informação Filme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922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1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3811" y="1214755"/>
            <a:ext cx="440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RESPOSTA-05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41" y="1653336"/>
            <a:ext cx="6673328" cy="37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25" y="2102757"/>
            <a:ext cx="1950516" cy="1707595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61037" y="1378045"/>
            <a:ext cx="8802346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UML – Linguagem de Modelagem Unificada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2600" y="2113733"/>
            <a:ext cx="8533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>
                <a:latin typeface="Bookman Old Style" panose="02050604050505020204" pitchFamily="18" charset="0"/>
              </a:rPr>
              <a:t>Uma série de artefatos que nos ajuda na tarefa de modelar e documentar os sistemas orientados a objetos que desenvolvemos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>
                <a:latin typeface="Bookman Old Style" panose="02050604050505020204" pitchFamily="18" charset="0"/>
              </a:rPr>
              <a:t>Possui nove tipos de diagramas que são usados para documentar e modelar diversos aspectos dos sistemas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>
                <a:latin typeface="Bookman Old Style" panose="02050604050505020204" pitchFamily="18" charset="0"/>
              </a:rPr>
              <a:t>Sistemas orientados a objetos tem sua origem na construção do modelo, no desenho do sistema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>
                <a:latin typeface="Bookman Old Style" panose="02050604050505020204" pitchFamily="18" charset="0"/>
              </a:rPr>
              <a:t>Muitas vezes as empresas e profissionais não dão muita ênfase à essa fase do projeto, e acabam cometendo diversos erros de análise e modelagem</a:t>
            </a:r>
            <a:endParaRPr lang="pt-BR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078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0253" y="1913877"/>
            <a:ext cx="851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</a:rPr>
              <a:t>Casos de uso (use cases) são utilizados para capturar os requisitos do sistema. 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sz="2400" dirty="0">
              <a:latin typeface="Bookman Old Style" panose="02050604050505020204" pitchFamily="18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</a:rPr>
              <a:t>Exemplo (sistema bancário):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027988" y="1306735"/>
            <a:ext cx="3088026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CASOS DE USO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13" y="3414307"/>
            <a:ext cx="5778930" cy="17242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89545" y="5137809"/>
            <a:ext cx="74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ATOR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897880" y="4890995"/>
            <a:ext cx="14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CASO DE USO</a:t>
            </a:r>
          </a:p>
        </p:txBody>
      </p:sp>
    </p:spTree>
    <p:extLst>
      <p:ext uri="{BB962C8B-B14F-4D97-AF65-F5344CB8AC3E}">
        <p14:creationId xmlns:p14="http://schemas.microsoft.com/office/powerpoint/2010/main" val="164093669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51454" y="2641615"/>
            <a:ext cx="2068067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600450" y="4315643"/>
            <a:ext cx="126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PROFESSOR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95791" y="3287946"/>
            <a:ext cx="149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CASO DE USO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60" y="1423839"/>
            <a:ext cx="4685605" cy="42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5595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diagrama casos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51" y="1309465"/>
            <a:ext cx="1325507" cy="14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78073" y="1378045"/>
            <a:ext cx="6368283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DIAGRAMAS DE CASOS DE USO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2600" y="2113733"/>
            <a:ext cx="8533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</a:rPr>
              <a:t>Esse diagrama documenta o que o sistema faz</a:t>
            </a:r>
            <a:r>
              <a:rPr lang="pt-BR" sz="2400" dirty="0">
                <a:latin typeface="Bookman Old Style" panose="02050604050505020204" pitchFamily="18" charset="0"/>
                <a:cs typeface="Calibri" panose="020F0502020204030204" pitchFamily="34" charset="0"/>
              </a:rPr>
              <a:t> do ponto de vista do usuário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sz="2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  <a:cs typeface="Calibri" panose="020F0502020204030204" pitchFamily="34" charset="0"/>
              </a:rPr>
              <a:t>Descreve as principais funcionalidades do sistema e a interação com o usuário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pt-BR" sz="2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  <a:cs typeface="Calibri" panose="020F0502020204030204" pitchFamily="34" charset="0"/>
              </a:rPr>
              <a:t>Pode ser usado também para criar o documento de requisitos</a:t>
            </a:r>
            <a:endParaRPr lang="pt-BR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1890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diagrama casos de u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51" y="1309465"/>
            <a:ext cx="1325507" cy="148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78073" y="1378045"/>
            <a:ext cx="6368283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DIAGRAMAS DE CASOS DE USO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2600" y="2062298"/>
            <a:ext cx="8533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sz="2400" dirty="0">
                <a:latin typeface="Bookman Old Style" panose="02050604050505020204" pitchFamily="18" charset="0"/>
              </a:rPr>
              <a:t>Composta por quatro partes: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sz="2400" b="1" dirty="0">
                <a:latin typeface="Bookman Old Style" panose="02050604050505020204" pitchFamily="18" charset="0"/>
              </a:rPr>
              <a:t>Cenário: </a:t>
            </a:r>
            <a:r>
              <a:rPr lang="pt-BR" sz="2400" dirty="0">
                <a:latin typeface="Bookman Old Style" panose="02050604050505020204" pitchFamily="18" charset="0"/>
              </a:rPr>
              <a:t>Sequência de eventos que acontecem quando um usuário interage com o sistema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sz="2400" b="1" dirty="0">
                <a:latin typeface="Bookman Old Style" panose="02050604050505020204" pitchFamily="18" charset="0"/>
              </a:rPr>
              <a:t>Ator: </a:t>
            </a:r>
            <a:r>
              <a:rPr lang="pt-BR" sz="2400" dirty="0">
                <a:latin typeface="Bookman Old Style" panose="02050604050505020204" pitchFamily="18" charset="0"/>
              </a:rPr>
              <a:t>Usuário do sistema, ou melhor, um tipo de usuário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sz="2400" b="1" dirty="0">
                <a:latin typeface="Bookman Old Style" panose="02050604050505020204" pitchFamily="18" charset="0"/>
              </a:rPr>
              <a:t>Use Case: </a:t>
            </a:r>
            <a:r>
              <a:rPr lang="pt-BR" sz="2400" dirty="0">
                <a:latin typeface="Bookman Old Style" panose="02050604050505020204" pitchFamily="18" charset="0"/>
              </a:rPr>
              <a:t>É uma tarefa ou uma funcionalidade realizada pelo ator (usuário)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sz="2400" b="1" dirty="0">
                <a:latin typeface="Bookman Old Style" panose="02050604050505020204" pitchFamily="18" charset="0"/>
              </a:rPr>
              <a:t>Comunicação: </a:t>
            </a:r>
            <a:r>
              <a:rPr lang="pt-BR" sz="2400" dirty="0">
                <a:latin typeface="Bookman Old Style" panose="02050604050505020204" pitchFamily="18" charset="0"/>
              </a:rPr>
              <a:t>é o que liga um ator com um caso de uso</a:t>
            </a:r>
          </a:p>
        </p:txBody>
      </p:sp>
    </p:spTree>
    <p:extLst>
      <p:ext uri="{BB962C8B-B14F-4D97-AF65-F5344CB8AC3E}">
        <p14:creationId xmlns:p14="http://schemas.microsoft.com/office/powerpoint/2010/main" val="17634413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9694" y="1292320"/>
            <a:ext cx="6410729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EXEMPLO de CENÁRIO SIMPLES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38310" y="1976574"/>
            <a:ext cx="202483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b="1" dirty="0">
                <a:latin typeface="Bookman Old Style" panose="02050604050505020204" pitchFamily="18" charset="0"/>
              </a:rPr>
              <a:t>ATORES: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718619" y="1981472"/>
            <a:ext cx="51509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0" b="1" dirty="0">
                <a:latin typeface="Bookman Old Style" panose="02050604050505020204" pitchFamily="18" charset="0"/>
              </a:rPr>
              <a:t>AÇÕES: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5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Paciente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Solicita consulta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Solicita cancelamento consulta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pt-BR" sz="1650" dirty="0">
              <a:latin typeface="Bookman Old Style" panose="02050604050505020204" pitchFamily="18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pt-BR" sz="165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Secretária</a:t>
            </a: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Consulta agenda</a:t>
            </a: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Marca consulta</a:t>
            </a:r>
          </a:p>
          <a:p>
            <a:pPr marL="1028700" lvl="2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Cancela consulta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endParaRPr lang="pt-BR" sz="1650" dirty="0">
              <a:latin typeface="Bookman Old Style" panose="02050604050505020204" pitchFamily="18" charset="0"/>
            </a:endParaRP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pt-BR" sz="165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Médico</a:t>
            </a:r>
          </a:p>
          <a:p>
            <a:pPr lvl="3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Realiza consulta</a:t>
            </a:r>
          </a:p>
          <a:p>
            <a:pPr lvl="3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Prescreve medicação</a:t>
            </a:r>
          </a:p>
          <a:p>
            <a:pPr lvl="3" indent="-342900">
              <a:buFont typeface="Wingdings" panose="05000000000000000000" pitchFamily="2" charset="2"/>
              <a:buChar char="Ø"/>
            </a:pPr>
            <a:r>
              <a:rPr lang="pt-BR" sz="1650" dirty="0">
                <a:latin typeface="Bookman Old Style" panose="02050604050505020204" pitchFamily="18" charset="0"/>
              </a:rPr>
              <a:t>Solicita realização de exames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21" y="4526280"/>
            <a:ext cx="914400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6" y="2560432"/>
            <a:ext cx="914400" cy="9144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25" y="3497751"/>
            <a:ext cx="914400" cy="9144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91538" y="2797084"/>
            <a:ext cx="7607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Paciente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73360" y="3954951"/>
            <a:ext cx="8692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Secretária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246300" y="4983480"/>
            <a:ext cx="6760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Médico</a:t>
            </a:r>
          </a:p>
        </p:txBody>
      </p:sp>
    </p:spTree>
    <p:extLst>
      <p:ext uri="{BB962C8B-B14F-4D97-AF65-F5344CB8AC3E}">
        <p14:creationId xmlns:p14="http://schemas.microsoft.com/office/powerpoint/2010/main" val="179718497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9694" y="1292320"/>
            <a:ext cx="6410729" cy="64633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pt-BR" sz="375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EXEMPLO de CENÁRIO SIMPLES</a:t>
            </a:r>
          </a:p>
        </p:txBody>
      </p:sp>
      <p:pic>
        <p:nvPicPr>
          <p:cNvPr id="9" name="Imagem 8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98" y="2412166"/>
            <a:ext cx="6039119" cy="16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60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543</Words>
  <Application>Microsoft Office PowerPoint</Application>
  <PresentationFormat>Apresentação na tela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Abadi Extra Light</vt:lpstr>
      <vt:lpstr>Arial</vt:lpstr>
      <vt:lpstr>Bookman Old Style</vt:lpstr>
      <vt:lpstr>Calibri</vt:lpstr>
      <vt:lpstr>Wingdings</vt:lpstr>
      <vt:lpstr>Tema do Office</vt:lpstr>
      <vt:lpstr>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98</cp:revision>
  <dcterms:created xsi:type="dcterms:W3CDTF">2013-08-21T19:52:36Z</dcterms:created>
  <dcterms:modified xsi:type="dcterms:W3CDTF">2022-08-26T22:18:27Z</dcterms:modified>
</cp:coreProperties>
</file>